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85BA"/>
    <a:srgbClr val="745EA8"/>
    <a:srgbClr val="00AAAE"/>
    <a:srgbClr val="D1D3D4"/>
    <a:srgbClr val="E1E2E3"/>
    <a:srgbClr val="C6C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164" y="-102"/>
      </p:cViewPr>
      <p:guideLst>
        <p:guide orient="horz" pos="2382"/>
        <p:guide orient="horz" pos="625"/>
        <p:guide orient="horz" pos="1817"/>
        <p:guide orient="horz" pos="2963"/>
        <p:guide pos="3374"/>
        <p:guide pos="2621"/>
        <p:guide pos="1623"/>
        <p:guide pos="6362"/>
        <p:guide pos="275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-525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453CD-FC16-49C7-9F30-3F29E0545F27}" type="datetimeFigureOut">
              <a:rPr lang="ko-KR" altLang="en-US" smtClean="0"/>
              <a:pPr/>
              <a:t>2013-11-22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761A7-0C00-4722-80A3-745DC75507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375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4320000" y="410400"/>
            <a:ext cx="5760000" cy="32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74000" y="6458400"/>
            <a:ext cx="5760000" cy="8185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1350" b="0" spc="-1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118800" y="3711600"/>
            <a:ext cx="7200000" cy="23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pic>
        <p:nvPicPr>
          <p:cNvPr id="8" name="그림 7"/>
          <p:cNvPicPr/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2" y="7004844"/>
            <a:ext cx="992505" cy="341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10400"/>
            <a:ext cx="2538000" cy="84465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992188"/>
            <a:ext cx="5760000" cy="18923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2576513" y="992188"/>
            <a:ext cx="1584325" cy="58178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0224000" y="5687153"/>
            <a:ext cx="180000" cy="900000"/>
            <a:chOff x="10224000" y="5687153"/>
            <a:chExt cx="180000" cy="900000"/>
          </a:xfrm>
        </p:grpSpPr>
        <p:sp>
          <p:nvSpPr>
            <p:cNvPr id="24" name="타원 23"/>
            <p:cNvSpPr/>
            <p:nvPr userDrawn="1"/>
          </p:nvSpPr>
          <p:spPr>
            <a:xfrm>
              <a:off x="10224000" y="5687153"/>
              <a:ext cx="180000" cy="180000"/>
            </a:xfrm>
            <a:prstGeom prst="ellipse">
              <a:avLst/>
            </a:prstGeom>
            <a:solidFill>
              <a:srgbClr val="745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 userDrawn="1"/>
          </p:nvSpPr>
          <p:spPr>
            <a:xfrm>
              <a:off x="10224000" y="6407153"/>
              <a:ext cx="180000" cy="180000"/>
            </a:xfrm>
            <a:prstGeom prst="ellipse">
              <a:avLst/>
            </a:prstGeom>
            <a:solidFill>
              <a:srgbClr val="745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6" name="직선 연결선 15"/>
          <p:cNvCxnSpPr/>
          <p:nvPr userDrawn="1"/>
        </p:nvCxnSpPr>
        <p:spPr>
          <a:xfrm rot="5400000">
            <a:off x="-986693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/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2" y="7004844"/>
            <a:ext cx="992505" cy="341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 rot="5400000">
            <a:off x="-986693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4320000" y="1070195"/>
            <a:ext cx="5940000" cy="226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spc="-15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10224000" y="5687153"/>
            <a:ext cx="180000" cy="900000"/>
            <a:chOff x="10224000" y="5687153"/>
            <a:chExt cx="180000" cy="900000"/>
          </a:xfrm>
        </p:grpSpPr>
        <p:sp>
          <p:nvSpPr>
            <p:cNvPr id="18" name="타원 17"/>
            <p:cNvSpPr/>
            <p:nvPr userDrawn="1"/>
          </p:nvSpPr>
          <p:spPr>
            <a:xfrm>
              <a:off x="10224000" y="5687153"/>
              <a:ext cx="180000" cy="180000"/>
            </a:xfrm>
            <a:prstGeom prst="ellipse">
              <a:avLst/>
            </a:prstGeom>
            <a:solidFill>
              <a:srgbClr val="745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 userDrawn="1"/>
          </p:nvSpPr>
          <p:spPr>
            <a:xfrm>
              <a:off x="10224000" y="6407153"/>
              <a:ext cx="180000" cy="180000"/>
            </a:xfrm>
            <a:prstGeom prst="ellipse">
              <a:avLst/>
            </a:prstGeom>
            <a:solidFill>
              <a:srgbClr val="745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2" name="그림 11"/>
          <p:cNvPicPr/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2" y="7004844"/>
            <a:ext cx="992505" cy="341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1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224000" y="5687153"/>
            <a:ext cx="180000" cy="900000"/>
            <a:chOff x="10224000" y="5687153"/>
            <a:chExt cx="180000" cy="900000"/>
          </a:xfrm>
        </p:grpSpPr>
        <p:sp>
          <p:nvSpPr>
            <p:cNvPr id="12" name="타원 11"/>
            <p:cNvSpPr/>
            <p:nvPr userDrawn="1"/>
          </p:nvSpPr>
          <p:spPr>
            <a:xfrm>
              <a:off x="10224000" y="5687153"/>
              <a:ext cx="180000" cy="180000"/>
            </a:xfrm>
            <a:prstGeom prst="ellipse">
              <a:avLst/>
            </a:prstGeom>
            <a:solidFill>
              <a:srgbClr val="745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10224000" y="6407153"/>
              <a:ext cx="180000" cy="180000"/>
            </a:xfrm>
            <a:prstGeom prst="ellipse">
              <a:avLst/>
            </a:prstGeom>
            <a:solidFill>
              <a:srgbClr val="745E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" name="그림 13"/>
          <p:cNvPicPr/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2" y="7004844"/>
            <a:ext cx="992505" cy="341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p03_경과보고서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" y="1111"/>
            <a:ext cx="10692384" cy="7559040"/>
          </a:xfrm>
          <a:prstGeom prst="rect">
            <a:avLst/>
          </a:prstGeom>
        </p:spPr>
      </p:pic>
      <p:sp>
        <p:nvSpPr>
          <p:cNvPr id="15" name="텍스트 개체 틀 3"/>
          <p:cNvSpPr txBox="1">
            <a:spLocks/>
          </p:cNvSpPr>
          <p:nvPr/>
        </p:nvSpPr>
        <p:spPr>
          <a:xfrm>
            <a:off x="4700238" y="992188"/>
            <a:ext cx="5760000" cy="1339650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1043056" rtl="0" eaLnBrk="1" fontAlgn="auto" latinLnBrk="1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A* </a:t>
            </a:r>
            <a: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Algorithm</a:t>
            </a:r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</a:t>
            </a:r>
            <a:endParaRPr lang="en-US" altLang="ko-KR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1043056" rtl="0" eaLnBrk="1" fontAlgn="auto" latinLnBrk="1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SCV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의 이동경로 찾기</a:t>
            </a:r>
          </a:p>
        </p:txBody>
      </p:sp>
      <p:sp>
        <p:nvSpPr>
          <p:cNvPr id="12" name="텍스트 개체 틀 3"/>
          <p:cNvSpPr txBox="1">
            <a:spLocks/>
          </p:cNvSpPr>
          <p:nvPr/>
        </p:nvSpPr>
        <p:spPr>
          <a:xfrm>
            <a:off x="7946231" y="6905844"/>
            <a:ext cx="2026444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r" defTabSz="1043056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한명진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r" defTabSz="1043056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mymyeong@naver.com)</a:t>
            </a:r>
            <a:endParaRPr kumimoji="0" lang="ko-KR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752" y="6617732"/>
            <a:ext cx="992505" cy="341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5"/>
          <p:cNvSpPr txBox="1">
            <a:spLocks/>
          </p:cNvSpPr>
          <p:nvPr/>
        </p:nvSpPr>
        <p:spPr>
          <a:xfrm>
            <a:off x="0" y="410400"/>
            <a:ext cx="2572732" cy="589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  <a:endParaRPr lang="ko-KR" altLang="en-US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1939634" cy="2846933"/>
          </a:xfrm>
        </p:spPr>
        <p:txBody>
          <a:bodyPr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4</a:t>
            </a:r>
            <a:r>
              <a:rPr lang="en-US" altLang="ko-KR" sz="4800" dirty="0" smtClean="0">
                <a:solidFill>
                  <a:srgbClr val="E1E2E3"/>
                </a:solidFill>
              </a:rPr>
              <a:t>-1</a:t>
            </a:r>
            <a:endParaRPr lang="ko-KR" altLang="en-US" dirty="0">
              <a:solidFill>
                <a:srgbClr val="E1E2E3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78325" y="992189"/>
            <a:ext cx="2220686" cy="601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72732" y="1035700"/>
            <a:ext cx="158810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 algn="ctr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="0" spc="-150">
                <a:solidFill>
                  <a:srgbClr val="00AAAE"/>
                </a:solidFill>
                <a:latin typeface="+mj-lt"/>
                <a:ea typeface="나눔명조" pitchFamily="18" charset="-127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ko-KR" dirty="0" smtClean="0"/>
              <a:t>Console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99159" y="3895612"/>
            <a:ext cx="2278744" cy="311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꺾인 연결선 2"/>
          <p:cNvCxnSpPr/>
          <p:nvPr/>
        </p:nvCxnSpPr>
        <p:spPr>
          <a:xfrm flipV="1">
            <a:off x="5356225" y="4600575"/>
            <a:ext cx="2442934" cy="2409826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8314916" y="1178173"/>
            <a:ext cx="1283109" cy="175660"/>
            <a:chOff x="8314916" y="1178173"/>
            <a:chExt cx="1283109" cy="17566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314916" y="1197190"/>
              <a:ext cx="134258" cy="156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8523604" y="1178173"/>
              <a:ext cx="1074421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buFont typeface="Arial" pitchFamily="34" charset="0"/>
                <a:buNone/>
                <a:defRPr sz="1200" b="0" spc="-150">
                  <a:solidFill>
                    <a:srgbClr val="745EA8"/>
                  </a:solidFill>
                  <a:latin typeface="+mn-ea"/>
                  <a:ea typeface="나눔고딕" pitchFamily="50" charset="-127"/>
                </a:defRPr>
              </a:lvl1pPr>
              <a:lvl2pPr marL="847483" indent="-325955">
                <a:spcBef>
                  <a:spcPct val="20000"/>
                </a:spcBef>
                <a:buFont typeface="Arial" pitchFamily="34" charset="0"/>
                <a:buChar char="–"/>
                <a:defRPr sz="3200"/>
              </a:lvl2pPr>
              <a:lvl3pPr marL="1303820" indent="-260764">
                <a:spcBef>
                  <a:spcPct val="20000"/>
                </a:spcBef>
                <a:buFont typeface="Arial" pitchFamily="34" charset="0"/>
                <a:buChar char="•"/>
                <a:defRPr sz="2700"/>
              </a:lvl3pPr>
              <a:lvl4pPr marL="1825348" indent="-260764">
                <a:spcBef>
                  <a:spcPct val="20000"/>
                </a:spcBef>
                <a:buFont typeface="Arial" pitchFamily="34" charset="0"/>
                <a:buChar char="–"/>
                <a:defRPr sz="2300"/>
              </a:lvl4pPr>
              <a:lvl5pPr marL="2346876" indent="-260764">
                <a:spcBef>
                  <a:spcPct val="20000"/>
                </a:spcBef>
                <a:buFont typeface="Arial" pitchFamily="34" charset="0"/>
                <a:buChar char="»"/>
                <a:defRPr sz="2300"/>
              </a:lvl5pPr>
              <a:lvl6pPr marL="2868404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6pPr>
              <a:lvl7pPr marL="3389932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7pPr>
              <a:lvl8pPr marL="3911460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8pPr>
              <a:lvl9pPr marL="4432988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9pPr>
            </a:lstStyle>
            <a:p>
              <a:r>
                <a:rPr lang="ko-KR" altLang="en-US" sz="1100" spc="0" dirty="0" smtClean="0"/>
                <a:t>현재 </a:t>
              </a:r>
              <a:r>
                <a:rPr lang="en-US" altLang="ko-KR" sz="1100" spc="0" dirty="0" smtClean="0"/>
                <a:t>SCV </a:t>
              </a:r>
              <a:r>
                <a:rPr lang="ko-KR" altLang="en-US" sz="1100" spc="0" dirty="0" smtClean="0"/>
                <a:t>위치</a:t>
              </a:r>
              <a:endParaRPr lang="en-US" altLang="ko-KR" sz="1100" spc="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309020" y="1499347"/>
            <a:ext cx="1289005" cy="169277"/>
            <a:chOff x="8309020" y="1527498"/>
            <a:chExt cx="1289005" cy="169277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309020" y="1547549"/>
              <a:ext cx="146050" cy="146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8523604" y="1527498"/>
              <a:ext cx="1074421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buFont typeface="Arial" pitchFamily="34" charset="0"/>
                <a:buNone/>
                <a:defRPr sz="1200" b="0" spc="-150">
                  <a:solidFill>
                    <a:srgbClr val="745EA8"/>
                  </a:solidFill>
                  <a:latin typeface="+mn-ea"/>
                  <a:ea typeface="나눔고딕" pitchFamily="50" charset="-127"/>
                </a:defRPr>
              </a:lvl1pPr>
              <a:lvl2pPr marL="847483" indent="-325955">
                <a:spcBef>
                  <a:spcPct val="20000"/>
                </a:spcBef>
                <a:buFont typeface="Arial" pitchFamily="34" charset="0"/>
                <a:buChar char="–"/>
                <a:defRPr sz="3200"/>
              </a:lvl2pPr>
              <a:lvl3pPr marL="1303820" indent="-260764">
                <a:spcBef>
                  <a:spcPct val="20000"/>
                </a:spcBef>
                <a:buFont typeface="Arial" pitchFamily="34" charset="0"/>
                <a:buChar char="•"/>
                <a:defRPr sz="2700"/>
              </a:lvl3pPr>
              <a:lvl4pPr marL="1825348" indent="-260764">
                <a:spcBef>
                  <a:spcPct val="20000"/>
                </a:spcBef>
                <a:buFont typeface="Arial" pitchFamily="34" charset="0"/>
                <a:buChar char="–"/>
                <a:defRPr sz="2300"/>
              </a:lvl4pPr>
              <a:lvl5pPr marL="2346876" indent="-260764">
                <a:spcBef>
                  <a:spcPct val="20000"/>
                </a:spcBef>
                <a:buFont typeface="Arial" pitchFamily="34" charset="0"/>
                <a:buChar char="»"/>
                <a:defRPr sz="2300"/>
              </a:lvl5pPr>
              <a:lvl6pPr marL="2868404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6pPr>
              <a:lvl7pPr marL="3389932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7pPr>
              <a:lvl8pPr marL="3911460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8pPr>
              <a:lvl9pPr marL="4432988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9pPr>
            </a:lstStyle>
            <a:p>
              <a:r>
                <a:rPr lang="ko-KR" altLang="en-US" sz="1100" spc="0" dirty="0" smtClean="0"/>
                <a:t>벽</a:t>
              </a:r>
              <a:r>
                <a:rPr lang="en-US" altLang="ko-KR" sz="1100" spc="0" dirty="0" smtClean="0"/>
                <a:t>(</a:t>
              </a:r>
              <a:r>
                <a:rPr lang="ko-KR" altLang="en-US" sz="1100" spc="0" dirty="0" smtClean="0"/>
                <a:t>이동 불가영역</a:t>
              </a:r>
              <a:r>
                <a:rPr lang="en-US" altLang="ko-KR" sz="1100" spc="0" dirty="0" smtClean="0"/>
                <a:t>)</a:t>
              </a:r>
              <a:endParaRPr lang="en-US" altLang="ko-KR" sz="1100" spc="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318545" y="1814138"/>
            <a:ext cx="1279480" cy="169277"/>
            <a:chOff x="8318545" y="1830951"/>
            <a:chExt cx="1279480" cy="169277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318545" y="1839390"/>
              <a:ext cx="1270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8523604" y="1830951"/>
              <a:ext cx="1074421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buFont typeface="Arial" pitchFamily="34" charset="0"/>
                <a:buNone/>
                <a:defRPr sz="1200" b="0" spc="-150">
                  <a:solidFill>
                    <a:srgbClr val="745EA8"/>
                  </a:solidFill>
                  <a:latin typeface="+mn-ea"/>
                  <a:ea typeface="나눔고딕" pitchFamily="50" charset="-127"/>
                </a:defRPr>
              </a:lvl1pPr>
              <a:lvl2pPr marL="847483" indent="-325955">
                <a:spcBef>
                  <a:spcPct val="20000"/>
                </a:spcBef>
                <a:buFont typeface="Arial" pitchFamily="34" charset="0"/>
                <a:buChar char="–"/>
                <a:defRPr sz="3200"/>
              </a:lvl2pPr>
              <a:lvl3pPr marL="1303820" indent="-260764">
                <a:spcBef>
                  <a:spcPct val="20000"/>
                </a:spcBef>
                <a:buFont typeface="Arial" pitchFamily="34" charset="0"/>
                <a:buChar char="•"/>
                <a:defRPr sz="2700"/>
              </a:lvl3pPr>
              <a:lvl4pPr marL="1825348" indent="-260764">
                <a:spcBef>
                  <a:spcPct val="20000"/>
                </a:spcBef>
                <a:buFont typeface="Arial" pitchFamily="34" charset="0"/>
                <a:buChar char="–"/>
                <a:defRPr sz="2300"/>
              </a:lvl4pPr>
              <a:lvl5pPr marL="2346876" indent="-260764">
                <a:spcBef>
                  <a:spcPct val="20000"/>
                </a:spcBef>
                <a:buFont typeface="Arial" pitchFamily="34" charset="0"/>
                <a:buChar char="»"/>
                <a:defRPr sz="2300"/>
              </a:lvl5pPr>
              <a:lvl6pPr marL="2868404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6pPr>
              <a:lvl7pPr marL="3389932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7pPr>
              <a:lvl8pPr marL="3911460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8pPr>
              <a:lvl9pPr marL="4432988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9pPr>
            </a:lstStyle>
            <a:p>
              <a:r>
                <a:rPr lang="ko-KR" altLang="en-US" sz="1100" spc="0" dirty="0" smtClean="0"/>
                <a:t>이동 가능한 영역</a:t>
              </a:r>
              <a:endParaRPr lang="en-US" altLang="ko-KR" sz="1100" spc="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332039" y="2128929"/>
            <a:ext cx="1265986" cy="169277"/>
            <a:chOff x="8332039" y="2128929"/>
            <a:chExt cx="1265986" cy="169277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332039" y="2156248"/>
              <a:ext cx="100012" cy="12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8523604" y="2128929"/>
              <a:ext cx="1074421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buFont typeface="Arial" pitchFamily="34" charset="0"/>
                <a:buNone/>
                <a:defRPr sz="1200" b="0" spc="-150">
                  <a:solidFill>
                    <a:srgbClr val="745EA8"/>
                  </a:solidFill>
                  <a:latin typeface="+mn-ea"/>
                  <a:ea typeface="나눔고딕" pitchFamily="50" charset="-127"/>
                </a:defRPr>
              </a:lvl1pPr>
              <a:lvl2pPr marL="847483" indent="-325955">
                <a:spcBef>
                  <a:spcPct val="20000"/>
                </a:spcBef>
                <a:buFont typeface="Arial" pitchFamily="34" charset="0"/>
                <a:buChar char="–"/>
                <a:defRPr sz="3200"/>
              </a:lvl2pPr>
              <a:lvl3pPr marL="1303820" indent="-260764">
                <a:spcBef>
                  <a:spcPct val="20000"/>
                </a:spcBef>
                <a:buFont typeface="Arial" pitchFamily="34" charset="0"/>
                <a:buChar char="•"/>
                <a:defRPr sz="2700"/>
              </a:lvl3pPr>
              <a:lvl4pPr marL="1825348" indent="-260764">
                <a:spcBef>
                  <a:spcPct val="20000"/>
                </a:spcBef>
                <a:buFont typeface="Arial" pitchFamily="34" charset="0"/>
                <a:buChar char="–"/>
                <a:defRPr sz="2300"/>
              </a:lvl4pPr>
              <a:lvl5pPr marL="2346876" indent="-260764">
                <a:spcBef>
                  <a:spcPct val="20000"/>
                </a:spcBef>
                <a:buFont typeface="Arial" pitchFamily="34" charset="0"/>
                <a:buChar char="»"/>
                <a:defRPr sz="2300"/>
              </a:lvl5pPr>
              <a:lvl6pPr marL="2868404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6pPr>
              <a:lvl7pPr marL="3389932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7pPr>
              <a:lvl8pPr marL="3911460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8pPr>
              <a:lvl9pPr marL="4432988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9pPr>
            </a:lstStyle>
            <a:p>
              <a:r>
                <a:rPr lang="ko-KR" altLang="en-US" sz="1100" spc="0" dirty="0" smtClean="0"/>
                <a:t>목표 위치</a:t>
              </a:r>
              <a:endParaRPr lang="en-US" altLang="ko-KR" sz="11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881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5"/>
          <p:cNvSpPr txBox="1">
            <a:spLocks/>
          </p:cNvSpPr>
          <p:nvPr/>
        </p:nvSpPr>
        <p:spPr>
          <a:xfrm>
            <a:off x="0" y="410400"/>
            <a:ext cx="2572732" cy="589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  <a:endParaRPr lang="ko-KR" altLang="en-US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1939634" cy="2846933"/>
          </a:xfrm>
        </p:spPr>
        <p:txBody>
          <a:bodyPr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4</a:t>
            </a:r>
            <a:r>
              <a:rPr lang="en-US" altLang="ko-KR" sz="4800" dirty="0" smtClean="0">
                <a:solidFill>
                  <a:srgbClr val="E1E2E3"/>
                </a:solidFill>
              </a:rPr>
              <a:t>-2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2732" y="1035700"/>
            <a:ext cx="158810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 algn="ctr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="0" spc="-150">
                <a:solidFill>
                  <a:srgbClr val="00AAAE"/>
                </a:solidFill>
                <a:latin typeface="+mj-lt"/>
                <a:ea typeface="나눔명조" pitchFamily="18" charset="-127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ko-KR" dirty="0" smtClean="0"/>
              <a:t>Swing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48175" y="992188"/>
            <a:ext cx="2657475" cy="301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13785" y="4189262"/>
            <a:ext cx="2641600" cy="301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014276" y="4703763"/>
            <a:ext cx="1518922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200" b="0" spc="-150">
                <a:solidFill>
                  <a:srgbClr val="745EA8"/>
                </a:solidFill>
                <a:latin typeface="+mn-ea"/>
                <a:ea typeface="나눔고딕" pitchFamily="50" charset="-127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ko-KR" altLang="en-US" sz="1100" spc="0" dirty="0" smtClean="0"/>
              <a:t>누르면 다음 경로로 이동</a:t>
            </a:r>
            <a:endParaRPr lang="en-US" altLang="ko-KR" sz="1100" spc="0" dirty="0"/>
          </a:p>
        </p:txBody>
      </p:sp>
      <p:cxnSp>
        <p:nvCxnSpPr>
          <p:cNvPr id="29" name="꺾인 연결선 28"/>
          <p:cNvCxnSpPr>
            <a:stCxn id="30" idx="2"/>
          </p:cNvCxnSpPr>
          <p:nvPr/>
        </p:nvCxnSpPr>
        <p:spPr>
          <a:xfrm rot="16200000" flipH="1">
            <a:off x="6823038" y="5667337"/>
            <a:ext cx="306465" cy="2405066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14276" y="6547361"/>
            <a:ext cx="1518922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200" b="0" spc="-150">
                <a:solidFill>
                  <a:srgbClr val="745EA8"/>
                </a:solidFill>
                <a:latin typeface="+mn-ea"/>
                <a:ea typeface="나눔고딕" pitchFamily="50" charset="-127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ko-KR" altLang="en-US" sz="1100" spc="0" dirty="0" smtClean="0"/>
              <a:t>누르면 이전 경로로 이동</a:t>
            </a:r>
            <a:endParaRPr lang="en-US" altLang="ko-KR" sz="1100" spc="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773737" y="3882626"/>
            <a:ext cx="0" cy="82113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" t="5985" r="1475" b="14833"/>
          <a:stretch/>
        </p:blipFill>
        <p:spPr bwMode="auto">
          <a:xfrm>
            <a:off x="7213785" y="1000305"/>
            <a:ext cx="2710575" cy="29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4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p03_경과보고서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" y="1111"/>
            <a:ext cx="10692384" cy="7559040"/>
          </a:xfrm>
          <a:prstGeom prst="rect">
            <a:avLst/>
          </a:prstGeom>
        </p:spPr>
      </p:pic>
      <p:sp>
        <p:nvSpPr>
          <p:cNvPr id="15" name="텍스트 개체 틀 3"/>
          <p:cNvSpPr txBox="1">
            <a:spLocks/>
          </p:cNvSpPr>
          <p:nvPr/>
        </p:nvSpPr>
        <p:spPr>
          <a:xfrm>
            <a:off x="1099788" y="5364163"/>
            <a:ext cx="5760000" cy="1339650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1043056" rtl="0" eaLnBrk="1" fontAlgn="auto" latinLnBrk="1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</a:t>
            </a:r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kumimoji="0" lang="ko-KR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5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0" y="410400"/>
            <a:ext cx="2576513" cy="589905"/>
          </a:xfrm>
        </p:spPr>
        <p:txBody>
          <a:bodyPr wrap="square" lIns="0" tIns="0" rIns="0" bIns="0">
            <a:spAutoFit/>
          </a:bodyPr>
          <a:lstStyle/>
          <a:p>
            <a:r>
              <a:rPr lang="ko-KR" altLang="en-US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  차</a:t>
            </a:r>
            <a:endParaRPr lang="ko-KR" altLang="en-US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4320000" y="1000305"/>
            <a:ext cx="5760000" cy="3231654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0" dirty="0" smtClean="0"/>
              <a:t>문제 정의</a:t>
            </a:r>
            <a:endParaRPr lang="en-US" altLang="ko-KR" spc="0" dirty="0" smtClean="0"/>
          </a:p>
          <a:p>
            <a:pPr>
              <a:lnSpc>
                <a:spcPct val="300000"/>
              </a:lnSpc>
            </a:pPr>
            <a:r>
              <a:rPr lang="en-US" altLang="ko-KR" spc="0" dirty="0" smtClean="0"/>
              <a:t>Algorithm </a:t>
            </a:r>
            <a:r>
              <a:rPr lang="ko-KR" altLang="en-US" spc="0" dirty="0" smtClean="0"/>
              <a:t>설계</a:t>
            </a:r>
            <a:endParaRPr lang="en-US" altLang="ko-KR" spc="0" dirty="0" smtClean="0"/>
          </a:p>
          <a:p>
            <a:pPr>
              <a:lnSpc>
                <a:spcPct val="300000"/>
              </a:lnSpc>
            </a:pPr>
            <a:r>
              <a:rPr lang="en-US" altLang="ko-KR" spc="0" dirty="0" smtClean="0"/>
              <a:t>UML</a:t>
            </a:r>
          </a:p>
          <a:p>
            <a:pPr>
              <a:lnSpc>
                <a:spcPct val="300000"/>
              </a:lnSpc>
            </a:pPr>
            <a:r>
              <a:rPr lang="ko-KR" altLang="en-US" spc="0" dirty="0" smtClean="0"/>
              <a:t>실행 화면</a:t>
            </a:r>
            <a:endParaRPr lang="ko-KR" altLang="en-US" spc="0" dirty="0"/>
          </a:p>
        </p:txBody>
      </p:sp>
      <p:sp>
        <p:nvSpPr>
          <p:cNvPr id="1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2576514" y="1000305"/>
            <a:ext cx="1584324" cy="3231654"/>
          </a:xfr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pc="0" dirty="0" smtClean="0"/>
              <a:t>1</a:t>
            </a:r>
          </a:p>
          <a:p>
            <a:pPr algn="ctr">
              <a:lnSpc>
                <a:spcPct val="300000"/>
              </a:lnSpc>
            </a:pPr>
            <a:r>
              <a:rPr lang="en-US" altLang="ko-KR" spc="0" dirty="0" smtClean="0"/>
              <a:t>2</a:t>
            </a:r>
          </a:p>
          <a:p>
            <a:pPr algn="ctr">
              <a:lnSpc>
                <a:spcPct val="300000"/>
              </a:lnSpc>
            </a:pPr>
            <a:r>
              <a:rPr lang="en-US" altLang="ko-KR" spc="0" dirty="0" smtClean="0"/>
              <a:t>3</a:t>
            </a:r>
          </a:p>
          <a:p>
            <a:pPr algn="ctr">
              <a:lnSpc>
                <a:spcPct val="300000"/>
              </a:lnSpc>
            </a:pPr>
            <a:r>
              <a:rPr lang="en-US" altLang="ko-KR" spc="0" dirty="0" smtClean="0"/>
              <a:t>4</a:t>
            </a:r>
            <a:endParaRPr lang="ko-KR" altLang="en-US" spc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1255152" cy="284693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1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24" name="텍스트 개체 틀 5"/>
          <p:cNvSpPr txBox="1">
            <a:spLocks/>
          </p:cNvSpPr>
          <p:nvPr/>
        </p:nvSpPr>
        <p:spPr>
          <a:xfrm>
            <a:off x="0" y="410400"/>
            <a:ext cx="2572732" cy="589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정의</a:t>
            </a:r>
            <a:endParaRPr lang="ko-KR" altLang="en-US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4378324" y="1000305"/>
            <a:ext cx="5721351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spc="0" dirty="0" smtClean="0">
                <a:latin typeface="+mn-ea"/>
                <a:ea typeface="+mn-ea"/>
              </a:rPr>
              <a:t>출발</a:t>
            </a:r>
            <a:r>
              <a:rPr lang="en-US" altLang="ko-KR" sz="1400" spc="0" dirty="0" smtClean="0">
                <a:latin typeface="+mn-ea"/>
                <a:ea typeface="+mn-ea"/>
              </a:rPr>
              <a:t>Node</a:t>
            </a:r>
            <a:r>
              <a:rPr lang="ko-KR" altLang="en-US" sz="1400" spc="0" dirty="0" smtClean="0">
                <a:latin typeface="+mn-ea"/>
                <a:ea typeface="+mn-ea"/>
              </a:rPr>
              <a:t>로 부터 목표</a:t>
            </a:r>
            <a:r>
              <a:rPr lang="en-US" altLang="ko-KR" sz="1400" spc="0" dirty="0" smtClean="0">
                <a:latin typeface="+mn-ea"/>
                <a:ea typeface="+mn-ea"/>
              </a:rPr>
              <a:t>Node</a:t>
            </a:r>
            <a:r>
              <a:rPr lang="ko-KR" altLang="en-US" sz="1400" spc="0" dirty="0" smtClean="0">
                <a:latin typeface="+mn-ea"/>
                <a:ea typeface="+mn-ea"/>
              </a:rPr>
              <a:t> 까지의 최적경로를 탐색하기 위한 것이다</a:t>
            </a:r>
            <a:r>
              <a:rPr lang="en-US" altLang="ko-KR" sz="1400" spc="0" dirty="0" smtClean="0"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spc="0" dirty="0" smtClean="0">
                <a:latin typeface="+mn-ea"/>
                <a:ea typeface="+mn-ea"/>
              </a:rPr>
              <a:t>이를 위해서는 각각의 </a:t>
            </a:r>
            <a:r>
              <a:rPr lang="en-US" altLang="ko-KR" sz="1400" spc="0" dirty="0" smtClean="0">
                <a:latin typeface="+mn-ea"/>
                <a:ea typeface="+mn-ea"/>
              </a:rPr>
              <a:t>Node</a:t>
            </a:r>
            <a:r>
              <a:rPr lang="ko-KR" altLang="en-US" sz="1400" spc="0" dirty="0" smtClean="0">
                <a:latin typeface="+mn-ea"/>
                <a:ea typeface="+mn-ea"/>
              </a:rPr>
              <a:t>에 대한 평가함수를 정의해야 한다</a:t>
            </a:r>
            <a:r>
              <a:rPr lang="en-US" altLang="ko-KR" sz="1400" spc="0" dirty="0" smtClean="0">
                <a:latin typeface="+mn-ea"/>
                <a:ea typeface="+mn-ea"/>
              </a:rPr>
              <a:t>. </a:t>
            </a:r>
            <a:r>
              <a:rPr lang="ko-KR" altLang="en-US" sz="1400" spc="0" dirty="0" smtClean="0">
                <a:latin typeface="+mn-ea"/>
                <a:ea typeface="+mn-ea"/>
              </a:rPr>
              <a:t> </a:t>
            </a:r>
            <a:endParaRPr lang="en-US" altLang="ko-KR" sz="1400" spc="0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2576513" y="1000305"/>
            <a:ext cx="1584324" cy="307777"/>
          </a:xfr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+mj-lt"/>
              </a:rPr>
              <a:t>A* algorithm</a:t>
            </a:r>
            <a:endParaRPr lang="ko-KR" altLang="en-US" dirty="0">
              <a:latin typeface="+mj-lt"/>
            </a:endParaRPr>
          </a:p>
        </p:txBody>
      </p:sp>
      <p:sp>
        <p:nvSpPr>
          <p:cNvPr id="31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2576515" y="2690452"/>
            <a:ext cx="1584324" cy="307777"/>
          </a:xfr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+mj-lt"/>
              </a:rPr>
              <a:t>평가 함수</a:t>
            </a:r>
            <a:endParaRPr lang="ko-KR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78324" y="2690452"/>
                <a:ext cx="5697539" cy="107721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indent="0">
                  <a:lnSpc>
                    <a:spcPct val="150000"/>
                  </a:lnSpc>
                  <a:spcBef>
                    <a:spcPts val="0"/>
                  </a:spcBef>
                  <a:buFont typeface="Arial" pitchFamily="34" charset="0"/>
                  <a:buNone/>
                  <a:defRPr sz="1400" b="0" spc="-150">
                    <a:solidFill>
                      <a:srgbClr val="745EA8"/>
                    </a:solidFill>
                    <a:latin typeface="+mn-ea"/>
                  </a:defRPr>
                </a:lvl1pPr>
                <a:lvl2pPr marL="847483" indent="-325955">
                  <a:spcBef>
                    <a:spcPct val="20000"/>
                  </a:spcBef>
                  <a:buFont typeface="Arial" pitchFamily="34" charset="0"/>
                  <a:buChar char="–"/>
                  <a:defRPr sz="3200"/>
                </a:lvl2pPr>
                <a:lvl3pPr marL="1303820" indent="-260764">
                  <a:spcBef>
                    <a:spcPct val="20000"/>
                  </a:spcBef>
                  <a:buFont typeface="Arial" pitchFamily="34" charset="0"/>
                  <a:buChar char="•"/>
                  <a:defRPr sz="2700"/>
                </a:lvl3pPr>
                <a:lvl4pPr marL="1825348" indent="-260764">
                  <a:spcBef>
                    <a:spcPct val="20000"/>
                  </a:spcBef>
                  <a:buFont typeface="Arial" pitchFamily="34" charset="0"/>
                  <a:buChar char="–"/>
                  <a:defRPr sz="2300"/>
                </a:lvl4pPr>
                <a:lvl5pPr marL="2346876" indent="-260764">
                  <a:spcBef>
                    <a:spcPct val="20000"/>
                  </a:spcBef>
                  <a:buFont typeface="Arial" pitchFamily="34" charset="0"/>
                  <a:buChar char="»"/>
                  <a:defRPr sz="2300"/>
                </a:lvl5pPr>
                <a:lvl6pPr marL="2868404" indent="-260764">
                  <a:spcBef>
                    <a:spcPct val="20000"/>
                  </a:spcBef>
                  <a:buFont typeface="Arial" pitchFamily="34" charset="0"/>
                  <a:buChar char="•"/>
                  <a:defRPr sz="2300"/>
                </a:lvl6pPr>
                <a:lvl7pPr marL="3389932" indent="-260764">
                  <a:spcBef>
                    <a:spcPct val="20000"/>
                  </a:spcBef>
                  <a:buFont typeface="Arial" pitchFamily="34" charset="0"/>
                  <a:buChar char="•"/>
                  <a:defRPr sz="2300"/>
                </a:lvl7pPr>
                <a:lvl8pPr marL="3911460" indent="-260764">
                  <a:spcBef>
                    <a:spcPct val="20000"/>
                  </a:spcBef>
                  <a:buFont typeface="Arial" pitchFamily="34" charset="0"/>
                  <a:buChar char="•"/>
                  <a:defRPr sz="2300"/>
                </a:lvl8pPr>
                <a:lvl9pPr marL="4432988" indent="-260764">
                  <a:spcBef>
                    <a:spcPct val="20000"/>
                  </a:spcBef>
                  <a:buFont typeface="Arial" pitchFamily="34" charset="0"/>
                  <a:buChar char="•"/>
                  <a:defRPr sz="2300"/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pc="0"/>
                        <m:t>f</m:t>
                      </m:r>
                      <m:r>
                        <m:rPr>
                          <m:nor/>
                        </m:rPr>
                        <a:rPr lang="en-US" altLang="ko-KR" spc="0"/>
                        <m:t>(</m:t>
                      </m:r>
                      <m:r>
                        <m:rPr>
                          <m:nor/>
                        </m:rPr>
                        <a:rPr lang="en-US" altLang="ko-KR" spc="0"/>
                        <m:t>n</m:t>
                      </m:r>
                      <m:r>
                        <m:rPr>
                          <m:nor/>
                        </m:rPr>
                        <a:rPr lang="en-US" altLang="ko-KR" spc="0"/>
                        <m:t>) = </m:t>
                      </m:r>
                      <m:r>
                        <m:rPr>
                          <m:nor/>
                        </m:rPr>
                        <a:rPr lang="en-US" altLang="ko-KR" spc="0"/>
                        <m:t>g</m:t>
                      </m:r>
                      <m:r>
                        <m:rPr>
                          <m:nor/>
                        </m:rPr>
                        <a:rPr lang="en-US" altLang="ko-KR" spc="0"/>
                        <m:t>(</m:t>
                      </m:r>
                      <m:r>
                        <m:rPr>
                          <m:nor/>
                        </m:rPr>
                        <a:rPr lang="en-US" altLang="ko-KR" spc="0"/>
                        <m:t>n</m:t>
                      </m:r>
                      <m:r>
                        <m:rPr>
                          <m:nor/>
                        </m:rPr>
                        <a:rPr lang="en-US" altLang="ko-KR" spc="0"/>
                        <m:t>) + </m:t>
                      </m:r>
                      <m:r>
                        <m:rPr>
                          <m:nor/>
                        </m:rPr>
                        <a:rPr lang="en-US" altLang="ko-KR" spc="0"/>
                        <m:t>h</m:t>
                      </m:r>
                      <m:r>
                        <m:rPr>
                          <m:nor/>
                        </m:rPr>
                        <a:rPr lang="en-US" altLang="ko-KR" spc="0"/>
                        <m:t>(</m:t>
                      </m:r>
                      <m:r>
                        <m:rPr>
                          <m:nor/>
                        </m:rPr>
                        <a:rPr lang="en-US" altLang="ko-KR" spc="0"/>
                        <m:t>n</m:t>
                      </m:r>
                      <m:r>
                        <m:rPr>
                          <m:nor/>
                        </m:rPr>
                        <a:rPr lang="en-US" altLang="ko-KR" spc="0"/>
                        <m:t>)</m:t>
                      </m:r>
                    </m:oMath>
                  </m:oMathPara>
                </a14:m>
                <a:endParaRPr lang="en-US" altLang="ko-KR" spc="0" dirty="0" smtClean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pc="0"/>
                      <m:t>g</m:t>
                    </m:r>
                    <m:r>
                      <m:rPr>
                        <m:nor/>
                      </m:rPr>
                      <a:rPr lang="en-US" altLang="ko-KR" spc="0"/>
                      <m:t>(</m:t>
                    </m:r>
                    <m:r>
                      <m:rPr>
                        <m:nor/>
                      </m:rPr>
                      <a:rPr lang="en-US" altLang="ko-KR" spc="0"/>
                      <m:t>n</m:t>
                    </m:r>
                    <m:r>
                      <m:rPr>
                        <m:nor/>
                      </m:rPr>
                      <a:rPr lang="en-US" altLang="ko-KR" spc="0"/>
                      <m:t>)</m:t>
                    </m:r>
                  </m:oMath>
                </a14:m>
                <a:r>
                  <a:rPr lang="ko-KR" altLang="en-US" spc="0" dirty="0"/>
                  <a:t> </a:t>
                </a:r>
                <a:r>
                  <a:rPr lang="en-US" altLang="ko-KR" spc="0" dirty="0"/>
                  <a:t>: </a:t>
                </a:r>
                <a:r>
                  <a:rPr lang="ko-KR" altLang="en-US" spc="0" dirty="0" smtClean="0"/>
                  <a:t>출발 </a:t>
                </a:r>
                <a:r>
                  <a:rPr lang="en-US" altLang="ko-KR" spc="0" dirty="0" smtClean="0"/>
                  <a:t>Node</a:t>
                </a:r>
                <a:r>
                  <a:rPr lang="ko-KR" altLang="en-US" spc="0" dirty="0"/>
                  <a:t>로 부터  </a:t>
                </a:r>
                <a:r>
                  <a:rPr lang="en-US" altLang="ko-KR" spc="0" dirty="0"/>
                  <a:t>Node </a:t>
                </a:r>
                <a:r>
                  <a:rPr lang="en-US" altLang="ko-KR" spc="0" baseline="-25000" dirty="0"/>
                  <a:t>n</a:t>
                </a:r>
                <a:r>
                  <a:rPr lang="en-US" altLang="ko-KR" spc="0" dirty="0"/>
                  <a:t> </a:t>
                </a:r>
                <a:r>
                  <a:rPr lang="ko-KR" altLang="en-US" spc="0" dirty="0"/>
                  <a:t>까지의 경로 비용</a:t>
                </a:r>
                <a:endParaRPr lang="en-US" altLang="ko-KR" spc="0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pc="0" dirty="0"/>
                  <a:t>h(n) : Node </a:t>
                </a:r>
                <a:r>
                  <a:rPr lang="en-US" altLang="ko-KR" spc="0" baseline="-25000" dirty="0"/>
                  <a:t>n </a:t>
                </a:r>
                <a:r>
                  <a:rPr lang="ko-KR" altLang="en-US" spc="0" dirty="0"/>
                  <a:t>으로 부터 </a:t>
                </a:r>
                <a:r>
                  <a:rPr lang="ko-KR" altLang="en-US" spc="0" dirty="0" smtClean="0"/>
                  <a:t>목표 </a:t>
                </a:r>
                <a:r>
                  <a:rPr lang="en-US" altLang="ko-KR" spc="0" dirty="0" smtClean="0"/>
                  <a:t>Node</a:t>
                </a:r>
                <a:r>
                  <a:rPr lang="ko-KR" altLang="en-US" spc="0" dirty="0"/>
                  <a:t>까지의 추정 경로 </a:t>
                </a:r>
                <a:r>
                  <a:rPr lang="ko-KR" altLang="en-US" spc="0" dirty="0" smtClean="0"/>
                  <a:t>비용</a:t>
                </a:r>
                <a:endParaRPr lang="ko-KR" altLang="en-US" spc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324" y="2690452"/>
                <a:ext cx="5697539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1818" b="-28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2576515" y="4703763"/>
            <a:ext cx="1584324" cy="307777"/>
          </a:xfr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+mj-lt"/>
              </a:rPr>
              <a:t>문  제</a:t>
            </a:r>
            <a:endParaRPr lang="ko-KR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78324" y="4703763"/>
                <a:ext cx="5697539" cy="211493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indent="0">
                  <a:lnSpc>
                    <a:spcPct val="150000"/>
                  </a:lnSpc>
                  <a:spcBef>
                    <a:spcPts val="0"/>
                  </a:spcBef>
                  <a:buFont typeface="Arial" pitchFamily="34" charset="0"/>
                  <a:buNone/>
                  <a:defRPr sz="1400" b="0" spc="-150">
                    <a:solidFill>
                      <a:srgbClr val="745EA8"/>
                    </a:solidFill>
                    <a:latin typeface="+mn-ea"/>
                  </a:defRPr>
                </a:lvl1pPr>
                <a:lvl2pPr marL="847483" indent="-325955">
                  <a:spcBef>
                    <a:spcPct val="20000"/>
                  </a:spcBef>
                  <a:buFont typeface="Arial" pitchFamily="34" charset="0"/>
                  <a:buChar char="–"/>
                  <a:defRPr sz="3200"/>
                </a:lvl2pPr>
                <a:lvl3pPr marL="1303820" indent="-260764">
                  <a:spcBef>
                    <a:spcPct val="20000"/>
                  </a:spcBef>
                  <a:buFont typeface="Arial" pitchFamily="34" charset="0"/>
                  <a:buChar char="•"/>
                  <a:defRPr sz="2700"/>
                </a:lvl3pPr>
                <a:lvl4pPr marL="1825348" indent="-260764">
                  <a:spcBef>
                    <a:spcPct val="20000"/>
                  </a:spcBef>
                  <a:buFont typeface="Arial" pitchFamily="34" charset="0"/>
                  <a:buChar char="–"/>
                  <a:defRPr sz="2300"/>
                </a:lvl4pPr>
                <a:lvl5pPr marL="2346876" indent="-260764">
                  <a:spcBef>
                    <a:spcPct val="20000"/>
                  </a:spcBef>
                  <a:buFont typeface="Arial" pitchFamily="34" charset="0"/>
                  <a:buChar char="»"/>
                  <a:defRPr sz="2300"/>
                </a:lvl5pPr>
                <a:lvl6pPr marL="2868404" indent="-260764">
                  <a:spcBef>
                    <a:spcPct val="20000"/>
                  </a:spcBef>
                  <a:buFont typeface="Arial" pitchFamily="34" charset="0"/>
                  <a:buChar char="•"/>
                  <a:defRPr sz="2300"/>
                </a:lvl6pPr>
                <a:lvl7pPr marL="3389932" indent="-260764">
                  <a:spcBef>
                    <a:spcPct val="20000"/>
                  </a:spcBef>
                  <a:buFont typeface="Arial" pitchFamily="34" charset="0"/>
                  <a:buChar char="•"/>
                  <a:defRPr sz="2300"/>
                </a:lvl7pPr>
                <a:lvl8pPr marL="3911460" indent="-260764">
                  <a:spcBef>
                    <a:spcPct val="20000"/>
                  </a:spcBef>
                  <a:buFont typeface="Arial" pitchFamily="34" charset="0"/>
                  <a:buChar char="•"/>
                  <a:defRPr sz="2300"/>
                </a:lvl8pPr>
                <a:lvl9pPr marL="4432988" indent="-260764">
                  <a:spcBef>
                    <a:spcPct val="20000"/>
                  </a:spcBef>
                  <a:buFont typeface="Arial" pitchFamily="34" charset="0"/>
                  <a:buChar char="•"/>
                  <a:defRPr sz="2300"/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ko-KR" altLang="en-US" spc="0" dirty="0" smtClean="0"/>
                  <a:t>임의의 좌표 </a:t>
                </a:r>
                <a:r>
                  <a:rPr lang="en-US" altLang="ko-KR" spc="0" dirty="0" smtClean="0"/>
                  <a:t>x, y</a:t>
                </a:r>
                <a:r>
                  <a:rPr lang="ko-KR" altLang="en-US" spc="0" dirty="0" smtClean="0"/>
                  <a:t>에 위치한 </a:t>
                </a:r>
                <a:r>
                  <a:rPr lang="en-US" altLang="ko-KR" spc="0" dirty="0" smtClean="0"/>
                  <a:t>scv(unit)</a:t>
                </a:r>
                <a:r>
                  <a:rPr lang="ko-KR" altLang="en-US" spc="0" dirty="0" smtClean="0"/>
                  <a:t>을 특정 </a:t>
                </a:r>
                <a:r>
                  <a:rPr lang="en-US" altLang="ko-KR" spc="0" dirty="0" smtClean="0"/>
                  <a:t>target(</a:t>
                </a:r>
                <a:r>
                  <a:rPr lang="ko-KR" altLang="en-US" spc="0" dirty="0" smtClean="0"/>
                  <a:t>목표지점</a:t>
                </a:r>
                <a:r>
                  <a:rPr lang="en-US" altLang="ko-KR" spc="0" dirty="0" smtClean="0"/>
                  <a:t>)</a:t>
                </a:r>
                <a:r>
                  <a:rPr lang="ko-KR" altLang="en-US" spc="0" dirty="0" smtClean="0"/>
                  <a:t>까지 이르는</a:t>
                </a:r>
                <a:endParaRPr lang="en-US" altLang="ko-KR" spc="0" dirty="0" smtClean="0"/>
              </a:p>
              <a:p>
                <a:r>
                  <a:rPr lang="ko-KR" altLang="en-US" spc="0" dirty="0" smtClean="0"/>
                  <a:t>가장 최적의 경로의 좌표경로를 표시</a:t>
                </a:r>
                <a:endParaRPr lang="en-US" altLang="ko-KR" spc="0" dirty="0" smtClean="0"/>
              </a:p>
              <a:p>
                <a:r>
                  <a:rPr lang="ko-KR" altLang="en-US" spc="0" dirty="0" smtClean="0"/>
                  <a:t>이때 </a:t>
                </a:r>
                <a:r>
                  <a:rPr lang="en-US" altLang="ko-KR" spc="0" dirty="0" smtClean="0"/>
                  <a:t>g(n)</a:t>
                </a:r>
                <a:r>
                  <a:rPr lang="ko-KR" altLang="en-US" spc="0" dirty="0" smtClean="0"/>
                  <a:t>은 이동한 횟수</a:t>
                </a:r>
                <a:r>
                  <a:rPr lang="en-US" altLang="ko-KR" spc="0" dirty="0" smtClean="0"/>
                  <a:t>(level)</a:t>
                </a:r>
                <a:r>
                  <a:rPr lang="ko-KR" altLang="en-US" spc="0" dirty="0" smtClean="0"/>
                  <a:t>이고 </a:t>
                </a:r>
                <a:r>
                  <a:rPr lang="en-US" altLang="ko-KR" spc="0" dirty="0" smtClean="0"/>
                  <a:t>h(n)</a:t>
                </a:r>
                <a:r>
                  <a:rPr lang="ko-KR" altLang="en-US" spc="0" dirty="0" smtClean="0"/>
                  <a:t>은  목표지점</a:t>
                </a:r>
                <a:r>
                  <a:rPr lang="en-US" altLang="ko-KR" spc="0" dirty="0"/>
                  <a:t> </a:t>
                </a:r>
                <a:r>
                  <a:rPr lang="ko-KR" altLang="en-US" spc="0" dirty="0" smtClean="0"/>
                  <a:t>좌표에 이르는</a:t>
                </a:r>
                <a:endParaRPr lang="en-US" altLang="ko-KR" spc="0" dirty="0" smtClean="0"/>
              </a:p>
              <a:p>
                <a:pPr>
                  <a:lnSpc>
                    <a:spcPct val="100000"/>
                  </a:lnSpc>
                </a:pPr>
                <a:r>
                  <a:rPr lang="ko-KR" altLang="en-US" spc="0" dirty="0" smtClean="0"/>
                  <a:t>직선거리</a:t>
                </a:r>
                <a:r>
                  <a:rPr lang="en-US" altLang="ko-KR" spc="0" dirty="0" smtClean="0"/>
                  <a:t> </a:t>
                </a:r>
                <a:r>
                  <a:rPr lang="ko-KR" altLang="en-US" spc="0" dirty="0" smtClean="0"/>
                  <a:t>이다</a:t>
                </a:r>
                <a:endParaRPr lang="en-US" altLang="ko-KR" spc="0" dirty="0" smtClean="0"/>
              </a:p>
              <a:p>
                <a:pPr>
                  <a:lnSpc>
                    <a:spcPct val="100000"/>
                  </a:lnSpc>
                </a:pPr>
                <a:endParaRPr lang="en-US" altLang="ko-KR" spc="0" dirty="0" smtClean="0"/>
              </a:p>
              <a:p>
                <a:pPr>
                  <a:lnSpc>
                    <a:spcPct val="200000"/>
                  </a:lnSpc>
                </a:pPr>
                <a:r>
                  <a:rPr lang="en-US" altLang="ko-KR" spc="0" dirty="0" smtClean="0"/>
                  <a:t>g(n) = level</a:t>
                </a:r>
              </a:p>
              <a:p>
                <a:r>
                  <a:rPr lang="en-US" altLang="ko-KR" spc="0" dirty="0" smtClean="0"/>
                  <a:t>h(n)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pc="0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i="1" spc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pc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pc="0">
                                    <a:latin typeface="Cambria Math"/>
                                  </a:rPr>
                                  <m:t>𝑠𝑐𝑣</m:t>
                                </m:r>
                                <m:r>
                                  <a:rPr lang="en-US" altLang="ko-KR" i="1" spc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altLang="ko-KR" i="1" spc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i="1" spc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altLang="ko-KR" i="1" spc="0">
                                    <a:latin typeface="Cambria Math"/>
                                  </a:rPr>
                                  <m:t>𝑡𝑎𝑟𝑔𝑒𝑡</m:t>
                                </m:r>
                                <m:r>
                                  <a:rPr lang="en-US" altLang="ko-KR" i="1" spc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altLang="ko-KR" i="1" spc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pc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pc="0" smtClean="0">
                            <a:latin typeface="Cambria Math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b="0" i="1" spc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 spc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 spc="0">
                                <a:latin typeface="Cambria Math"/>
                              </a:rPr>
                              <m:t>𝑠𝑐𝑣</m:t>
                            </m:r>
                            <m:r>
                              <a:rPr lang="en-US" altLang="ko-KR" i="1" spc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ko-KR" i="1" spc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i="1" spc="0">
                                <a:latin typeface="Cambria Math"/>
                              </a:rPr>
                              <m:t> −</m:t>
                            </m:r>
                            <m:r>
                              <a:rPr lang="en-US" altLang="ko-KR" i="1" spc="0">
                                <a:latin typeface="Cambria Math"/>
                              </a:rPr>
                              <m:t>𝑡𝑎𝑟𝑔𝑒𝑡</m:t>
                            </m:r>
                            <m:r>
                              <a:rPr lang="en-US" altLang="ko-KR" i="1" spc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ko-KR" i="1" spc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ko-KR" i="1" spc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pc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spc="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324" y="4703763"/>
                <a:ext cx="5697539" cy="2114938"/>
              </a:xfrm>
              <a:prstGeom prst="rect">
                <a:avLst/>
              </a:prstGeom>
              <a:blipFill rotWithShape="1">
                <a:blip r:embed="rId3"/>
                <a:stretch>
                  <a:fillRect l="-1818" t="-2594" r="-1925" b="-11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직선 연결선 159"/>
          <p:cNvCxnSpPr/>
          <p:nvPr/>
        </p:nvCxnSpPr>
        <p:spPr>
          <a:xfrm flipH="1">
            <a:off x="8166688" y="2567347"/>
            <a:ext cx="881332" cy="7992"/>
          </a:xfrm>
          <a:prstGeom prst="line">
            <a:avLst/>
          </a:prstGeom>
          <a:ln w="3175">
            <a:solidFill>
              <a:srgbClr val="B285B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39" idx="1"/>
            <a:endCxn id="40" idx="3"/>
          </p:cNvCxnSpPr>
          <p:nvPr/>
        </p:nvCxnSpPr>
        <p:spPr>
          <a:xfrm flipH="1">
            <a:off x="5216428" y="2630494"/>
            <a:ext cx="1050994" cy="6103"/>
          </a:xfrm>
          <a:prstGeom prst="line">
            <a:avLst/>
          </a:prstGeom>
          <a:ln w="3175">
            <a:solidFill>
              <a:srgbClr val="B285B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1939634" cy="2846933"/>
          </a:xfrm>
        </p:spPr>
        <p:txBody>
          <a:bodyPr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2</a:t>
            </a:r>
            <a:r>
              <a:rPr lang="en-US" altLang="ko-KR" sz="4800" dirty="0" smtClean="0">
                <a:solidFill>
                  <a:srgbClr val="E1E2E3"/>
                </a:solidFill>
              </a:rPr>
              <a:t>-1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24" name="텍스트 개체 틀 5"/>
          <p:cNvSpPr txBox="1">
            <a:spLocks/>
          </p:cNvSpPr>
          <p:nvPr/>
        </p:nvSpPr>
        <p:spPr>
          <a:xfrm>
            <a:off x="0" y="410400"/>
            <a:ext cx="2572732" cy="589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 계</a:t>
            </a:r>
            <a:endParaRPr lang="ko-KR" altLang="en-US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6308163" y="803328"/>
            <a:ext cx="914400" cy="301752"/>
          </a:xfrm>
          <a:prstGeom prst="flowChartTerminator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+mn-ea"/>
              </a:rPr>
              <a:t>시 작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7565899" y="2465930"/>
            <a:ext cx="600789" cy="3240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순서도: 판단 38"/>
          <p:cNvSpPr/>
          <p:nvPr/>
        </p:nvSpPr>
        <p:spPr>
          <a:xfrm>
            <a:off x="6267422" y="2447824"/>
            <a:ext cx="995882" cy="365339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4" name="직선 화살표 연결선 33"/>
          <p:cNvCxnSpPr>
            <a:stCxn id="26" idx="2"/>
            <a:endCxn id="39" idx="0"/>
          </p:cNvCxnSpPr>
          <p:nvPr/>
        </p:nvCxnSpPr>
        <p:spPr>
          <a:xfrm>
            <a:off x="6765363" y="1105080"/>
            <a:ext cx="0" cy="13427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39" idx="3"/>
            <a:endCxn id="29" idx="1"/>
          </p:cNvCxnSpPr>
          <p:nvPr/>
        </p:nvCxnSpPr>
        <p:spPr>
          <a:xfrm flipV="1">
            <a:off x="7263304" y="2627930"/>
            <a:ext cx="302595" cy="25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84821" y="2651431"/>
            <a:ext cx="168316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yes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97" name="직선 화살표 연결선 96"/>
          <p:cNvCxnSpPr>
            <a:stCxn id="39" idx="2"/>
            <a:endCxn id="103" idx="0"/>
          </p:cNvCxnSpPr>
          <p:nvPr/>
        </p:nvCxnSpPr>
        <p:spPr>
          <a:xfrm>
            <a:off x="6765363" y="2813163"/>
            <a:ext cx="0" cy="32623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695267" y="3470181"/>
            <a:ext cx="8015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30" name="꺾인 연결선 129"/>
          <p:cNvCxnSpPr>
            <a:stCxn id="29" idx="3"/>
          </p:cNvCxnSpPr>
          <p:nvPr/>
        </p:nvCxnSpPr>
        <p:spPr>
          <a:xfrm>
            <a:off x="8166688" y="2627930"/>
            <a:ext cx="225755" cy="251443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485684" y="710930"/>
            <a:ext cx="159017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h(node) : </a:t>
            </a:r>
            <a:r>
              <a:rPr lang="ko-KR" altLang="en-US" sz="900" dirty="0" smtClean="0">
                <a:solidFill>
                  <a:srgbClr val="7030A0"/>
                </a:solidFill>
                <a:latin typeface="+mn-ea"/>
              </a:rPr>
              <a:t>목표까지의 추정비용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485684" y="861806"/>
            <a:ext cx="139781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g(node) : node</a:t>
            </a:r>
            <a:r>
              <a:rPr lang="ko-KR" altLang="en-US" sz="900" dirty="0" smtClean="0">
                <a:solidFill>
                  <a:srgbClr val="7030A0"/>
                </a:solidFill>
                <a:latin typeface="+mn-ea"/>
              </a:rPr>
              <a:t>까지의 비용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90881" y="2567347"/>
            <a:ext cx="825547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smtClean="0">
                <a:solidFill>
                  <a:srgbClr val="7030A0"/>
                </a:solidFill>
                <a:latin typeface="+mn-ea"/>
              </a:rPr>
              <a:t>최적 </a:t>
            </a:r>
            <a:r>
              <a:rPr lang="ko-KR" altLang="en-US" sz="900" dirty="0" err="1" smtClean="0">
                <a:solidFill>
                  <a:srgbClr val="7030A0"/>
                </a:solidFill>
                <a:latin typeface="+mn-ea"/>
              </a:rPr>
              <a:t>노드인지</a:t>
            </a:r>
            <a:r>
              <a:rPr lang="ko-KR" altLang="en-US" sz="900" dirty="0" smtClean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?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74677" y="2498098"/>
            <a:ext cx="1083630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smtClean="0">
                <a:solidFill>
                  <a:srgbClr val="7030A0"/>
                </a:solidFill>
                <a:latin typeface="+mn-ea"/>
              </a:rPr>
              <a:t>최적노드 </a:t>
            </a:r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= </a:t>
            </a:r>
            <a:r>
              <a:rPr lang="ko-KR" altLang="en-US" sz="900" dirty="0" smtClean="0">
                <a:solidFill>
                  <a:srgbClr val="7030A0"/>
                </a:solidFill>
                <a:latin typeface="+mn-ea"/>
              </a:rPr>
              <a:t>현재노드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804136" y="2795291"/>
            <a:ext cx="136256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no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485684" y="560054"/>
            <a:ext cx="1453924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f(node) : h(node) + g(node)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769339" y="1143058"/>
            <a:ext cx="8015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0" name="순서도: 판단 259"/>
          <p:cNvSpPr/>
          <p:nvPr/>
        </p:nvSpPr>
        <p:spPr>
          <a:xfrm>
            <a:off x="6267422" y="3859633"/>
            <a:ext cx="995882" cy="365339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4390881" y="3973052"/>
            <a:ext cx="1194238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 smtClean="0">
                <a:solidFill>
                  <a:srgbClr val="7030A0"/>
                </a:solidFill>
                <a:latin typeface="+mn-ea"/>
              </a:rPr>
              <a:t>다음경로중</a:t>
            </a:r>
            <a:r>
              <a:rPr lang="ko-KR" altLang="en-US" sz="900" dirty="0" smtClean="0">
                <a:solidFill>
                  <a:srgbClr val="7030A0"/>
                </a:solidFill>
                <a:latin typeface="+mn-ea"/>
              </a:rPr>
              <a:t> </a:t>
            </a:r>
            <a:r>
              <a:rPr lang="ko-KR" altLang="en-US" sz="900" dirty="0" err="1" smtClean="0">
                <a:solidFill>
                  <a:srgbClr val="7030A0"/>
                </a:solidFill>
                <a:latin typeface="+mn-ea"/>
              </a:rPr>
              <a:t>최적노드로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cxnSp>
        <p:nvCxnSpPr>
          <p:cNvPr id="268" name="직선 연결선 267"/>
          <p:cNvCxnSpPr>
            <a:endCxn id="267" idx="3"/>
          </p:cNvCxnSpPr>
          <p:nvPr/>
        </p:nvCxnSpPr>
        <p:spPr>
          <a:xfrm flipH="1">
            <a:off x="5585119" y="4027523"/>
            <a:ext cx="684300" cy="14779"/>
          </a:xfrm>
          <a:prstGeom prst="line">
            <a:avLst/>
          </a:prstGeom>
          <a:ln w="3175">
            <a:solidFill>
              <a:srgbClr val="B285B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6789028" y="4224972"/>
            <a:ext cx="168316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yes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71" name="직선 연결선 270"/>
          <p:cNvCxnSpPr>
            <a:stCxn id="260" idx="3"/>
          </p:cNvCxnSpPr>
          <p:nvPr/>
        </p:nvCxnSpPr>
        <p:spPr>
          <a:xfrm>
            <a:off x="7263304" y="4042303"/>
            <a:ext cx="112913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7216881" y="3888177"/>
            <a:ext cx="136256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no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7" name="꺾인 연결선 16"/>
          <p:cNvCxnSpPr>
            <a:stCxn id="260" idx="2"/>
            <a:endCxn id="254" idx="1"/>
          </p:cNvCxnSpPr>
          <p:nvPr/>
        </p:nvCxnSpPr>
        <p:spPr>
          <a:xfrm rot="5400000" flipH="1" flipV="1">
            <a:off x="5261019" y="2716652"/>
            <a:ext cx="3012664" cy="3976"/>
          </a:xfrm>
          <a:prstGeom prst="bentConnector4">
            <a:avLst>
              <a:gd name="adj1" fmla="val -7588"/>
              <a:gd name="adj2" fmla="val -18273164"/>
            </a:avLst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순서도: 판단 102"/>
          <p:cNvSpPr/>
          <p:nvPr/>
        </p:nvSpPr>
        <p:spPr>
          <a:xfrm>
            <a:off x="6267422" y="3139395"/>
            <a:ext cx="995882" cy="365339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90881" y="3252814"/>
            <a:ext cx="1287212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smtClean="0">
                <a:solidFill>
                  <a:srgbClr val="7030A0"/>
                </a:solidFill>
                <a:latin typeface="+mn-ea"/>
              </a:rPr>
              <a:t>다음 이동경로가 있는가</a:t>
            </a:r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?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cxnSp>
        <p:nvCxnSpPr>
          <p:cNvPr id="106" name="직선 연결선 105"/>
          <p:cNvCxnSpPr>
            <a:endCxn id="104" idx="3"/>
          </p:cNvCxnSpPr>
          <p:nvPr/>
        </p:nvCxnSpPr>
        <p:spPr>
          <a:xfrm flipH="1">
            <a:off x="5678093" y="3307285"/>
            <a:ext cx="591297" cy="14779"/>
          </a:xfrm>
          <a:prstGeom prst="line">
            <a:avLst/>
          </a:prstGeom>
          <a:ln w="3175">
            <a:solidFill>
              <a:srgbClr val="B285B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03" idx="2"/>
            <a:endCxn id="260" idx="0"/>
          </p:cNvCxnSpPr>
          <p:nvPr/>
        </p:nvCxnSpPr>
        <p:spPr>
          <a:xfrm>
            <a:off x="6765363" y="3504734"/>
            <a:ext cx="0" cy="3548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92913" y="3496148"/>
            <a:ext cx="168316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yes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순서도: 데이터 1"/>
          <p:cNvSpPr/>
          <p:nvPr/>
        </p:nvSpPr>
        <p:spPr>
          <a:xfrm>
            <a:off x="7937047" y="5142368"/>
            <a:ext cx="910792" cy="306808"/>
          </a:xfrm>
          <a:prstGeom prst="flowChartInputOutput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+mn-ea"/>
              </a:rPr>
              <a:t>출 </a:t>
            </a:r>
            <a:r>
              <a:rPr lang="ko-KR" altLang="en-US" sz="1100" dirty="0" err="1">
                <a:latin typeface="+mn-ea"/>
              </a:rPr>
              <a:t>력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14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직사각형 469"/>
          <p:cNvSpPr/>
          <p:nvPr/>
        </p:nvSpPr>
        <p:spPr>
          <a:xfrm>
            <a:off x="7295470" y="5065003"/>
            <a:ext cx="936000" cy="11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직사각형 468"/>
          <p:cNvSpPr/>
          <p:nvPr/>
        </p:nvSpPr>
        <p:spPr>
          <a:xfrm>
            <a:off x="5411567" y="5065003"/>
            <a:ext cx="936000" cy="11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670163" y="0"/>
            <a:ext cx="1093650" cy="7561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5"/>
          <p:cNvSpPr txBox="1">
            <a:spLocks/>
          </p:cNvSpPr>
          <p:nvPr/>
        </p:nvSpPr>
        <p:spPr>
          <a:xfrm>
            <a:off x="0" y="410400"/>
            <a:ext cx="2572732" cy="589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 계</a:t>
            </a:r>
            <a:endParaRPr lang="ko-KR" altLang="en-US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1939634" cy="2846933"/>
          </a:xfrm>
        </p:spPr>
        <p:txBody>
          <a:bodyPr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2</a:t>
            </a:r>
            <a:r>
              <a:rPr lang="en-US" altLang="ko-KR" sz="4800" dirty="0" smtClean="0">
                <a:solidFill>
                  <a:srgbClr val="E1E2E3"/>
                </a:solidFill>
              </a:rPr>
              <a:t>-2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6694567" y="6628218"/>
            <a:ext cx="226902" cy="2269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타원 450"/>
          <p:cNvSpPr/>
          <p:nvPr/>
        </p:nvSpPr>
        <p:spPr>
          <a:xfrm>
            <a:off x="6694567" y="6912233"/>
            <a:ext cx="226902" cy="2269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타원 451"/>
          <p:cNvSpPr/>
          <p:nvPr/>
        </p:nvSpPr>
        <p:spPr>
          <a:xfrm>
            <a:off x="6694567" y="7196249"/>
            <a:ext cx="226902" cy="2269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11218" y="3358892"/>
            <a:ext cx="936000" cy="11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911181" y="1824942"/>
            <a:ext cx="832434" cy="832434"/>
            <a:chOff x="6870408" y="451060"/>
            <a:chExt cx="832434" cy="832434"/>
          </a:xfrm>
        </p:grpSpPr>
        <p:grpSp>
          <p:nvGrpSpPr>
            <p:cNvPr id="5" name="그룹 4"/>
            <p:cNvGrpSpPr/>
            <p:nvPr/>
          </p:nvGrpSpPr>
          <p:grpSpPr>
            <a:xfrm>
              <a:off x="6870408" y="451060"/>
              <a:ext cx="832434" cy="832434"/>
              <a:chOff x="5829300" y="1609725"/>
              <a:chExt cx="971550" cy="97155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582930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615315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647700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82930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615315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647700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582930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615315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647700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0" name="Picture 2" descr="D:\JavaSrc\astar\scv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81850" y="730826"/>
              <a:ext cx="209550" cy="272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2" name="그룹 2051"/>
          <p:cNvGrpSpPr/>
          <p:nvPr/>
        </p:nvGrpSpPr>
        <p:grpSpPr>
          <a:xfrm>
            <a:off x="2723787" y="3425936"/>
            <a:ext cx="832434" cy="832434"/>
            <a:chOff x="2723787" y="3425936"/>
            <a:chExt cx="832434" cy="832434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723787" y="3425936"/>
              <a:ext cx="832434" cy="832434"/>
              <a:chOff x="5829300" y="1609725"/>
              <a:chExt cx="971550" cy="971550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582930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615315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647700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582930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615315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647700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82930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615315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647700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7" name="Picture 2" descr="D:\JavaSrc\astar\scv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56147" y="3443621"/>
              <a:ext cx="209550" cy="272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1" name="그룹 2050"/>
          <p:cNvGrpSpPr/>
          <p:nvPr/>
        </p:nvGrpSpPr>
        <p:grpSpPr>
          <a:xfrm>
            <a:off x="3657659" y="3425936"/>
            <a:ext cx="832434" cy="832434"/>
            <a:chOff x="3531424" y="3425936"/>
            <a:chExt cx="832434" cy="832434"/>
          </a:xfrm>
        </p:grpSpPr>
        <p:grpSp>
          <p:nvGrpSpPr>
            <p:cNvPr id="118" name="그룹 117"/>
            <p:cNvGrpSpPr/>
            <p:nvPr/>
          </p:nvGrpSpPr>
          <p:grpSpPr>
            <a:xfrm>
              <a:off x="3531424" y="3425936"/>
              <a:ext cx="832434" cy="832434"/>
              <a:chOff x="5829300" y="1609725"/>
              <a:chExt cx="971550" cy="971550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582930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615315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647700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582930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615315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647700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582930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615315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647700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9" name="Picture 2" descr="D:\JavaSrc\astar\scv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42866" y="3473492"/>
              <a:ext cx="209550" cy="272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9" name="그룹 2048"/>
          <p:cNvGrpSpPr/>
          <p:nvPr/>
        </p:nvGrpSpPr>
        <p:grpSpPr>
          <a:xfrm>
            <a:off x="4591531" y="3425936"/>
            <a:ext cx="832434" cy="832434"/>
            <a:chOff x="4486335" y="3425936"/>
            <a:chExt cx="832434" cy="832434"/>
          </a:xfrm>
        </p:grpSpPr>
        <p:grpSp>
          <p:nvGrpSpPr>
            <p:cNvPr id="132" name="그룹 131"/>
            <p:cNvGrpSpPr/>
            <p:nvPr/>
          </p:nvGrpSpPr>
          <p:grpSpPr>
            <a:xfrm>
              <a:off x="4486335" y="3425936"/>
              <a:ext cx="832434" cy="832434"/>
              <a:chOff x="5829300" y="1609725"/>
              <a:chExt cx="971550" cy="971550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582930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615315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647700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582930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615315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647700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582930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615315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647700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3" name="Picture 2" descr="D:\JavaSrc\astar\scv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075255" y="3473492"/>
              <a:ext cx="209550" cy="272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8" name="그룹 2047"/>
          <p:cNvGrpSpPr/>
          <p:nvPr/>
        </p:nvGrpSpPr>
        <p:grpSpPr>
          <a:xfrm>
            <a:off x="5525403" y="3425936"/>
            <a:ext cx="832434" cy="832434"/>
            <a:chOff x="5441246" y="3425936"/>
            <a:chExt cx="832434" cy="832434"/>
          </a:xfrm>
        </p:grpSpPr>
        <p:grpSp>
          <p:nvGrpSpPr>
            <p:cNvPr id="149" name="그룹 148"/>
            <p:cNvGrpSpPr/>
            <p:nvPr/>
          </p:nvGrpSpPr>
          <p:grpSpPr>
            <a:xfrm>
              <a:off x="5441246" y="3425936"/>
              <a:ext cx="832434" cy="832434"/>
              <a:chOff x="5829300" y="1609725"/>
              <a:chExt cx="971550" cy="971550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582930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615315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647700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582930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615315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647700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582930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615315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647700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0" name="Picture 2" descr="D:\JavaSrc\astar\scv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064130" y="3746394"/>
              <a:ext cx="209550" cy="272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그룹 83"/>
          <p:cNvGrpSpPr/>
          <p:nvPr/>
        </p:nvGrpSpPr>
        <p:grpSpPr>
          <a:xfrm>
            <a:off x="6459275" y="3425936"/>
            <a:ext cx="832434" cy="832434"/>
            <a:chOff x="6396157" y="3425936"/>
            <a:chExt cx="832434" cy="832434"/>
          </a:xfrm>
        </p:grpSpPr>
        <p:sp>
          <p:nvSpPr>
            <p:cNvPr id="171" name="직사각형 170"/>
            <p:cNvSpPr/>
            <p:nvPr/>
          </p:nvSpPr>
          <p:spPr>
            <a:xfrm>
              <a:off x="6396157" y="3425936"/>
              <a:ext cx="277478" cy="27747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6673635" y="3425936"/>
              <a:ext cx="277478" cy="27747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6951113" y="3425936"/>
              <a:ext cx="277478" cy="27747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396157" y="3703414"/>
              <a:ext cx="277478" cy="27747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673635" y="3703414"/>
              <a:ext cx="277478" cy="27747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951113" y="3703414"/>
              <a:ext cx="277478" cy="27747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396157" y="3980892"/>
              <a:ext cx="277478" cy="27747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673635" y="3980892"/>
              <a:ext cx="277478" cy="27747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951113" y="3980892"/>
              <a:ext cx="277478" cy="27747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2" name="Picture 2" descr="D:\JavaSrc\astar\scv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83010" y="3972663"/>
              <a:ext cx="209550" cy="272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7393147" y="3425936"/>
            <a:ext cx="832434" cy="832434"/>
            <a:chOff x="7351068" y="3425936"/>
            <a:chExt cx="832434" cy="832434"/>
          </a:xfrm>
        </p:grpSpPr>
        <p:grpSp>
          <p:nvGrpSpPr>
            <p:cNvPr id="183" name="그룹 182"/>
            <p:cNvGrpSpPr/>
            <p:nvPr/>
          </p:nvGrpSpPr>
          <p:grpSpPr>
            <a:xfrm>
              <a:off x="7351068" y="3425936"/>
              <a:ext cx="832434" cy="832434"/>
              <a:chOff x="5829300" y="1609725"/>
              <a:chExt cx="971550" cy="971550"/>
            </a:xfrm>
          </p:grpSpPr>
          <p:sp>
            <p:nvSpPr>
              <p:cNvPr id="184" name="직사각형 183"/>
              <p:cNvSpPr/>
              <p:nvPr/>
            </p:nvSpPr>
            <p:spPr>
              <a:xfrm>
                <a:off x="582930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615315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647700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582930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615315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647700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582930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615315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647700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5" name="Picture 2" descr="D:\JavaSrc\astar\scv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662510" y="3982492"/>
              <a:ext cx="209550" cy="272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그룹 79"/>
          <p:cNvGrpSpPr/>
          <p:nvPr/>
        </p:nvGrpSpPr>
        <p:grpSpPr>
          <a:xfrm>
            <a:off x="8327019" y="3425936"/>
            <a:ext cx="832434" cy="857729"/>
            <a:chOff x="8305979" y="3425936"/>
            <a:chExt cx="832434" cy="857729"/>
          </a:xfrm>
        </p:grpSpPr>
        <p:grpSp>
          <p:nvGrpSpPr>
            <p:cNvPr id="196" name="그룹 195"/>
            <p:cNvGrpSpPr/>
            <p:nvPr/>
          </p:nvGrpSpPr>
          <p:grpSpPr>
            <a:xfrm>
              <a:off x="8305979" y="3425936"/>
              <a:ext cx="832434" cy="832434"/>
              <a:chOff x="5829300" y="1609725"/>
              <a:chExt cx="971550" cy="971550"/>
            </a:xfrm>
          </p:grpSpPr>
          <p:sp>
            <p:nvSpPr>
              <p:cNvPr id="198" name="직사각형 197"/>
              <p:cNvSpPr/>
              <p:nvPr/>
            </p:nvSpPr>
            <p:spPr>
              <a:xfrm>
                <a:off x="582930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615315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647700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582930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615315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647700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582930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615315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647700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8" name="Picture 2" descr="D:\JavaSrc\astar\scv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350900" y="4010763"/>
              <a:ext cx="209550" cy="272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그룹 78"/>
          <p:cNvGrpSpPr/>
          <p:nvPr/>
        </p:nvGrpSpPr>
        <p:grpSpPr>
          <a:xfrm>
            <a:off x="9260891" y="3425936"/>
            <a:ext cx="832434" cy="832434"/>
            <a:chOff x="9260891" y="3425936"/>
            <a:chExt cx="832434" cy="832434"/>
          </a:xfrm>
        </p:grpSpPr>
        <p:grpSp>
          <p:nvGrpSpPr>
            <p:cNvPr id="209" name="그룹 208"/>
            <p:cNvGrpSpPr/>
            <p:nvPr/>
          </p:nvGrpSpPr>
          <p:grpSpPr>
            <a:xfrm>
              <a:off x="9260891" y="3425936"/>
              <a:ext cx="832434" cy="832434"/>
              <a:chOff x="5829300" y="1609725"/>
              <a:chExt cx="971550" cy="971550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582930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615315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6477000" y="16097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582930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615315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6477000" y="193357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82930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615315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6477000" y="2257425"/>
                <a:ext cx="323850" cy="3238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0" name="Picture 2" descr="D:\JavaSrc\astar\scv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309477" y="3716523"/>
              <a:ext cx="209550" cy="272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1" name="TextBox 220"/>
          <p:cNvSpPr txBox="1"/>
          <p:nvPr/>
        </p:nvSpPr>
        <p:spPr>
          <a:xfrm>
            <a:off x="2901602" y="1831862"/>
            <a:ext cx="907300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h(n) = g(n) + f(n)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665718" y="4308058"/>
            <a:ext cx="654025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h(n) = 1 + 4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3620629" y="4308058"/>
            <a:ext cx="654025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h(n) = 1 + 4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4575539" y="4308058"/>
            <a:ext cx="654025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h(n) = 1 + 4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568598" y="4308058"/>
            <a:ext cx="654025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h(n) = 1 + 3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6509960" y="4308058"/>
            <a:ext cx="686085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b="1" dirty="0" smtClean="0">
                <a:solidFill>
                  <a:srgbClr val="7030A0"/>
                </a:solidFill>
                <a:latin typeface="+mn-ea"/>
              </a:rPr>
              <a:t>h(n) = 1 + 2</a:t>
            </a:r>
            <a:endParaRPr lang="ko-KR" altLang="en-US" sz="9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7428838" y="4308058"/>
            <a:ext cx="654025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h(n) = 1 + 3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395183" y="4308058"/>
            <a:ext cx="654025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h(n) = 1 + 4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9388654" y="4308058"/>
            <a:ext cx="654025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h(n) = 1 + 4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cxnSp>
        <p:nvCxnSpPr>
          <p:cNvPr id="23" name="꺾인 연결선 22"/>
          <p:cNvCxnSpPr>
            <a:stCxn id="101" idx="2"/>
            <a:endCxn id="109" idx="0"/>
          </p:cNvCxnSpPr>
          <p:nvPr/>
        </p:nvCxnSpPr>
        <p:spPr>
          <a:xfrm rot="5400000">
            <a:off x="4349421" y="1447959"/>
            <a:ext cx="768560" cy="31873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꺾인 연결선 236"/>
          <p:cNvCxnSpPr>
            <a:stCxn id="101" idx="2"/>
            <a:endCxn id="121" idx="0"/>
          </p:cNvCxnSpPr>
          <p:nvPr/>
        </p:nvCxnSpPr>
        <p:spPr>
          <a:xfrm rot="5400000">
            <a:off x="4816357" y="1914895"/>
            <a:ext cx="768560" cy="22535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꺾인 연결선 237"/>
          <p:cNvCxnSpPr>
            <a:stCxn id="101" idx="2"/>
            <a:endCxn id="135" idx="0"/>
          </p:cNvCxnSpPr>
          <p:nvPr/>
        </p:nvCxnSpPr>
        <p:spPr>
          <a:xfrm rot="5400000">
            <a:off x="5283293" y="2381831"/>
            <a:ext cx="768560" cy="13196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꺾인 연결선 243"/>
          <p:cNvCxnSpPr>
            <a:stCxn id="101" idx="2"/>
            <a:endCxn id="153" idx="0"/>
          </p:cNvCxnSpPr>
          <p:nvPr/>
        </p:nvCxnSpPr>
        <p:spPr>
          <a:xfrm rot="5400000">
            <a:off x="5750229" y="2848767"/>
            <a:ext cx="768560" cy="3857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꺾인 연결선 246"/>
          <p:cNvCxnSpPr>
            <a:stCxn id="101" idx="2"/>
            <a:endCxn id="172" idx="0"/>
          </p:cNvCxnSpPr>
          <p:nvPr/>
        </p:nvCxnSpPr>
        <p:spPr>
          <a:xfrm rot="16200000" flipH="1">
            <a:off x="6217165" y="2767609"/>
            <a:ext cx="768560" cy="5480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101" idx="2"/>
            <a:endCxn id="186" idx="0"/>
          </p:cNvCxnSpPr>
          <p:nvPr/>
        </p:nvCxnSpPr>
        <p:spPr>
          <a:xfrm rot="16200000" flipH="1">
            <a:off x="6684101" y="2300673"/>
            <a:ext cx="768560" cy="14819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꺾인 연결선 254"/>
          <p:cNvCxnSpPr>
            <a:stCxn id="101" idx="2"/>
            <a:endCxn id="199" idx="0"/>
          </p:cNvCxnSpPr>
          <p:nvPr/>
        </p:nvCxnSpPr>
        <p:spPr>
          <a:xfrm rot="16200000" flipH="1">
            <a:off x="7151037" y="1833737"/>
            <a:ext cx="768560" cy="24158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꺾인 연결선 255"/>
          <p:cNvCxnSpPr>
            <a:stCxn id="101" idx="2"/>
            <a:endCxn id="212" idx="0"/>
          </p:cNvCxnSpPr>
          <p:nvPr/>
        </p:nvCxnSpPr>
        <p:spPr>
          <a:xfrm rot="16200000" flipH="1">
            <a:off x="7617973" y="1366801"/>
            <a:ext cx="768560" cy="33497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그룹 358"/>
          <p:cNvGrpSpPr/>
          <p:nvPr/>
        </p:nvGrpSpPr>
        <p:grpSpPr>
          <a:xfrm>
            <a:off x="3531424" y="5137522"/>
            <a:ext cx="832434" cy="832434"/>
            <a:chOff x="5829300" y="1609725"/>
            <a:chExt cx="971550" cy="971550"/>
          </a:xfrm>
        </p:grpSpPr>
        <p:sp>
          <p:nvSpPr>
            <p:cNvPr id="360" name="직사각형 359"/>
            <p:cNvSpPr/>
            <p:nvPr/>
          </p:nvSpPr>
          <p:spPr>
            <a:xfrm>
              <a:off x="582930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615315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>
              <a:off x="647700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직사각형 362"/>
            <p:cNvSpPr/>
            <p:nvPr/>
          </p:nvSpPr>
          <p:spPr>
            <a:xfrm>
              <a:off x="582930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직사각형 363"/>
            <p:cNvSpPr/>
            <p:nvPr/>
          </p:nvSpPr>
          <p:spPr>
            <a:xfrm>
              <a:off x="615315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647700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5829300" y="22574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6153150" y="22574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6477000" y="2257425"/>
              <a:ext cx="323850" cy="32385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9" name="Picture 2" descr="D:\JavaSrc\astar\scv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42866" y="5185078"/>
            <a:ext cx="209550" cy="27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0" name="그룹 369"/>
          <p:cNvGrpSpPr/>
          <p:nvPr/>
        </p:nvGrpSpPr>
        <p:grpSpPr>
          <a:xfrm>
            <a:off x="4486335" y="5137522"/>
            <a:ext cx="832434" cy="832434"/>
            <a:chOff x="5829300" y="1609725"/>
            <a:chExt cx="971550" cy="971550"/>
          </a:xfrm>
        </p:grpSpPr>
        <p:sp>
          <p:nvSpPr>
            <p:cNvPr id="371" name="직사각형 370"/>
            <p:cNvSpPr/>
            <p:nvPr/>
          </p:nvSpPr>
          <p:spPr>
            <a:xfrm>
              <a:off x="582930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615315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직사각형 372"/>
            <p:cNvSpPr/>
            <p:nvPr/>
          </p:nvSpPr>
          <p:spPr>
            <a:xfrm>
              <a:off x="647700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직사각형 373"/>
            <p:cNvSpPr/>
            <p:nvPr/>
          </p:nvSpPr>
          <p:spPr>
            <a:xfrm>
              <a:off x="582930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직사각형 374"/>
            <p:cNvSpPr/>
            <p:nvPr/>
          </p:nvSpPr>
          <p:spPr>
            <a:xfrm>
              <a:off x="615315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>
              <a:off x="647700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>
              <a:off x="5829300" y="22574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>
              <a:off x="6153150" y="22574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/>
            <p:cNvSpPr/>
            <p:nvPr/>
          </p:nvSpPr>
          <p:spPr>
            <a:xfrm>
              <a:off x="6477000" y="2257425"/>
              <a:ext cx="323850" cy="32385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0" name="Picture 2" descr="D:\JavaSrc\astar\scv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75255" y="5185078"/>
            <a:ext cx="209550" cy="27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1" name="그룹 380"/>
          <p:cNvGrpSpPr/>
          <p:nvPr/>
        </p:nvGrpSpPr>
        <p:grpSpPr>
          <a:xfrm>
            <a:off x="5441246" y="5137522"/>
            <a:ext cx="832434" cy="832434"/>
            <a:chOff x="5829300" y="1609725"/>
            <a:chExt cx="971550" cy="971550"/>
          </a:xfrm>
        </p:grpSpPr>
        <p:sp>
          <p:nvSpPr>
            <p:cNvPr id="382" name="직사각형 381"/>
            <p:cNvSpPr/>
            <p:nvPr/>
          </p:nvSpPr>
          <p:spPr>
            <a:xfrm>
              <a:off x="582930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직사각형 382"/>
            <p:cNvSpPr/>
            <p:nvPr/>
          </p:nvSpPr>
          <p:spPr>
            <a:xfrm>
              <a:off x="615315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직사각형 383"/>
            <p:cNvSpPr/>
            <p:nvPr/>
          </p:nvSpPr>
          <p:spPr>
            <a:xfrm>
              <a:off x="647700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>
              <a:off x="582930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>
              <a:off x="615315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>
              <a:off x="647700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직사각형 387"/>
            <p:cNvSpPr/>
            <p:nvPr/>
          </p:nvSpPr>
          <p:spPr>
            <a:xfrm>
              <a:off x="5829300" y="22574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직사각형 388"/>
            <p:cNvSpPr/>
            <p:nvPr/>
          </p:nvSpPr>
          <p:spPr>
            <a:xfrm>
              <a:off x="6153150" y="22574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>
              <a:off x="6477000" y="2257425"/>
              <a:ext cx="323850" cy="32385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1" name="Picture 2" descr="D:\JavaSrc\astar\scv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64130" y="5457980"/>
            <a:ext cx="209550" cy="27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3" name="그룹 402"/>
          <p:cNvGrpSpPr/>
          <p:nvPr/>
        </p:nvGrpSpPr>
        <p:grpSpPr>
          <a:xfrm>
            <a:off x="7351068" y="5137522"/>
            <a:ext cx="832434" cy="832434"/>
            <a:chOff x="5829300" y="1609725"/>
            <a:chExt cx="971550" cy="971550"/>
          </a:xfrm>
        </p:grpSpPr>
        <p:sp>
          <p:nvSpPr>
            <p:cNvPr id="404" name="직사각형 403"/>
            <p:cNvSpPr/>
            <p:nvPr/>
          </p:nvSpPr>
          <p:spPr>
            <a:xfrm>
              <a:off x="582930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615315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>
              <a:off x="647700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582930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615315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직사각형 408"/>
            <p:cNvSpPr/>
            <p:nvPr/>
          </p:nvSpPr>
          <p:spPr>
            <a:xfrm>
              <a:off x="647700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5829300" y="22574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>
              <a:off x="6153150" y="22574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>
              <a:off x="6477000" y="2257425"/>
              <a:ext cx="323850" cy="32385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3" name="Picture 2" descr="D:\JavaSrc\astar\scv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62510" y="5694078"/>
            <a:ext cx="209550" cy="27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4" name="그룹 413"/>
          <p:cNvGrpSpPr/>
          <p:nvPr/>
        </p:nvGrpSpPr>
        <p:grpSpPr>
          <a:xfrm>
            <a:off x="8305979" y="5137522"/>
            <a:ext cx="832434" cy="832434"/>
            <a:chOff x="5829300" y="1609725"/>
            <a:chExt cx="971550" cy="971550"/>
          </a:xfrm>
        </p:grpSpPr>
        <p:sp>
          <p:nvSpPr>
            <p:cNvPr id="415" name="직사각형 414"/>
            <p:cNvSpPr/>
            <p:nvPr/>
          </p:nvSpPr>
          <p:spPr>
            <a:xfrm>
              <a:off x="582930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직사각형 415"/>
            <p:cNvSpPr/>
            <p:nvPr/>
          </p:nvSpPr>
          <p:spPr>
            <a:xfrm>
              <a:off x="615315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직사각형 416"/>
            <p:cNvSpPr/>
            <p:nvPr/>
          </p:nvSpPr>
          <p:spPr>
            <a:xfrm>
              <a:off x="647700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직사각형 417"/>
            <p:cNvSpPr/>
            <p:nvPr/>
          </p:nvSpPr>
          <p:spPr>
            <a:xfrm>
              <a:off x="582930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직사각형 418"/>
            <p:cNvSpPr/>
            <p:nvPr/>
          </p:nvSpPr>
          <p:spPr>
            <a:xfrm>
              <a:off x="615315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직사각형 419"/>
            <p:cNvSpPr/>
            <p:nvPr/>
          </p:nvSpPr>
          <p:spPr>
            <a:xfrm>
              <a:off x="647700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>
              <a:off x="5829300" y="22574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>
              <a:off x="6153150" y="22574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>
              <a:off x="6477000" y="2257425"/>
              <a:ext cx="323850" cy="32385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4" name="Picture 2" descr="D:\JavaSrc\astar\scv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50900" y="5722349"/>
            <a:ext cx="209550" cy="27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5" name="그룹 424"/>
          <p:cNvGrpSpPr/>
          <p:nvPr/>
        </p:nvGrpSpPr>
        <p:grpSpPr>
          <a:xfrm>
            <a:off x="9260891" y="5137522"/>
            <a:ext cx="832434" cy="832434"/>
            <a:chOff x="5829300" y="1609725"/>
            <a:chExt cx="971550" cy="971550"/>
          </a:xfrm>
        </p:grpSpPr>
        <p:sp>
          <p:nvSpPr>
            <p:cNvPr id="426" name="직사각형 425"/>
            <p:cNvSpPr/>
            <p:nvPr/>
          </p:nvSpPr>
          <p:spPr>
            <a:xfrm>
              <a:off x="582930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615315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직사각형 427"/>
            <p:cNvSpPr/>
            <p:nvPr/>
          </p:nvSpPr>
          <p:spPr>
            <a:xfrm>
              <a:off x="6477000" y="16097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/>
            <p:cNvSpPr/>
            <p:nvPr/>
          </p:nvSpPr>
          <p:spPr>
            <a:xfrm>
              <a:off x="582930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>
              <a:off x="615315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>
              <a:off x="6477000" y="193357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>
              <a:off x="5829300" y="22574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직사각형 432"/>
            <p:cNvSpPr/>
            <p:nvPr/>
          </p:nvSpPr>
          <p:spPr>
            <a:xfrm>
              <a:off x="6153150" y="2257425"/>
              <a:ext cx="323850" cy="3238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직사각형 433"/>
            <p:cNvSpPr/>
            <p:nvPr/>
          </p:nvSpPr>
          <p:spPr>
            <a:xfrm>
              <a:off x="6477000" y="2257425"/>
              <a:ext cx="323850" cy="32385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35" name="Picture 2" descr="D:\JavaSrc\astar\scv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09477" y="5428109"/>
            <a:ext cx="209550" cy="27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7" name="TextBox 436"/>
          <p:cNvSpPr txBox="1"/>
          <p:nvPr/>
        </p:nvSpPr>
        <p:spPr>
          <a:xfrm>
            <a:off x="3620629" y="6019644"/>
            <a:ext cx="654025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h(n) = </a:t>
            </a:r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2 </a:t>
            </a:r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+ 3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4575539" y="6019644"/>
            <a:ext cx="654025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h(n) = </a:t>
            </a:r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2 </a:t>
            </a:r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+ 3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5568598" y="6019644"/>
            <a:ext cx="686085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b="1" dirty="0" smtClean="0">
                <a:solidFill>
                  <a:srgbClr val="7030A0"/>
                </a:solidFill>
                <a:latin typeface="+mn-ea"/>
              </a:rPr>
              <a:t>h(n) = </a:t>
            </a:r>
            <a:r>
              <a:rPr lang="en-US" altLang="ko-KR" sz="900" b="1" dirty="0" smtClean="0">
                <a:solidFill>
                  <a:srgbClr val="7030A0"/>
                </a:solidFill>
                <a:latin typeface="+mn-ea"/>
              </a:rPr>
              <a:t>2 </a:t>
            </a:r>
            <a:r>
              <a:rPr lang="en-US" altLang="ko-KR" sz="900" b="1" dirty="0" smtClean="0">
                <a:solidFill>
                  <a:srgbClr val="7030A0"/>
                </a:solidFill>
                <a:latin typeface="+mn-ea"/>
              </a:rPr>
              <a:t>+ 2</a:t>
            </a:r>
            <a:endParaRPr lang="ko-KR" altLang="en-US" sz="9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7428838" y="6019644"/>
            <a:ext cx="686085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b="1" dirty="0" smtClean="0">
                <a:solidFill>
                  <a:srgbClr val="7030A0"/>
                </a:solidFill>
                <a:latin typeface="+mn-ea"/>
              </a:rPr>
              <a:t>h(n) = </a:t>
            </a:r>
            <a:r>
              <a:rPr lang="en-US" altLang="ko-KR" sz="900" b="1" dirty="0" smtClean="0">
                <a:solidFill>
                  <a:srgbClr val="7030A0"/>
                </a:solidFill>
                <a:latin typeface="+mn-ea"/>
              </a:rPr>
              <a:t>2 </a:t>
            </a:r>
            <a:r>
              <a:rPr lang="en-US" altLang="ko-KR" sz="900" b="1" dirty="0" smtClean="0">
                <a:solidFill>
                  <a:srgbClr val="7030A0"/>
                </a:solidFill>
                <a:latin typeface="+mn-ea"/>
              </a:rPr>
              <a:t>+ 2</a:t>
            </a:r>
            <a:endParaRPr lang="ko-KR" altLang="en-US" sz="900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8395183" y="6019644"/>
            <a:ext cx="654025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h(n) = </a:t>
            </a:r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2 </a:t>
            </a:r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+ 3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9388654" y="6019644"/>
            <a:ext cx="654025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h(n) = </a:t>
            </a:r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2 </a:t>
            </a:r>
            <a:r>
              <a:rPr lang="en-US" altLang="ko-KR" sz="900" dirty="0" smtClean="0">
                <a:solidFill>
                  <a:srgbClr val="7030A0"/>
                </a:solidFill>
                <a:latin typeface="+mn-ea"/>
              </a:rPr>
              <a:t>+ 3</a:t>
            </a:r>
            <a:endParaRPr lang="ko-KR" altLang="en-US" sz="900" dirty="0">
              <a:solidFill>
                <a:srgbClr val="7030A0"/>
              </a:solidFill>
              <a:latin typeface="+mn-ea"/>
            </a:endParaRPr>
          </a:p>
        </p:txBody>
      </p:sp>
      <p:cxnSp>
        <p:nvCxnSpPr>
          <p:cNvPr id="445" name="꺾인 연결선 444"/>
          <p:cNvCxnSpPr>
            <a:stCxn id="180" idx="2"/>
            <a:endCxn id="361" idx="0"/>
          </p:cNvCxnSpPr>
          <p:nvPr/>
        </p:nvCxnSpPr>
        <p:spPr>
          <a:xfrm rot="5400000">
            <a:off x="4971991" y="3234021"/>
            <a:ext cx="879152" cy="2927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꺾인 연결선 445"/>
          <p:cNvCxnSpPr>
            <a:stCxn id="180" idx="2"/>
            <a:endCxn id="372" idx="0"/>
          </p:cNvCxnSpPr>
          <p:nvPr/>
        </p:nvCxnSpPr>
        <p:spPr>
          <a:xfrm rot="5400000">
            <a:off x="5449446" y="3711476"/>
            <a:ext cx="879152" cy="19729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꺾인 연결선 446"/>
          <p:cNvCxnSpPr>
            <a:stCxn id="180" idx="2"/>
            <a:endCxn id="383" idx="0"/>
          </p:cNvCxnSpPr>
          <p:nvPr/>
        </p:nvCxnSpPr>
        <p:spPr>
          <a:xfrm rot="5400000">
            <a:off x="5926902" y="4188932"/>
            <a:ext cx="879152" cy="10180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꺾인 연결선 447"/>
          <p:cNvCxnSpPr>
            <a:stCxn id="180" idx="2"/>
            <a:endCxn id="405" idx="0"/>
          </p:cNvCxnSpPr>
          <p:nvPr/>
        </p:nvCxnSpPr>
        <p:spPr>
          <a:xfrm rot="16200000" flipH="1">
            <a:off x="6881812" y="4252049"/>
            <a:ext cx="879152" cy="891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꺾인 연결선 448"/>
          <p:cNvCxnSpPr>
            <a:stCxn id="180" idx="2"/>
            <a:endCxn id="416" idx="0"/>
          </p:cNvCxnSpPr>
          <p:nvPr/>
        </p:nvCxnSpPr>
        <p:spPr>
          <a:xfrm rot="16200000" flipH="1">
            <a:off x="7359268" y="3774594"/>
            <a:ext cx="879152" cy="18467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꺾인 연결선 449"/>
          <p:cNvCxnSpPr>
            <a:stCxn id="180" idx="2"/>
            <a:endCxn id="427" idx="0"/>
          </p:cNvCxnSpPr>
          <p:nvPr/>
        </p:nvCxnSpPr>
        <p:spPr>
          <a:xfrm rot="16200000" flipH="1">
            <a:off x="7836724" y="3297138"/>
            <a:ext cx="879152" cy="28016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31400" y="802657"/>
            <a:ext cx="1804824" cy="204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 flipH="1">
            <a:off x="5445125" y="2033257"/>
            <a:ext cx="1" cy="3303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30" idx="2"/>
          </p:cNvCxnSpPr>
          <p:nvPr/>
        </p:nvCxnSpPr>
        <p:spPr>
          <a:xfrm flipH="1" flipV="1">
            <a:off x="8564405" y="2495501"/>
            <a:ext cx="2877" cy="70410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6146801" y="5371279"/>
            <a:ext cx="119860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6257595" y="1372355"/>
            <a:ext cx="108781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1255152" cy="284693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3</a:t>
            </a:r>
            <a:endParaRPr lang="ko-KR" altLang="en-US" dirty="0">
              <a:solidFill>
                <a:srgbClr val="E1E2E3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32655" y="841265"/>
            <a:ext cx="1624940" cy="1191992"/>
            <a:chOff x="4422775" y="1170962"/>
            <a:chExt cx="1624940" cy="1191992"/>
          </a:xfrm>
        </p:grpSpPr>
        <p:sp>
          <p:nvSpPr>
            <p:cNvPr id="9" name="직사각형 8"/>
            <p:cNvSpPr/>
            <p:nvPr/>
          </p:nvSpPr>
          <p:spPr>
            <a:xfrm>
              <a:off x="4422775" y="1170962"/>
              <a:ext cx="1624940" cy="27781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accent5"/>
                  </a:solidFill>
                </a:rPr>
                <a:t>SCV</a:t>
              </a:r>
              <a:endParaRPr lang="ko-KR" altLang="en-US" sz="1600" dirty="0">
                <a:solidFill>
                  <a:schemeClr val="accent5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22775" y="1450542"/>
              <a:ext cx="1624940" cy="278670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position:point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22775" y="1729212"/>
              <a:ext cx="1624940" cy="63374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Scv()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Scv(Point)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Move(Direction):Point</a:t>
              </a:r>
            </a:p>
          </p:txBody>
        </p:sp>
      </p:grpSp>
      <p:sp>
        <p:nvSpPr>
          <p:cNvPr id="24" name="텍스트 개체 틀 5"/>
          <p:cNvSpPr txBox="1">
            <a:spLocks/>
          </p:cNvSpPr>
          <p:nvPr/>
        </p:nvSpPr>
        <p:spPr>
          <a:xfrm>
            <a:off x="0" y="410400"/>
            <a:ext cx="2572732" cy="589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UML</a:t>
            </a:r>
            <a:endParaRPr lang="ko-KR" altLang="en-US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389438" y="2363583"/>
            <a:ext cx="2111375" cy="1968863"/>
            <a:chOff x="4378324" y="2693280"/>
            <a:chExt cx="2111375" cy="1968863"/>
          </a:xfrm>
        </p:grpSpPr>
        <p:sp>
          <p:nvSpPr>
            <p:cNvPr id="16" name="직사각형 15"/>
            <p:cNvSpPr/>
            <p:nvPr/>
          </p:nvSpPr>
          <p:spPr>
            <a:xfrm>
              <a:off x="4378324" y="2693280"/>
              <a:ext cx="2111375" cy="27781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accent5"/>
                  </a:solidFill>
                </a:rPr>
                <a:t>Direction</a:t>
              </a:r>
              <a:endParaRPr lang="ko-KR" altLang="en-US" sz="1800" dirty="0">
                <a:solidFill>
                  <a:schemeClr val="accent5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78324" y="2972861"/>
              <a:ext cx="2111375" cy="1454284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UP:Direction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DOWN:Direction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RIGHT:Direction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LEFT:Direction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LEFT_UP:Direction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LEFT_DOWN:Direction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RIGHT_UP:Direction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RIGHT_DOWN:</a:t>
              </a:r>
              <a:r>
                <a:rPr lang="en-US" altLang="ko-KR" sz="1100" dirty="0">
                  <a:solidFill>
                    <a:schemeClr val="accent5">
                      <a:lumMod val="50000"/>
                    </a:schemeClr>
                  </a:solidFill>
                </a:rPr>
                <a:t>Direction</a:t>
              </a:r>
              <a:endParaRPr lang="en-US" altLang="ko-KR" sz="1100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378324" y="4427145"/>
              <a:ext cx="2111375" cy="234998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Direction()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358109" y="841265"/>
            <a:ext cx="2412592" cy="1654236"/>
            <a:chOff x="7256509" y="1170962"/>
            <a:chExt cx="2412592" cy="1654236"/>
          </a:xfrm>
        </p:grpSpPr>
        <p:sp>
          <p:nvSpPr>
            <p:cNvPr id="28" name="직사각형 27"/>
            <p:cNvSpPr/>
            <p:nvPr/>
          </p:nvSpPr>
          <p:spPr>
            <a:xfrm>
              <a:off x="7256509" y="1170962"/>
              <a:ext cx="2412592" cy="27781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accent5"/>
                  </a:solidFill>
                </a:rPr>
                <a:t>MoveTree</a:t>
              </a:r>
              <a:endParaRPr lang="ko-KR" altLang="en-US" sz="1800" dirty="0">
                <a:solidFill>
                  <a:schemeClr val="accent5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256509" y="1451479"/>
              <a:ext cx="2412592" cy="93871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parent:MoveTree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child:ArrayList&lt;MoveTree&gt;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direction:String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level:int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scv:Scv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56509" y="2393198"/>
              <a:ext cx="2412592" cy="432000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MoveTree(Scv)</a:t>
              </a:r>
            </a:p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addChild(MoveTree, String):void</a:t>
              </a:r>
              <a:endParaRPr lang="en-US" altLang="ko-KR" sz="11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358109" y="3205092"/>
            <a:ext cx="2412592" cy="27781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5"/>
                </a:solidFill>
              </a:rPr>
              <a:t>Map</a:t>
            </a:r>
            <a:endParaRPr lang="ko-KR" altLang="en-US" sz="1800" dirty="0">
              <a:solidFill>
                <a:schemeClr val="accent5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358110" y="3482904"/>
            <a:ext cx="2412592" cy="161582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MAX_LEVEL:int</a:t>
            </a:r>
          </a:p>
          <a:p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MAX_X:int</a:t>
            </a:r>
          </a:p>
          <a:p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MAX_Y:int</a:t>
            </a:r>
          </a:p>
          <a:p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WALL:int</a:t>
            </a:r>
          </a:p>
          <a:p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lnode:MoveTree</a:t>
            </a:r>
          </a:p>
          <a:p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map:int[][]</a:t>
            </a:r>
          </a:p>
          <a:p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route:Stack&lt;MoveTree&gt;</a:t>
            </a:r>
          </a:p>
          <a:p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scv:Scv</a:t>
            </a:r>
          </a:p>
          <a:p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target:Point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58109" y="5098731"/>
            <a:ext cx="2412592" cy="144655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Map(int[][], Scv, Point)</a:t>
            </a:r>
          </a:p>
          <a:p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init():void</a:t>
            </a:r>
          </a:p>
          <a:p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isMoveablePoint(Point):boolean</a:t>
            </a:r>
          </a:p>
          <a:p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getWeigth:int</a:t>
            </a:r>
          </a:p>
          <a:p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printMap():void</a:t>
            </a:r>
          </a:p>
          <a:p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printMap(int[][], Scv):void</a:t>
            </a:r>
          </a:p>
          <a:p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nextMove(MoveTree):void</a:t>
            </a:r>
          </a:p>
          <a:p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getRoute(MoveTree):void</a:t>
            </a:r>
            <a:endParaRPr lang="en-US" altLang="ko-KR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4467225" y="5021263"/>
            <a:ext cx="1679575" cy="656921"/>
            <a:chOff x="4378325" y="4703763"/>
            <a:chExt cx="2412592" cy="656921"/>
          </a:xfrm>
        </p:grpSpPr>
        <p:sp>
          <p:nvSpPr>
            <p:cNvPr id="75" name="직사각형 74"/>
            <p:cNvSpPr/>
            <p:nvPr/>
          </p:nvSpPr>
          <p:spPr>
            <a:xfrm>
              <a:off x="4378325" y="4703763"/>
              <a:ext cx="2412592" cy="27781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accent5"/>
                  </a:solidFill>
                </a:rPr>
                <a:t>MoveScv</a:t>
              </a:r>
              <a:endParaRPr lang="ko-KR" altLang="en-US" sz="1800" dirty="0">
                <a:solidFill>
                  <a:schemeClr val="accent5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378325" y="5099074"/>
              <a:ext cx="2412592" cy="261610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5">
                      <a:lumMod val="50000"/>
                    </a:schemeClr>
                  </a:solidFill>
                </a:rPr>
                <a:t>main(String[]):void</a:t>
              </a:r>
              <a:endParaRPr lang="en-US" altLang="ko-KR" sz="11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378325" y="4981575"/>
              <a:ext cx="2412592" cy="11749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8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1939634" cy="284693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4</a:t>
            </a:r>
            <a:r>
              <a:rPr lang="en-US" altLang="ko-KR" sz="4800" dirty="0" smtClean="0">
                <a:solidFill>
                  <a:srgbClr val="E1E2E3"/>
                </a:solidFill>
              </a:rPr>
              <a:t>-1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24" name="텍스트 개체 틀 5"/>
          <p:cNvSpPr txBox="1">
            <a:spLocks/>
          </p:cNvSpPr>
          <p:nvPr/>
        </p:nvSpPr>
        <p:spPr>
          <a:xfrm>
            <a:off x="0" y="410400"/>
            <a:ext cx="2572732" cy="589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코드</a:t>
            </a:r>
            <a:endParaRPr lang="ko-KR" altLang="en-US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21173" y="4440910"/>
            <a:ext cx="350107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378324" y="5023522"/>
            <a:ext cx="572135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200" b="0" spc="-150">
                <a:solidFill>
                  <a:srgbClr val="745EA8"/>
                </a:solidFill>
                <a:latin typeface="+mn-ea"/>
                <a:ea typeface="나눔고딕" pitchFamily="50" charset="-127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ko-KR" altLang="en-US" spc="0" dirty="0" smtClean="0"/>
              <a:t>최대 </a:t>
            </a:r>
            <a:r>
              <a:rPr lang="en-US" altLang="ko-KR" spc="0" dirty="0" smtClean="0"/>
              <a:t>X, Y </a:t>
            </a:r>
            <a:r>
              <a:rPr lang="ko-KR" altLang="en-US" spc="0" dirty="0" smtClean="0"/>
              <a:t>상수 선언</a:t>
            </a:r>
            <a:r>
              <a:rPr lang="en-US" altLang="ko-KR" spc="0" dirty="0" smtClean="0"/>
              <a:t>, </a:t>
            </a:r>
            <a:r>
              <a:rPr lang="ko-KR" altLang="en-US" spc="0" dirty="0" smtClean="0"/>
              <a:t>벽은 </a:t>
            </a:r>
            <a:r>
              <a:rPr lang="en-US" altLang="ko-KR" spc="0" dirty="0" smtClean="0"/>
              <a:t>-999</a:t>
            </a:r>
            <a:r>
              <a:rPr lang="ko-KR" altLang="en-US" spc="0" dirty="0" smtClean="0"/>
              <a:t>로 표현</a:t>
            </a:r>
            <a:endParaRPr lang="en-US" altLang="ko-KR" spc="0" dirty="0"/>
          </a:p>
        </p:txBody>
      </p:sp>
      <p:pic>
        <p:nvPicPr>
          <p:cNvPr id="46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21173" y="5350362"/>
            <a:ext cx="350107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4378324" y="5611228"/>
            <a:ext cx="572135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200" b="0" spc="-150">
                <a:solidFill>
                  <a:srgbClr val="745EA8"/>
                </a:solidFill>
                <a:latin typeface="+mn-ea"/>
                <a:ea typeface="나눔고딕" pitchFamily="50" charset="-127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ko-KR" altLang="en-US" spc="0" dirty="0" smtClean="0"/>
              <a:t>최대 탐색 비용 설정 </a:t>
            </a:r>
            <a:r>
              <a:rPr lang="en-US" altLang="ko-KR" spc="0" dirty="0" smtClean="0"/>
              <a:t>: 25</a:t>
            </a:r>
            <a:endParaRPr lang="en-US" altLang="ko-KR" spc="0" dirty="0"/>
          </a:p>
        </p:txBody>
      </p:sp>
      <p:pic>
        <p:nvPicPr>
          <p:cNvPr id="48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21173" y="5938067"/>
            <a:ext cx="3501073" cy="66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378324" y="6600056"/>
            <a:ext cx="572135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200" b="0" spc="-150">
                <a:solidFill>
                  <a:srgbClr val="745EA8"/>
                </a:solidFill>
                <a:latin typeface="+mn-ea"/>
                <a:ea typeface="나눔고딕" pitchFamily="50" charset="-127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ko-KR" altLang="en-US" spc="0" dirty="0" smtClean="0"/>
              <a:t>map</a:t>
            </a:r>
            <a:r>
              <a:rPr lang="en-US" altLang="ko-KR" spc="0" dirty="0" smtClean="0"/>
              <a:t>, scv</a:t>
            </a:r>
            <a:r>
              <a:rPr lang="ko-KR" altLang="en-US" spc="0" dirty="0" smtClean="0"/>
              <a:t>객체</a:t>
            </a:r>
            <a:r>
              <a:rPr lang="en-US" altLang="ko-KR" spc="0" dirty="0" smtClean="0"/>
              <a:t>, </a:t>
            </a:r>
            <a:r>
              <a:rPr lang="ko-KR" altLang="en-US" spc="0" dirty="0" smtClean="0"/>
              <a:t>목표지점</a:t>
            </a:r>
            <a:endParaRPr lang="en-US" altLang="ko-KR" spc="0" dirty="0"/>
          </a:p>
        </p:txBody>
      </p:sp>
      <p:sp>
        <p:nvSpPr>
          <p:cNvPr id="12" name="TextBox 11"/>
          <p:cNvSpPr txBox="1"/>
          <p:nvPr/>
        </p:nvSpPr>
        <p:spPr>
          <a:xfrm>
            <a:off x="2572732" y="4440910"/>
            <a:ext cx="158810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 algn="ctr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="0" spc="-150">
                <a:solidFill>
                  <a:srgbClr val="00AAAE"/>
                </a:solidFill>
                <a:latin typeface="+mj-lt"/>
                <a:ea typeface="나눔명조" pitchFamily="18" charset="-127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40225" y="3571177"/>
            <a:ext cx="3850584" cy="21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78324" y="3798206"/>
            <a:ext cx="572135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200" b="0" spc="-150">
                <a:solidFill>
                  <a:srgbClr val="745EA8"/>
                </a:solidFill>
                <a:latin typeface="+mn-ea"/>
                <a:ea typeface="나눔고딕" pitchFamily="50" charset="-127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ko-KR" altLang="en-US" spc="0" dirty="0"/>
              <a:t>자식 노드를 추가하는데 필요한 작업을 하는 </a:t>
            </a:r>
            <a:r>
              <a:rPr lang="en-US" altLang="ko-KR" spc="0" dirty="0"/>
              <a:t>addChild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49749" y="2087302"/>
            <a:ext cx="3848100" cy="91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378324" y="3030200"/>
            <a:ext cx="572135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200" b="0" spc="-150">
                <a:solidFill>
                  <a:srgbClr val="745EA8"/>
                </a:solidFill>
                <a:latin typeface="+mn-ea"/>
                <a:ea typeface="나눔고딕" pitchFamily="50" charset="-127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pPr lvl="0"/>
            <a:r>
              <a:rPr lang="ko-KR" altLang="en-US" spc="0" dirty="0" smtClean="0">
                <a:ea typeface="맑은 고딕"/>
              </a:rPr>
              <a:t>현재 비용 </a:t>
            </a:r>
            <a:r>
              <a:rPr lang="en-US" altLang="ko-KR" spc="0" dirty="0" smtClean="0">
                <a:ea typeface="맑은 고딕"/>
              </a:rPr>
              <a:t>level, </a:t>
            </a:r>
            <a:r>
              <a:rPr lang="ko-KR" altLang="en-US" spc="0" dirty="0" smtClean="0">
                <a:ea typeface="맑은 고딕"/>
              </a:rPr>
              <a:t>이전 </a:t>
            </a:r>
            <a:r>
              <a:rPr lang="ko-KR" altLang="en-US" spc="0" dirty="0">
                <a:ea typeface="맑은 고딕"/>
              </a:rPr>
              <a:t>노드를 </a:t>
            </a:r>
            <a:r>
              <a:rPr lang="ko-KR" altLang="en-US" spc="0" dirty="0" smtClean="0">
                <a:ea typeface="맑은 고딕"/>
              </a:rPr>
              <a:t>가리키는 </a:t>
            </a:r>
            <a:r>
              <a:rPr lang="en-US" altLang="ko-KR" spc="0" dirty="0" smtClean="0">
                <a:ea typeface="맑은 고딕"/>
              </a:rPr>
              <a:t>parent,</a:t>
            </a:r>
            <a:r>
              <a:rPr lang="ko-KR" altLang="en-US" spc="0" dirty="0" smtClean="0">
                <a:ea typeface="맑은 고딕"/>
              </a:rPr>
              <a:t> </a:t>
            </a:r>
            <a:r>
              <a:rPr lang="ko-KR" altLang="en-US" spc="0" dirty="0">
                <a:ea typeface="맑은 고딕"/>
              </a:rPr>
              <a:t>자식노드의 정보를 가지는 </a:t>
            </a:r>
            <a:r>
              <a:rPr lang="en-US" altLang="ko-KR" spc="0" dirty="0" smtClean="0">
                <a:ea typeface="맑은 고딕"/>
              </a:rPr>
              <a:t>child, </a:t>
            </a:r>
          </a:p>
          <a:p>
            <a:pPr lvl="0"/>
            <a:r>
              <a:rPr lang="ko-KR" altLang="en-US" spc="0" dirty="0">
                <a:ea typeface="맑은 고딕"/>
              </a:rPr>
              <a:t>이</a:t>
            </a:r>
            <a:r>
              <a:rPr lang="ko-KR" altLang="en-US" spc="0" dirty="0" smtClean="0">
                <a:ea typeface="맑은 고딕"/>
              </a:rPr>
              <a:t>전노드로부터의 방향</a:t>
            </a:r>
            <a:r>
              <a:rPr lang="en-US" altLang="ko-KR" spc="0" dirty="0" smtClean="0">
                <a:ea typeface="맑은 고딕"/>
              </a:rPr>
              <a:t>, direction, </a:t>
            </a:r>
            <a:r>
              <a:rPr lang="ko-KR" altLang="en-US" spc="0" dirty="0" smtClean="0">
                <a:ea typeface="맑은 고딕"/>
              </a:rPr>
              <a:t>객체의</a:t>
            </a:r>
            <a:r>
              <a:rPr lang="en-US" altLang="ko-KR" spc="0" dirty="0" smtClean="0">
                <a:ea typeface="맑은 고딕"/>
              </a:rPr>
              <a:t> </a:t>
            </a:r>
            <a:r>
              <a:rPr lang="ko-KR" altLang="en-US" spc="0" dirty="0" smtClean="0">
                <a:ea typeface="맑은 고딕"/>
              </a:rPr>
              <a:t>정보를 가지는 </a:t>
            </a:r>
            <a:r>
              <a:rPr lang="en-US" altLang="ko-KR" spc="0" dirty="0" smtClean="0">
                <a:ea typeface="맑은 고딕"/>
              </a:rPr>
              <a:t>scv</a:t>
            </a:r>
            <a:endParaRPr lang="en-US" altLang="ko-KR" spc="0" dirty="0">
              <a:ea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72732" y="2087302"/>
            <a:ext cx="158810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 algn="ctr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="0" spc="-150">
                <a:solidFill>
                  <a:srgbClr val="00AAAE"/>
                </a:solidFill>
                <a:latin typeface="+mj-lt"/>
                <a:ea typeface="나눔명조" pitchFamily="18" charset="-127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ko-KR" dirty="0"/>
              <a:t>MoveTree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275" y="873631"/>
            <a:ext cx="5276850" cy="55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378324" y="1444599"/>
            <a:ext cx="572135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200" b="0" spc="-150">
                <a:solidFill>
                  <a:srgbClr val="745EA8"/>
                </a:solidFill>
                <a:latin typeface="+mn-ea"/>
                <a:ea typeface="나눔고딕" pitchFamily="50" charset="-127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ko-KR" altLang="en-US" spc="0" dirty="0"/>
              <a:t>이동 방향에 대한 정보를 </a:t>
            </a:r>
            <a:r>
              <a:rPr lang="ko-KR" altLang="en-US" spc="0" dirty="0" smtClean="0"/>
              <a:t>가리키는 </a:t>
            </a:r>
            <a:r>
              <a:rPr lang="en-US" altLang="ko-KR" spc="0" dirty="0"/>
              <a:t>Direction, </a:t>
            </a:r>
            <a:r>
              <a:rPr lang="en-US" altLang="ko-KR" spc="0" dirty="0" smtClean="0"/>
              <a:t>enum</a:t>
            </a:r>
            <a:r>
              <a:rPr lang="ko-KR" altLang="en-US" spc="0" dirty="0" smtClean="0"/>
              <a:t>으로 </a:t>
            </a:r>
            <a:r>
              <a:rPr lang="en-US" altLang="ko-KR" spc="0" dirty="0"/>
              <a:t>Scv </a:t>
            </a:r>
            <a:r>
              <a:rPr lang="ko-KR" altLang="en-US" spc="0" dirty="0"/>
              <a:t>클래스 내에 선언</a:t>
            </a:r>
            <a:endParaRPr lang="en-US" altLang="ko-KR" spc="0" dirty="0"/>
          </a:p>
        </p:txBody>
      </p:sp>
      <p:sp>
        <p:nvSpPr>
          <p:cNvPr id="58" name="TextBox 57"/>
          <p:cNvSpPr txBox="1"/>
          <p:nvPr/>
        </p:nvSpPr>
        <p:spPr>
          <a:xfrm>
            <a:off x="2572732" y="873631"/>
            <a:ext cx="158810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 algn="ctr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="0" spc="-150">
                <a:solidFill>
                  <a:srgbClr val="00AAAE"/>
                </a:solidFill>
                <a:latin typeface="+mj-lt"/>
                <a:ea typeface="나눔명조" pitchFamily="18" charset="-127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ko-KR" dirty="0" err="1" smtClean="0"/>
              <a:t>Scv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29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5"/>
          <p:cNvSpPr txBox="1">
            <a:spLocks/>
          </p:cNvSpPr>
          <p:nvPr/>
        </p:nvSpPr>
        <p:spPr>
          <a:xfrm>
            <a:off x="0" y="410400"/>
            <a:ext cx="2572732" cy="589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코드</a:t>
            </a:r>
            <a:endParaRPr lang="ko-KR" altLang="en-US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1939634" cy="284693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4</a:t>
            </a:r>
            <a:r>
              <a:rPr lang="en-US" altLang="ko-KR" sz="4800" dirty="0" smtClean="0">
                <a:solidFill>
                  <a:srgbClr val="E1E2E3"/>
                </a:solidFill>
              </a:rPr>
              <a:t>-2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2732" y="888551"/>
            <a:ext cx="158810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 algn="ctr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="0" spc="-150">
                <a:solidFill>
                  <a:srgbClr val="00AAAE"/>
                </a:solidFill>
                <a:latin typeface="+mj-lt"/>
                <a:ea typeface="나눔명조" pitchFamily="18" charset="-127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374513" y="888551"/>
            <a:ext cx="5725162" cy="648749"/>
            <a:chOff x="4374513" y="980884"/>
            <a:chExt cx="5725162" cy="648749"/>
          </a:xfrm>
        </p:grpSpPr>
        <p:sp>
          <p:nvSpPr>
            <p:cNvPr id="23" name="TextBox 22"/>
            <p:cNvSpPr txBox="1"/>
            <p:nvPr/>
          </p:nvSpPr>
          <p:spPr>
            <a:xfrm>
              <a:off x="4378324" y="1444967"/>
              <a:ext cx="5721351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buFont typeface="Arial" pitchFamily="34" charset="0"/>
                <a:buNone/>
                <a:defRPr sz="1200" b="0" spc="-150">
                  <a:solidFill>
                    <a:srgbClr val="745EA8"/>
                  </a:solidFill>
                  <a:latin typeface="+mn-ea"/>
                  <a:ea typeface="나눔고딕" pitchFamily="50" charset="-127"/>
                </a:defRPr>
              </a:lvl1pPr>
              <a:lvl2pPr marL="847483" indent="-325955">
                <a:spcBef>
                  <a:spcPct val="20000"/>
                </a:spcBef>
                <a:buFont typeface="Arial" pitchFamily="34" charset="0"/>
                <a:buChar char="–"/>
                <a:defRPr sz="3200"/>
              </a:lvl2pPr>
              <a:lvl3pPr marL="1303820" indent="-260764">
                <a:spcBef>
                  <a:spcPct val="20000"/>
                </a:spcBef>
                <a:buFont typeface="Arial" pitchFamily="34" charset="0"/>
                <a:buChar char="•"/>
                <a:defRPr sz="2700"/>
              </a:lvl3pPr>
              <a:lvl4pPr marL="1825348" indent="-260764">
                <a:spcBef>
                  <a:spcPct val="20000"/>
                </a:spcBef>
                <a:buFont typeface="Arial" pitchFamily="34" charset="0"/>
                <a:buChar char="–"/>
                <a:defRPr sz="2300"/>
              </a:lvl4pPr>
              <a:lvl5pPr marL="2346876" indent="-260764">
                <a:spcBef>
                  <a:spcPct val="20000"/>
                </a:spcBef>
                <a:buFont typeface="Arial" pitchFamily="34" charset="0"/>
                <a:buChar char="»"/>
                <a:defRPr sz="2300"/>
              </a:lvl5pPr>
              <a:lvl6pPr marL="2868404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6pPr>
              <a:lvl7pPr marL="3389932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7pPr>
              <a:lvl8pPr marL="3911460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8pPr>
              <a:lvl9pPr marL="4432988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9pPr>
            </a:lstStyle>
            <a:p>
              <a:r>
                <a:rPr lang="ko-KR" altLang="en-US" spc="0" dirty="0" smtClean="0"/>
                <a:t>최적경로를</a:t>
              </a:r>
              <a:r>
                <a:rPr lang="en-US" altLang="ko-KR" spc="0" dirty="0"/>
                <a:t> </a:t>
              </a:r>
              <a:r>
                <a:rPr lang="ko-KR" altLang="en-US" spc="0" dirty="0" smtClean="0"/>
                <a:t>저장하는 </a:t>
              </a:r>
              <a:r>
                <a:rPr lang="en-US" altLang="ko-KR" spc="0" dirty="0" smtClean="0"/>
                <a:t>route, </a:t>
              </a:r>
              <a:r>
                <a:rPr lang="ko-KR" altLang="en-US" spc="0" dirty="0" smtClean="0"/>
                <a:t>최적경로를 가르키는 </a:t>
              </a:r>
              <a:r>
                <a:rPr lang="en-US" altLang="ko-KR" spc="0" dirty="0" smtClean="0"/>
                <a:t>lnode</a:t>
              </a:r>
              <a:endParaRPr lang="en-US" altLang="ko-KR" spc="0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374513" y="980884"/>
              <a:ext cx="2277747" cy="373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4349749" y="1962429"/>
            <a:ext cx="5749926" cy="2092237"/>
            <a:chOff x="4349749" y="1793524"/>
            <a:chExt cx="5749926" cy="2092237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816"/>
            <a:stretch/>
          </p:blipFill>
          <p:spPr bwMode="auto">
            <a:xfrm>
              <a:off x="4349749" y="1793524"/>
              <a:ext cx="4991101" cy="1838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4378324" y="3701095"/>
              <a:ext cx="5721351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buFont typeface="Arial" pitchFamily="34" charset="0"/>
                <a:buNone/>
                <a:defRPr sz="1200" b="0" spc="-150">
                  <a:solidFill>
                    <a:srgbClr val="745EA8"/>
                  </a:solidFill>
                  <a:latin typeface="+mn-ea"/>
                  <a:ea typeface="나눔고딕" pitchFamily="50" charset="-127"/>
                </a:defRPr>
              </a:lvl1pPr>
              <a:lvl2pPr marL="847483" indent="-325955">
                <a:spcBef>
                  <a:spcPct val="20000"/>
                </a:spcBef>
                <a:buFont typeface="Arial" pitchFamily="34" charset="0"/>
                <a:buChar char="–"/>
                <a:defRPr sz="3200"/>
              </a:lvl2pPr>
              <a:lvl3pPr marL="1303820" indent="-260764">
                <a:spcBef>
                  <a:spcPct val="20000"/>
                </a:spcBef>
                <a:buFont typeface="Arial" pitchFamily="34" charset="0"/>
                <a:buChar char="•"/>
                <a:defRPr sz="2700"/>
              </a:lvl3pPr>
              <a:lvl4pPr marL="1825348" indent="-260764">
                <a:spcBef>
                  <a:spcPct val="20000"/>
                </a:spcBef>
                <a:buFont typeface="Arial" pitchFamily="34" charset="0"/>
                <a:buChar char="–"/>
                <a:defRPr sz="2300"/>
              </a:lvl4pPr>
              <a:lvl5pPr marL="2346876" indent="-260764">
                <a:spcBef>
                  <a:spcPct val="20000"/>
                </a:spcBef>
                <a:buFont typeface="Arial" pitchFamily="34" charset="0"/>
                <a:buChar char="»"/>
                <a:defRPr sz="2300"/>
              </a:lvl5pPr>
              <a:lvl6pPr marL="2868404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6pPr>
              <a:lvl7pPr marL="3389932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7pPr>
              <a:lvl8pPr marL="3911460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8pPr>
              <a:lvl9pPr marL="4432988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9pPr>
            </a:lstStyle>
            <a:p>
              <a:r>
                <a:rPr lang="ko-KR" altLang="en-US" spc="0" dirty="0" smtClean="0"/>
                <a:t>목표와의 거리를 구하는 </a:t>
              </a:r>
              <a:r>
                <a:rPr lang="en-US" altLang="ko-KR" spc="0" dirty="0" smtClean="0"/>
                <a:t>getDistance</a:t>
              </a:r>
              <a:endParaRPr lang="en-US" altLang="ko-KR" spc="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372609" y="4479794"/>
            <a:ext cx="5727066" cy="2080866"/>
            <a:chOff x="4372609" y="4092294"/>
            <a:chExt cx="5727066" cy="2080866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372609" y="4092294"/>
              <a:ext cx="4724401" cy="1850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4378324" y="5988494"/>
              <a:ext cx="5721351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buFont typeface="Arial" pitchFamily="34" charset="0"/>
                <a:buNone/>
                <a:defRPr sz="1200" b="0" spc="-150">
                  <a:solidFill>
                    <a:srgbClr val="745EA8"/>
                  </a:solidFill>
                  <a:latin typeface="+mn-ea"/>
                  <a:ea typeface="나눔고딕" pitchFamily="50" charset="-127"/>
                </a:defRPr>
              </a:lvl1pPr>
              <a:lvl2pPr marL="847483" indent="-325955">
                <a:spcBef>
                  <a:spcPct val="20000"/>
                </a:spcBef>
                <a:buFont typeface="Arial" pitchFamily="34" charset="0"/>
                <a:buChar char="–"/>
                <a:defRPr sz="3200"/>
              </a:lvl2pPr>
              <a:lvl3pPr marL="1303820" indent="-260764">
                <a:spcBef>
                  <a:spcPct val="20000"/>
                </a:spcBef>
                <a:buFont typeface="Arial" pitchFamily="34" charset="0"/>
                <a:buChar char="•"/>
                <a:defRPr sz="2700"/>
              </a:lvl3pPr>
              <a:lvl4pPr marL="1825348" indent="-260764">
                <a:spcBef>
                  <a:spcPct val="20000"/>
                </a:spcBef>
                <a:buFont typeface="Arial" pitchFamily="34" charset="0"/>
                <a:buChar char="–"/>
                <a:defRPr sz="2300"/>
              </a:lvl4pPr>
              <a:lvl5pPr marL="2346876" indent="-260764">
                <a:spcBef>
                  <a:spcPct val="20000"/>
                </a:spcBef>
                <a:buFont typeface="Arial" pitchFamily="34" charset="0"/>
                <a:buChar char="»"/>
                <a:defRPr sz="2300"/>
              </a:lvl5pPr>
              <a:lvl6pPr marL="2868404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6pPr>
              <a:lvl7pPr marL="3389932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7pPr>
              <a:lvl8pPr marL="3911460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8pPr>
              <a:lvl9pPr marL="4432988" indent="-260764">
                <a:spcBef>
                  <a:spcPct val="20000"/>
                </a:spcBef>
                <a:buFont typeface="Arial" pitchFamily="34" charset="0"/>
                <a:buChar char="•"/>
                <a:defRPr sz="2300"/>
              </a:lvl9pPr>
            </a:lstStyle>
            <a:p>
              <a:r>
                <a:rPr lang="ko-KR" altLang="en-US" spc="0" dirty="0" smtClean="0"/>
                <a:t>이동 가능한 좌표인지 검사하는 </a:t>
              </a:r>
              <a:r>
                <a:rPr lang="en-US" altLang="ko-KR" spc="0" dirty="0" smtClean="0"/>
                <a:t>isMoveablePoint</a:t>
              </a:r>
              <a:endParaRPr lang="en-US" altLang="ko-KR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5827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5"/>
          <p:cNvSpPr txBox="1">
            <a:spLocks/>
          </p:cNvSpPr>
          <p:nvPr/>
        </p:nvSpPr>
        <p:spPr>
          <a:xfrm>
            <a:off x="0" y="410400"/>
            <a:ext cx="2572732" cy="589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코드</a:t>
            </a:r>
            <a:endParaRPr lang="ko-KR" altLang="en-US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882626"/>
            <a:ext cx="1939634" cy="284693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E1E2E3"/>
                </a:solidFill>
              </a:rPr>
              <a:t>4</a:t>
            </a:r>
            <a:r>
              <a:rPr lang="en-US" altLang="ko-KR" sz="4800" dirty="0" smtClean="0">
                <a:solidFill>
                  <a:srgbClr val="E1E2E3"/>
                </a:solidFill>
              </a:rPr>
              <a:t>-3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2732" y="727923"/>
            <a:ext cx="158810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 algn="ctr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="0" spc="-150">
                <a:solidFill>
                  <a:srgbClr val="00AAAE"/>
                </a:solidFill>
                <a:latin typeface="+mj-lt"/>
                <a:ea typeface="나눔명조" pitchFamily="18" charset="-127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ko-KR" dirty="0"/>
              <a:t>Map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22763" y="755201"/>
            <a:ext cx="6270625" cy="64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378324" y="7123993"/>
            <a:ext cx="572135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200" b="0" spc="-150">
                <a:solidFill>
                  <a:srgbClr val="745EA8"/>
                </a:solidFill>
                <a:latin typeface="+mn-ea"/>
                <a:ea typeface="나눔고딕" pitchFamily="50" charset="-127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ko-KR" altLang="en-US" spc="0" dirty="0" smtClean="0"/>
              <a:t>다음 경로를 찾는 </a:t>
            </a:r>
            <a:r>
              <a:rPr lang="en-US" altLang="ko-KR" spc="0" dirty="0" smtClean="0"/>
              <a:t>nextMove</a:t>
            </a:r>
            <a:endParaRPr lang="en-US" altLang="ko-KR" spc="0" dirty="0"/>
          </a:p>
        </p:txBody>
      </p:sp>
    </p:spTree>
    <p:extLst>
      <p:ext uri="{BB962C8B-B14F-4D97-AF65-F5344CB8AC3E}">
        <p14:creationId xmlns:p14="http://schemas.microsoft.com/office/powerpoint/2010/main" val="254551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  <a:tailEnd type="triangl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509</Words>
  <Application>Microsoft Office PowerPoint</Application>
  <PresentationFormat>사용자 지정</PresentationFormat>
  <Paragraphs>145</Paragraphs>
  <Slides>12</Slides>
  <Notes>0</Notes>
  <HiddenSlides>3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nas-14</cp:lastModifiedBy>
  <cp:revision>465</cp:revision>
  <dcterms:created xsi:type="dcterms:W3CDTF">2013-09-24T19:29:40Z</dcterms:created>
  <dcterms:modified xsi:type="dcterms:W3CDTF">2013-11-22T01:24:46Z</dcterms:modified>
</cp:coreProperties>
</file>