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0"/>
  </p:notesMasterIdLst>
  <p:sldIdLst>
    <p:sldId id="259" r:id="rId2"/>
    <p:sldId id="257" r:id="rId3"/>
    <p:sldId id="261" r:id="rId4"/>
    <p:sldId id="286" r:id="rId5"/>
    <p:sldId id="291" r:id="rId6"/>
    <p:sldId id="292" r:id="rId7"/>
    <p:sldId id="263" r:id="rId8"/>
    <p:sldId id="256" r:id="rId9"/>
  </p:sldIdLst>
  <p:sldSz cx="12192000" cy="6858000"/>
  <p:notesSz cx="6858000" cy="9144000"/>
  <p:embeddedFontLst>
    <p:embeddedFont>
      <p:font typeface="나눔바른고딕" panose="020B0603020101020101" pitchFamily="50" charset="-127"/>
      <p:regular r:id="rId11"/>
      <p:bold r:id="rId12"/>
    </p:embeddedFont>
    <p:embeddedFont>
      <p:font typeface="나눔스퀘어라운드 ExtraBold" panose="020B0600000101010101" pitchFamily="50" charset="-127"/>
      <p:bold r:id="rId13"/>
    </p:embeddedFont>
    <p:embeddedFont>
      <p:font typeface="나눔스퀘어 Bold" panose="020B0600000101010101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나눔스퀘어 ExtraBold" panose="020B0600000101010101" pitchFamily="50" charset="-127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774E"/>
    <a:srgbClr val="365959"/>
    <a:srgbClr val="FD5969"/>
    <a:srgbClr val="D9C6B0"/>
    <a:srgbClr val="402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542" autoAdjust="0"/>
  </p:normalViewPr>
  <p:slideViewPr>
    <p:cSldViewPr snapToGrid="0">
      <p:cViewPr varScale="1">
        <p:scale>
          <a:sx n="55" d="100"/>
          <a:sy n="55" d="100"/>
        </p:scale>
        <p:origin x="1096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4574C-060F-46B7-80B9-DDF6FB2AE356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A24B7-348A-40CA-A5DC-16CDF941F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69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CAMEO</a:t>
            </a:r>
            <a:r>
              <a:rPr lang="ko-KR" alt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기존의 회원가입 기능 뿐만 아니라 </a:t>
            </a:r>
            <a:r>
              <a:rPr lang="en-US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ko-KR" alt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활용한 소셜 로그인 방식을 구현하였습니다</a:t>
            </a:r>
            <a:r>
              <a:rPr lang="en-US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SNS </a:t>
            </a:r>
            <a:r>
              <a:rPr lang="ko-KR" alt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 방식을 통하여 기존의 보안 문제였던 비밀번호 탈취와 접근권한 문제를 해결할 수 있었습니다</a:t>
            </a:r>
            <a:r>
              <a:rPr lang="en-US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1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A24B7-348A-40CA-A5DC-16CDF941F5F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43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이번 프로젝트에서는 </a:t>
            </a:r>
            <a:r>
              <a:rPr lang="ko-KR" altLang="en-US" baseline="0" dirty="0" err="1" smtClean="0"/>
              <a:t>인스타그램과</a:t>
            </a:r>
            <a:r>
              <a:rPr lang="ko-KR" altLang="en-US" baseline="0" dirty="0" smtClean="0"/>
              <a:t> 같은 </a:t>
            </a:r>
            <a:r>
              <a:rPr lang="en-US" altLang="ko-KR" baseline="0" dirty="0" smtClean="0"/>
              <a:t>SNS </a:t>
            </a:r>
            <a:r>
              <a:rPr lang="ko-KR" altLang="en-US" baseline="0" dirty="0" smtClean="0"/>
              <a:t>페이지를 위해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반응형</a:t>
            </a:r>
            <a:r>
              <a:rPr lang="ko-KR" altLang="en-US" baseline="0" dirty="0" smtClean="0"/>
              <a:t> 웹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 방식을 선택했는데요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단말의 종류와 화면 크기에 실시간 반응하여 웹 페이지를 최적화된 화면 구성으로 보여주는 웹 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A24B7-348A-40CA-A5DC-16CDF941F5F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28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저희가 적용한 모습입니다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순서대로 </a:t>
            </a:r>
            <a:r>
              <a:rPr lang="en-US" altLang="ko-KR" baseline="0" dirty="0" smtClean="0"/>
              <a:t>PC, Tablet, Mobile </a:t>
            </a:r>
            <a:r>
              <a:rPr lang="ko-KR" altLang="en-US" baseline="0" dirty="0" smtClean="0"/>
              <a:t>버전의 모습입니다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A24B7-348A-40CA-A5DC-16CDF941F5F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572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특히 너비가 넓은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에서는 보였던 상단 메뉴를 </a:t>
            </a:r>
            <a:r>
              <a:rPr lang="en-US" altLang="ko-KR" baseline="0" dirty="0" smtClean="0"/>
              <a:t>Mobile</a:t>
            </a:r>
            <a:r>
              <a:rPr lang="ko-KR" altLang="en-US" baseline="0" dirty="0" smtClean="0"/>
              <a:t>에서는 </a:t>
            </a:r>
            <a:r>
              <a:rPr lang="ko-KR" altLang="en-US" baseline="0" dirty="0" smtClean="0"/>
              <a:t>감추어지도록 구현하였습니다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A24B7-348A-40CA-A5DC-16CDF941F5F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63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67DF-96E6-4BA4-BCC5-9278519F4456}" type="datetime1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CDB0-D3B9-41C0-9393-30FD74A1C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92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A915-6B59-4129-AD11-86F35AF282BD}" type="datetime1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CDB0-D3B9-41C0-9393-30FD74A1C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06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D0372-EC8B-4371-8D57-6D1165D4FBC4}" type="datetime1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CDB0-D3B9-41C0-9393-30FD74A1C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69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B7EA-A432-4522-89AB-EBC5623DA5C4}" type="datetime1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CDB0-D3B9-41C0-9393-30FD74A1C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56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69AE-92E5-429D-93BE-BCDF68B278F0}" type="datetime1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CDB0-D3B9-41C0-9393-30FD74A1C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33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B263-70A9-42E3-AD39-FAA57012D294}" type="datetime1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CDB0-D3B9-41C0-9393-30FD74A1C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10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01BC-90D3-43B8-90DC-7D16722ABF12}" type="datetime1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CDB0-D3B9-41C0-9393-30FD74A1C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07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1739-B81A-4712-9EAE-5B32C691CCF0}" type="datetime1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CDB0-D3B9-41C0-9393-30FD74A1C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98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53DF-272D-4548-9176-BC6FDDD5A9C5}" type="datetime1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CDB0-D3B9-41C0-9393-30FD74A1C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97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88C8-E069-434F-9F88-C9AF7E30A16A}" type="datetime1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CDB0-D3B9-41C0-9393-30FD74A1C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8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01BF-AFC5-420E-92CD-38EA52F2F470}" type="datetime1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CDB0-D3B9-41C0-9393-30FD74A1C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7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0A5FA-935B-48CB-8E4A-7CCEF4555C2F}" type="datetime1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CDB0-D3B9-41C0-9393-30FD74A1C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8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 rot="2184435">
            <a:off x="-1576492" y="2565260"/>
            <a:ext cx="3244645" cy="540775"/>
          </a:xfrm>
          <a:prstGeom prst="roundRect">
            <a:avLst>
              <a:gd name="adj" fmla="val 50000"/>
            </a:avLst>
          </a:prstGeom>
          <a:solidFill>
            <a:srgbClr val="36595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-928400" y="-1117842"/>
            <a:ext cx="4187952" cy="418795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680817" y="1729165"/>
            <a:ext cx="4301785" cy="1746202"/>
            <a:chOff x="5181601" y="1559985"/>
            <a:chExt cx="4301785" cy="1746202"/>
          </a:xfrm>
        </p:grpSpPr>
        <p:sp>
          <p:nvSpPr>
            <p:cNvPr id="8" name="TextBox 7"/>
            <p:cNvSpPr txBox="1"/>
            <p:nvPr/>
          </p:nvSpPr>
          <p:spPr>
            <a:xfrm>
              <a:off x="5181601" y="1729262"/>
              <a:ext cx="430178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800" dirty="0" smtClean="0">
                  <a:solidFill>
                    <a:srgbClr val="402A1C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CAMEO</a:t>
              </a:r>
              <a:endParaRPr lang="ko-KR" altLang="en-US" sz="8800" dirty="0">
                <a:solidFill>
                  <a:srgbClr val="402A1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235678" y="1559985"/>
              <a:ext cx="3885173" cy="338554"/>
              <a:chOff x="5235678" y="1559985"/>
              <a:chExt cx="3885173" cy="33855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235678" y="1559985"/>
                <a:ext cx="17206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3659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WEB DESIGN</a:t>
                </a:r>
                <a:endParaRPr lang="ko-KR" altLang="en-US" sz="1600" dirty="0">
                  <a:solidFill>
                    <a:srgbClr val="3659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>
                <a:off x="6522720" y="1783080"/>
                <a:ext cx="2598131" cy="0"/>
              </a:xfrm>
              <a:prstGeom prst="line">
                <a:avLst/>
              </a:prstGeom>
              <a:ln w="12700">
                <a:solidFill>
                  <a:srgbClr val="36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/>
            <p:cNvGrpSpPr/>
            <p:nvPr/>
          </p:nvGrpSpPr>
          <p:grpSpPr>
            <a:xfrm>
              <a:off x="5359078" y="2967633"/>
              <a:ext cx="3769246" cy="338554"/>
              <a:chOff x="5359078" y="2967633"/>
              <a:chExt cx="3769246" cy="338554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8051692" y="2967633"/>
                <a:ext cx="10766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A6774E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SUB PJT2</a:t>
                </a:r>
                <a:endParaRPr lang="ko-KR" altLang="en-US" sz="1600" dirty="0">
                  <a:solidFill>
                    <a:srgbClr val="A6774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5359078" y="3063172"/>
                <a:ext cx="2823055" cy="0"/>
              </a:xfrm>
              <a:prstGeom prst="line">
                <a:avLst/>
              </a:prstGeom>
              <a:ln w="12700">
                <a:solidFill>
                  <a:srgbClr val="A6774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그룹 2"/>
          <p:cNvGrpSpPr/>
          <p:nvPr/>
        </p:nvGrpSpPr>
        <p:grpSpPr>
          <a:xfrm>
            <a:off x="8685946" y="2896138"/>
            <a:ext cx="3825213" cy="3558573"/>
            <a:chOff x="4183394" y="3139206"/>
            <a:chExt cx="3825213" cy="355857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183394" y="3139206"/>
              <a:ext cx="3825211" cy="540775"/>
            </a:xfrm>
            <a:prstGeom prst="roundRect">
              <a:avLst>
                <a:gd name="adj" fmla="val 50000"/>
              </a:avLst>
            </a:prstGeom>
            <a:solidFill>
              <a:srgbClr val="36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TEAM. 3TO2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 rot="10800000" flipV="1">
              <a:off x="4183396" y="4318464"/>
              <a:ext cx="3825211" cy="540775"/>
            </a:xfrm>
            <a:prstGeom prst="roundRect">
              <a:avLst>
                <a:gd name="adj" fmla="val 50000"/>
              </a:avLst>
            </a:prstGeom>
            <a:solidFill>
              <a:srgbClr val="D9C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박소현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 rot="10800000" flipV="1">
              <a:off x="4183396" y="3718436"/>
              <a:ext cx="3825211" cy="540775"/>
            </a:xfrm>
            <a:prstGeom prst="roundRect">
              <a:avLst>
                <a:gd name="adj" fmla="val 50000"/>
              </a:avLst>
            </a:prstGeom>
            <a:solidFill>
              <a:srgbClr val="A67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김태헌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10800000" flipV="1">
              <a:off x="4183395" y="4918492"/>
              <a:ext cx="3825211" cy="540775"/>
            </a:xfrm>
            <a:prstGeom prst="roundRect">
              <a:avLst>
                <a:gd name="adj" fmla="val 50000"/>
              </a:avLst>
            </a:prstGeom>
            <a:solidFill>
              <a:srgbClr val="D9C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박준수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10800000" flipV="1">
              <a:off x="4183394" y="5539134"/>
              <a:ext cx="3825211" cy="540775"/>
            </a:xfrm>
            <a:prstGeom prst="roundRect">
              <a:avLst>
                <a:gd name="adj" fmla="val 50000"/>
              </a:avLst>
            </a:prstGeom>
            <a:solidFill>
              <a:srgbClr val="D9C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고소영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10800000" flipV="1">
              <a:off x="4183394" y="6157004"/>
              <a:ext cx="3825211" cy="540775"/>
            </a:xfrm>
            <a:prstGeom prst="roundRect">
              <a:avLst>
                <a:gd name="adj" fmla="val 50000"/>
              </a:avLst>
            </a:prstGeom>
            <a:solidFill>
              <a:srgbClr val="D9C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윤</a:t>
              </a:r>
              <a:r>
                <a:rPr lang="ko-KR" alt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소영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27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4660490" cy="6858000"/>
          </a:xfrm>
          <a:prstGeom prst="rect">
            <a:avLst/>
          </a:prstGeom>
          <a:solidFill>
            <a:srgbClr val="36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95018" y="792383"/>
            <a:ext cx="1919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  <a:endParaRPr lang="ko-KR" altLang="en-US" sz="4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694639" y="1966656"/>
            <a:ext cx="6861471" cy="694944"/>
          </a:xfrm>
          <a:prstGeom prst="roundRect">
            <a:avLst>
              <a:gd name="adj" fmla="val 50000"/>
            </a:avLst>
          </a:prstGeom>
          <a:solidFill>
            <a:srgbClr val="D9C6B0"/>
          </a:solidFill>
          <a:ln>
            <a:noFill/>
          </a:ln>
          <a:effectLst>
            <a:outerShdw blurRad="50800" dist="38100" dir="2700000" sx="99000" sy="99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1.       </a:t>
            </a:r>
            <a:r>
              <a:rPr lang="ko-KR" altLang="en-US" sz="3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 상황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694639" y="2908488"/>
            <a:ext cx="6861471" cy="694944"/>
          </a:xfrm>
          <a:prstGeom prst="roundRect">
            <a:avLst>
              <a:gd name="adj" fmla="val 50000"/>
            </a:avLst>
          </a:prstGeom>
          <a:solidFill>
            <a:srgbClr val="D9C6B0"/>
          </a:solidFill>
          <a:ln>
            <a:noFill/>
          </a:ln>
          <a:effectLst>
            <a:outerShdw blurRad="50800" dist="38100" dir="2700000" sx="99000" sy="99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      Back-End Part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694639" y="3850320"/>
            <a:ext cx="6861471" cy="694944"/>
          </a:xfrm>
          <a:prstGeom prst="roundRect">
            <a:avLst>
              <a:gd name="adj" fmla="val 50000"/>
            </a:avLst>
          </a:prstGeom>
          <a:solidFill>
            <a:srgbClr val="D9C6B0"/>
          </a:solidFill>
          <a:ln>
            <a:noFill/>
          </a:ln>
          <a:effectLst>
            <a:outerShdw blurRad="50800" dist="38100" dir="2700000" sx="99000" sy="99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      Front-End Part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694639" y="4792152"/>
            <a:ext cx="6861471" cy="694944"/>
          </a:xfrm>
          <a:prstGeom prst="roundRect">
            <a:avLst>
              <a:gd name="adj" fmla="val 50000"/>
            </a:avLst>
          </a:prstGeom>
          <a:solidFill>
            <a:srgbClr val="D9C6B0"/>
          </a:solidFill>
          <a:ln>
            <a:noFill/>
          </a:ln>
          <a:effectLst>
            <a:outerShdw blurRad="50800" dist="38100" dir="2700000" sx="99000" sy="99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      </a:t>
            </a:r>
            <a:r>
              <a:rPr lang="en-US" altLang="ko-KR" sz="3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QnA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CDB0-D3B9-41C0-9393-30FD74A1C9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3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521574" y="196323"/>
            <a:ext cx="4417406" cy="635781"/>
            <a:chOff x="-494630" y="168891"/>
            <a:chExt cx="4417406" cy="635781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-494630" y="168891"/>
              <a:ext cx="4417406" cy="635781"/>
            </a:xfrm>
            <a:prstGeom prst="roundRect">
              <a:avLst>
                <a:gd name="adj" fmla="val 50000"/>
              </a:avLst>
            </a:prstGeom>
            <a:solidFill>
              <a:srgbClr val="36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1237" y="225171"/>
              <a:ext cx="29946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Back-End Part</a:t>
              </a:r>
              <a:endParaRPr lang="ko-KR" altLang="en-US" sz="28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28386" y="1197516"/>
            <a:ext cx="5014046" cy="678426"/>
            <a:chOff x="2584455" y="1870108"/>
            <a:chExt cx="5014046" cy="678426"/>
          </a:xfrm>
        </p:grpSpPr>
        <p:grpSp>
          <p:nvGrpSpPr>
            <p:cNvPr id="20" name="그룹 19"/>
            <p:cNvGrpSpPr/>
            <p:nvPr/>
          </p:nvGrpSpPr>
          <p:grpSpPr>
            <a:xfrm>
              <a:off x="2584455" y="1870108"/>
              <a:ext cx="5014046" cy="678426"/>
              <a:chOff x="2476300" y="1693126"/>
              <a:chExt cx="5014046" cy="678426"/>
            </a:xfrm>
            <a:effectLst>
              <a:outerShdw blurRad="50800" dist="38100" dir="2700000" sx="99000" sy="99000" algn="tl" rotWithShape="0">
                <a:prstClr val="black">
                  <a:alpha val="22000"/>
                </a:prstClr>
              </a:outerShdw>
            </a:effectLst>
          </p:grpSpPr>
          <p:sp>
            <p:nvSpPr>
              <p:cNvPr id="16" name="직사각형 15"/>
              <p:cNvSpPr/>
              <p:nvPr/>
            </p:nvSpPr>
            <p:spPr>
              <a:xfrm>
                <a:off x="2476300" y="1694161"/>
                <a:ext cx="1682745" cy="677391"/>
              </a:xfrm>
              <a:prstGeom prst="rect">
                <a:avLst/>
              </a:prstGeom>
              <a:solidFill>
                <a:srgbClr val="D9C6B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602718" y="1832284"/>
                <a:ext cx="14299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소셜 로그인</a:t>
                </a:r>
                <a:endPara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159045" y="1693126"/>
                <a:ext cx="3331301" cy="6784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473678" y="2040044"/>
              <a:ext cx="29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A6774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OAuth</a:t>
              </a: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활용한 </a:t>
              </a:r>
              <a:r>
                <a:rPr lang="ko-KR" altLang="en-US" b="1" dirty="0" smtClean="0">
                  <a:solidFill>
                    <a:srgbClr val="A6774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소셜 로그인</a:t>
              </a:r>
              <a:endParaRPr lang="ko-KR" altLang="en-US" b="1" dirty="0">
                <a:solidFill>
                  <a:srgbClr val="A6774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7376774" y="196323"/>
            <a:ext cx="4475064" cy="317890"/>
            <a:chOff x="7288284" y="196323"/>
            <a:chExt cx="4475064" cy="317890"/>
          </a:xfrm>
        </p:grpSpPr>
        <p:grpSp>
          <p:nvGrpSpPr>
            <p:cNvPr id="39" name="그룹 38"/>
            <p:cNvGrpSpPr/>
            <p:nvPr/>
          </p:nvGrpSpPr>
          <p:grpSpPr>
            <a:xfrm>
              <a:off x="8426246" y="198836"/>
              <a:ext cx="3337102" cy="315377"/>
              <a:chOff x="8306191" y="252603"/>
              <a:chExt cx="3673466" cy="347166"/>
            </a:xfrm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8306191" y="252604"/>
                <a:ext cx="1168140" cy="347165"/>
              </a:xfrm>
              <a:prstGeom prst="roundRect">
                <a:avLst>
                  <a:gd name="adj" fmla="val 50000"/>
                </a:avLst>
              </a:prstGeom>
              <a:solidFill>
                <a:srgbClr val="365959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rgbClr val="D9C6B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BE part</a:t>
                </a:r>
                <a:endParaRPr lang="ko-KR" altLang="en-US" sz="1200" dirty="0">
                  <a:solidFill>
                    <a:srgbClr val="D9C6B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>
                <a:off x="9558854" y="252604"/>
                <a:ext cx="1168140" cy="347165"/>
              </a:xfrm>
              <a:prstGeom prst="roundRect">
                <a:avLst>
                  <a:gd name="adj" fmla="val 50000"/>
                </a:avLst>
              </a:prstGeom>
              <a:solidFill>
                <a:srgbClr val="365959">
                  <a:alpha val="7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D9C6B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</a:t>
                </a:r>
                <a:r>
                  <a:rPr lang="en-US" altLang="ko-KR" sz="1200" dirty="0" smtClean="0">
                    <a:solidFill>
                      <a:srgbClr val="D9C6B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 </a:t>
                </a:r>
                <a:r>
                  <a:rPr lang="en-US" altLang="ko-KR" sz="1200" dirty="0">
                    <a:solidFill>
                      <a:srgbClr val="D9C6B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part</a:t>
                </a:r>
                <a:endParaRPr lang="ko-KR" altLang="en-US" sz="1200" dirty="0">
                  <a:solidFill>
                    <a:srgbClr val="D9C6B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>
                <a:off x="10811517" y="252603"/>
                <a:ext cx="1168140" cy="347165"/>
              </a:xfrm>
              <a:prstGeom prst="roundRect">
                <a:avLst>
                  <a:gd name="adj" fmla="val 50000"/>
                </a:avLst>
              </a:prstGeom>
              <a:solidFill>
                <a:srgbClr val="365959">
                  <a:alpha val="7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rgbClr val="D9C6B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QnA</a:t>
                </a:r>
                <a:endParaRPr lang="ko-KR" altLang="en-US" sz="1200" dirty="0">
                  <a:solidFill>
                    <a:srgbClr val="D9C6B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40" name="모서리가 둥근 직사각형 39"/>
            <p:cNvSpPr/>
            <p:nvPr/>
          </p:nvSpPr>
          <p:spPr>
            <a:xfrm>
              <a:off x="7288284" y="196323"/>
              <a:ext cx="1061178" cy="315376"/>
            </a:xfrm>
            <a:prstGeom prst="roundRect">
              <a:avLst>
                <a:gd name="adj" fmla="val 50000"/>
              </a:avLst>
            </a:prstGeom>
            <a:solidFill>
              <a:srgbClr val="365959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rgbClr val="D9C6B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진행 상황</a:t>
              </a:r>
              <a:endParaRPr lang="ko-KR" altLang="en-US" sz="1200" dirty="0">
                <a:solidFill>
                  <a:srgbClr val="D9C6B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33" y="2485603"/>
            <a:ext cx="2937438" cy="294604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444048" y="3747170"/>
            <a:ext cx="919353" cy="422910"/>
            <a:chOff x="5530977" y="3617594"/>
            <a:chExt cx="919353" cy="42291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977" y="3617594"/>
              <a:ext cx="422910" cy="42291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420" y="3617594"/>
              <a:ext cx="422910" cy="422910"/>
            </a:xfrm>
            <a:prstGeom prst="rect">
              <a:avLst/>
            </a:prstGeom>
          </p:spPr>
        </p:pic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CDB0-D3B9-41C0-9393-30FD74A1C99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678" y="2608897"/>
            <a:ext cx="2547539" cy="269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0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521574" y="196323"/>
            <a:ext cx="4417406" cy="635781"/>
            <a:chOff x="-521574" y="196323"/>
            <a:chExt cx="4417406" cy="635781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-521574" y="196323"/>
              <a:ext cx="4417406" cy="635781"/>
            </a:xfrm>
            <a:prstGeom prst="roundRect">
              <a:avLst>
                <a:gd name="adj" fmla="val 50000"/>
              </a:avLst>
            </a:prstGeom>
            <a:solidFill>
              <a:srgbClr val="36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971" y="252603"/>
              <a:ext cx="30929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en-US" altLang="ko-KR" sz="2800" dirty="0" smtClean="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 Front-End Part</a:t>
              </a:r>
              <a:endParaRPr lang="ko-KR" altLang="en-US" sz="28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CDB0-D3B9-41C0-9393-30FD74A1C990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728386" y="1197516"/>
            <a:ext cx="7559087" cy="893211"/>
            <a:chOff x="2584455" y="1870108"/>
            <a:chExt cx="5741862" cy="893211"/>
          </a:xfrm>
        </p:grpSpPr>
        <p:grpSp>
          <p:nvGrpSpPr>
            <p:cNvPr id="23" name="그룹 22"/>
            <p:cNvGrpSpPr/>
            <p:nvPr/>
          </p:nvGrpSpPr>
          <p:grpSpPr>
            <a:xfrm>
              <a:off x="2584455" y="1870108"/>
              <a:ext cx="5741862" cy="893211"/>
              <a:chOff x="2476300" y="1693126"/>
              <a:chExt cx="5741862" cy="893211"/>
            </a:xfrm>
            <a:effectLst>
              <a:outerShdw blurRad="50800" dist="38100" dir="2700000" sx="99000" sy="99000" algn="tl" rotWithShape="0">
                <a:prstClr val="black">
                  <a:alpha val="22000"/>
                </a:prstClr>
              </a:outerShdw>
            </a:effectLst>
          </p:grpSpPr>
          <p:sp>
            <p:nvSpPr>
              <p:cNvPr id="26" name="직사각형 25"/>
              <p:cNvSpPr/>
              <p:nvPr/>
            </p:nvSpPr>
            <p:spPr>
              <a:xfrm>
                <a:off x="2476300" y="1694161"/>
                <a:ext cx="1682745" cy="677391"/>
              </a:xfrm>
              <a:prstGeom prst="rect">
                <a:avLst/>
              </a:prstGeom>
              <a:solidFill>
                <a:srgbClr val="D9C6B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602719" y="1878451"/>
                <a:ext cx="14299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반응형</a:t>
                </a:r>
                <a:r>
                  <a: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레이아웃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159045" y="1693126"/>
                <a:ext cx="4059117" cy="6784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4473677" y="2040044"/>
              <a:ext cx="3679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CSS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dirty="0">
                  <a:solidFill>
                    <a:srgbClr val="3659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@media </a:t>
              </a:r>
              <a:r>
                <a:rPr lang="en-US" altLang="ko-KR" dirty="0" smtClean="0">
                  <a:solidFill>
                    <a:srgbClr val="3659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queries</a:t>
              </a: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이용한 </a:t>
              </a:r>
              <a:r>
                <a:rPr lang="ko-KR" altLang="en-US" b="1" dirty="0" err="1">
                  <a:solidFill>
                    <a:srgbClr val="A6774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반응형</a:t>
              </a:r>
              <a:r>
                <a:rPr lang="ko-KR" altLang="en-US" b="1" dirty="0">
                  <a:solidFill>
                    <a:srgbClr val="A6774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레이아웃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94815" y="2244547"/>
            <a:ext cx="274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36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</a:t>
            </a:r>
            <a:r>
              <a:rPr lang="en-US" altLang="ko-KR" sz="2400" dirty="0" smtClean="0">
                <a:solidFill>
                  <a:srgbClr val="36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solidFill>
                  <a:srgbClr val="36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반응형</a:t>
            </a:r>
            <a:r>
              <a:rPr lang="ko-KR" altLang="en-US" sz="2400" dirty="0" smtClean="0">
                <a:solidFill>
                  <a:srgbClr val="36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웹</a:t>
            </a:r>
            <a:endParaRPr lang="ko-KR" altLang="en-US" sz="2400" dirty="0">
              <a:solidFill>
                <a:srgbClr val="36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417540" y="2767767"/>
            <a:ext cx="5448600" cy="2239098"/>
            <a:chOff x="1987780" y="2920522"/>
            <a:chExt cx="6526956" cy="268224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780" y="2920522"/>
              <a:ext cx="2682247" cy="268224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0854" y="3802409"/>
              <a:ext cx="1730291" cy="173029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1557" y="4319521"/>
              <a:ext cx="1213179" cy="1213179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2943698" y="5499983"/>
            <a:ext cx="63622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단말의 종류와 </a:t>
            </a:r>
            <a:r>
              <a:rPr lang="ko-KR" altLang="en-US" sz="2400" b="1" dirty="0">
                <a:solidFill>
                  <a:srgbClr val="A6774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크기에 실시간 </a:t>
            </a:r>
            <a:r>
              <a:rPr lang="ko-KR" altLang="en-US" sz="2400" b="1" dirty="0" smtClean="0">
                <a:solidFill>
                  <a:srgbClr val="A6774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반응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하여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페이지를 최적화된 화면 구성으로 보여주는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7376774" y="196323"/>
            <a:ext cx="4475064" cy="317890"/>
            <a:chOff x="7288284" y="196323"/>
            <a:chExt cx="4475064" cy="317890"/>
          </a:xfrm>
        </p:grpSpPr>
        <p:grpSp>
          <p:nvGrpSpPr>
            <p:cNvPr id="30" name="그룹 29"/>
            <p:cNvGrpSpPr/>
            <p:nvPr/>
          </p:nvGrpSpPr>
          <p:grpSpPr>
            <a:xfrm>
              <a:off x="8426246" y="198836"/>
              <a:ext cx="3337102" cy="315377"/>
              <a:chOff x="8306191" y="252603"/>
              <a:chExt cx="3673466" cy="347166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8306191" y="252604"/>
                <a:ext cx="1168140" cy="347165"/>
              </a:xfrm>
              <a:prstGeom prst="roundRect">
                <a:avLst>
                  <a:gd name="adj" fmla="val 50000"/>
                </a:avLst>
              </a:prstGeom>
              <a:solidFill>
                <a:srgbClr val="365959">
                  <a:alpha val="7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rgbClr val="D9C6B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BE part</a:t>
                </a:r>
                <a:endParaRPr lang="ko-KR" altLang="en-US" sz="1200" dirty="0">
                  <a:solidFill>
                    <a:srgbClr val="D9C6B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9558854" y="252604"/>
                <a:ext cx="1168140" cy="347165"/>
              </a:xfrm>
              <a:prstGeom prst="roundRect">
                <a:avLst>
                  <a:gd name="adj" fmla="val 50000"/>
                </a:avLst>
              </a:prstGeom>
              <a:solidFill>
                <a:srgbClr val="365959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D9C6B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</a:t>
                </a:r>
                <a:r>
                  <a:rPr lang="en-US" altLang="ko-KR" sz="1200" dirty="0" smtClean="0">
                    <a:solidFill>
                      <a:srgbClr val="D9C6B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 </a:t>
                </a:r>
                <a:r>
                  <a:rPr lang="en-US" altLang="ko-KR" sz="1200" dirty="0">
                    <a:solidFill>
                      <a:srgbClr val="D9C6B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part</a:t>
                </a:r>
                <a:endParaRPr lang="ko-KR" altLang="en-US" sz="1200" dirty="0">
                  <a:solidFill>
                    <a:srgbClr val="D9C6B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811517" y="252603"/>
                <a:ext cx="1168140" cy="347165"/>
              </a:xfrm>
              <a:prstGeom prst="roundRect">
                <a:avLst>
                  <a:gd name="adj" fmla="val 50000"/>
                </a:avLst>
              </a:prstGeom>
              <a:solidFill>
                <a:srgbClr val="365959">
                  <a:alpha val="7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rgbClr val="D9C6B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QnA</a:t>
                </a:r>
                <a:endParaRPr lang="ko-KR" altLang="en-US" sz="1200" dirty="0">
                  <a:solidFill>
                    <a:srgbClr val="D9C6B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31" name="모서리가 둥근 직사각형 30"/>
            <p:cNvSpPr/>
            <p:nvPr/>
          </p:nvSpPr>
          <p:spPr>
            <a:xfrm>
              <a:off x="7288284" y="196323"/>
              <a:ext cx="1061178" cy="315376"/>
            </a:xfrm>
            <a:prstGeom prst="roundRect">
              <a:avLst>
                <a:gd name="adj" fmla="val 50000"/>
              </a:avLst>
            </a:prstGeom>
            <a:solidFill>
              <a:srgbClr val="365959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rgbClr val="D9C6B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진행 상황</a:t>
              </a:r>
              <a:endParaRPr lang="ko-KR" altLang="en-US" sz="1200" dirty="0">
                <a:solidFill>
                  <a:srgbClr val="D9C6B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51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521574" y="196323"/>
            <a:ext cx="4417406" cy="635781"/>
            <a:chOff x="-521574" y="196323"/>
            <a:chExt cx="4417406" cy="635781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-521574" y="196323"/>
              <a:ext cx="4417406" cy="635781"/>
            </a:xfrm>
            <a:prstGeom prst="roundRect">
              <a:avLst>
                <a:gd name="adj" fmla="val 50000"/>
              </a:avLst>
            </a:prstGeom>
            <a:solidFill>
              <a:srgbClr val="36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971" y="252603"/>
              <a:ext cx="30929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en-US" altLang="ko-KR" sz="2800" dirty="0" smtClean="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 Front-End Part</a:t>
              </a:r>
              <a:endParaRPr lang="ko-KR" altLang="en-US" sz="28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CDB0-D3B9-41C0-9393-30FD74A1C990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595631" y="1832066"/>
            <a:ext cx="10977587" cy="3842213"/>
            <a:chOff x="728386" y="1447417"/>
            <a:chExt cx="10977587" cy="384221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386" y="2454735"/>
              <a:ext cx="4729621" cy="283489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/>
            <a:srcRect l="910" r="1"/>
            <a:stretch/>
          </p:blipFill>
          <p:spPr>
            <a:xfrm>
              <a:off x="9556472" y="1447417"/>
              <a:ext cx="2149501" cy="3842213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2727" y="2079705"/>
              <a:ext cx="3629025" cy="320992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4" name="그룹 33"/>
          <p:cNvGrpSpPr/>
          <p:nvPr/>
        </p:nvGrpSpPr>
        <p:grpSpPr>
          <a:xfrm>
            <a:off x="7376774" y="196323"/>
            <a:ext cx="4475064" cy="317890"/>
            <a:chOff x="7288284" y="196323"/>
            <a:chExt cx="4475064" cy="317890"/>
          </a:xfrm>
        </p:grpSpPr>
        <p:grpSp>
          <p:nvGrpSpPr>
            <p:cNvPr id="35" name="그룹 34"/>
            <p:cNvGrpSpPr/>
            <p:nvPr/>
          </p:nvGrpSpPr>
          <p:grpSpPr>
            <a:xfrm>
              <a:off x="8426246" y="198836"/>
              <a:ext cx="3337102" cy="315377"/>
              <a:chOff x="8306191" y="252603"/>
              <a:chExt cx="3673466" cy="347166"/>
            </a:xfrm>
          </p:grpSpPr>
          <p:sp>
            <p:nvSpPr>
              <p:cNvPr id="37" name="모서리가 둥근 직사각형 36"/>
              <p:cNvSpPr/>
              <p:nvPr/>
            </p:nvSpPr>
            <p:spPr>
              <a:xfrm>
                <a:off x="8306191" y="252604"/>
                <a:ext cx="1168140" cy="347165"/>
              </a:xfrm>
              <a:prstGeom prst="roundRect">
                <a:avLst>
                  <a:gd name="adj" fmla="val 50000"/>
                </a:avLst>
              </a:prstGeom>
              <a:solidFill>
                <a:srgbClr val="365959">
                  <a:alpha val="7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rgbClr val="D9C6B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BE part</a:t>
                </a:r>
                <a:endParaRPr lang="ko-KR" altLang="en-US" sz="1200" dirty="0">
                  <a:solidFill>
                    <a:srgbClr val="D9C6B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9558854" y="252604"/>
                <a:ext cx="1168140" cy="347165"/>
              </a:xfrm>
              <a:prstGeom prst="roundRect">
                <a:avLst>
                  <a:gd name="adj" fmla="val 50000"/>
                </a:avLst>
              </a:prstGeom>
              <a:solidFill>
                <a:srgbClr val="365959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D9C6B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</a:t>
                </a:r>
                <a:r>
                  <a:rPr lang="en-US" altLang="ko-KR" sz="1200" dirty="0" smtClean="0">
                    <a:solidFill>
                      <a:srgbClr val="D9C6B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 </a:t>
                </a:r>
                <a:r>
                  <a:rPr lang="en-US" altLang="ko-KR" sz="1200" dirty="0">
                    <a:solidFill>
                      <a:srgbClr val="D9C6B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part</a:t>
                </a:r>
                <a:endParaRPr lang="ko-KR" altLang="en-US" sz="1200" dirty="0">
                  <a:solidFill>
                    <a:srgbClr val="D9C6B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0811517" y="252603"/>
                <a:ext cx="1168140" cy="347165"/>
              </a:xfrm>
              <a:prstGeom prst="roundRect">
                <a:avLst>
                  <a:gd name="adj" fmla="val 50000"/>
                </a:avLst>
              </a:prstGeom>
              <a:solidFill>
                <a:srgbClr val="365959">
                  <a:alpha val="7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rgbClr val="D9C6B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QnA</a:t>
                </a:r>
                <a:endParaRPr lang="ko-KR" altLang="en-US" sz="1200" dirty="0">
                  <a:solidFill>
                    <a:srgbClr val="D9C6B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36" name="모서리가 둥근 직사각형 35"/>
            <p:cNvSpPr/>
            <p:nvPr/>
          </p:nvSpPr>
          <p:spPr>
            <a:xfrm>
              <a:off x="7288284" y="196323"/>
              <a:ext cx="1061178" cy="315376"/>
            </a:xfrm>
            <a:prstGeom prst="roundRect">
              <a:avLst>
                <a:gd name="adj" fmla="val 50000"/>
              </a:avLst>
            </a:prstGeom>
            <a:solidFill>
              <a:srgbClr val="365959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rgbClr val="D9C6B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진행 상황</a:t>
              </a:r>
              <a:endParaRPr lang="ko-KR" altLang="en-US" sz="1200" dirty="0">
                <a:solidFill>
                  <a:srgbClr val="D9C6B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617608" y="5793288"/>
            <a:ext cx="2742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36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endParaRPr lang="ko-KR" altLang="en-US" sz="2400" dirty="0">
              <a:solidFill>
                <a:srgbClr val="36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10355" y="5894684"/>
            <a:ext cx="2742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36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Tablet</a:t>
            </a:r>
            <a:endParaRPr lang="ko-KR" altLang="en-US" sz="2400" dirty="0">
              <a:solidFill>
                <a:srgbClr val="36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033322" y="5894684"/>
            <a:ext cx="2742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36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Mobile</a:t>
            </a:r>
            <a:endParaRPr lang="ko-KR" altLang="en-US" sz="2400" dirty="0">
              <a:solidFill>
                <a:srgbClr val="36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728386" y="1197516"/>
            <a:ext cx="7559087" cy="893211"/>
            <a:chOff x="2584455" y="1870108"/>
            <a:chExt cx="5741862" cy="893211"/>
          </a:xfrm>
        </p:grpSpPr>
        <p:grpSp>
          <p:nvGrpSpPr>
            <p:cNvPr id="26" name="그룹 25"/>
            <p:cNvGrpSpPr/>
            <p:nvPr/>
          </p:nvGrpSpPr>
          <p:grpSpPr>
            <a:xfrm>
              <a:off x="2584455" y="1870108"/>
              <a:ext cx="5741862" cy="893211"/>
              <a:chOff x="2476300" y="1693126"/>
              <a:chExt cx="5741862" cy="893211"/>
            </a:xfrm>
            <a:effectLst>
              <a:outerShdw blurRad="50800" dist="38100" dir="2700000" sx="99000" sy="99000" algn="tl" rotWithShape="0">
                <a:prstClr val="black">
                  <a:alpha val="22000"/>
                </a:prstClr>
              </a:outerShdw>
            </a:effectLst>
          </p:grpSpPr>
          <p:sp>
            <p:nvSpPr>
              <p:cNvPr id="28" name="직사각형 27"/>
              <p:cNvSpPr/>
              <p:nvPr/>
            </p:nvSpPr>
            <p:spPr>
              <a:xfrm>
                <a:off x="2476300" y="1694161"/>
                <a:ext cx="1682745" cy="677391"/>
              </a:xfrm>
              <a:prstGeom prst="rect">
                <a:avLst/>
              </a:prstGeom>
              <a:solidFill>
                <a:srgbClr val="D9C6B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602719" y="1878451"/>
                <a:ext cx="14299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반응형</a:t>
                </a:r>
                <a:r>
                  <a: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레이아웃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159045" y="1693126"/>
                <a:ext cx="4059117" cy="6784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473677" y="2040044"/>
              <a:ext cx="3679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CSS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dirty="0">
                  <a:solidFill>
                    <a:srgbClr val="3659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@media </a:t>
              </a:r>
              <a:r>
                <a:rPr lang="en-US" altLang="ko-KR" dirty="0" smtClean="0">
                  <a:solidFill>
                    <a:srgbClr val="3659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queries</a:t>
              </a: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이용한 </a:t>
              </a:r>
              <a:r>
                <a:rPr lang="ko-KR" altLang="en-US" b="1" dirty="0" err="1">
                  <a:solidFill>
                    <a:srgbClr val="A6774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반응형</a:t>
              </a:r>
              <a:r>
                <a:rPr lang="ko-KR" altLang="en-US" b="1" dirty="0">
                  <a:solidFill>
                    <a:srgbClr val="A6774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레이아웃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826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521574" y="196323"/>
            <a:ext cx="4417406" cy="635781"/>
            <a:chOff x="-521574" y="196323"/>
            <a:chExt cx="4417406" cy="635781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-521574" y="196323"/>
              <a:ext cx="4417406" cy="635781"/>
            </a:xfrm>
            <a:prstGeom prst="roundRect">
              <a:avLst>
                <a:gd name="adj" fmla="val 50000"/>
              </a:avLst>
            </a:prstGeom>
            <a:solidFill>
              <a:srgbClr val="36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971" y="252603"/>
              <a:ext cx="30929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en-US" altLang="ko-KR" sz="2800" dirty="0" smtClean="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 Front-End Part</a:t>
              </a:r>
              <a:endParaRPr lang="ko-KR" altLang="en-US" sz="28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CDB0-D3B9-41C0-9393-30FD74A1C990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516511" y="2734181"/>
            <a:ext cx="8793163" cy="3253690"/>
            <a:chOff x="1687129" y="2618434"/>
            <a:chExt cx="9166589" cy="325369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7129" y="4335950"/>
              <a:ext cx="3166882" cy="153617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b="31765"/>
            <a:stretch/>
          </p:blipFill>
          <p:spPr>
            <a:xfrm>
              <a:off x="1687129" y="2618434"/>
              <a:ext cx="9166589" cy="137483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3553428" y="2618434"/>
              <a:ext cx="1759352" cy="59932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376774" y="196323"/>
            <a:ext cx="4475064" cy="317890"/>
            <a:chOff x="7288284" y="196323"/>
            <a:chExt cx="4475064" cy="317890"/>
          </a:xfrm>
        </p:grpSpPr>
        <p:grpSp>
          <p:nvGrpSpPr>
            <p:cNvPr id="30" name="그룹 29"/>
            <p:cNvGrpSpPr/>
            <p:nvPr/>
          </p:nvGrpSpPr>
          <p:grpSpPr>
            <a:xfrm>
              <a:off x="8426246" y="198836"/>
              <a:ext cx="3337102" cy="315377"/>
              <a:chOff x="8306191" y="252603"/>
              <a:chExt cx="3673466" cy="347166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8306191" y="252604"/>
                <a:ext cx="1168140" cy="347165"/>
              </a:xfrm>
              <a:prstGeom prst="roundRect">
                <a:avLst>
                  <a:gd name="adj" fmla="val 50000"/>
                </a:avLst>
              </a:prstGeom>
              <a:solidFill>
                <a:srgbClr val="365959">
                  <a:alpha val="7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rgbClr val="D9C6B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BE part</a:t>
                </a:r>
                <a:endParaRPr lang="ko-KR" altLang="en-US" sz="1200" dirty="0">
                  <a:solidFill>
                    <a:srgbClr val="D9C6B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9558854" y="252604"/>
                <a:ext cx="1168140" cy="347165"/>
              </a:xfrm>
              <a:prstGeom prst="roundRect">
                <a:avLst>
                  <a:gd name="adj" fmla="val 50000"/>
                </a:avLst>
              </a:prstGeom>
              <a:solidFill>
                <a:srgbClr val="365959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D9C6B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</a:t>
                </a:r>
                <a:r>
                  <a:rPr lang="en-US" altLang="ko-KR" sz="1200" dirty="0" smtClean="0">
                    <a:solidFill>
                      <a:srgbClr val="D9C6B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 </a:t>
                </a:r>
                <a:r>
                  <a:rPr lang="en-US" altLang="ko-KR" sz="1200" dirty="0">
                    <a:solidFill>
                      <a:srgbClr val="D9C6B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part</a:t>
                </a:r>
                <a:endParaRPr lang="ko-KR" altLang="en-US" sz="1200" dirty="0">
                  <a:solidFill>
                    <a:srgbClr val="D9C6B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811517" y="252603"/>
                <a:ext cx="1168140" cy="347165"/>
              </a:xfrm>
              <a:prstGeom prst="roundRect">
                <a:avLst>
                  <a:gd name="adj" fmla="val 50000"/>
                </a:avLst>
              </a:prstGeom>
              <a:solidFill>
                <a:srgbClr val="365959">
                  <a:alpha val="7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rgbClr val="D9C6B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QnA</a:t>
                </a:r>
                <a:endParaRPr lang="ko-KR" altLang="en-US" sz="1200" dirty="0">
                  <a:solidFill>
                    <a:srgbClr val="D9C6B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31" name="모서리가 둥근 직사각형 30"/>
            <p:cNvSpPr/>
            <p:nvPr/>
          </p:nvSpPr>
          <p:spPr>
            <a:xfrm>
              <a:off x="7288284" y="196323"/>
              <a:ext cx="1061178" cy="315376"/>
            </a:xfrm>
            <a:prstGeom prst="roundRect">
              <a:avLst>
                <a:gd name="adj" fmla="val 50000"/>
              </a:avLst>
            </a:prstGeom>
            <a:solidFill>
              <a:srgbClr val="365959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rgbClr val="D9C6B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진행 상황</a:t>
              </a:r>
              <a:endParaRPr lang="ko-KR" altLang="en-US" sz="1200" dirty="0">
                <a:solidFill>
                  <a:srgbClr val="D9C6B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63150" y="3098430"/>
            <a:ext cx="274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36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endParaRPr lang="ko-KR" altLang="en-US" sz="3600" dirty="0">
              <a:solidFill>
                <a:srgbClr val="36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0670" y="4967251"/>
            <a:ext cx="274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36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Mobile</a:t>
            </a:r>
            <a:endParaRPr lang="ko-KR" altLang="en-US" sz="3600" dirty="0">
              <a:solidFill>
                <a:srgbClr val="36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728386" y="1197516"/>
            <a:ext cx="7559087" cy="893211"/>
            <a:chOff x="2584455" y="1870108"/>
            <a:chExt cx="5741862" cy="893211"/>
          </a:xfrm>
        </p:grpSpPr>
        <p:grpSp>
          <p:nvGrpSpPr>
            <p:cNvPr id="26" name="그룹 25"/>
            <p:cNvGrpSpPr/>
            <p:nvPr/>
          </p:nvGrpSpPr>
          <p:grpSpPr>
            <a:xfrm>
              <a:off x="2584455" y="1870108"/>
              <a:ext cx="5741862" cy="893211"/>
              <a:chOff x="2476300" y="1693126"/>
              <a:chExt cx="5741862" cy="893211"/>
            </a:xfrm>
            <a:effectLst>
              <a:outerShdw blurRad="50800" dist="38100" dir="2700000" sx="99000" sy="99000" algn="tl" rotWithShape="0">
                <a:prstClr val="black">
                  <a:alpha val="22000"/>
                </a:prstClr>
              </a:outerShdw>
            </a:effectLst>
          </p:grpSpPr>
          <p:sp>
            <p:nvSpPr>
              <p:cNvPr id="28" name="직사각형 27"/>
              <p:cNvSpPr/>
              <p:nvPr/>
            </p:nvSpPr>
            <p:spPr>
              <a:xfrm>
                <a:off x="2476300" y="1694161"/>
                <a:ext cx="1682745" cy="677391"/>
              </a:xfrm>
              <a:prstGeom prst="rect">
                <a:avLst/>
              </a:prstGeom>
              <a:solidFill>
                <a:srgbClr val="D9C6B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602719" y="1878451"/>
                <a:ext cx="14299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반응형</a:t>
                </a:r>
                <a:r>
                  <a: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레이아웃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59045" y="1693126"/>
                <a:ext cx="4059117" cy="6784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473677" y="2040044"/>
              <a:ext cx="3679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CSS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dirty="0">
                  <a:solidFill>
                    <a:srgbClr val="3659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@media </a:t>
              </a:r>
              <a:r>
                <a:rPr lang="en-US" altLang="ko-KR" dirty="0" smtClean="0">
                  <a:solidFill>
                    <a:srgbClr val="3659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queries</a:t>
              </a: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이용한 </a:t>
              </a:r>
              <a:r>
                <a:rPr lang="ko-KR" altLang="en-US" b="1" dirty="0" err="1">
                  <a:solidFill>
                    <a:srgbClr val="A6774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반응형</a:t>
              </a:r>
              <a:r>
                <a:rPr lang="ko-KR" altLang="en-US" b="1" dirty="0">
                  <a:solidFill>
                    <a:srgbClr val="A6774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레이아웃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46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521574" y="196323"/>
            <a:ext cx="4417406" cy="635781"/>
            <a:chOff x="-494630" y="168891"/>
            <a:chExt cx="4417406" cy="635781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-494630" y="168891"/>
              <a:ext cx="4417406" cy="635781"/>
            </a:xfrm>
            <a:prstGeom prst="roundRect">
              <a:avLst>
                <a:gd name="adj" fmla="val 50000"/>
              </a:avLst>
            </a:prstGeom>
            <a:solidFill>
              <a:srgbClr val="36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973731" y="225171"/>
              <a:ext cx="13821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4. </a:t>
              </a:r>
              <a:r>
                <a:rPr lang="en-US" altLang="ko-KR" sz="2800" dirty="0" err="1" smtClean="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QnA</a:t>
              </a:r>
              <a:endParaRPr lang="ko-KR" altLang="en-US" sz="28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7376774" y="196323"/>
            <a:ext cx="4475064" cy="317890"/>
            <a:chOff x="7288284" y="196323"/>
            <a:chExt cx="4475064" cy="317890"/>
          </a:xfrm>
        </p:grpSpPr>
        <p:grpSp>
          <p:nvGrpSpPr>
            <p:cNvPr id="39" name="그룹 38"/>
            <p:cNvGrpSpPr/>
            <p:nvPr/>
          </p:nvGrpSpPr>
          <p:grpSpPr>
            <a:xfrm>
              <a:off x="8426246" y="198836"/>
              <a:ext cx="3337102" cy="315377"/>
              <a:chOff x="8306191" y="252603"/>
              <a:chExt cx="3673466" cy="347166"/>
            </a:xfrm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8306191" y="252604"/>
                <a:ext cx="1168140" cy="347165"/>
              </a:xfrm>
              <a:prstGeom prst="roundRect">
                <a:avLst>
                  <a:gd name="adj" fmla="val 50000"/>
                </a:avLst>
              </a:prstGeom>
              <a:solidFill>
                <a:srgbClr val="365959">
                  <a:alpha val="7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rgbClr val="D9C6B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BE part</a:t>
                </a:r>
                <a:endParaRPr lang="ko-KR" altLang="en-US" sz="1200" dirty="0">
                  <a:solidFill>
                    <a:srgbClr val="D9C6B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>
                <a:off x="9558854" y="252604"/>
                <a:ext cx="1168140" cy="347165"/>
              </a:xfrm>
              <a:prstGeom prst="roundRect">
                <a:avLst>
                  <a:gd name="adj" fmla="val 50000"/>
                </a:avLst>
              </a:prstGeom>
              <a:solidFill>
                <a:srgbClr val="365959">
                  <a:alpha val="7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D9C6B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</a:t>
                </a:r>
                <a:r>
                  <a:rPr lang="en-US" altLang="ko-KR" sz="1200" dirty="0" smtClean="0">
                    <a:solidFill>
                      <a:srgbClr val="D9C6B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 </a:t>
                </a:r>
                <a:r>
                  <a:rPr lang="en-US" altLang="ko-KR" sz="1200" dirty="0">
                    <a:solidFill>
                      <a:srgbClr val="D9C6B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part</a:t>
                </a:r>
                <a:endParaRPr lang="ko-KR" altLang="en-US" sz="1200" dirty="0">
                  <a:solidFill>
                    <a:srgbClr val="D9C6B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>
                <a:off x="10811517" y="252603"/>
                <a:ext cx="1168140" cy="347165"/>
              </a:xfrm>
              <a:prstGeom prst="roundRect">
                <a:avLst>
                  <a:gd name="adj" fmla="val 50000"/>
                </a:avLst>
              </a:prstGeom>
              <a:solidFill>
                <a:srgbClr val="365959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rgbClr val="D9C6B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QnA</a:t>
                </a:r>
                <a:endParaRPr lang="ko-KR" altLang="en-US" sz="1200" dirty="0">
                  <a:solidFill>
                    <a:srgbClr val="D9C6B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40" name="모서리가 둥근 직사각형 39"/>
            <p:cNvSpPr/>
            <p:nvPr/>
          </p:nvSpPr>
          <p:spPr>
            <a:xfrm>
              <a:off x="7288284" y="196323"/>
              <a:ext cx="1061178" cy="315376"/>
            </a:xfrm>
            <a:prstGeom prst="roundRect">
              <a:avLst>
                <a:gd name="adj" fmla="val 50000"/>
              </a:avLst>
            </a:prstGeom>
            <a:solidFill>
              <a:srgbClr val="365959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rgbClr val="D9C6B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진행 상황</a:t>
              </a:r>
              <a:endParaRPr lang="ko-KR" altLang="en-US" sz="1200" dirty="0">
                <a:solidFill>
                  <a:srgbClr val="D9C6B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026" name="Picture 2" descr="https://postfiles.pstatic.net/MjAyMDAxMjVfOTEg/MDAxNTc5OTMxMzgxODA3.FbkxmlAN-DYPZ8MKPBM6GyaNwuGuY5MzW8p8Ju6Hgukg.yDenFW0XcRuMD3xBLGLhg0kzNgKZw-civt9FVApA1Vgg.GIF.dltmfehdrhkd/3342866315.gif?type=w773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851660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CDB0-D3B9-41C0-9393-30FD74A1C99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073651" y="5582697"/>
            <a:ext cx="404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36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 </a:t>
            </a:r>
            <a:r>
              <a:rPr lang="ko-KR" altLang="en-US" sz="3600" dirty="0" smtClean="0">
                <a:solidFill>
                  <a:srgbClr val="36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질문 있으신가요</a:t>
            </a:r>
            <a:r>
              <a:rPr lang="en-US" altLang="ko-KR" sz="3600" dirty="0" smtClean="0">
                <a:solidFill>
                  <a:srgbClr val="36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“</a:t>
            </a:r>
            <a:endParaRPr lang="ko-KR" altLang="en-US" sz="3600" dirty="0">
              <a:solidFill>
                <a:srgbClr val="36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1629698" y="-1198854"/>
            <a:ext cx="5182454" cy="4458339"/>
            <a:chOff x="-1505214" y="-1278194"/>
            <a:chExt cx="5182454" cy="4458339"/>
          </a:xfrm>
        </p:grpSpPr>
        <p:sp>
          <p:nvSpPr>
            <p:cNvPr id="2" name="타원 1"/>
            <p:cNvSpPr/>
            <p:nvPr/>
          </p:nvSpPr>
          <p:spPr>
            <a:xfrm>
              <a:off x="-510712" y="-1278194"/>
              <a:ext cx="4187952" cy="4187952"/>
            </a:xfrm>
            <a:prstGeom prst="ellipse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 rot="2184435">
              <a:off x="-1505214" y="2639370"/>
              <a:ext cx="3244645" cy="540775"/>
            </a:xfrm>
            <a:prstGeom prst="roundRect">
              <a:avLst>
                <a:gd name="adj" fmla="val 50000"/>
              </a:avLst>
            </a:prstGeom>
            <a:solidFill>
              <a:srgbClr val="36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9626040" y="3888058"/>
            <a:ext cx="4162811" cy="1805654"/>
            <a:chOff x="9299469" y="3580147"/>
            <a:chExt cx="4162811" cy="1805654"/>
          </a:xfrm>
        </p:grpSpPr>
        <p:sp>
          <p:nvSpPr>
            <p:cNvPr id="6" name="모서리가 둥근 직사각형 5"/>
            <p:cNvSpPr/>
            <p:nvPr/>
          </p:nvSpPr>
          <p:spPr>
            <a:xfrm rot="19415565" flipV="1">
              <a:off x="9637069" y="3580147"/>
              <a:ext cx="3825211" cy="540775"/>
            </a:xfrm>
            <a:prstGeom prst="roundRect">
              <a:avLst>
                <a:gd name="adj" fmla="val 50000"/>
              </a:avLst>
            </a:prstGeom>
            <a:solidFill>
              <a:srgbClr val="D9C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 rot="19415565" flipV="1">
              <a:off x="9299469" y="4845026"/>
              <a:ext cx="3529004" cy="540775"/>
            </a:xfrm>
            <a:prstGeom prst="roundRect">
              <a:avLst>
                <a:gd name="adj" fmla="val 50000"/>
              </a:avLst>
            </a:prstGeom>
            <a:solidFill>
              <a:srgbClr val="A67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900850" y="2557146"/>
            <a:ext cx="6725853" cy="1743708"/>
            <a:chOff x="5181601" y="1559985"/>
            <a:chExt cx="6725853" cy="1743708"/>
          </a:xfrm>
        </p:grpSpPr>
        <p:sp>
          <p:nvSpPr>
            <p:cNvPr id="8" name="TextBox 7"/>
            <p:cNvSpPr txBox="1"/>
            <p:nvPr/>
          </p:nvSpPr>
          <p:spPr>
            <a:xfrm>
              <a:off x="5181601" y="1724850"/>
              <a:ext cx="672585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800" dirty="0" smtClean="0">
                  <a:solidFill>
                    <a:srgbClr val="402A1C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THANK YOU</a:t>
              </a:r>
              <a:endParaRPr lang="ko-KR" altLang="en-US" sz="8800" dirty="0">
                <a:solidFill>
                  <a:srgbClr val="402A1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235678" y="1559985"/>
              <a:ext cx="6383363" cy="338554"/>
              <a:chOff x="5235678" y="1559985"/>
              <a:chExt cx="6383363" cy="33855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235678" y="1559985"/>
                <a:ext cx="17206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3659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CAMEO</a:t>
                </a:r>
                <a:endParaRPr lang="ko-KR" altLang="en-US" sz="1600" dirty="0">
                  <a:solidFill>
                    <a:srgbClr val="3659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>
                <a:off x="5946396" y="1793430"/>
                <a:ext cx="5672645" cy="0"/>
              </a:xfrm>
              <a:prstGeom prst="line">
                <a:avLst/>
              </a:prstGeom>
              <a:ln w="12700">
                <a:solidFill>
                  <a:srgbClr val="36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/>
            <p:cNvGrpSpPr/>
            <p:nvPr/>
          </p:nvGrpSpPr>
          <p:grpSpPr>
            <a:xfrm>
              <a:off x="5359078" y="2965139"/>
              <a:ext cx="6402311" cy="338554"/>
              <a:chOff x="5359078" y="2965139"/>
              <a:chExt cx="6402311" cy="338554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1045067" y="2965139"/>
                <a:ext cx="716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A6774E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3TO2</a:t>
                </a:r>
                <a:endParaRPr lang="ko-KR" altLang="en-US" sz="1600" dirty="0">
                  <a:solidFill>
                    <a:srgbClr val="A6774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5359078" y="3063172"/>
                <a:ext cx="5802886" cy="0"/>
              </a:xfrm>
              <a:prstGeom prst="line">
                <a:avLst/>
              </a:prstGeom>
              <a:ln w="12700">
                <a:solidFill>
                  <a:srgbClr val="A6774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295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249</Words>
  <Application>Microsoft Office PowerPoint</Application>
  <PresentationFormat>와이드스크린</PresentationFormat>
  <Paragraphs>74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나눔바른고딕</vt:lpstr>
      <vt:lpstr>나눔스퀘어라운드 ExtraBold</vt:lpstr>
      <vt:lpstr>나눔스퀘어 Bold</vt:lpstr>
      <vt:lpstr>맑은 고딕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88</cp:revision>
  <dcterms:created xsi:type="dcterms:W3CDTF">2021-07-25T15:41:09Z</dcterms:created>
  <dcterms:modified xsi:type="dcterms:W3CDTF">2021-08-19T06:59:58Z</dcterms:modified>
  <cp:contentStatus/>
</cp:coreProperties>
</file>