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92" r:id="rId5"/>
    <p:sldId id="287" r:id="rId6"/>
    <p:sldId id="285" r:id="rId7"/>
    <p:sldId id="286" r:id="rId8"/>
    <p:sldId id="284" r:id="rId9"/>
    <p:sldId id="291" r:id="rId10"/>
    <p:sldId id="288" r:id="rId11"/>
    <p:sldId id="289" r:id="rId12"/>
    <p:sldId id="290" r:id="rId13"/>
    <p:sldId id="326" r:id="rId14"/>
    <p:sldId id="293" r:id="rId15"/>
    <p:sldId id="294" r:id="rId16"/>
    <p:sldId id="327" r:id="rId17"/>
    <p:sldId id="295" r:id="rId18"/>
    <p:sldId id="328" r:id="rId19"/>
    <p:sldId id="296" r:id="rId20"/>
    <p:sldId id="331" r:id="rId21"/>
    <p:sldId id="297" r:id="rId22"/>
    <p:sldId id="329" r:id="rId23"/>
    <p:sldId id="298" r:id="rId24"/>
    <p:sldId id="332" r:id="rId25"/>
    <p:sldId id="330" r:id="rId26"/>
    <p:sldId id="299" r:id="rId27"/>
    <p:sldId id="333" r:id="rId28"/>
    <p:sldId id="300" r:id="rId29"/>
    <p:sldId id="301" r:id="rId30"/>
    <p:sldId id="30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95" d="100"/>
          <a:sy n="95" d="100"/>
        </p:scale>
        <p:origin x="81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654F-0E97-4C0A-9474-BB65CEF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F0CC7-9654-4C26-93D6-E4C4C267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E200-A694-4CD3-8C15-C245ECC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7DD7-4BF2-4597-B126-B1DBBC6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F7422-FC38-4649-9B6A-125E2EF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4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9B09-57AA-45D9-915C-F18D1F0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F31D2-A4F8-4B00-B514-0230E688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6024-48D7-4173-AFDC-54168FE9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70489-3B27-415E-9169-4A38CE5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D00A1-ABB0-4900-962D-C96FF8A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F8C82-84F1-4697-A84E-761BDF01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F7B07-A738-488E-9084-6E518FED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6A95F-3305-4987-B818-FC67F83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573B6-6C07-4942-BEEB-1E08594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628B2-3863-4B54-8DC2-A862A254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654F-0E97-4C0A-9474-BB65CEF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F0CC7-9654-4C26-93D6-E4C4C267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E200-A694-4CD3-8C15-C245ECC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7DD7-4BF2-4597-B126-B1DBBC6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F7422-FC38-4649-9B6A-125E2EF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F073-B5A0-4BE3-9F6B-DB00EE0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5479-7953-4F30-B58C-ED829DE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58A7-C6C0-4900-87EB-D2BF2A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BA6E9-E802-442F-83CB-A3F6F7DDF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864" y="292275"/>
            <a:ext cx="926582" cy="267959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AFA3B429-4E9F-47A4-A97D-327B4AC6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03"/>
          <a:stretch/>
        </p:blipFill>
        <p:spPr>
          <a:xfrm>
            <a:off x="0" y="26"/>
            <a:ext cx="171178" cy="6430911"/>
          </a:xfrm>
          <a:prstGeom prst="rect">
            <a:avLst/>
          </a:prstGeom>
        </p:spPr>
      </p:pic>
      <p:cxnSp>
        <p:nvCxnSpPr>
          <p:cNvPr id="9" name="직선 연결선 31">
            <a:extLst>
              <a:ext uri="{FF2B5EF4-FFF2-40B4-BE49-F238E27FC236}">
                <a16:creationId xmlns:a16="http://schemas.microsoft.com/office/drawing/2014/main" id="{5276B869-077B-4D10-ADB8-C59CA3463219}"/>
              </a:ext>
            </a:extLst>
          </p:cNvPr>
          <p:cNvCxnSpPr/>
          <p:nvPr userDrawn="1"/>
        </p:nvCxnSpPr>
        <p:spPr>
          <a:xfrm>
            <a:off x="490770" y="767938"/>
            <a:ext cx="10440000" cy="0"/>
          </a:xfrm>
          <a:prstGeom prst="line">
            <a:avLst/>
          </a:prstGeom>
          <a:ln>
            <a:solidFill>
              <a:srgbClr val="2E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4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B2E2-3C57-44D4-BD7B-4FFEBFE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D8F1F-44CF-4CE1-B0DD-FAA63F1D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7020F-5304-437F-9C9D-41FEAFBA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B442-CB03-435A-9392-C77650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A2F2-D23D-412A-8EDA-70AC6B6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2BCDC2-9254-4AB7-89DD-EBF0C214E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C87D-F1F8-4773-A86C-6DCC5CF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14C7F-4905-41FE-AFDA-574888D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D7C6D-608A-46C3-B645-3A7B860B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6D630-245D-4AF9-A424-CEF8EEA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62E18-5EDB-495F-86F2-56BD6EF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C1CD7-4832-405F-901B-B1A2061A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7A681-4EFB-4343-AC12-DFE1FAEDD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5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86DF-5788-4FD9-8888-3CA1CDB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5EBFA-0596-415F-8C5A-2789E82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8B055-085D-4CCE-8B35-E6D8ECC2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A86AE-18F0-4B55-AA37-8665F9CC8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D1493-28EB-47C1-8A8D-9658B292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939FE-F735-4E49-ACA2-0F8934F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3E2A9-7E3C-4E42-959B-6F63C2D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D5AE1-5BDA-4519-A791-B48E63A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8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148D-7CAE-470C-B9DE-F3DF81CA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A37-3F96-435A-8A83-7B60B70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10D78-6428-49B4-A0C9-935335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77C92-9203-43C8-9512-918D4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65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D7CDB-AE1A-4B30-B453-BF0B756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5901B-DB05-4560-994F-0A9E119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9CB2D-18F4-44B5-AB6E-7402E96F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26290-2543-4829-989C-C30836557B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05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AB6E-97DE-4FB1-BFB7-14E3C0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8B8A2-1956-4F56-8AED-D84B05E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02345-E866-4229-A42D-359A3D24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1B597-5D3E-44A8-8142-03009C1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BBDF7-79F4-4BD4-9AC9-DF1E47E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C6F3-1F6D-4666-B1A3-E0D73BB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7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194AA-1020-4FD3-88EB-CCF5EF22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3D03F-3A7E-44CF-B2ED-C111AAA96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F073-B5A0-4BE3-9F6B-DB00EE0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5479-7953-4F30-B58C-ED829DE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58A7-C6C0-4900-87EB-D2BF2A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BA6E9-E802-442F-83CB-A3F6F7DDF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AFA3B429-4E9F-47A4-A97D-327B4AC6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03"/>
          <a:stretch/>
        </p:blipFill>
        <p:spPr>
          <a:xfrm>
            <a:off x="0" y="26"/>
            <a:ext cx="171178" cy="6430911"/>
          </a:xfrm>
          <a:prstGeom prst="rect">
            <a:avLst/>
          </a:prstGeom>
        </p:spPr>
      </p:pic>
      <p:cxnSp>
        <p:nvCxnSpPr>
          <p:cNvPr id="9" name="직선 연결선 31">
            <a:extLst>
              <a:ext uri="{FF2B5EF4-FFF2-40B4-BE49-F238E27FC236}">
                <a16:creationId xmlns:a16="http://schemas.microsoft.com/office/drawing/2014/main" id="{5276B869-077B-4D10-ADB8-C59CA3463219}"/>
              </a:ext>
            </a:extLst>
          </p:cNvPr>
          <p:cNvCxnSpPr/>
          <p:nvPr userDrawn="1"/>
        </p:nvCxnSpPr>
        <p:spPr>
          <a:xfrm>
            <a:off x="495794" y="325810"/>
            <a:ext cx="10440000" cy="0"/>
          </a:xfrm>
          <a:prstGeom prst="line">
            <a:avLst/>
          </a:prstGeom>
          <a:ln>
            <a:solidFill>
              <a:srgbClr val="2E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5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5723-E9B1-43D2-BBA9-46A99421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EDAD1-7C67-47EF-BD36-4B9E7D49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022D6-C2ED-48B6-A644-C0B5DC7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C423-0F50-4B97-890C-EBD3D98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34F69-46C1-4D9D-B306-FD18A5E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ABBA5-1D3E-4409-B6B4-D798783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52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9B09-57AA-45D9-915C-F18D1F0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F31D2-A4F8-4B00-B514-0230E688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6024-48D7-4173-AFDC-54168FE9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70489-3B27-415E-9169-4A38CE5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D00A1-ABB0-4900-962D-C96FF8A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02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F8C82-84F1-4697-A84E-761BDF01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F7B07-A738-488E-9084-6E518FED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6A95F-3305-4987-B818-FC67F83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573B6-6C07-4942-BEEB-1E08594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628B2-3863-4B54-8DC2-A862A254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0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B2E2-3C57-44D4-BD7B-4FFEBFE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D8F1F-44CF-4CE1-B0DD-FAA63F1D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7020F-5304-437F-9C9D-41FEAFBA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B442-CB03-435A-9392-C77650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A2F2-D23D-412A-8EDA-70AC6B6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2BCDC2-9254-4AB7-89DD-EBF0C214EC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C87D-F1F8-4773-A86C-6DCC5CF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14C7F-4905-41FE-AFDA-574888D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D7C6D-608A-46C3-B645-3A7B860B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6D630-245D-4AF9-A424-CEF8EEA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62E18-5EDB-495F-86F2-56BD6EF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C1CD7-4832-405F-901B-B1A2061A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7A681-4EFB-4343-AC12-DFE1FAEDD7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86DF-5788-4FD9-8888-3CA1CDB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5EBFA-0596-415F-8C5A-2789E82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8B055-085D-4CCE-8B35-E6D8ECC2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A86AE-18F0-4B55-AA37-8665F9CC8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D1493-28EB-47C1-8A8D-9658B292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939FE-F735-4E49-ACA2-0F8934F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3E2A9-7E3C-4E42-959B-6F63C2D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D5AE1-5BDA-4519-A791-B48E63A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8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148D-7CAE-470C-B9DE-F3DF81CA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A37-3F96-435A-8A83-7B60B70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10D78-6428-49B4-A0C9-935335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77C92-9203-43C8-9512-918D4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D7CDB-AE1A-4B30-B453-BF0B756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5901B-DB05-4560-994F-0A9E119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9CB2D-18F4-44B5-AB6E-7402E96F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26290-2543-4829-989C-C30836557B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0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AB6E-97DE-4FB1-BFB7-14E3C0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8B8A2-1956-4F56-8AED-D84B05E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02345-E866-4229-A42D-359A3D24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1B597-5D3E-44A8-8142-03009C1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BBDF7-79F4-4BD4-9AC9-DF1E47E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C6F3-1F6D-4666-B1A3-E0D73BB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5723-E9B1-43D2-BBA9-46A99421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EDAD1-7C67-47EF-BD36-4B9E7D49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022D6-C2ED-48B6-A644-C0B5DC7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C423-0F50-4B97-890C-EBD3D98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34F69-46C1-4D9D-B306-FD18A5E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ABBA5-1D3E-4409-B6B4-D798783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C525E-6734-436A-BCCA-287E15AC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EF7CA-3793-4B7F-BD9B-A6305A4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54287-C4DA-4450-9B45-51202414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2669C-EDDA-467E-86BF-61FB0B95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4704-6BF6-4B25-A7A4-BF0A93CE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5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C525E-6734-436A-BCCA-287E15AC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EF7CA-3793-4B7F-BD9B-A6305A4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54287-C4DA-4450-9B45-51202414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0E6-B462-46DF-8D27-8776C2CEBA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2669C-EDDA-467E-86BF-61FB0B95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4704-6BF6-4B25-A7A4-BF0A93CE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X8nFAg" TargetMode="External"/><Relationship Id="rId2" Type="http://schemas.openxmlformats.org/officeDocument/2006/relationships/hyperlink" Target="https://github.com/Azure/terraform-azurerm-vm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azure/virtual-machines/linux/terraform-install-configure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D7E6-0E59-489A-81E9-9000DFA4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988" y="1607998"/>
            <a:ext cx="7474023" cy="823995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Cloud Platform Operations</a:t>
            </a:r>
            <a:endParaRPr lang="ko-KR" altLang="en-US" sz="44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82ED8-9E5C-416D-ABCA-BD5F34800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4944" y="5357672"/>
            <a:ext cx="2949376" cy="548933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David Yoon | CEO</a:t>
            </a:r>
            <a:b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david@2miles.co.kr</a:t>
            </a:r>
            <a:endParaRPr lang="ko-KR" altLang="en-US" sz="2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84AE0B7-09D3-41C1-B2D8-3D00085CCEC5}"/>
              </a:ext>
            </a:extLst>
          </p:cNvPr>
          <p:cNvCxnSpPr>
            <a:cxnSpLocks/>
          </p:cNvCxnSpPr>
          <p:nvPr/>
        </p:nvCxnSpPr>
        <p:spPr>
          <a:xfrm>
            <a:off x="5253487" y="2563440"/>
            <a:ext cx="1869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DFFB6958-A0D7-430D-809C-327CCCB9DAD4}"/>
              </a:ext>
            </a:extLst>
          </p:cNvPr>
          <p:cNvSpPr txBox="1">
            <a:spLocks/>
          </p:cNvSpPr>
          <p:nvPr/>
        </p:nvSpPr>
        <p:spPr>
          <a:xfrm>
            <a:off x="3947170" y="2784640"/>
            <a:ext cx="4297660" cy="893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Day1 – </a:t>
            </a:r>
            <a:r>
              <a:rPr lang="ko-KR" altLang="en-US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실습</a:t>
            </a:r>
            <a:r>
              <a:rPr lang="en-US" altLang="ko-KR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1763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127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리소스 그룹 생성 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15C313-9CE9-4BAE-8810-38E17335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70" y="1088572"/>
            <a:ext cx="6538581" cy="522619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572E21-68AF-49CA-B4A5-74DF54F329FD}"/>
              </a:ext>
            </a:extLst>
          </p:cNvPr>
          <p:cNvSpPr/>
          <p:nvPr/>
        </p:nvSpPr>
        <p:spPr>
          <a:xfrm>
            <a:off x="2629319" y="5840017"/>
            <a:ext cx="723481" cy="47475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6A9D9-2A2A-433A-8B0B-36C4A65C44E2}"/>
              </a:ext>
            </a:extLst>
          </p:cNvPr>
          <p:cNvSpPr txBox="1"/>
          <p:nvPr/>
        </p:nvSpPr>
        <p:spPr>
          <a:xfrm>
            <a:off x="7671771" y="1088572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Terraform </a:t>
            </a:r>
            <a:r>
              <a:rPr lang="ko-KR" altLang="en-US"/>
              <a:t>실행을 위해 </a:t>
            </a:r>
            <a:r>
              <a:rPr lang="en-US" altLang="ko-KR"/>
              <a:t>“yes” </a:t>
            </a:r>
            <a:r>
              <a:rPr lang="ko-KR" altLang="en-US"/>
              <a:t>입력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00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리소스 그룹 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BFD45D-6E73-4EAE-A601-F3E809C8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03" y="991803"/>
            <a:ext cx="11430000" cy="3457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63D212-B605-4B6E-BF2A-FE178C21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4" y="5011200"/>
            <a:ext cx="5354096" cy="1681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B567A3-9E61-4481-8554-82087BAA474C}"/>
              </a:ext>
            </a:extLst>
          </p:cNvPr>
          <p:cNvSpPr txBox="1"/>
          <p:nvPr/>
        </p:nvSpPr>
        <p:spPr>
          <a:xfrm>
            <a:off x="437103" y="4567497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리소스 그룹 생성 확인</a:t>
            </a:r>
            <a:endParaRPr 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A85F71-B0C2-495C-9722-C5C2F7A5DAC5}"/>
              </a:ext>
            </a:extLst>
          </p:cNvPr>
          <p:cNvSpPr/>
          <p:nvPr/>
        </p:nvSpPr>
        <p:spPr>
          <a:xfrm>
            <a:off x="3433665" y="5840017"/>
            <a:ext cx="2357535" cy="38039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5857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myVnet.tf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F5B40D-36FD-4FBC-9F2B-B33F681E1622}"/>
              </a:ext>
            </a:extLst>
          </p:cNvPr>
          <p:cNvSpPr/>
          <p:nvPr/>
        </p:nvSpPr>
        <p:spPr>
          <a:xfrm>
            <a:off x="1775276" y="2178619"/>
            <a:ext cx="944370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"azurerm_virtual_network" "myterraformnetwork"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= "myVnet"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address_space       = ["10.0.0.0/16"]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= "${azurerm_resource_group.myterraformgroup.name}"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A7794-0DA8-4ADA-876E-D442FEF90A3C}"/>
              </a:ext>
            </a:extLst>
          </p:cNvPr>
          <p:cNvSpPr txBox="1"/>
          <p:nvPr/>
        </p:nvSpPr>
        <p:spPr>
          <a:xfrm>
            <a:off x="1668227" y="1783699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myVnet.tf</a:t>
            </a:r>
          </a:p>
        </p:txBody>
      </p:sp>
    </p:spTree>
    <p:extLst>
      <p:ext uri="{BB962C8B-B14F-4D97-AF65-F5344CB8AC3E}">
        <p14:creationId xmlns:p14="http://schemas.microsoft.com/office/powerpoint/2010/main" val="120909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C5E639-B2DC-4DE0-9B98-D10BB87B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60" y="1188097"/>
            <a:ext cx="4889763" cy="55041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1E872D-A075-4C1C-A810-21F396615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56" y="1188097"/>
            <a:ext cx="4658864" cy="5514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319D04-4726-48D3-939C-962545E690EF}"/>
              </a:ext>
            </a:extLst>
          </p:cNvPr>
          <p:cNvSpPr txBox="1"/>
          <p:nvPr/>
        </p:nvSpPr>
        <p:spPr>
          <a:xfrm>
            <a:off x="685919" y="818765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terraform plan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7432A-4CA2-4FD5-9591-6B24BAE03A00}"/>
              </a:ext>
            </a:extLst>
          </p:cNvPr>
          <p:cNvSpPr txBox="1"/>
          <p:nvPr/>
        </p:nvSpPr>
        <p:spPr>
          <a:xfrm>
            <a:off x="6470956" y="818765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terraform apply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63ACE-9EDB-4714-8532-F81A164CA7DE}"/>
              </a:ext>
            </a:extLst>
          </p:cNvPr>
          <p:cNvSpPr txBox="1"/>
          <p:nvPr/>
        </p:nvSpPr>
        <p:spPr>
          <a:xfrm>
            <a:off x="437103" y="165798"/>
            <a:ext cx="5857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myVnet.tf</a:t>
            </a:r>
          </a:p>
        </p:txBody>
      </p:sp>
    </p:spTree>
    <p:extLst>
      <p:ext uri="{BB962C8B-B14F-4D97-AF65-F5344CB8AC3E}">
        <p14:creationId xmlns:p14="http://schemas.microsoft.com/office/powerpoint/2010/main" val="373918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107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</a:t>
            </a:r>
            <a:endParaRPr lang="en-US" altLang="ko-KR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46223-13BD-431E-A37A-E191772F72B4}"/>
              </a:ext>
            </a:extLst>
          </p:cNvPr>
          <p:cNvSpPr txBox="1"/>
          <p:nvPr/>
        </p:nvSpPr>
        <p:spPr>
          <a:xfrm>
            <a:off x="437103" y="165798"/>
            <a:ext cx="5857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myVnet.tf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76D549-F301-4B3A-A2FB-743A52C5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6" y="2024101"/>
            <a:ext cx="10618681" cy="3126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C4DF0-57EF-4009-8829-27A4F6172F4B}"/>
              </a:ext>
            </a:extLst>
          </p:cNvPr>
          <p:cNvSpPr txBox="1"/>
          <p:nvPr/>
        </p:nvSpPr>
        <p:spPr>
          <a:xfrm>
            <a:off x="715346" y="1573088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가상 네트워크 생성 확인</a:t>
            </a:r>
            <a:endParaRPr 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1BD0C3-3933-4EC1-895E-E88CC387CE64}"/>
              </a:ext>
            </a:extLst>
          </p:cNvPr>
          <p:cNvSpPr/>
          <p:nvPr/>
        </p:nvSpPr>
        <p:spPr>
          <a:xfrm>
            <a:off x="9226062" y="3305908"/>
            <a:ext cx="2107965" cy="3604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1531D6-9C87-4D14-BBA4-A33C92AF11D6}"/>
              </a:ext>
            </a:extLst>
          </p:cNvPr>
          <p:cNvSpPr/>
          <p:nvPr/>
        </p:nvSpPr>
        <p:spPr>
          <a:xfrm>
            <a:off x="857973" y="2383134"/>
            <a:ext cx="1719429" cy="4433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6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626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mySubnet.tf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F5B40D-36FD-4FBC-9F2B-B33F681E1622}"/>
              </a:ext>
            </a:extLst>
          </p:cNvPr>
          <p:cNvSpPr/>
          <p:nvPr/>
        </p:nvSpPr>
        <p:spPr>
          <a:xfrm>
            <a:off x="1815469" y="1394848"/>
            <a:ext cx="9443709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"azurerm_subnet" "myterraformsubnet"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 = "mySubnet1"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virtual_network_name = "${azurerm_virtual_network.myterraformnetwork.name}"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address_prefix       = "1.0.1.0/24"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A7794-0DA8-4ADA-876E-D442FEF90A3C}"/>
              </a:ext>
            </a:extLst>
          </p:cNvPr>
          <p:cNvSpPr txBox="1"/>
          <p:nvPr/>
        </p:nvSpPr>
        <p:spPr>
          <a:xfrm>
            <a:off x="1708420" y="9999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mySubnet.tf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635E7F-37CA-46BF-B3EC-FEDF0FA12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8" y="3627679"/>
            <a:ext cx="9409591" cy="2918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BC29E3-7C2B-4899-A9D2-68F3BDE7DC00}"/>
              </a:ext>
            </a:extLst>
          </p:cNvPr>
          <p:cNvSpPr/>
          <p:nvPr/>
        </p:nvSpPr>
        <p:spPr>
          <a:xfrm>
            <a:off x="5133547" y="5864888"/>
            <a:ext cx="3010642" cy="4433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D03AE-170F-4FAC-9E13-46812137344C}"/>
              </a:ext>
            </a:extLst>
          </p:cNvPr>
          <p:cNvSpPr txBox="1"/>
          <p:nvPr/>
        </p:nvSpPr>
        <p:spPr>
          <a:xfrm>
            <a:off x="1708420" y="3258347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서브넷 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89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130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공용 </a:t>
            </a:r>
            <a:r>
              <a:rPr lang="en-US" altLang="ko-KR" sz="2800"/>
              <a:t>IP </a:t>
            </a:r>
            <a:r>
              <a:rPr lang="ko-KR" altLang="en-US" sz="2800"/>
              <a:t>만들기 </a:t>
            </a:r>
            <a:r>
              <a:rPr lang="en-US" altLang="ko-KR" sz="2800"/>
              <a:t>- </a:t>
            </a:r>
            <a:r>
              <a:rPr lang="en-US" sz="2800" b="1">
                <a:solidFill>
                  <a:prstClr val="black"/>
                </a:solidFill>
              </a:rPr>
              <a:t>myPublicIP.tf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"azurerm_public_ip" "myterraformpublicip"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         = "myPublicIP"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        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allocation_method            = "Dynamic"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</a:t>
            </a:r>
            <a:r>
              <a:rPr lang="en-US" b="1">
                <a:solidFill>
                  <a:prstClr val="black"/>
                </a:solidFill>
                <a:latin typeface="맑은 고딕" panose="020F0502020204030204"/>
              </a:rPr>
              <a:t>PublicIP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.tf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D2F0E-BCF0-4ED2-83D1-33AF691D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9" y="4922807"/>
            <a:ext cx="8941359" cy="1278131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A7FB0-69AC-4685-B746-AE35F37928D7}"/>
              </a:ext>
            </a:extLst>
          </p:cNvPr>
          <p:cNvSpPr txBox="1"/>
          <p:nvPr/>
        </p:nvSpPr>
        <p:spPr>
          <a:xfrm>
            <a:off x="1815469" y="4499318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Public IP</a:t>
            </a:r>
            <a:r>
              <a:rPr lang="ko-KR" altLang="en-US"/>
              <a:t> 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1942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보안 그룹 생성  </a:t>
            </a:r>
            <a:r>
              <a:rPr lang="en-US" altLang="ko-KR" sz="2800"/>
              <a:t>-</a:t>
            </a:r>
            <a:r>
              <a:rPr lang="en-US" sz="2800" b="1">
                <a:solidFill>
                  <a:prstClr val="black"/>
                </a:solidFill>
              </a:rPr>
              <a:t>myNetworkSecurityGroup.tf</a:t>
            </a:r>
          </a:p>
          <a:p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600">
                <a:solidFill>
                  <a:prstClr val="black"/>
                </a:solidFill>
              </a:rPr>
              <a:t>resource "azurerm_network_security_group" "myterraformnsg" {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name                = "myNetworkSecurityGroup"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location            = "eastus"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resource_group_name = "${azurerm_resource_group.myterraformgroup.name}"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security_rule {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name                       = "SSH"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priority                   = 1001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direction                  = "Inbound"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access                     = "Allow"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protocol                   = "Tcp"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source_port_range          = "*"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destination_port_range     = "22"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source_address_prefix      = "*"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destination_address_prefix = "*"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 sz="1600">
              <a:solidFill>
                <a:prstClr val="black"/>
              </a:solidFill>
            </a:endParaRPr>
          </a:p>
          <a:p>
            <a:pPr lvl="0"/>
            <a:r>
              <a:rPr lang="en-US" sz="1600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326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myNetwork</a:t>
            </a:r>
            <a:r>
              <a:rPr lang="en-US" b="1">
                <a:solidFill>
                  <a:prstClr val="black"/>
                </a:solidFill>
                <a:latin typeface="맑은 고딕" panose="020F0502020204030204"/>
              </a:rPr>
              <a:t>SecurityGroup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.tf</a:t>
            </a:r>
          </a:p>
        </p:txBody>
      </p:sp>
    </p:spTree>
    <p:extLst>
      <p:ext uri="{BB962C8B-B14F-4D97-AF65-F5344CB8AC3E}">
        <p14:creationId xmlns:p14="http://schemas.microsoft.com/office/powerpoint/2010/main" val="1918745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581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보안 그룹 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C6FE2D-31A9-45B0-8A7B-FCAC5B0F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906680"/>
            <a:ext cx="11128310" cy="3572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DE05D-5989-4897-A4DC-9262E2FCC7F3}"/>
              </a:ext>
            </a:extLst>
          </p:cNvPr>
          <p:cNvSpPr txBox="1"/>
          <p:nvPr/>
        </p:nvSpPr>
        <p:spPr>
          <a:xfrm>
            <a:off x="531845" y="1451318"/>
            <a:ext cx="64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Network Security Group </a:t>
            </a:r>
            <a:r>
              <a:rPr lang="ko-KR" altLang="en-US"/>
              <a:t>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40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98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보안 그룹 생성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Rule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resource "azurerm_network_security_group" "myterraformnsg"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name                = "myNetworkSecurityGroup"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location            = "eastus"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resource_group_name = "${azurerm_resource_group.myterraformgroup.name}"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security_rule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name                       = "SSH"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priority                   = 1001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direction                  = "Inbound"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access                     = "Allow"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protocol                   = "Tcp"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source_port_range          =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destination_port_range     = "22"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source_address_prefix      =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destination_address_prefix =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}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security_rule {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name                       = “HTTP”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priority                   = 2001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direction                  = "Inbound"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access                     = "Allow"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protocol                   = "Tcp"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source_port_range          = "*"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destination_port_range     = “80"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source_address_prefix      = "*"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destination_address_prefix = "*"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}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tags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environment = "Terraform Demo"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326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myNetworkSecurityGroup.tf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B65723-AE63-4757-AC9E-ECD0E1E0D4A9}"/>
              </a:ext>
            </a:extLst>
          </p:cNvPr>
          <p:cNvSpPr/>
          <p:nvPr/>
        </p:nvSpPr>
        <p:spPr>
          <a:xfrm>
            <a:off x="1815469" y="3980822"/>
            <a:ext cx="2982619" cy="1877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315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설치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C1DDFD-EE8C-405F-A46A-C183B111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19" y="1518976"/>
            <a:ext cx="6458856" cy="4382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765F9-B0E2-4DFA-8464-E96155092E82}"/>
              </a:ext>
            </a:extLst>
          </p:cNvPr>
          <p:cNvSpPr txBox="1"/>
          <p:nvPr/>
        </p:nvSpPr>
        <p:spPr>
          <a:xfrm>
            <a:off x="437103" y="1518976"/>
            <a:ext cx="3946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Terraform</a:t>
            </a:r>
            <a:r>
              <a:rPr lang="ko-KR" altLang="en-US"/>
              <a:t>은 </a:t>
            </a:r>
            <a:r>
              <a:rPr lang="en-US" altLang="ko-KR"/>
              <a:t>Single </a:t>
            </a:r>
            <a:r>
              <a:rPr lang="ko-KR" altLang="en-US"/>
              <a:t>파일로 동작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Terraform </a:t>
            </a:r>
            <a:r>
              <a:rPr lang="ko-KR" altLang="en-US"/>
              <a:t>홈페이지에서 다운로드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563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2800">
                <a:solidFill>
                  <a:prstClr val="black"/>
                </a:solidFill>
              </a:rPr>
              <a:t>Azure </a:t>
            </a:r>
            <a:r>
              <a:rPr lang="ko-KR" altLang="en-US" sz="2800">
                <a:solidFill>
                  <a:prstClr val="black"/>
                </a:solidFill>
              </a:rPr>
              <a:t>보안 그룹 생성 </a:t>
            </a:r>
            <a:r>
              <a:rPr lang="en-US" altLang="ko-KR" sz="2800">
                <a:solidFill>
                  <a:prstClr val="black"/>
                </a:solidFill>
              </a:rPr>
              <a:t>– Rule </a:t>
            </a:r>
            <a:r>
              <a:rPr lang="ko-KR" altLang="en-US" sz="2800">
                <a:solidFill>
                  <a:prstClr val="black"/>
                </a:solidFill>
              </a:rPr>
              <a:t>추가</a:t>
            </a:r>
            <a:endParaRPr lang="en-US" altLang="ko-KR" sz="280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E9938B-41CA-4599-BED1-10D11F15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35" y="1623526"/>
            <a:ext cx="10026422" cy="47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4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52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en-US" altLang="ko-KR" sz="2800"/>
              <a:t>NIC </a:t>
            </a:r>
            <a:r>
              <a:rPr lang="ko-KR" altLang="en-US" sz="2800"/>
              <a:t>생성 </a:t>
            </a:r>
            <a:r>
              <a:rPr lang="en-US" altLang="ko-KR" sz="2800"/>
              <a:t>– myNIC.tf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"azurerm_network_interface" "myterraformnic"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= "myNIC"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network_security_group_id = "${azurerm_network_security_group.myterraformnsg.id}"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ip_configuration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name                          = "myNicConfiguration"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subnet_id                     = "${azurerm_subnet.myterraformsubnet.id}"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private_ip_address_allocation = "Dynamic"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public_ip_address_id          = "${azurerm_public_ip.myterraformpublicip.id}"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</a:t>
            </a:r>
            <a:r>
              <a:rPr lang="en-US" b="1">
                <a:solidFill>
                  <a:prstClr val="black"/>
                </a:solidFill>
                <a:latin typeface="맑은 고딕" panose="020F0502020204030204"/>
              </a:rPr>
              <a:t>NIC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.tf</a:t>
            </a:r>
          </a:p>
        </p:txBody>
      </p:sp>
    </p:spTree>
    <p:extLst>
      <p:ext uri="{BB962C8B-B14F-4D97-AF65-F5344CB8AC3E}">
        <p14:creationId xmlns:p14="http://schemas.microsoft.com/office/powerpoint/2010/main" val="1572116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267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NIC </a:t>
            </a:r>
            <a:r>
              <a:rPr lang="ko-KR" altLang="en-US" sz="2800"/>
              <a:t>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E255A6-F185-4D01-881C-58477986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9" y="1878562"/>
            <a:ext cx="10544440" cy="3793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32E4-A73E-468B-8995-3EC8F8514B07}"/>
              </a:ext>
            </a:extLst>
          </p:cNvPr>
          <p:cNvSpPr txBox="1"/>
          <p:nvPr/>
        </p:nvSpPr>
        <p:spPr>
          <a:xfrm>
            <a:off x="815658" y="1404426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NIC</a:t>
            </a:r>
            <a:r>
              <a:rPr lang="ko-KR" altLang="en-US"/>
              <a:t>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68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0123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진단을 위한 저장소 계정 만들기 </a:t>
            </a:r>
            <a:r>
              <a:rPr lang="en-US" altLang="ko-KR" sz="2800"/>
              <a:t>– </a:t>
            </a:r>
            <a:r>
              <a:rPr lang="en-US" sz="2800" b="1">
                <a:solidFill>
                  <a:prstClr val="black"/>
                </a:solidFill>
              </a:rPr>
              <a:t>myRandomID.tf</a:t>
            </a:r>
          </a:p>
          <a:p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257786" y="2927981"/>
            <a:ext cx="944370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"random_id" "randomId"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keepers =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# Generate a new ID only when a new resource group is defined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resource_group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byte_length = 8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150737" y="2533061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myRandomID.tf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383B14-17C7-40EA-A4DC-D5284DBADC44}"/>
              </a:ext>
            </a:extLst>
          </p:cNvPr>
          <p:cNvSpPr/>
          <p:nvPr/>
        </p:nvSpPr>
        <p:spPr>
          <a:xfrm>
            <a:off x="1214176" y="1145493"/>
            <a:ext cx="9627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VM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을 위한 부트 진단을 저장하려면 저장소 계정이 필요합니다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이러한 부트 진단은 문제를 해결하고 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VM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의 상태를 모니터링하는 데 도움을 줄 수 있습니다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사용자가 만든 저장소 계정은 부팅 진단 데이터를 저장하기 위한 것입니다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각 저장소 계정에는 고유한 이름을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부여하기위해</a:t>
            </a:r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>
                <a:solidFill>
                  <a:srgbClr val="000000"/>
                </a:solidFill>
                <a:latin typeface="Segoe UI" panose="020B0502040204020203" pitchFamily="34" charset="0"/>
              </a:rPr>
              <a:t>random ID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를 생성합니다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04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0405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진단을 위한 저장소 계정 만들기 </a:t>
            </a:r>
            <a:r>
              <a:rPr lang="en-US" altLang="ko-KR" sz="2800"/>
              <a:t>- </a:t>
            </a:r>
            <a:r>
              <a:rPr lang="en-US" sz="2800" b="1">
                <a:solidFill>
                  <a:prstClr val="black"/>
                </a:solidFill>
              </a:rPr>
              <a:t>myDiagStorage.tf</a:t>
            </a:r>
          </a:p>
          <a:p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"azurerm_storage_account" "mystorageaccount"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= "diag${random_id.randomId.hex}"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account_replication_type = "LRS"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account_tier = "Standard"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myDiagStorage.tf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6FD24F-7F43-44D9-89C1-B4A93809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9" y="5240000"/>
            <a:ext cx="9443709" cy="909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734C23-EE21-48E1-90A1-F6110D1BCCDF}"/>
              </a:ext>
            </a:extLst>
          </p:cNvPr>
          <p:cNvSpPr txBox="1"/>
          <p:nvPr/>
        </p:nvSpPr>
        <p:spPr>
          <a:xfrm>
            <a:off x="1850639" y="4870667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diag </a:t>
            </a:r>
            <a:r>
              <a:rPr lang="ko-KR" altLang="en-US"/>
              <a:t>저장소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666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가상서버 만들기 </a:t>
            </a:r>
            <a:r>
              <a:rPr lang="en-US" altLang="ko-KR" sz="2800"/>
              <a:t>– myVM.tf   (1/2)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829D7C-6B2D-427E-A92F-1CE39275D4B6}"/>
              </a:ext>
            </a:extLst>
          </p:cNvPr>
          <p:cNvSpPr/>
          <p:nvPr/>
        </p:nvSpPr>
        <p:spPr>
          <a:xfrm>
            <a:off x="1318075" y="1193881"/>
            <a:ext cx="9443709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"azurerm_virtual_machine" "myterraformvm"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  = "myVM"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 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network_interface_ids = ["${azurerm_network_interface.myterraformnic.id}"]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vm_size               = "Standard_DS1_v2"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storage_os_disk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name              = "myOsDisk"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caching           = "ReadWrite"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create_option     = "FromImage"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managed_disk_type = "Premium_LRS"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storage_image_reference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publisher = "Canonical"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offer     = "UbuntuServer"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sku       = "16.04.0-LTS"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version   = "latest"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71708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666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가상서버 만들기 </a:t>
            </a:r>
            <a:r>
              <a:rPr lang="en-US" altLang="ko-KR" sz="2800"/>
              <a:t>- myVM.tf (2/2)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B427D6-0B06-4A69-89C2-B6E3D9B2FA93}"/>
              </a:ext>
            </a:extLst>
          </p:cNvPr>
          <p:cNvSpPr/>
          <p:nvPr/>
        </p:nvSpPr>
        <p:spPr>
          <a:xfrm>
            <a:off x="291403" y="1153687"/>
            <a:ext cx="11716377" cy="5693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400">
                <a:solidFill>
                  <a:prstClr val="black"/>
                </a:solidFill>
              </a:rPr>
              <a:t>os_profile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computer_name  = "myvm"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admin_username = "azureuser“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admin_password = “***************”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 sz="1400">
              <a:solidFill>
                <a:prstClr val="black"/>
              </a:solidFill>
            </a:endParaRPr>
          </a:p>
          <a:p>
            <a:pPr lvl="0"/>
            <a:r>
              <a:rPr lang="en-US" sz="1400">
                <a:solidFill>
                  <a:prstClr val="black"/>
                </a:solidFill>
              </a:rPr>
              <a:t> os_profile_linux_config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disable_password_authentication = true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ssh_keys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    path     = "/home/azureuser/.ssh/authorized_keys"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    key_data = "ssh-rsa AAAAB3NzaC1yc2EAAAADAQABAAABAQCgkNw/pUD8ld/cJfIpD/A1yZSsONcfDjhW4uS27QSbfj11J/oVR21VzdEcqeOYQSgLngVxVRhLEftRslZM2K8EU1M8uRX1hte/tBM/jLK5J4n35tFiQvhzevCZUcygx2F4BAXGv1z0vebL8s7oCeBhK8Ntv30wCDGquh4dRka1vgxj+OIEY7ELcGAUztZbIwDe0GFdMhHdESmLfuClo2waRsEYr63PnCmVwEZLdBk6Cjhk3RUhV4fWiVS1pvINGMxpTQA7N7dX/8IW2gjRx+u3QQ0053fKBh4HcjQyU2bCGEU9VAj3iyYI2+vM0O7L0nB8qV95a3ew/UDCV8UOYFkR user01@cc-493c9167-8558cffbf7-v9czj"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}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boot_diagnostics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enabled     = "true"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storage_uri = "${azurerm_storage_account.mystorageaccount.primary_blob_endpoint}"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 sz="1400">
              <a:solidFill>
                <a:prstClr val="black"/>
              </a:solidFill>
            </a:endParaRPr>
          </a:p>
          <a:p>
            <a:pPr lvl="0"/>
            <a:r>
              <a:rPr lang="en-US" sz="1400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7423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861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참고</a:t>
            </a:r>
            <a:r>
              <a:rPr lang="en-US" altLang="ko-KR" sz="2800"/>
              <a:t>&gt; ssh-keygen </a:t>
            </a:r>
            <a:r>
              <a:rPr lang="ko-KR" altLang="en-US" sz="2800"/>
              <a:t>사용해서 </a:t>
            </a:r>
            <a:r>
              <a:rPr lang="en-US" altLang="ko-KR" sz="2800"/>
              <a:t>RSA Priv/Pub Key </a:t>
            </a:r>
            <a:r>
              <a:rPr lang="ko-KR" altLang="en-US" sz="2800"/>
              <a:t>생성 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1B9E19-337A-497B-803C-B7C3C8AE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35" y="1010951"/>
            <a:ext cx="9577329" cy="55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41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127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가상 서버 로그인 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BADFDC-9CF4-4D45-B6FA-569EDDCB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1672268"/>
            <a:ext cx="10960359" cy="39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4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참고 자료</a:t>
            </a:r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4A0CE8-A561-4D08-94AF-FF1BA83B2028}"/>
              </a:ext>
            </a:extLst>
          </p:cNvPr>
          <p:cNvSpPr/>
          <p:nvPr/>
        </p:nvSpPr>
        <p:spPr>
          <a:xfrm>
            <a:off x="853603" y="1297346"/>
            <a:ext cx="82720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GitHub VM </a:t>
            </a:r>
            <a:r>
              <a:rPr lang="ko-KR" altLang="en-US"/>
              <a:t>생성 하기 </a:t>
            </a:r>
            <a:r>
              <a:rPr lang="en-US" altLang="ko-KR"/>
              <a:t>-  </a:t>
            </a:r>
            <a:r>
              <a:rPr lang="en-US">
                <a:hlinkClick r:id="rId2"/>
              </a:rPr>
              <a:t>https://github.com/Azure/terraform-azurerm-vm</a:t>
            </a:r>
            <a:r>
              <a:rPr lang="en-US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VM </a:t>
            </a:r>
            <a:r>
              <a:rPr lang="ko-KR" altLang="en-US"/>
              <a:t>따라 만들기 </a:t>
            </a:r>
            <a:r>
              <a:rPr lang="en-US" altLang="ko-KR"/>
              <a:t>- </a:t>
            </a:r>
            <a:r>
              <a:rPr lang="en-US" altLang="ko-KR">
                <a:hlinkClick r:id="rId3"/>
              </a:rPr>
              <a:t>https://bit.ly/2X8nFAg</a:t>
            </a:r>
            <a:r>
              <a:rPr lang="en-US" altLang="ko-K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1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315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설치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7986A1-CEBB-4FFE-AD61-C46EBEA8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76" y="1830354"/>
            <a:ext cx="6096000" cy="2475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AD5CF-2230-4CC0-ACDC-1846D50BBF84}"/>
              </a:ext>
            </a:extLst>
          </p:cNvPr>
          <p:cNvSpPr txBox="1"/>
          <p:nvPr/>
        </p:nvSpPr>
        <p:spPr>
          <a:xfrm>
            <a:off x="845976" y="988643"/>
            <a:ext cx="10705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API </a:t>
            </a:r>
            <a:r>
              <a:rPr lang="ko-KR" altLang="en-US" sz="1400"/>
              <a:t>접속을 위한 </a:t>
            </a:r>
            <a:r>
              <a:rPr lang="en-US" altLang="ko-KR" sz="1400"/>
              <a:t>Azure Automation </a:t>
            </a:r>
            <a:r>
              <a:rPr lang="ko-KR" altLang="en-US" sz="1400"/>
              <a:t>생성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Azure Active Directory </a:t>
            </a:r>
            <a:r>
              <a:rPr lang="ko-KR" altLang="en-US" sz="1400"/>
              <a:t>에서 </a:t>
            </a:r>
            <a:r>
              <a:rPr lang="en-US" altLang="ko-KR" sz="1400"/>
              <a:t>App Registration</a:t>
            </a:r>
            <a:r>
              <a:rPr lang="ko-KR" altLang="en-US" sz="1400"/>
              <a:t>으로 생성 후 </a:t>
            </a:r>
            <a:r>
              <a:rPr lang="en-US" altLang="ko-KR" sz="1400"/>
              <a:t>Client Secret Key </a:t>
            </a:r>
            <a:r>
              <a:rPr lang="ko-KR" altLang="en-US" sz="1400"/>
              <a:t>생성해야 하나</a:t>
            </a:r>
            <a:r>
              <a:rPr lang="en-US" altLang="ko-KR" sz="1400"/>
              <a:t>, </a:t>
            </a:r>
            <a:r>
              <a:rPr lang="ko-KR" altLang="en-US" sz="1400"/>
              <a:t>현재 이슈가 있어서 </a:t>
            </a:r>
            <a:br>
              <a:rPr lang="en-US" altLang="ko-KR" sz="1400"/>
            </a:br>
            <a:r>
              <a:rPr lang="en-US" altLang="ko-KR" sz="1400"/>
              <a:t>workaround </a:t>
            </a:r>
            <a:r>
              <a:rPr lang="ko-KR" altLang="en-US" sz="1400"/>
              <a:t>방법으로 </a:t>
            </a:r>
            <a:r>
              <a:rPr lang="en-US" altLang="ko-KR" sz="1400"/>
              <a:t>Azure Automation </a:t>
            </a:r>
            <a:r>
              <a:rPr lang="ko-KR" altLang="en-US" sz="1400"/>
              <a:t>생성 </a:t>
            </a:r>
            <a:endParaRPr 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E4C2B3-27F5-4B22-BE59-9ECBAA668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080" y="1830354"/>
            <a:ext cx="3941944" cy="4510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095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D7E6-0E59-489A-81E9-9000DFA4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989" y="3017002"/>
            <a:ext cx="8221926" cy="823995"/>
          </a:xfrm>
        </p:spPr>
        <p:txBody>
          <a:bodyPr>
            <a:noAutofit/>
          </a:bodyPr>
          <a:lstStyle/>
          <a:p>
            <a:r>
              <a:rPr lang="ko-KR" altLang="en-US" sz="115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218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315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설치</a:t>
            </a:r>
            <a:endParaRPr lang="en-US" altLang="ko-KR" sz="280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A7A06C-07B8-475C-BD26-1C600B65828F}"/>
              </a:ext>
            </a:extLst>
          </p:cNvPr>
          <p:cNvGrpSpPr/>
          <p:nvPr/>
        </p:nvGrpSpPr>
        <p:grpSpPr>
          <a:xfrm>
            <a:off x="1118173" y="1683816"/>
            <a:ext cx="9955654" cy="3974667"/>
            <a:chOff x="1118173" y="2146041"/>
            <a:chExt cx="9955654" cy="39746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F0F6379-D0FA-414F-A826-CBC48E7B6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173" y="2146041"/>
              <a:ext cx="9868139" cy="3974667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F9D95D-18DB-4CC1-9605-2E0F5130669C}"/>
                </a:ext>
              </a:extLst>
            </p:cNvPr>
            <p:cNvSpPr/>
            <p:nvPr/>
          </p:nvSpPr>
          <p:spPr>
            <a:xfrm>
              <a:off x="1118173" y="4327264"/>
              <a:ext cx="1761876" cy="32560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001737A-0CD0-4AAC-90B7-68D069390A30}"/>
                </a:ext>
              </a:extLst>
            </p:cNvPr>
            <p:cNvSpPr/>
            <p:nvPr/>
          </p:nvSpPr>
          <p:spPr>
            <a:xfrm>
              <a:off x="3174018" y="5795107"/>
              <a:ext cx="1761876" cy="32560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53B093F-9D74-4EF7-916C-4B0C4ABCB49E}"/>
                </a:ext>
              </a:extLst>
            </p:cNvPr>
            <p:cNvSpPr/>
            <p:nvPr/>
          </p:nvSpPr>
          <p:spPr>
            <a:xfrm>
              <a:off x="5696393" y="4379964"/>
              <a:ext cx="5377434" cy="32560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FCA219-ED50-4D8E-98A3-314332F39832}"/>
              </a:ext>
            </a:extLst>
          </p:cNvPr>
          <p:cNvSpPr txBox="1"/>
          <p:nvPr/>
        </p:nvSpPr>
        <p:spPr>
          <a:xfrm>
            <a:off x="845976" y="988643"/>
            <a:ext cx="1070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Azure</a:t>
            </a:r>
            <a:r>
              <a:rPr lang="ko-KR" altLang="en-US" sz="1400"/>
              <a:t> </a:t>
            </a:r>
            <a:r>
              <a:rPr lang="en-US" altLang="ko-KR" sz="1400"/>
              <a:t>Active</a:t>
            </a:r>
            <a:r>
              <a:rPr lang="ko-KR" altLang="en-US" sz="1400"/>
              <a:t> </a:t>
            </a:r>
            <a:r>
              <a:rPr lang="en-US" altLang="ko-KR" sz="1400"/>
              <a:t>Directory</a:t>
            </a:r>
            <a:r>
              <a:rPr lang="ko-KR" altLang="en-US" sz="1400"/>
              <a:t> </a:t>
            </a:r>
            <a:r>
              <a:rPr lang="en-US" altLang="ko-KR" sz="1400"/>
              <a:t>-&gt;</a:t>
            </a:r>
            <a:r>
              <a:rPr lang="ko-KR" altLang="en-US" sz="1400"/>
              <a:t> </a:t>
            </a:r>
            <a:r>
              <a:rPr lang="en-US" altLang="ko-KR" sz="1400"/>
              <a:t>App</a:t>
            </a:r>
            <a:r>
              <a:rPr lang="ko-KR" altLang="en-US" sz="1400"/>
              <a:t> </a:t>
            </a:r>
            <a:r>
              <a:rPr lang="en-US" altLang="ko-KR" sz="1400"/>
              <a:t>registrations(Preview) </a:t>
            </a:r>
            <a:r>
              <a:rPr lang="ko-KR" altLang="en-US" sz="1400"/>
              <a:t>선택 후 방금 생성한 </a:t>
            </a:r>
            <a:r>
              <a:rPr lang="en-US" altLang="ko-KR" sz="1400"/>
              <a:t>Automation</a:t>
            </a:r>
            <a:r>
              <a:rPr lang="ko-KR" altLang="en-US" sz="1400"/>
              <a:t>이름으로 시작하는 </a:t>
            </a:r>
            <a:r>
              <a:rPr lang="en-US" altLang="ko-KR" sz="1400"/>
              <a:t>App</a:t>
            </a:r>
            <a:r>
              <a:rPr lang="ko-KR" altLang="en-US" sz="1400"/>
              <a:t>선택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6247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525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환경 설정</a:t>
            </a:r>
            <a:endParaRPr lang="en-US" altLang="ko-KR" sz="28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E30CA2-1AE3-46F8-8937-331040ED97F1}"/>
              </a:ext>
            </a:extLst>
          </p:cNvPr>
          <p:cNvGrpSpPr/>
          <p:nvPr/>
        </p:nvGrpSpPr>
        <p:grpSpPr>
          <a:xfrm>
            <a:off x="750661" y="1095031"/>
            <a:ext cx="7025200" cy="2270450"/>
            <a:chOff x="750661" y="1095031"/>
            <a:chExt cx="7025200" cy="22704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77E8B14-4228-48E2-8903-AA795C463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661" y="1095031"/>
              <a:ext cx="7025200" cy="2270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616364F-C790-451F-B998-AF3400FB58BA}"/>
                </a:ext>
              </a:extLst>
            </p:cNvPr>
            <p:cNvSpPr/>
            <p:nvPr/>
          </p:nvSpPr>
          <p:spPr>
            <a:xfrm>
              <a:off x="3264042" y="2330513"/>
              <a:ext cx="3980820" cy="53326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3E9A8F-3EB7-423C-91D1-A70C6FF423D4}"/>
              </a:ext>
            </a:extLst>
          </p:cNvPr>
          <p:cNvGrpSpPr/>
          <p:nvPr/>
        </p:nvGrpSpPr>
        <p:grpSpPr>
          <a:xfrm>
            <a:off x="750661" y="3771494"/>
            <a:ext cx="7452049" cy="2965220"/>
            <a:chOff x="750661" y="3648270"/>
            <a:chExt cx="7452049" cy="29652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6E8B45F-B128-4090-AA5B-B67DD8C84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661" y="3648270"/>
              <a:ext cx="7452049" cy="29187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22ACE16-C8E0-439C-A631-D33E7293BE60}"/>
                </a:ext>
              </a:extLst>
            </p:cNvPr>
            <p:cNvSpPr/>
            <p:nvPr/>
          </p:nvSpPr>
          <p:spPr>
            <a:xfrm>
              <a:off x="2672864" y="6295292"/>
              <a:ext cx="5330648" cy="31819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F6E2C9-22E0-44DD-B7E4-896FE679C27D}"/>
              </a:ext>
            </a:extLst>
          </p:cNvPr>
          <p:cNvSpPr txBox="1"/>
          <p:nvPr/>
        </p:nvSpPr>
        <p:spPr>
          <a:xfrm>
            <a:off x="673240" y="3402162"/>
            <a:ext cx="874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Client_Secret </a:t>
            </a:r>
            <a:r>
              <a:rPr lang="ko-KR" altLang="en-US" sz="1400"/>
              <a:t>은 </a:t>
            </a:r>
            <a:r>
              <a:rPr lang="en-US" altLang="ko-KR" sz="1400"/>
              <a:t>App “Certificates &amp; Secrets”</a:t>
            </a:r>
            <a:r>
              <a:rPr lang="ko-KR" altLang="en-US" sz="1400"/>
              <a:t>에서 </a:t>
            </a:r>
            <a:r>
              <a:rPr lang="en-US" altLang="ko-KR" sz="1400"/>
              <a:t>“New Client Secret” </a:t>
            </a:r>
            <a:r>
              <a:rPr lang="ko-KR" altLang="en-US" sz="1400"/>
              <a:t>생성</a:t>
            </a:r>
            <a:endParaRPr lang="en-US" sz="14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751FA5-9265-4A5D-82B6-BF929F77944A}"/>
              </a:ext>
            </a:extLst>
          </p:cNvPr>
          <p:cNvSpPr/>
          <p:nvPr/>
        </p:nvSpPr>
        <p:spPr>
          <a:xfrm>
            <a:off x="5310554" y="2398094"/>
            <a:ext cx="1466581" cy="159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E7662-F8C0-47A9-BA09-7A024BAE4CE0}"/>
              </a:ext>
            </a:extLst>
          </p:cNvPr>
          <p:cNvSpPr/>
          <p:nvPr/>
        </p:nvSpPr>
        <p:spPr>
          <a:xfrm>
            <a:off x="5310490" y="2648944"/>
            <a:ext cx="1466581" cy="159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9FB9-DEB9-4F20-8C7E-3062189DB98B}"/>
              </a:ext>
            </a:extLst>
          </p:cNvPr>
          <p:cNvSpPr/>
          <p:nvPr/>
        </p:nvSpPr>
        <p:spPr>
          <a:xfrm>
            <a:off x="6707275" y="6474675"/>
            <a:ext cx="1000943" cy="106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2CA8C-2A31-45D0-B2D0-297BDD3B134E}"/>
              </a:ext>
            </a:extLst>
          </p:cNvPr>
          <p:cNvSpPr txBox="1"/>
          <p:nvPr/>
        </p:nvSpPr>
        <p:spPr>
          <a:xfrm>
            <a:off x="673240" y="766278"/>
            <a:ext cx="874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Overview</a:t>
            </a:r>
            <a:r>
              <a:rPr lang="ko-KR" altLang="en-US" sz="1400"/>
              <a:t>에서 </a:t>
            </a:r>
            <a:r>
              <a:rPr lang="en-US" altLang="ko-KR" sz="1400"/>
              <a:t>ClientID </a:t>
            </a:r>
            <a:r>
              <a:rPr lang="ko-KR" altLang="en-US" sz="1400"/>
              <a:t>및 </a:t>
            </a:r>
            <a:r>
              <a:rPr lang="en-US" altLang="ko-KR" sz="1400"/>
              <a:t>TenantID</a:t>
            </a:r>
            <a:r>
              <a:rPr lang="ko-KR" altLang="en-US" sz="1400"/>
              <a:t>확인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1660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279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환경 설정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EDF70E-E385-4DAB-8A02-E6922A8C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3" y="1966367"/>
            <a:ext cx="9081796" cy="441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601D10-0D45-42E7-BFA0-113AD8C245F9}"/>
              </a:ext>
            </a:extLst>
          </p:cNvPr>
          <p:cNvSpPr txBox="1"/>
          <p:nvPr/>
        </p:nvSpPr>
        <p:spPr>
          <a:xfrm>
            <a:off x="866072" y="1405411"/>
            <a:ext cx="874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Subscription(</a:t>
            </a:r>
            <a:r>
              <a:rPr lang="ko-KR" altLang="en-US"/>
              <a:t>구독</a:t>
            </a:r>
            <a:r>
              <a:rPr lang="en-US" altLang="ko-KR"/>
              <a:t>) </a:t>
            </a:r>
            <a:r>
              <a:rPr lang="ko-KR" altLang="en-US"/>
              <a:t>탭에서 구독 </a:t>
            </a:r>
            <a:r>
              <a:rPr lang="en-US" altLang="ko-KR"/>
              <a:t>ID </a:t>
            </a:r>
            <a:r>
              <a:rPr lang="ko-KR" altLang="en-US"/>
              <a:t>확인 </a:t>
            </a:r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8C24BE-F025-4DCD-94FD-779D627411A8}"/>
              </a:ext>
            </a:extLst>
          </p:cNvPr>
          <p:cNvSpPr/>
          <p:nvPr/>
        </p:nvSpPr>
        <p:spPr>
          <a:xfrm>
            <a:off x="3630805" y="5889781"/>
            <a:ext cx="6041929" cy="31819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ABE564-1761-4DA2-8131-0B13009DA891}"/>
              </a:ext>
            </a:extLst>
          </p:cNvPr>
          <p:cNvSpPr/>
          <p:nvPr/>
        </p:nvSpPr>
        <p:spPr>
          <a:xfrm>
            <a:off x="7389366" y="5949353"/>
            <a:ext cx="2015413" cy="199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7216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시작하기 </a:t>
            </a:r>
            <a:r>
              <a:rPr lang="en-US" altLang="ko-KR" sz="2800"/>
              <a:t>– Azure Cloud Shell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C45D51-5C63-4663-A0D6-BEA00D61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94" y="1377172"/>
            <a:ext cx="4995997" cy="78082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A83DA0-505B-4904-A394-23B09B184F5E}"/>
              </a:ext>
            </a:extLst>
          </p:cNvPr>
          <p:cNvSpPr/>
          <p:nvPr/>
        </p:nvSpPr>
        <p:spPr>
          <a:xfrm>
            <a:off x="2565681" y="1355823"/>
            <a:ext cx="499068" cy="58783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F0EC09-6608-4E42-9125-4B65D76F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93" y="2413901"/>
            <a:ext cx="4865209" cy="1734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9CB527-827E-4210-8408-5682A9854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93" y="4404587"/>
            <a:ext cx="5141555" cy="2373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6FA125-FB45-4769-9064-CBE0EB129132}"/>
              </a:ext>
            </a:extLst>
          </p:cNvPr>
          <p:cNvSpPr txBox="1"/>
          <p:nvPr/>
        </p:nvSpPr>
        <p:spPr>
          <a:xfrm>
            <a:off x="6295148" y="1398251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Azure Portal</a:t>
            </a:r>
            <a:r>
              <a:rPr lang="ko-KR" altLang="en-US"/>
              <a:t>에서 </a:t>
            </a:r>
            <a:r>
              <a:rPr lang="en-US" altLang="ko-KR"/>
              <a:t>“&gt;_” </a:t>
            </a:r>
            <a:r>
              <a:rPr lang="ko-KR" altLang="en-US"/>
              <a:t>클릭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23383-E274-4DF9-AF1B-EAC868D057D5}"/>
              </a:ext>
            </a:extLst>
          </p:cNvPr>
          <p:cNvSpPr txBox="1"/>
          <p:nvPr/>
        </p:nvSpPr>
        <p:spPr>
          <a:xfrm>
            <a:off x="6295147" y="2362136"/>
            <a:ext cx="4865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Azure </a:t>
            </a:r>
            <a:r>
              <a:rPr lang="ko-KR" altLang="en-US"/>
              <a:t>구독 선택 후 </a:t>
            </a:r>
            <a:r>
              <a:rPr lang="en-US" altLang="ko-KR"/>
              <a:t>Azure Cloud Shell</a:t>
            </a:r>
            <a:r>
              <a:rPr lang="ko-KR" altLang="en-US"/>
              <a:t>에서 생상되는 데이터를 저장할 저장소 생성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4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952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연결</a:t>
            </a:r>
            <a:endParaRPr lang="en-US" altLang="ko-KR" sz="2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F5B40D-36FD-4FBC-9F2B-B33F681E1622}"/>
              </a:ext>
            </a:extLst>
          </p:cNvPr>
          <p:cNvSpPr/>
          <p:nvPr/>
        </p:nvSpPr>
        <p:spPr>
          <a:xfrm>
            <a:off x="1775276" y="2113336"/>
            <a:ext cx="9443709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provider "</a:t>
            </a:r>
            <a:r>
              <a:rPr lang="en-US" err="1"/>
              <a:t>azurerm</a:t>
            </a:r>
            <a:r>
              <a:rPr lang="en-US"/>
              <a:t>" {</a:t>
            </a:r>
          </a:p>
          <a:p>
            <a:r>
              <a:rPr lang="en-US"/>
              <a:t>    </a:t>
            </a:r>
            <a:r>
              <a:rPr lang="en-US" err="1"/>
              <a:t>subscription_id</a:t>
            </a:r>
            <a:r>
              <a:rPr lang="en-US"/>
              <a:t> = "</a:t>
            </a:r>
            <a:r>
              <a:rPr lang="en-US" err="1"/>
              <a:t>xxxxxxx-xxxx-xxxx-xxxx-xxxxxxxxxxxx</a:t>
            </a:r>
            <a:r>
              <a:rPr lang="en-US"/>
              <a:t>"</a:t>
            </a:r>
          </a:p>
          <a:p>
            <a:r>
              <a:rPr lang="en-US"/>
              <a:t>    </a:t>
            </a:r>
            <a:r>
              <a:rPr lang="en-US" err="1"/>
              <a:t>client_id</a:t>
            </a:r>
            <a:r>
              <a:rPr lang="en-US"/>
              <a:t>       = "</a:t>
            </a:r>
            <a:r>
              <a:rPr lang="en-US" err="1"/>
              <a:t>xxxxxxx-xxxx-xxxx-xxxx-xxxxxxxxxxxx</a:t>
            </a:r>
            <a:r>
              <a:rPr lang="en-US"/>
              <a:t>"</a:t>
            </a:r>
          </a:p>
          <a:p>
            <a:r>
              <a:rPr lang="en-US"/>
              <a:t>    </a:t>
            </a:r>
            <a:r>
              <a:rPr lang="en-US" err="1"/>
              <a:t>client_secret</a:t>
            </a:r>
            <a:r>
              <a:rPr lang="en-US"/>
              <a:t>   = "</a:t>
            </a:r>
            <a:r>
              <a:rPr lang="en-US" err="1"/>
              <a:t>xxxxxxx-xxxx-xxxx-xxxx-xxxxxxxxxxxx</a:t>
            </a:r>
            <a:r>
              <a:rPr lang="en-US"/>
              <a:t>"</a:t>
            </a:r>
          </a:p>
          <a:p>
            <a:r>
              <a:rPr lang="en-US"/>
              <a:t>    </a:t>
            </a:r>
            <a:r>
              <a:rPr lang="en-US" err="1"/>
              <a:t>tenant_id</a:t>
            </a:r>
            <a:r>
              <a:rPr lang="en-US"/>
              <a:t>       = "</a:t>
            </a:r>
            <a:r>
              <a:rPr lang="en-US" err="1"/>
              <a:t>xxxxxxx-xxxx-xxxx-xxxx-xxxxxxxxxxxx</a:t>
            </a:r>
            <a:r>
              <a:rPr lang="en-US"/>
              <a:t>"</a:t>
            </a:r>
          </a:p>
          <a:p>
            <a:r>
              <a:rPr lang="en-US"/>
              <a:t>}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70665A-0108-42E2-93E7-70869A7E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15" y="1045035"/>
            <a:ext cx="10321332" cy="92333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provider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섹션은 Azure 공급자를 사용하도록 Terraform에 알립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subscription_id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client_id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client_secret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및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tenant_id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에 대한 값을 가져오려면 </a:t>
            </a:r>
            <a:r>
              <a:rPr kumimoji="0" lang="en-US" altLang="en-US" b="0" i="0" u="sng" strike="noStrike" cap="none" normalizeH="0" baseline="0">
                <a:ln>
                  <a:noFill/>
                </a:ln>
                <a:solidFill>
                  <a:srgbClr val="0065B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Terraform 설치 및 구성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을 참조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830976-F356-4C64-9EC8-FFCF1F774E82}"/>
              </a:ext>
            </a:extLst>
          </p:cNvPr>
          <p:cNvSpPr/>
          <p:nvPr/>
        </p:nvSpPr>
        <p:spPr>
          <a:xfrm>
            <a:off x="1775276" y="4404075"/>
            <a:ext cx="944370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resource "azurerm_resource_group" "myterraformgroup" {</a:t>
            </a:r>
          </a:p>
          <a:p>
            <a:r>
              <a:rPr lang="en-US"/>
              <a:t>    name     = "myResourceGroup"</a:t>
            </a:r>
          </a:p>
          <a:p>
            <a:r>
              <a:rPr lang="en-US"/>
              <a:t>    location = "eastus"</a:t>
            </a:r>
          </a:p>
          <a:p>
            <a:endParaRPr lang="en-US"/>
          </a:p>
          <a:p>
            <a:r>
              <a:rPr lang="en-US"/>
              <a:t>    tags {</a:t>
            </a:r>
          </a:p>
          <a:p>
            <a:r>
              <a:rPr lang="en-US"/>
              <a:t>        environment = "Terraform Demo"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A7794-0DA8-4ADA-876E-D442FEF90A3C}"/>
              </a:ext>
            </a:extLst>
          </p:cNvPr>
          <p:cNvSpPr txBox="1"/>
          <p:nvPr/>
        </p:nvSpPr>
        <p:spPr>
          <a:xfrm>
            <a:off x="1668227" y="178369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main.tf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BDA78-1D48-4688-8616-E99AD35C07E0}"/>
              </a:ext>
            </a:extLst>
          </p:cNvPr>
          <p:cNvSpPr txBox="1"/>
          <p:nvPr/>
        </p:nvSpPr>
        <p:spPr>
          <a:xfrm>
            <a:off x="1668227" y="4034743"/>
            <a:ext cx="13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resource.tf</a:t>
            </a:r>
          </a:p>
        </p:txBody>
      </p:sp>
    </p:spTree>
    <p:extLst>
      <p:ext uri="{BB962C8B-B14F-4D97-AF65-F5344CB8AC3E}">
        <p14:creationId xmlns:p14="http://schemas.microsoft.com/office/powerpoint/2010/main" val="290912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00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리소스 그룹 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B50B0-ED10-4C87-89DD-EFB6501C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8" y="964197"/>
            <a:ext cx="7176197" cy="25118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BEFADF-101B-433C-9F66-95EC1FB4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8" y="3751214"/>
            <a:ext cx="7176197" cy="27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27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Microsoft Office PowerPoint</Application>
  <PresentationFormat>와이드스크린</PresentationFormat>
  <Paragraphs>240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2" baseType="lpstr">
      <vt:lpstr>1_Office 테마</vt:lpstr>
      <vt:lpstr>Office 테마</vt:lpstr>
      <vt:lpstr>Cloud Platform Operations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Technical Essential</dc:title>
  <dc:creator>David Yoon</dc:creator>
  <cp:lastModifiedBy>David Yoon</cp:lastModifiedBy>
  <cp:revision>30</cp:revision>
  <dcterms:created xsi:type="dcterms:W3CDTF">2019-02-28T20:18:56Z</dcterms:created>
  <dcterms:modified xsi:type="dcterms:W3CDTF">2019-09-20T05:12:09Z</dcterms:modified>
</cp:coreProperties>
</file>