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9B92-70D2-E975-7DC9-516C21578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BAB76-B2B3-7920-9825-2BADC9637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BC3DB-A6F6-756F-7725-E5B2E72A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1B4-9055-4169-BD87-13A9311FF50F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CEB8-6D38-892C-9560-0FAE4FE9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E35D4-4EA5-4091-F8CF-9B19650A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8E0-7B24-4F13-8CA9-70C908C39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39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43A4-0056-96EA-8AFB-D630D900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C3042-3027-730A-9B05-515CAA98B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1A4F1-AEF1-6578-97BB-FE73BA99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1B4-9055-4169-BD87-13A9311FF50F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4EE0F-F50E-8B0D-30FC-7A986C3F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BA8E8-7605-321C-3580-8FF3CBD1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8E0-7B24-4F13-8CA9-70C908C39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64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5FCC1D-21CA-60BF-246B-3FB65C0D9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4157D-326D-3993-8BF7-37CD47547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036B9-B985-8E86-C19A-80DA34DA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1B4-9055-4169-BD87-13A9311FF50F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86D33-5C2D-D2DD-DC28-3C0FC2C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0D13A-F2BE-7458-DA2D-75883E46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8E0-7B24-4F13-8CA9-70C908C39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46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B1A1-C984-B17B-1382-76A9F184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7DCEC-A164-1353-3763-A6AAE024C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A903F-DAE0-BEEE-2AEB-66EECE71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1B4-9055-4169-BD87-13A9311FF50F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13B1B-7E53-D83E-FB29-D23BE9FC5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8F543-AAC3-591D-2736-A3A194AA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8E0-7B24-4F13-8CA9-70C908C39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90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828D-012D-C0A1-99CC-CFF769CC3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166D2-8F73-3642-1620-33D6EDAB1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84B06-1206-2991-C3B8-18A3BBEB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1B4-9055-4169-BD87-13A9311FF50F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935BE-FABD-B43B-F9EA-A2951D91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3BF38-9927-E4FE-4BD9-AB5461D3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8E0-7B24-4F13-8CA9-70C908C39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6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7C99-892D-6A7D-865C-6DC3983E9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5E120-123A-BA47-E15F-B69D3E9DA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15BC9-4313-CB81-F25A-077CCB7C7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64688-F2D9-9652-7CC6-8836E86E4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1B4-9055-4169-BD87-13A9311FF50F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806C5-7704-637A-D840-1DCECB3C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0D3B5-5BCD-BF55-B923-CA0C4A47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8E0-7B24-4F13-8CA9-70C908C39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35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DC6E-5255-90E9-B7E4-95866898B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F3EC4-77F1-9CE3-151D-266450E7B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85522-F721-C568-047F-15E7DF436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31494A-8D16-3CD7-6A23-D23D25C9D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787BC-8D27-0897-4F64-231556FED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F43573-2E72-0F60-C30F-0B095189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1B4-9055-4169-BD87-13A9311FF50F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289437-EC42-12CE-9E85-E99F6DB9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A43D26-52D9-58DE-AF67-0EB41FCC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8E0-7B24-4F13-8CA9-70C908C39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22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F949-405D-F28E-C6CD-1085D05D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57B8E-35CB-4F24-7D4B-8C40D5655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1B4-9055-4169-BD87-13A9311FF50F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11F045-CEFF-382E-CBCA-11362829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1C331-9A16-5AF2-858F-74E28980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8E0-7B24-4F13-8CA9-70C908C39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51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D98C2-19BF-C64D-02B6-56322FEA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1B4-9055-4169-BD87-13A9311FF50F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C987E-E128-337A-689B-045B29A8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DBD60-AE5B-FB13-7BE2-5D1BD97E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8E0-7B24-4F13-8CA9-70C908C39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87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BCC0-5395-DD19-12A1-FB44E1DE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EA97-2C0A-8AB6-C704-A1CA64336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B1D3B-6EF0-4BF5-BEAE-801BA3B74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80B2C-FF3F-AFCE-ACFF-2E0446DA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1B4-9055-4169-BD87-13A9311FF50F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2CDA5-3B72-DD21-59B1-F937A39B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4CAFA-49A2-5B7C-68D4-9E034C78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8E0-7B24-4F13-8CA9-70C908C39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0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48D5-BD07-5FE2-89EA-6EBAB3C9C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08500-3022-F6F9-BEC9-C668F689D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AF384-839E-ECE2-20CA-875716D5A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87BD2-DF1D-2F86-0230-77266B3A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61B4-9055-4169-BD87-13A9311FF50F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E7CC4-08BA-E6FD-AE63-B787D6855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D8739-E251-3426-7EF6-E6FDE31D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C8E0-7B24-4F13-8CA9-70C908C39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20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B67026-7E56-32B0-25E8-DAEF2A4C5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FF36F-187D-0CFE-162D-7DAB54877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0F04B-E929-6D82-4FCC-D9588A302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361B4-9055-4169-BD87-13A9311FF50F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75472-D2FC-2A02-9334-1B83A60D1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3CF56-F696-D4A9-1E00-51415DE14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6C8E0-7B24-4F13-8CA9-70C908C39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84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04C0-AA41-2FB2-2340-4AFDC18DC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3416" y="335979"/>
            <a:ext cx="9144000" cy="1108773"/>
          </a:xfrm>
        </p:spPr>
        <p:txBody>
          <a:bodyPr/>
          <a:lstStyle/>
          <a:p>
            <a:r>
              <a:rPr lang="en-GB" sz="6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DDA23-20D0-36C9-6932-39C982273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01368"/>
            <a:ext cx="9144000" cy="3840480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GB" sz="1400" b="0" i="0" dirty="0">
                <a:solidFill>
                  <a:srgbClr val="3E3E3E"/>
                </a:solidFill>
                <a:effectLst/>
                <a:latin typeface="DM Sans" pitchFamily="2" charset="0"/>
              </a:rPr>
              <a:t>Description</a:t>
            </a:r>
          </a:p>
          <a:p>
            <a:pPr algn="l">
              <a:lnSpc>
                <a:spcPts val="1714"/>
              </a:lnSpc>
              <a:buNone/>
            </a:pPr>
            <a:r>
              <a:rPr lang="en-GB" sz="1400" b="0" i="0" dirty="0">
                <a:solidFill>
                  <a:srgbClr val="7D8185"/>
                </a:solidFill>
                <a:effectLst/>
                <a:latin typeface="DM Sans" pitchFamily="2" charset="0"/>
              </a:rPr>
              <a:t>This project uses an e-commerce dataset from Kaggle. The dataset includes transactional data from Amazon, providing detailed insights into sales trends, product performance, and fulfilment processes.</a:t>
            </a:r>
          </a:p>
          <a:p>
            <a:pPr algn="l">
              <a:lnSpc>
                <a:spcPts val="1714"/>
              </a:lnSpc>
              <a:buNone/>
            </a:pPr>
            <a:endParaRPr lang="en-GB" sz="1400" dirty="0">
              <a:solidFill>
                <a:srgbClr val="7D8185"/>
              </a:solidFill>
              <a:latin typeface="DM Sans" pitchFamily="2" charset="0"/>
            </a:endParaRPr>
          </a:p>
          <a:p>
            <a:pPr algn="l">
              <a:lnSpc>
                <a:spcPts val="1714"/>
              </a:lnSpc>
              <a:buNone/>
            </a:pPr>
            <a:r>
              <a:rPr lang="en-GB" sz="1400" b="0" i="0" dirty="0">
                <a:solidFill>
                  <a:srgbClr val="7D8185"/>
                </a:solidFill>
                <a:effectLst/>
                <a:latin typeface="DM Sans" pitchFamily="2" charset="0"/>
              </a:rPr>
              <a:t>Steps -&gt; </a:t>
            </a:r>
          </a:p>
          <a:p>
            <a:pPr algn="l">
              <a:lnSpc>
                <a:spcPts val="1714"/>
              </a:lnSpc>
              <a:buNone/>
            </a:pPr>
            <a:r>
              <a:rPr lang="en-GB" sz="1400" b="0" i="0" dirty="0">
                <a:solidFill>
                  <a:srgbClr val="7D8185"/>
                </a:solidFill>
                <a:effectLst/>
                <a:latin typeface="DM Sans" pitchFamily="2" charset="0"/>
              </a:rPr>
              <a:t>import csv file from dataset</a:t>
            </a:r>
          </a:p>
          <a:p>
            <a:pPr algn="l">
              <a:lnSpc>
                <a:spcPts val="1714"/>
              </a:lnSpc>
              <a:buNone/>
            </a:pPr>
            <a:r>
              <a:rPr lang="en-GB" sz="1400" b="0" i="0" dirty="0">
                <a:solidFill>
                  <a:srgbClr val="7D8185"/>
                </a:solidFill>
                <a:effectLst/>
                <a:latin typeface="DM Sans" pitchFamily="2" charset="0"/>
              </a:rPr>
              <a:t>Clean and Transform using pandas</a:t>
            </a:r>
          </a:p>
          <a:p>
            <a:pPr algn="l">
              <a:lnSpc>
                <a:spcPts val="1714"/>
              </a:lnSpc>
              <a:buNone/>
            </a:pPr>
            <a:r>
              <a:rPr lang="en-GB" sz="1400" dirty="0">
                <a:solidFill>
                  <a:srgbClr val="7D8185"/>
                </a:solidFill>
                <a:latin typeface="DM Sans" pitchFamily="2" charset="0"/>
              </a:rPr>
              <a:t>Save cleaned data into csv file</a:t>
            </a:r>
          </a:p>
          <a:p>
            <a:pPr algn="l">
              <a:lnSpc>
                <a:spcPts val="1714"/>
              </a:lnSpc>
              <a:buNone/>
            </a:pPr>
            <a:r>
              <a:rPr lang="en-GB" sz="1400" b="0" i="0" dirty="0">
                <a:solidFill>
                  <a:srgbClr val="7D8185"/>
                </a:solidFill>
                <a:effectLst/>
                <a:latin typeface="DM Sans" pitchFamily="2" charset="0"/>
              </a:rPr>
              <a:t>Import csv file into </a:t>
            </a:r>
            <a:r>
              <a:rPr lang="en-GB" sz="1400" b="0" i="0" dirty="0" err="1">
                <a:solidFill>
                  <a:srgbClr val="7D8185"/>
                </a:solidFill>
                <a:effectLst/>
                <a:latin typeface="DM Sans" pitchFamily="2" charset="0"/>
              </a:rPr>
              <a:t>mysql</a:t>
            </a:r>
            <a:r>
              <a:rPr lang="en-GB" sz="1400" b="0" i="0" dirty="0">
                <a:solidFill>
                  <a:srgbClr val="7D8185"/>
                </a:solidFill>
                <a:effectLst/>
                <a:latin typeface="DM Sans" pitchFamily="2" charset="0"/>
              </a:rPr>
              <a:t> workbench</a:t>
            </a:r>
          </a:p>
          <a:p>
            <a:pPr algn="l">
              <a:lnSpc>
                <a:spcPts val="1714"/>
              </a:lnSpc>
              <a:buNone/>
            </a:pPr>
            <a:r>
              <a:rPr lang="en-GB" sz="1400" b="0" i="0" dirty="0">
                <a:solidFill>
                  <a:srgbClr val="7D8185"/>
                </a:solidFill>
                <a:effectLst/>
                <a:latin typeface="DM Sans" pitchFamily="2" charset="0"/>
              </a:rPr>
              <a:t>Write </a:t>
            </a:r>
            <a:r>
              <a:rPr lang="en-GB" sz="1400" b="0" i="0" dirty="0" err="1">
                <a:solidFill>
                  <a:srgbClr val="7D8185"/>
                </a:solidFill>
                <a:effectLst/>
                <a:latin typeface="DM Sans" pitchFamily="2" charset="0"/>
              </a:rPr>
              <a:t>sql</a:t>
            </a:r>
            <a:r>
              <a:rPr lang="en-GB" sz="1400" b="0" i="0" dirty="0">
                <a:solidFill>
                  <a:srgbClr val="7D8185"/>
                </a:solidFill>
                <a:effectLst/>
                <a:latin typeface="DM Sans" pitchFamily="2" charset="0"/>
              </a:rPr>
              <a:t> queries to perform further analysis</a:t>
            </a:r>
          </a:p>
          <a:p>
            <a:pPr algn="l">
              <a:lnSpc>
                <a:spcPts val="1714"/>
              </a:lnSpc>
              <a:buNone/>
            </a:pPr>
            <a:r>
              <a:rPr lang="en-GB" sz="1400" b="0" i="0" dirty="0">
                <a:solidFill>
                  <a:srgbClr val="7D8185"/>
                </a:solidFill>
                <a:effectLst/>
                <a:latin typeface="DM Sans" pitchFamily="2" charset="0"/>
              </a:rPr>
              <a:t>Generate Power BI visualisation</a:t>
            </a:r>
          </a:p>
        </p:txBody>
      </p:sp>
    </p:spTree>
    <p:extLst>
      <p:ext uri="{BB962C8B-B14F-4D97-AF65-F5344CB8AC3E}">
        <p14:creationId xmlns:p14="http://schemas.microsoft.com/office/powerpoint/2010/main" val="157867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26346-40AC-0FD5-3D09-B934ABE83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93FA1E-BAD4-CF06-3891-D51F9B5D9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712" y="681038"/>
            <a:ext cx="9942575" cy="1989010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</a:rPr>
              <a:t>4. Product Size Analysis: </a:t>
            </a:r>
          </a:p>
          <a:p>
            <a:pPr>
              <a:lnSpc>
                <a:spcPts val="1425"/>
              </a:lnSpc>
              <a:buNone/>
            </a:pP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which sizes are most popular in terms of quantity sold? - Medium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GB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'SELECT Size, count(Qty) FROM </a:t>
            </a:r>
            <a:r>
              <a:rPr lang="en-GB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amazon_sales</a:t>
            </a:r>
            <a:r>
              <a:rPr lang="en-GB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GROUP BY Size ORDER BY count(Qty) </a:t>
            </a:r>
            <a:r>
              <a:rPr lang="en-GB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desc</a:t>
            </a:r>
            <a:r>
              <a:rPr lang="en-GB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endParaRPr lang="en-GB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C5A21-E6F5-7B85-9F3E-9B59E1F9E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712" y="1675543"/>
            <a:ext cx="6239746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79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0391C-F1E7-9A1A-C802-63EF1417D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0AB2A0-06AA-35B3-C33B-5827A2E7A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712" y="681038"/>
            <a:ext cx="9942575" cy="5006530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</a:rPr>
              <a:t>5 Courier Impact on Revenue:</a:t>
            </a:r>
          </a:p>
          <a:p>
            <a:pPr>
              <a:lnSpc>
                <a:spcPts val="1425"/>
              </a:lnSpc>
              <a:buNone/>
            </a:pP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What is the percentage of lost or delayed shipments? (we don't have lost, delayed in the data set so used "</a:t>
            </a:r>
            <a:r>
              <a:rPr lang="en-GB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Shipped","Cancelled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</a:rPr>
              <a:t>")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GB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SELECT </a:t>
            </a:r>
            <a:r>
              <a:rPr lang="en-GB" sz="9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Courier_Status</a:t>
            </a:r>
            <a:r>
              <a:rPr lang="en-GB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, (COUNT(*) * 100.0 / (SELECT COUNT(*) FROM </a:t>
            </a:r>
            <a:r>
              <a:rPr lang="en-GB" sz="9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amazon_sales</a:t>
            </a:r>
            <a:r>
              <a:rPr lang="en-GB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)) AS percentage FROM </a:t>
            </a:r>
            <a:r>
              <a:rPr lang="en-GB" sz="9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amazon_sales</a:t>
            </a:r>
            <a:r>
              <a:rPr lang="en-GB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WHERE </a:t>
            </a:r>
            <a:r>
              <a:rPr lang="en-GB" sz="9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Courier_Status</a:t>
            </a:r>
            <a:r>
              <a:rPr lang="en-GB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IN ("</a:t>
            </a:r>
            <a:r>
              <a:rPr lang="en-GB" sz="9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Shipped","Cancelled</a:t>
            </a:r>
            <a:r>
              <a:rPr lang="en-GB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") GROUP BY </a:t>
            </a:r>
            <a:r>
              <a:rPr lang="en-GB" sz="9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Courier_Status</a:t>
            </a:r>
            <a:r>
              <a:rPr lang="en-GB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;</a:t>
            </a:r>
            <a:endParaRPr lang="en-GB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dirty="0"/>
          </a:p>
          <a:p>
            <a:pPr>
              <a:lnSpc>
                <a:spcPts val="1425"/>
              </a:lnSpc>
              <a:buNone/>
            </a:pPr>
            <a:endParaRPr lang="en-GB" sz="1100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GB" sz="11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GB" sz="1100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GB" sz="11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GB" sz="1100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GB" sz="1100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GB" sz="1100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7D857E-9C2A-47DF-1945-F9DD2DD5F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53" y="2026198"/>
            <a:ext cx="6665976" cy="209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93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989C3-84EB-A942-68A2-E1C58EAEA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F4B403-44AF-030A-EFC7-36BC46C99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712" y="681038"/>
            <a:ext cx="9942575" cy="5006530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</a:rPr>
              <a:t>6 Are there any specific categories or styles that perform better in B2B sales? </a:t>
            </a:r>
          </a:p>
          <a:p>
            <a:pPr>
              <a:lnSpc>
                <a:spcPts val="1425"/>
              </a:lnSpc>
              <a:buNone/>
            </a:pP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Set is sold more than other in B2B sale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GB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select Category, count(Category) As </a:t>
            </a:r>
            <a:r>
              <a:rPr lang="en-GB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total_products</a:t>
            </a:r>
            <a:r>
              <a:rPr lang="en-GB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, Max(Qty), </a:t>
            </a:r>
            <a:r>
              <a:rPr lang="en-GB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Courier_Status</a:t>
            </a:r>
            <a:r>
              <a:rPr lang="en-GB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, B2Bfrom </a:t>
            </a:r>
            <a:r>
              <a:rPr lang="en-GB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amazon_sales</a:t>
            </a:r>
            <a:r>
              <a:rPr lang="en-GB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where B2B = 'True' group by Category, </a:t>
            </a:r>
            <a:r>
              <a:rPr lang="en-GB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Courier_Status</a:t>
            </a:r>
            <a:r>
              <a:rPr lang="en-GB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, B2B order by </a:t>
            </a:r>
            <a:r>
              <a:rPr lang="en-GB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total_products</a:t>
            </a:r>
            <a:r>
              <a:rPr lang="en-GB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1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desc</a:t>
            </a:r>
            <a:r>
              <a:rPr lang="en-GB" sz="11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;</a:t>
            </a:r>
            <a:endParaRPr lang="en-GB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71E0B-3EAD-7796-8050-E7FA65FA8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13" y="1610196"/>
            <a:ext cx="8183117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39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F3F77-8503-2C75-5FEF-5C240059D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D18B-CAD4-39D2-AB93-12A7F7BCA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56392" cy="1158748"/>
          </a:xfrm>
        </p:spPr>
        <p:txBody>
          <a:bodyPr/>
          <a:lstStyle/>
          <a:p>
            <a:r>
              <a:rPr lang="en-GB" dirty="0"/>
              <a:t>Phase 4: Advanced Reporting and Visualization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C4D495-1E97-1C33-B346-2E25D68B40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Top 5 products by revenue. </a:t>
            </a:r>
            <a:endParaRPr lang="en-GB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900" b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select * from (SELECT Category, SUM(Qty * Amount) AS </a:t>
            </a:r>
            <a:r>
              <a:rPr lang="en-GB" sz="900" b="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total_revenue</a:t>
            </a:r>
            <a:r>
              <a:rPr lang="en-GB" sz="900" b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, RANK() OVER (order BY SUM(Qty * Amount) DESC) As rank1 FROM </a:t>
            </a:r>
            <a:r>
              <a:rPr lang="en-GB" sz="900" b="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amazon_sales</a:t>
            </a:r>
            <a:r>
              <a:rPr lang="en-GB" sz="900" b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 WHERE </a:t>
            </a:r>
            <a:r>
              <a:rPr lang="en-GB" sz="900" b="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Courier_Status</a:t>
            </a:r>
            <a:r>
              <a:rPr lang="en-GB" sz="900" b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 = "Shipped" GROUP BY Category order by rank1) </a:t>
            </a:r>
            <a:r>
              <a:rPr lang="en-GB" sz="900" b="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datawhere</a:t>
            </a:r>
            <a:r>
              <a:rPr lang="en-GB" sz="900" b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 rank1 &lt;= 5;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EF1DA-EF80-B509-4AFE-ADF27F4BC5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ts val="1425"/>
              </a:lnSpc>
              <a:buFont typeface="Arial" panose="020B0604020202020204" pitchFamily="34" charset="0"/>
              <a:buNone/>
            </a:pP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</a:rPr>
              <a:t>Top 5 products by quantity sold.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GB" sz="900" dirty="0">
                <a:solidFill>
                  <a:srgbClr val="C00000"/>
                </a:solidFill>
                <a:latin typeface="Courier New" panose="02070309020205020404" pitchFamily="49" charset="0"/>
              </a:rPr>
              <a:t>select * from (SELECT Category, SUM(Qty) AS </a:t>
            </a:r>
            <a:r>
              <a:rPr lang="en-GB" sz="900" dirty="0" err="1">
                <a:solidFill>
                  <a:srgbClr val="C00000"/>
                </a:solidFill>
                <a:latin typeface="Courier New" panose="02070309020205020404" pitchFamily="49" charset="0"/>
              </a:rPr>
              <a:t>total_quantity</a:t>
            </a:r>
            <a:r>
              <a:rPr lang="en-GB" sz="900" dirty="0">
                <a:solidFill>
                  <a:srgbClr val="C00000"/>
                </a:solidFill>
                <a:latin typeface="Courier New" panose="02070309020205020404" pitchFamily="49" charset="0"/>
              </a:rPr>
              <a:t>, RANK() OVER (order BY SUM(Qty) DESC) As rank1 FROM </a:t>
            </a:r>
            <a:r>
              <a:rPr lang="en-GB" sz="900" dirty="0" err="1">
                <a:solidFill>
                  <a:srgbClr val="C00000"/>
                </a:solidFill>
                <a:latin typeface="Courier New" panose="02070309020205020404" pitchFamily="49" charset="0"/>
              </a:rPr>
              <a:t>amazon_sales</a:t>
            </a:r>
            <a:r>
              <a:rPr lang="en-GB" sz="900" dirty="0">
                <a:solidFill>
                  <a:srgbClr val="C00000"/>
                </a:solidFill>
                <a:latin typeface="Courier New" panose="02070309020205020404" pitchFamily="49" charset="0"/>
              </a:rPr>
              <a:t> GROUP BY Category order by rank1) data where rank1 &lt;= 5;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9C4DAC-6BF9-5410-E28A-6D8A9A4CD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0360"/>
            <a:ext cx="5181600" cy="29948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C1BF32-4C26-F195-5A63-7B5B72527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249232"/>
            <a:ext cx="5669280" cy="138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0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671EC-D793-9B35-AA77-A52EB6644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43B7-1275-FB2E-6AC1-F4EE71035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56392" cy="1158748"/>
          </a:xfrm>
        </p:spPr>
        <p:txBody>
          <a:bodyPr/>
          <a:lstStyle/>
          <a:p>
            <a:r>
              <a:rPr lang="en-GB" dirty="0"/>
              <a:t>Phase 4: Advanced Reporting and Visualization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C432C9-897D-5BFE-E205-2D113EC2D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83080"/>
            <a:ext cx="10335768" cy="4393883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Create a pivot table to show monthly revenue for each category.</a:t>
            </a:r>
          </a:p>
          <a:p>
            <a:pPr>
              <a:lnSpc>
                <a:spcPts val="1425"/>
              </a:lnSpc>
              <a:buNone/>
            </a:pPr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C9DD51-BD5C-FD60-916F-DA289CAF5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7128"/>
            <a:ext cx="10057658" cy="358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66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1C848-33FA-CE28-8AC5-03D0BBD15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816A-4BDB-2B00-BC47-34F8C84AA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756392" cy="878458"/>
          </a:xfrm>
        </p:spPr>
        <p:txBody>
          <a:bodyPr/>
          <a:lstStyle/>
          <a:p>
            <a:r>
              <a:rPr lang="en-GB" dirty="0"/>
              <a:t>BI Report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7C7D4D-F58B-23DA-8199-432C6EDE8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84" y="609426"/>
            <a:ext cx="7594292" cy="44197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05F4B2-139F-8B69-16B4-A3914F7BB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477" y="769668"/>
            <a:ext cx="3574288" cy="222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9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B2EB-A196-537F-D136-61F310D3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Phase : 1 Data Exploration and Quality Check</a:t>
            </a:r>
            <a:br>
              <a:rPr lang="en-GB" dirty="0"/>
            </a:br>
            <a:br>
              <a:rPr lang="en-GB" dirty="0"/>
            </a:br>
            <a:endParaRPr lang="en-GB" sz="13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BFE98F-3FD6-35C8-563E-B611B7125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3218085"/>
          </a:xfrm>
        </p:spPr>
        <p:txBody>
          <a:bodyPr>
            <a:normAutofit/>
          </a:bodyPr>
          <a:lstStyle/>
          <a:p>
            <a:pPr marL="0" indent="0">
              <a:lnSpc>
                <a:spcPts val="1714"/>
              </a:lnSpc>
              <a:buNone/>
            </a:pPr>
            <a:r>
              <a:rPr lang="en-GB" sz="1400" dirty="0">
                <a:solidFill>
                  <a:srgbClr val="7D8185"/>
                </a:solidFill>
                <a:latin typeface="DM Sans" pitchFamily="2" charset="0"/>
              </a:rPr>
              <a:t>Facts and assumption about data set</a:t>
            </a:r>
          </a:p>
          <a:p>
            <a:pPr marL="0" indent="0">
              <a:lnSpc>
                <a:spcPts val="1714"/>
              </a:lnSpc>
              <a:buNone/>
            </a:pPr>
            <a:r>
              <a:rPr lang="en-GB" sz="1400" dirty="0">
                <a:solidFill>
                  <a:srgbClr val="7D8185"/>
                </a:solidFill>
                <a:latin typeface="DM Sans" pitchFamily="2" charset="0"/>
              </a:rPr>
              <a:t>1. </a:t>
            </a:r>
            <a:r>
              <a:rPr lang="en-GB" sz="1400" dirty="0" err="1">
                <a:solidFill>
                  <a:srgbClr val="7D8185"/>
                </a:solidFill>
                <a:latin typeface="DM Sans" pitchFamily="2" charset="0"/>
              </a:rPr>
              <a:t>Order_id</a:t>
            </a:r>
            <a:r>
              <a:rPr lang="en-GB" sz="1400" dirty="0">
                <a:solidFill>
                  <a:srgbClr val="7D8185"/>
                </a:solidFill>
                <a:latin typeface="DM Sans" pitchFamily="2" charset="0"/>
              </a:rPr>
              <a:t> is used as primary key</a:t>
            </a:r>
          </a:p>
          <a:p>
            <a:pPr marL="0" indent="0">
              <a:lnSpc>
                <a:spcPts val="1714"/>
              </a:lnSpc>
              <a:buNone/>
            </a:pPr>
            <a:r>
              <a:rPr lang="en-GB" sz="1400" dirty="0">
                <a:solidFill>
                  <a:srgbClr val="7D8185"/>
                </a:solidFill>
                <a:latin typeface="DM Sans" pitchFamily="2" charset="0"/>
              </a:rPr>
              <a:t>2. Schema – Datatypes have been checked</a:t>
            </a:r>
          </a:p>
          <a:p>
            <a:pPr marL="0" indent="0">
              <a:lnSpc>
                <a:spcPts val="1714"/>
              </a:lnSpc>
              <a:buNone/>
            </a:pPr>
            <a:r>
              <a:rPr lang="en-GB" sz="1400" dirty="0">
                <a:solidFill>
                  <a:srgbClr val="7D8185"/>
                </a:solidFill>
                <a:latin typeface="DM Sans" pitchFamily="2" charset="0"/>
              </a:rPr>
              <a:t>3. There are nulls or missing values for Amount, Courier Status, promotion-ids, fulfilled-by, Unnamed: 22</a:t>
            </a:r>
          </a:p>
          <a:p>
            <a:pPr marL="0" indent="0">
              <a:lnSpc>
                <a:spcPts val="1714"/>
              </a:lnSpc>
              <a:buNone/>
            </a:pPr>
            <a:r>
              <a:rPr lang="en-GB" sz="1400" dirty="0">
                <a:solidFill>
                  <a:srgbClr val="7D8185"/>
                </a:solidFill>
                <a:latin typeface="DM Sans" pitchFamily="2" charset="0"/>
              </a:rPr>
              <a:t>4. Some columns are not required that can be dropped - 'Unnamed: 22', 'fulfilled-by', 'ship-country', 'currency’</a:t>
            </a:r>
          </a:p>
          <a:p>
            <a:pPr marL="0" indent="0">
              <a:lnSpc>
                <a:spcPts val="1714"/>
              </a:lnSpc>
              <a:buNone/>
            </a:pPr>
            <a:r>
              <a:rPr lang="en-GB" sz="1400" dirty="0">
                <a:solidFill>
                  <a:srgbClr val="7D8185"/>
                </a:solidFill>
                <a:latin typeface="DM Sans" pitchFamily="2" charset="0"/>
              </a:rPr>
              <a:t>5. Some columns are replaced with </a:t>
            </a:r>
            <a:r>
              <a:rPr lang="en-GB" sz="1400" dirty="0" err="1">
                <a:solidFill>
                  <a:srgbClr val="7D8185"/>
                </a:solidFill>
                <a:latin typeface="DM Sans" pitchFamily="2" charset="0"/>
              </a:rPr>
              <a:t>NaN</a:t>
            </a:r>
            <a:r>
              <a:rPr lang="en-GB" sz="1400" dirty="0">
                <a:solidFill>
                  <a:srgbClr val="7D8185"/>
                </a:solidFill>
                <a:latin typeface="DM Sans" pitchFamily="2" charset="0"/>
              </a:rPr>
              <a:t> if null - ['</a:t>
            </a:r>
            <a:r>
              <a:rPr lang="en-GB" sz="1400" dirty="0" err="1">
                <a:solidFill>
                  <a:srgbClr val="7D8185"/>
                </a:solidFill>
                <a:latin typeface="DM Sans" pitchFamily="2" charset="0"/>
              </a:rPr>
              <a:t>ship_city</a:t>
            </a:r>
            <a:r>
              <a:rPr lang="en-GB" sz="1400" dirty="0">
                <a:solidFill>
                  <a:srgbClr val="7D8185"/>
                </a:solidFill>
                <a:latin typeface="DM Sans" pitchFamily="2" charset="0"/>
              </a:rPr>
              <a:t>', '</a:t>
            </a:r>
            <a:r>
              <a:rPr lang="en-GB" sz="1400" dirty="0" err="1">
                <a:solidFill>
                  <a:srgbClr val="7D8185"/>
                </a:solidFill>
                <a:latin typeface="DM Sans" pitchFamily="2" charset="0"/>
              </a:rPr>
              <a:t>ship_state</a:t>
            </a:r>
            <a:r>
              <a:rPr lang="en-GB" sz="1400" dirty="0">
                <a:solidFill>
                  <a:srgbClr val="7D8185"/>
                </a:solidFill>
                <a:latin typeface="DM Sans" pitchFamily="2" charset="0"/>
              </a:rPr>
              <a:t>', '</a:t>
            </a:r>
            <a:r>
              <a:rPr lang="en-GB" sz="1400" dirty="0" err="1">
                <a:solidFill>
                  <a:srgbClr val="7D8185"/>
                </a:solidFill>
                <a:latin typeface="DM Sans" pitchFamily="2" charset="0"/>
              </a:rPr>
              <a:t>ship_postal_code</a:t>
            </a:r>
            <a:r>
              <a:rPr lang="en-GB" sz="1400" dirty="0">
                <a:solidFill>
                  <a:srgbClr val="7D8185"/>
                </a:solidFill>
                <a:latin typeface="DM Sans" pitchFamily="2" charset="0"/>
              </a:rPr>
              <a:t>', '</a:t>
            </a:r>
            <a:r>
              <a:rPr lang="en-GB" sz="1400" dirty="0" err="1">
                <a:solidFill>
                  <a:srgbClr val="7D8185"/>
                </a:solidFill>
                <a:latin typeface="DM Sans" pitchFamily="2" charset="0"/>
              </a:rPr>
              <a:t>promotion_ids</a:t>
            </a:r>
            <a:r>
              <a:rPr lang="en-GB" sz="1400" dirty="0">
                <a:solidFill>
                  <a:srgbClr val="7D8185"/>
                </a:solidFill>
                <a:latin typeface="DM Sans" pitchFamily="2" charset="0"/>
              </a:rPr>
              <a:t>’]</a:t>
            </a:r>
          </a:p>
          <a:p>
            <a:pPr marL="0" indent="0">
              <a:lnSpc>
                <a:spcPts val="1714"/>
              </a:lnSpc>
              <a:buNone/>
            </a:pPr>
            <a:r>
              <a:rPr lang="en-GB" sz="1400" dirty="0">
                <a:solidFill>
                  <a:srgbClr val="7D8185"/>
                </a:solidFill>
                <a:latin typeface="DM Sans" pitchFamily="2" charset="0"/>
              </a:rPr>
              <a:t>6. Date formats are different that need to be reformatted</a:t>
            </a:r>
          </a:p>
        </p:txBody>
      </p:sp>
    </p:spTree>
    <p:extLst>
      <p:ext uri="{BB962C8B-B14F-4D97-AF65-F5344CB8AC3E}">
        <p14:creationId xmlns:p14="http://schemas.microsoft.com/office/powerpoint/2010/main" val="282359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3AEF-6D72-DABA-3C75-9495947E8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0"/>
            <a:ext cx="10108756" cy="667512"/>
          </a:xfrm>
        </p:spPr>
        <p:txBody>
          <a:bodyPr/>
          <a:lstStyle/>
          <a:p>
            <a:r>
              <a:rPr lang="en-GB" dirty="0"/>
              <a:t>Phase 2: Data Cleaning and Transformation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231DBFE-F0A2-7968-1BBC-AB69B6B7C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37" y="667512"/>
            <a:ext cx="9316750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5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CA2BACB-896E-E16B-6A98-61220B6C8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97" y="301753"/>
            <a:ext cx="10593399" cy="5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0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9FF0-646A-6C6F-8785-FDA757ED2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18256"/>
            <a:ext cx="3858768" cy="662782"/>
          </a:xfrm>
        </p:spPr>
        <p:txBody>
          <a:bodyPr>
            <a:normAutofit fontScale="90000"/>
          </a:bodyPr>
          <a:lstStyle/>
          <a:p>
            <a:r>
              <a:rPr lang="en-GB" dirty="0"/>
              <a:t>Cleaned Data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41D06-34D1-CD5F-11AA-C50389865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24" y="1894398"/>
            <a:ext cx="9487106" cy="4534471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F7B2EE54-4B0A-B0FB-711D-DA6C81E85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681038"/>
            <a:ext cx="10515600" cy="121335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>
                <a:latin typeface="DM Sans" pitchFamily="2" charset="0"/>
              </a:rPr>
              <a:t>Date is formatted across whole dataset</a:t>
            </a:r>
          </a:p>
          <a:p>
            <a:pPr marL="0" indent="0">
              <a:buNone/>
            </a:pPr>
            <a:r>
              <a:rPr lang="en-GB" dirty="0">
                <a:latin typeface="DM Sans" pitchFamily="2" charset="0"/>
              </a:rPr>
              <a:t>Month column is extracted</a:t>
            </a:r>
          </a:p>
          <a:p>
            <a:pPr marL="0" indent="0">
              <a:buNone/>
            </a:pPr>
            <a:r>
              <a:rPr lang="en-GB" dirty="0">
                <a:latin typeface="DM Sans" pitchFamily="2" charset="0"/>
              </a:rPr>
              <a:t>Amount is filled with Zero where it was null and status is cancelled</a:t>
            </a:r>
          </a:p>
          <a:p>
            <a:pPr marL="0" indent="0">
              <a:buNone/>
            </a:pPr>
            <a:r>
              <a:rPr lang="en-GB" dirty="0">
                <a:latin typeface="DM Sans" pitchFamily="2" charset="0"/>
              </a:rPr>
              <a:t>Unnecessary column are dropped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600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82FD1-3701-6902-0F60-DFFA9A178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FA9F-FC5E-7D3E-F690-2F20FC17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2" y="18256"/>
            <a:ext cx="9317736" cy="662782"/>
          </a:xfrm>
        </p:spPr>
        <p:txBody>
          <a:bodyPr>
            <a:normAutofit fontScale="90000"/>
          </a:bodyPr>
          <a:lstStyle/>
          <a:p>
            <a:r>
              <a:rPr lang="en-GB" dirty="0"/>
              <a:t>Phase 3: Business Questions and Insights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2B6835-C0F8-F57F-1FD7-0E2B279A4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4" y="681038"/>
            <a:ext cx="9869424" cy="3086290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</a:rPr>
              <a:t>Category Performance :</a:t>
            </a:r>
          </a:p>
          <a:p>
            <a:r>
              <a:rPr lang="en-GB" sz="1600" dirty="0"/>
              <a:t>Which product categories generate the highest revenue and quantity sold? </a:t>
            </a:r>
          </a:p>
          <a:p>
            <a:r>
              <a:rPr lang="en-GB" sz="1600" dirty="0"/>
              <a:t> Are there any low-performing categories that need attention?</a:t>
            </a:r>
          </a:p>
          <a:p>
            <a:pPr marL="0" indent="0">
              <a:buNone/>
            </a:pPr>
            <a:r>
              <a:rPr lang="en-GB" sz="1600" dirty="0"/>
              <a:t>SQL Query and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91F5A-96E7-E90D-D58C-4C92229CA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4" y="2602669"/>
            <a:ext cx="8359816" cy="32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7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21A79-2701-4074-F72E-65CBDC59C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45C9D7-E05E-B470-8466-CF9B8B994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416" y="704346"/>
            <a:ext cx="9439656" cy="4302442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#Seasonal Sales Trends: What are the monthly sales trends? </a:t>
            </a:r>
          </a:p>
          <a:p>
            <a:pPr>
              <a:lnSpc>
                <a:spcPts val="1425"/>
              </a:lnSpc>
              <a:buNone/>
            </a:pP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SQL Query and output</a:t>
            </a:r>
          </a:p>
          <a:p>
            <a:pPr>
              <a:lnSpc>
                <a:spcPts val="1425"/>
              </a:lnSpc>
              <a:buNone/>
            </a:pP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4th month highest sales</a:t>
            </a: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F52C86-4DE0-C4AE-4AEF-D0113581C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08" y="1815790"/>
            <a:ext cx="7430972" cy="138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04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E59E7-7FD3-2329-084F-4A7FBB39B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4DBBF9-F16E-007C-583C-C85E5FAFD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484" y="681038"/>
            <a:ext cx="9841803" cy="629288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Set is most selling product in 4th month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931985-CEFE-AE96-61A3-317D414DA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713" y="1086526"/>
            <a:ext cx="9841803" cy="540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7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FFD0D-9228-9F80-A8B0-06CFE8B7E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A970A2-933C-FC6A-AC67-7CD1F5A84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712" y="681038"/>
            <a:ext cx="9942575" cy="1989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600" dirty="0"/>
              <a:t>Fulfilment Efficiency: </a:t>
            </a:r>
          </a:p>
          <a:p>
            <a:pPr>
              <a:lnSpc>
                <a:spcPts val="1425"/>
              </a:lnSpc>
              <a:buNone/>
            </a:pP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how do sales and revenue differ across fulfilment methods (Amazon Fulfilled vs. Seller Fulfilled)? </a:t>
            </a:r>
          </a:p>
          <a:p>
            <a:pPr>
              <a:lnSpc>
                <a:spcPts val="1425"/>
              </a:lnSpc>
              <a:buNone/>
            </a:pP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</a:rPr>
              <a:t>- Amazon has more revenue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655F0E-8B52-D31F-8163-935290A1D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712" y="1675543"/>
            <a:ext cx="9469171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2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648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DM Sans</vt:lpstr>
      <vt:lpstr>Office Theme</vt:lpstr>
      <vt:lpstr>Description</vt:lpstr>
      <vt:lpstr>Phase : 1 Data Exploration and Quality Check  </vt:lpstr>
      <vt:lpstr>Phase 2: Data Cleaning and Transformation </vt:lpstr>
      <vt:lpstr>PowerPoint Presentation</vt:lpstr>
      <vt:lpstr>Cleaned Data set</vt:lpstr>
      <vt:lpstr>Phase 3: Business Questions and Insights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Phase 4: Advanced Reporting and Visualization </vt:lpstr>
      <vt:lpstr>Phase 4: Advanced Reporting and Visualization </vt:lpstr>
      <vt:lpstr>BI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vikrant zala</dc:creator>
  <cp:lastModifiedBy>vikrant zala</cp:lastModifiedBy>
  <cp:revision>7</cp:revision>
  <dcterms:created xsi:type="dcterms:W3CDTF">2025-04-02T14:02:22Z</dcterms:created>
  <dcterms:modified xsi:type="dcterms:W3CDTF">2025-05-07T12:13:30Z</dcterms:modified>
</cp:coreProperties>
</file>