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78" r:id="rId4"/>
    <p:sldId id="279" r:id="rId5"/>
    <p:sldId id="280" r:id="rId6"/>
    <p:sldId id="281" r:id="rId7"/>
    <p:sldId id="282" r:id="rId8"/>
    <p:sldId id="277" r:id="rId9"/>
    <p:sldId id="288" r:id="rId10"/>
    <p:sldId id="261" r:id="rId11"/>
    <p:sldId id="262" r:id="rId12"/>
    <p:sldId id="263" r:id="rId13"/>
    <p:sldId id="264" r:id="rId14"/>
    <p:sldId id="265" r:id="rId15"/>
    <p:sldId id="269" r:id="rId16"/>
    <p:sldId id="266" r:id="rId17"/>
    <p:sldId id="268" r:id="rId18"/>
    <p:sldId id="270" r:id="rId19"/>
    <p:sldId id="271" r:id="rId20"/>
    <p:sldId id="284" r:id="rId21"/>
    <p:sldId id="272" r:id="rId22"/>
    <p:sldId id="285" r:id="rId23"/>
    <p:sldId id="286" r:id="rId24"/>
    <p:sldId id="283" r:id="rId25"/>
    <p:sldId id="273" r:id="rId26"/>
    <p:sldId id="287" r:id="rId27"/>
    <p:sldId id="27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C6BF9-0E85-4C6E-BCFD-2A5B63D319A7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84885-76D6-4F65-A1F3-98AC6F3E9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9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84885-76D6-4F65-A1F3-98AC6F3E914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84885-76D6-4F65-A1F3-98AC6F3E914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21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84885-76D6-4F65-A1F3-98AC6F3E914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22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84885-76D6-4F65-A1F3-98AC6F3E914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90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84885-76D6-4F65-A1F3-98AC6F3E914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63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6BB10-0A38-4F20-8CA1-9196C708D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40A58-B6DF-425B-A4EA-5C2365BB8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EB043-8E13-4608-A5AB-4787522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306-5804-4EAE-81AE-0A0503605D4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EA46B-3A66-4DDD-9586-AC752323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8FA9A-BAC7-4361-AA32-877B220F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C04C-75F9-4FD1-A887-F402CF273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3760-4968-4662-BC43-2066D1D7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D3C4DD-028E-4BA1-9CD9-30FC8F3E2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D0790-F095-4534-9B07-89F930BF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306-5804-4EAE-81AE-0A0503605D4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BF43E-8A52-47E4-AA1D-E5A0FDA7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85986-F98E-4BFB-A15D-7824D807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C04C-75F9-4FD1-A887-F402CF273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3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E5DC68-0F2C-4C6C-A2CA-29DF3C58C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72D67D-5A7D-4810-A947-C40D1E3B5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86F4E-008B-464B-BC05-D51852FB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306-5804-4EAE-81AE-0A0503605D4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C3493-E683-40F4-9326-18AB1059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9F6BD-8A10-4968-9514-17B54C2C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C04C-75F9-4FD1-A887-F402CF273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63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F22C2-2756-4DC4-99AA-13166033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0CF0F-88A4-4D90-A39C-A424EC9D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634B2-DD74-4E2F-802A-DD7F485A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306-5804-4EAE-81AE-0A0503605D4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E39F6-A556-4F39-8342-983D71D8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73E3B-51CE-4A4D-ABED-B0EC46F5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C04C-75F9-4FD1-A887-F402CF273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1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4071F-7414-4EFB-BD2C-F2836F76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6E9F09-E1E4-4374-983F-0DD3D93B3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D3C16-6CAF-460B-A350-2003B0EB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306-5804-4EAE-81AE-0A0503605D4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236D4-2E9D-4EF2-8652-C3775443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D0BC6-BD2D-46B5-92BA-10950E05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C04C-75F9-4FD1-A887-F402CF273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5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85BDF-D7B8-4C3D-B4EA-D2803BDA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4FE91-E279-4A86-8B36-D99376D47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B06987-5F99-454D-8478-C494D5318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4655-95A0-445B-BD09-79379A80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306-5804-4EAE-81AE-0A0503605D4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47A11-85A8-44B0-8A1B-88C06F98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EAF668-2694-4296-8B02-0A9B991A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C04C-75F9-4FD1-A887-F402CF273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8B96B-0C47-4749-AE8B-6BD54EAE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0A538-1C6D-4FC5-8151-648216B85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045FC-2E19-4056-82A5-8B1590AAB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DBF3DC-C35A-446D-ADBB-25C7C31D5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8684C7-80C5-4942-A299-EFBF7B32C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C2049E-34DF-490B-8241-C0BEAB11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306-5804-4EAE-81AE-0A0503605D4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A7FDA1-68E5-491F-B2BA-BEB9FEEC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0F8D27-7CB9-40C3-B914-B8C67090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C04C-75F9-4FD1-A887-F402CF273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0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C008-3031-4E8E-9514-525A0984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FE7737-F892-428A-85B1-89A2B130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306-5804-4EAE-81AE-0A0503605D4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9844AC-BD57-4540-9E3B-EFB7DFF0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55E68-2D03-458B-9C37-1113C56F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C04C-75F9-4FD1-A887-F402CF273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66DB06-4FC3-4675-9153-6D1E3F84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306-5804-4EAE-81AE-0A0503605D4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7FD48D-546E-4302-8220-E5A90ED2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1E38A-FDA9-46C8-A304-DFAA3114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C04C-75F9-4FD1-A887-F402CF273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2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DF17C-93FD-4E41-869B-6DA96F86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94B2C-BE8D-4C68-AAC1-8AB4C8C3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0078A7-ACA5-4225-83F4-89C83CABB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0DD82-B568-4A5F-9142-34CF9751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306-5804-4EAE-81AE-0A0503605D4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1B7E8-DB80-49FD-BBB9-A58C3D05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15F8A-D23E-4E0F-9F6B-7992DB79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C04C-75F9-4FD1-A887-F402CF273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1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9A48D-2AE9-41A3-A272-919ABF6E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2943EC-982A-4AEC-906A-E80B37D61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0FEB8-8035-4F23-BB6F-AD92D6B75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11DF47-BD5B-4C11-A149-00123A4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306-5804-4EAE-81AE-0A0503605D4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68501-0B0A-48F8-83F3-C6EFB57A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5125AD-E563-4F95-B07A-20188FB4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C04C-75F9-4FD1-A887-F402CF273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1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36B671-9014-49B7-9B46-FFF43B1A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6721D-CBC3-4930-8A77-55C3FD1D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52AC7-16E2-4AF2-B935-8DC6C3C5B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89306-5804-4EAE-81AE-0A0503605D4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5DB4A-6903-4BD3-AF9E-10ED62527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4041E-F508-4FF2-9A19-FF29A0936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7C04C-75F9-4FD1-A887-F402CF273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44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ricks.com/blog/2016/07/14/a-tale-of-three-apache-spark-apis-rdds-dataframes-and-datasets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A2647E1-689B-430E-9C42-29E835B77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600435"/>
              </p:ext>
            </p:extLst>
          </p:nvPr>
        </p:nvGraphicFramePr>
        <p:xfrm>
          <a:off x="538640" y="657600"/>
          <a:ext cx="3568700" cy="1480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8700">
                  <a:extLst>
                    <a:ext uri="{9D8B030D-6E8A-4147-A177-3AD203B41FA5}">
                      <a16:colId xmlns:a16="http://schemas.microsoft.com/office/drawing/2014/main" val="344822548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CHAPTER 11 Dataset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00570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11.1 Dataset</a:t>
                      </a:r>
                      <a:r>
                        <a:rPr lang="ko-KR" altLang="en-US" sz="1100" u="none" strike="noStrike" dirty="0">
                          <a:effectLst/>
                        </a:rPr>
                        <a:t>을 사용할 시기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57106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11.2 Dataset </a:t>
                      </a:r>
                      <a:r>
                        <a:rPr lang="ko-KR" altLang="en-US" sz="1100" u="none" strike="noStrike">
                          <a:effectLst/>
                        </a:rPr>
                        <a:t>생성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7972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11.3 </a:t>
                      </a:r>
                      <a:r>
                        <a:rPr lang="ko-KR" altLang="en-US" sz="1100" u="none" strike="noStrike" dirty="0">
                          <a:effectLst/>
                        </a:rPr>
                        <a:t>액션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8769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11.4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트랜스포메이션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90391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11.5 </a:t>
                      </a:r>
                      <a:r>
                        <a:rPr lang="ko-KR" altLang="en-US" sz="1100" u="none" strike="noStrike" dirty="0">
                          <a:effectLst/>
                        </a:rPr>
                        <a:t>조인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05946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11.6 </a:t>
                      </a:r>
                      <a:r>
                        <a:rPr lang="ko-KR" altLang="en-US" sz="1100" u="none" strike="noStrike" dirty="0">
                          <a:effectLst/>
                        </a:rPr>
                        <a:t>그룹화와 집계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970886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03DD-035B-401B-ABA8-FA68414F6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19556"/>
              </p:ext>
            </p:extLst>
          </p:nvPr>
        </p:nvGraphicFramePr>
        <p:xfrm>
          <a:off x="4714350" y="657600"/>
          <a:ext cx="2763300" cy="2113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00">
                  <a:extLst>
                    <a:ext uri="{9D8B030D-6E8A-4147-A177-3AD203B41FA5}">
                      <a16:colId xmlns:a16="http://schemas.microsoft.com/office/drawing/2014/main" val="3365424630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CHAPTER 12 RDD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b"/>
                </a:tc>
                <a:extLst>
                  <a:ext uri="{0D108BD9-81ED-4DB2-BD59-A6C34878D82A}">
                    <a16:rowId xmlns:a16="http://schemas.microsoft.com/office/drawing/2014/main" val="81242879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12.1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저수준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API</a:t>
                      </a:r>
                      <a:r>
                        <a:rPr lang="ko-KR" altLang="en-US" sz="1100" u="none" strike="noStrike" dirty="0">
                          <a:effectLst/>
                        </a:rPr>
                        <a:t>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b"/>
                </a:tc>
                <a:extLst>
                  <a:ext uri="{0D108BD9-81ED-4DB2-BD59-A6C34878D82A}">
                    <a16:rowId xmlns:a16="http://schemas.microsoft.com/office/drawing/2014/main" val="112330546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12.2 RDD </a:t>
                      </a:r>
                      <a:r>
                        <a:rPr lang="ko-KR" altLang="en-US" sz="1100" u="none" strike="noStrike">
                          <a:effectLst/>
                        </a:rPr>
                        <a:t>개요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b"/>
                </a:tc>
                <a:extLst>
                  <a:ext uri="{0D108BD9-81ED-4DB2-BD59-A6C34878D82A}">
                    <a16:rowId xmlns:a16="http://schemas.microsoft.com/office/drawing/2014/main" val="388970228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12.3 RDD </a:t>
                      </a:r>
                      <a:r>
                        <a:rPr lang="ko-KR" altLang="en-US" sz="1100" u="none" strike="noStrike">
                          <a:effectLst/>
                        </a:rPr>
                        <a:t>생성하기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b"/>
                </a:tc>
                <a:extLst>
                  <a:ext uri="{0D108BD9-81ED-4DB2-BD59-A6C34878D82A}">
                    <a16:rowId xmlns:a16="http://schemas.microsoft.com/office/drawing/2014/main" val="298124545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12.4 RDD </a:t>
                      </a:r>
                      <a:r>
                        <a:rPr lang="ko-KR" altLang="en-US" sz="1100" u="none" strike="noStrike" dirty="0">
                          <a:effectLst/>
                        </a:rPr>
                        <a:t>다루기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b"/>
                </a:tc>
                <a:extLst>
                  <a:ext uri="{0D108BD9-81ED-4DB2-BD59-A6C34878D82A}">
                    <a16:rowId xmlns:a16="http://schemas.microsoft.com/office/drawing/2014/main" val="150790668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12.5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트랜스포메이션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b"/>
                </a:tc>
                <a:extLst>
                  <a:ext uri="{0D108BD9-81ED-4DB2-BD59-A6C34878D82A}">
                    <a16:rowId xmlns:a16="http://schemas.microsoft.com/office/drawing/2014/main" val="178083564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12.6 </a:t>
                      </a:r>
                      <a:r>
                        <a:rPr lang="ko-KR" altLang="en-US" sz="1100" u="none" strike="noStrike" dirty="0">
                          <a:effectLst/>
                        </a:rPr>
                        <a:t>액션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b"/>
                </a:tc>
                <a:extLst>
                  <a:ext uri="{0D108BD9-81ED-4DB2-BD59-A6C34878D82A}">
                    <a16:rowId xmlns:a16="http://schemas.microsoft.com/office/drawing/2014/main" val="114516681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12.7 </a:t>
                      </a:r>
                      <a:r>
                        <a:rPr lang="ko-KR" altLang="en-US" sz="1100" u="none" strike="noStrike" dirty="0">
                          <a:effectLst/>
                        </a:rPr>
                        <a:t>파일 저장하기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b"/>
                </a:tc>
                <a:extLst>
                  <a:ext uri="{0D108BD9-81ED-4DB2-BD59-A6C34878D82A}">
                    <a16:rowId xmlns:a16="http://schemas.microsoft.com/office/drawing/2014/main" val="142547178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12.8 </a:t>
                      </a:r>
                      <a:r>
                        <a:rPr lang="ko-KR" altLang="en-US" sz="1100" u="none" strike="noStrike">
                          <a:effectLst/>
                        </a:rPr>
                        <a:t>캐싱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b"/>
                </a:tc>
                <a:extLst>
                  <a:ext uri="{0D108BD9-81ED-4DB2-BD59-A6C34878D82A}">
                    <a16:rowId xmlns:a16="http://schemas.microsoft.com/office/drawing/2014/main" val="210378372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12.9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체크포인팅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b"/>
                </a:tc>
                <a:extLst>
                  <a:ext uri="{0D108BD9-81ED-4DB2-BD59-A6C34878D82A}">
                    <a16:rowId xmlns:a16="http://schemas.microsoft.com/office/drawing/2014/main" val="86111796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12.10 RDD</a:t>
                      </a:r>
                      <a:r>
                        <a:rPr lang="ko-KR" altLang="en-US" sz="1100" u="none" strike="noStrike" dirty="0">
                          <a:effectLst/>
                        </a:rPr>
                        <a:t>를 시스템 명령으로 전송하기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b"/>
                </a:tc>
                <a:extLst>
                  <a:ext uri="{0D108BD9-81ED-4DB2-BD59-A6C34878D82A}">
                    <a16:rowId xmlns:a16="http://schemas.microsoft.com/office/drawing/2014/main" val="271766205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EC1A30-CE98-4124-8D49-B76779554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27324"/>
              </p:ext>
            </p:extLst>
          </p:nvPr>
        </p:nvGraphicFramePr>
        <p:xfrm>
          <a:off x="8084660" y="657600"/>
          <a:ext cx="2763300" cy="1357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00">
                  <a:extLst>
                    <a:ext uri="{9D8B030D-6E8A-4147-A177-3AD203B41FA5}">
                      <a16:colId xmlns:a16="http://schemas.microsoft.com/office/drawing/2014/main" val="722390204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CHAPTER 13 RDD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고급 개념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b"/>
                </a:tc>
                <a:extLst>
                  <a:ext uri="{0D108BD9-81ED-4DB2-BD59-A6C34878D82A}">
                    <a16:rowId xmlns:a16="http://schemas.microsoft.com/office/drawing/2014/main" val="195921582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13.1 </a:t>
                      </a:r>
                      <a:r>
                        <a:rPr lang="ko-KR" altLang="en-US" sz="1100" u="none" strike="noStrike" dirty="0">
                          <a:effectLst/>
                        </a:rPr>
                        <a:t>키</a:t>
                      </a: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r>
                        <a:rPr lang="ko-KR" altLang="en-US" sz="1100" u="none" strike="noStrike" dirty="0">
                          <a:effectLst/>
                        </a:rPr>
                        <a:t>값 형태의 기초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키</a:t>
                      </a: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r>
                        <a:rPr lang="ko-KR" altLang="en-US" sz="1100" u="none" strike="noStrike" dirty="0">
                          <a:effectLst/>
                        </a:rPr>
                        <a:t>값 형태의 </a:t>
                      </a:r>
                      <a:r>
                        <a:rPr lang="en-US" altLang="ko-KR" sz="1100" u="none" strike="noStrike" dirty="0">
                          <a:effectLst/>
                        </a:rPr>
                        <a:t>RDD)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b"/>
                </a:tc>
                <a:extLst>
                  <a:ext uri="{0D108BD9-81ED-4DB2-BD59-A6C34878D82A}">
                    <a16:rowId xmlns:a16="http://schemas.microsoft.com/office/drawing/2014/main" val="358526702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13.2 </a:t>
                      </a:r>
                      <a:r>
                        <a:rPr lang="ko-KR" altLang="en-US" sz="1100" u="none" strike="noStrike" dirty="0">
                          <a:effectLst/>
                        </a:rPr>
                        <a:t>집계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b"/>
                </a:tc>
                <a:extLst>
                  <a:ext uri="{0D108BD9-81ED-4DB2-BD59-A6C34878D82A}">
                    <a16:rowId xmlns:a16="http://schemas.microsoft.com/office/drawing/2014/main" val="405806723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13.3 cogroup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b"/>
                </a:tc>
                <a:extLst>
                  <a:ext uri="{0D108BD9-81ED-4DB2-BD59-A6C34878D82A}">
                    <a16:rowId xmlns:a16="http://schemas.microsoft.com/office/drawing/2014/main" val="122310821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13.4 </a:t>
                      </a:r>
                      <a:r>
                        <a:rPr lang="ko-KR" altLang="en-US" sz="1100" u="none" strike="noStrike" dirty="0">
                          <a:effectLst/>
                        </a:rPr>
                        <a:t>조인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b"/>
                </a:tc>
                <a:extLst>
                  <a:ext uri="{0D108BD9-81ED-4DB2-BD59-A6C34878D82A}">
                    <a16:rowId xmlns:a16="http://schemas.microsoft.com/office/drawing/2014/main" val="62918434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13.5 </a:t>
                      </a:r>
                      <a:r>
                        <a:rPr lang="ko-KR" altLang="en-US" sz="1100" u="none" strike="noStrike" dirty="0">
                          <a:effectLst/>
                        </a:rPr>
                        <a:t>파티션 제어하기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b"/>
                </a:tc>
                <a:extLst>
                  <a:ext uri="{0D108BD9-81ED-4DB2-BD59-A6C34878D82A}">
                    <a16:rowId xmlns:a16="http://schemas.microsoft.com/office/drawing/2014/main" val="331485191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13.6 </a:t>
                      </a:r>
                      <a:r>
                        <a:rPr lang="ko-KR" altLang="en-US" sz="1100" u="none" strike="noStrike" dirty="0">
                          <a:effectLst/>
                        </a:rPr>
                        <a:t>사용자 정의 직렬화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b"/>
                </a:tc>
                <a:extLst>
                  <a:ext uri="{0D108BD9-81ED-4DB2-BD59-A6C34878D82A}">
                    <a16:rowId xmlns:a16="http://schemas.microsoft.com/office/drawing/2014/main" val="1078522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0AA074F-7516-4515-9F6A-297CC337AE0C}"/>
              </a:ext>
            </a:extLst>
          </p:cNvPr>
          <p:cNvSpPr txBox="1"/>
          <p:nvPr/>
        </p:nvSpPr>
        <p:spPr>
          <a:xfrm>
            <a:off x="538640" y="4086552"/>
            <a:ext cx="79610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스파크의 데이터 구조는 크게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3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종류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 RDD (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Resillient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 Distributed Data)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Dataframe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 Dataset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57EA1-C3E1-4F89-BBDA-33A132C51897}"/>
              </a:ext>
            </a:extLst>
          </p:cNvPr>
          <p:cNvSpPr txBox="1"/>
          <p:nvPr/>
        </p:nvSpPr>
        <p:spPr>
          <a:xfrm>
            <a:off x="4771070" y="4086552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도입시기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-Spark v1.0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-Spark v1.3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-Spark v1.6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7FE24-1DB7-49E5-A099-C69972E0BE8C}"/>
              </a:ext>
            </a:extLst>
          </p:cNvPr>
          <p:cNvSpPr txBox="1"/>
          <p:nvPr/>
        </p:nvSpPr>
        <p:spPr>
          <a:xfrm>
            <a:off x="538640" y="5399720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속도</a:t>
            </a:r>
            <a:r>
              <a:rPr lang="en-US" altLang="ko-KR" dirty="0"/>
              <a:t>(</a:t>
            </a:r>
            <a:r>
              <a:rPr lang="ko-KR" altLang="en-US" dirty="0"/>
              <a:t>빠르기</a:t>
            </a:r>
            <a:r>
              <a:rPr lang="en-US" altLang="ko-KR" dirty="0"/>
              <a:t>) : DF&gt;Dataset&gt;RDD</a:t>
            </a:r>
          </a:p>
        </p:txBody>
      </p:sp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DD580427-5C4E-48AE-87B1-254D869D61B9}"/>
              </a:ext>
            </a:extLst>
          </p:cNvPr>
          <p:cNvSpPr/>
          <p:nvPr/>
        </p:nvSpPr>
        <p:spPr>
          <a:xfrm>
            <a:off x="1943676" y="4835469"/>
            <a:ext cx="148148" cy="36933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8913E8-2406-47B4-9350-EE37302996CC}"/>
              </a:ext>
            </a:extLst>
          </p:cNvPr>
          <p:cNvSpPr txBox="1"/>
          <p:nvPr/>
        </p:nvSpPr>
        <p:spPr>
          <a:xfrm>
            <a:off x="543662" y="5887442"/>
            <a:ext cx="9443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RDD vs </a:t>
            </a:r>
            <a:r>
              <a:rPr lang="en-US" altLang="ko-KR" dirty="0" err="1">
                <a:hlinkClick r:id="rId2"/>
              </a:rPr>
              <a:t>DataFrames</a:t>
            </a:r>
            <a:r>
              <a:rPr lang="en-US" altLang="ko-KR" dirty="0">
                <a:hlinkClick r:id="rId2"/>
              </a:rPr>
              <a:t> and Datasets: A Tale of Three Apache Spark APIs (databricks.com)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376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FB0FB2-8E59-4FA7-BFAC-562BC5D12A26}"/>
              </a:ext>
            </a:extLst>
          </p:cNvPr>
          <p:cNvSpPr/>
          <p:nvPr/>
        </p:nvSpPr>
        <p:spPr>
          <a:xfrm>
            <a:off x="0" y="0"/>
            <a:ext cx="479394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26045-6E3A-4B2C-8B1C-A8DF66BFE23A}"/>
              </a:ext>
            </a:extLst>
          </p:cNvPr>
          <p:cNvSpPr txBox="1"/>
          <p:nvPr/>
        </p:nvSpPr>
        <p:spPr>
          <a:xfrm>
            <a:off x="410592" y="355081"/>
            <a:ext cx="4383350" cy="3961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500000"/>
              </a:lnSpc>
            </a:pPr>
            <a:r>
              <a:rPr lang="ko-KR" altLang="en-US" sz="1800" b="0" i="0" u="none" strike="noStrike" baseline="0" dirty="0" err="1">
                <a:latin typeface="MinionPro-Regular"/>
              </a:rPr>
              <a:t>저수준</a:t>
            </a:r>
            <a:r>
              <a:rPr lang="ko-KR" altLang="en-US" sz="1800" b="0" i="0" u="none" strike="noStrike" baseline="0" dirty="0">
                <a:latin typeface="MinionPro-Regular"/>
              </a:rPr>
              <a:t> </a:t>
            </a:r>
            <a:r>
              <a:rPr lang="en-US" altLang="ko-KR" sz="1800" b="0" i="0" u="none" strike="noStrike" baseline="0" dirty="0">
                <a:latin typeface="MinionPro-Regular"/>
              </a:rPr>
              <a:t>APIs? 209</a:t>
            </a:r>
          </a:p>
          <a:p>
            <a:pPr marL="285750" indent="-285750" algn="l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ko-KR" altLang="en-US" sz="1800" b="0" i="0" u="none" strike="noStrike" baseline="0" dirty="0">
                <a:latin typeface="MinionPro-Regular"/>
              </a:rPr>
              <a:t>언제 사용</a:t>
            </a:r>
            <a:r>
              <a:rPr lang="en-US" altLang="ko-KR" sz="1800" b="0" i="0" u="none" strike="noStrike" baseline="0" dirty="0">
                <a:latin typeface="MinionPro-Regular"/>
              </a:rPr>
              <a:t>? 209</a:t>
            </a:r>
          </a:p>
          <a:p>
            <a:pPr marL="285750" indent="-285750" algn="l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ko-KR" altLang="en-US" sz="1800" b="0" i="0" u="none" strike="noStrike" baseline="0" dirty="0">
                <a:latin typeface="MinionPro-Regular"/>
              </a:rPr>
              <a:t>어떻게 사용</a:t>
            </a:r>
            <a:r>
              <a:rPr lang="en-US" altLang="ko-KR" sz="1800" b="0" i="0" u="none" strike="noStrike" baseline="0" dirty="0">
                <a:latin typeface="MinionPro-Regular"/>
              </a:rPr>
              <a:t>? 210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7DE25-4D80-4D39-A19A-626087C3A628}"/>
              </a:ext>
            </a:extLst>
          </p:cNvPr>
          <p:cNvSpPr txBox="1"/>
          <p:nvPr/>
        </p:nvSpPr>
        <p:spPr>
          <a:xfrm>
            <a:off x="5204534" y="3947731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sparkContext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7303B-D4A0-42C8-9501-8369B15AA4A6}"/>
              </a:ext>
            </a:extLst>
          </p:cNvPr>
          <p:cNvSpPr txBox="1"/>
          <p:nvPr/>
        </p:nvSpPr>
        <p:spPr>
          <a:xfrm>
            <a:off x="4947082" y="103601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800" b="0" i="0" u="none" strike="noStrike" baseline="0" dirty="0">
                <a:latin typeface="LiberationSerif"/>
              </a:rPr>
              <a:t>RDDs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sz="1800" b="0" i="0" u="none" strike="noStrike" baseline="0" dirty="0">
                <a:latin typeface="LiberationSerif"/>
              </a:rPr>
              <a:t>broadcast variables and accumulators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E52D0-67B1-42D0-86AB-4943E93B7D27}"/>
              </a:ext>
            </a:extLst>
          </p:cNvPr>
          <p:cNvSpPr txBox="1"/>
          <p:nvPr/>
        </p:nvSpPr>
        <p:spPr>
          <a:xfrm>
            <a:off x="4518734" y="2214873"/>
            <a:ext cx="65228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endParaRPr lang="ko-KR" altLang="en-US" b="0" i="0" dirty="0">
              <a:solidFill>
                <a:srgbClr val="34495E"/>
              </a:solidFill>
              <a:effectLst/>
              <a:latin typeface="sourcesanspro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rgbClr val="34495E"/>
                </a:solidFill>
                <a:effectLst/>
                <a:latin typeface="sourcesanspro"/>
              </a:rPr>
              <a:t>고수준 </a:t>
            </a:r>
            <a:r>
              <a:rPr lang="en-US" altLang="ko-KR" b="0" i="0" dirty="0">
                <a:solidFill>
                  <a:srgbClr val="34495E"/>
                </a:solidFill>
                <a:effectLst/>
                <a:latin typeface="sourcesanspro"/>
              </a:rPr>
              <a:t>API</a:t>
            </a:r>
            <a:r>
              <a:rPr lang="ko-KR" altLang="en-US" b="0" i="0" dirty="0">
                <a:solidFill>
                  <a:srgbClr val="34495E"/>
                </a:solidFill>
                <a:effectLst/>
                <a:latin typeface="sourcesanspro"/>
              </a:rPr>
              <a:t>에서 제공하지 않는 기능이 필요한 경우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altLang="ko-KR" b="0" i="0" dirty="0">
                <a:solidFill>
                  <a:srgbClr val="34495E"/>
                </a:solidFill>
                <a:effectLst/>
                <a:latin typeface="sourcesanspro"/>
              </a:rPr>
              <a:t>RDD</a:t>
            </a:r>
            <a:r>
              <a:rPr lang="ko-KR" altLang="en-US" b="0" i="0" dirty="0">
                <a:solidFill>
                  <a:srgbClr val="34495E"/>
                </a:solidFill>
                <a:effectLst/>
                <a:latin typeface="sourcesanspro"/>
              </a:rPr>
              <a:t>를 사용해 개발된 기존 코드 유지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rgbClr val="34495E"/>
                </a:solidFill>
                <a:effectLst/>
                <a:latin typeface="sourcesanspro"/>
              </a:rPr>
              <a:t>사용자가 정의한 공유 변수를 다뤄야하는 경우</a:t>
            </a:r>
            <a:endParaRPr lang="en-US" altLang="ko-KR" b="0" i="0" dirty="0">
              <a:solidFill>
                <a:srgbClr val="34495E"/>
              </a:solidFill>
              <a:effectLst/>
              <a:latin typeface="sourcesanspr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B0F84-DF07-4579-8906-AFA69B5C1B05}"/>
              </a:ext>
            </a:extLst>
          </p:cNvPr>
          <p:cNvSpPr txBox="1"/>
          <p:nvPr/>
        </p:nvSpPr>
        <p:spPr>
          <a:xfrm>
            <a:off x="5319945" y="4317063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sc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=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SparkContext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965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EE9F2B1-69EB-4ABB-9C21-AA96E866B49F}"/>
              </a:ext>
            </a:extLst>
          </p:cNvPr>
          <p:cNvSpPr/>
          <p:nvPr/>
        </p:nvSpPr>
        <p:spPr>
          <a:xfrm>
            <a:off x="0" y="0"/>
            <a:ext cx="479394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D4A04-5168-4E07-8EAE-571CEAFF63C3}"/>
              </a:ext>
            </a:extLst>
          </p:cNvPr>
          <p:cNvSpPr txBox="1"/>
          <p:nvPr/>
        </p:nvSpPr>
        <p:spPr>
          <a:xfrm>
            <a:off x="330693" y="327552"/>
            <a:ext cx="4463249" cy="53469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500000"/>
              </a:lnSpc>
              <a:defRPr b="0" i="0" u="none" strike="noStrike" baseline="0">
                <a:latin typeface="MinionPro-Regular"/>
              </a:defRPr>
            </a:lvl1pPr>
          </a:lstStyle>
          <a:p>
            <a:r>
              <a:rPr lang="en-US" altLang="ko-KR" dirty="0"/>
              <a:t>About RDDs 210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Types of RDDs 211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When to Use RDDs? 212</a:t>
            </a:r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6B6BC-096E-47F4-AE38-FB69495ADC21}"/>
              </a:ext>
            </a:extLst>
          </p:cNvPr>
          <p:cNvSpPr txBox="1"/>
          <p:nvPr/>
        </p:nvSpPr>
        <p:spPr>
          <a:xfrm>
            <a:off x="4962248" y="2474196"/>
            <a:ext cx="2652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800" b="0" i="0" u="none" strike="noStrike" baseline="0" dirty="0">
                <a:latin typeface="LiberationSerif"/>
              </a:rPr>
              <a:t>“generic” RDD type </a:t>
            </a:r>
            <a:endParaRPr lang="en-US" altLang="ko-KR" dirty="0">
              <a:latin typeface="LiberationSerif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800" b="0" i="0" u="none" strike="noStrike" baseline="0" dirty="0">
                <a:latin typeface="LiberationSerif"/>
              </a:rPr>
              <a:t>key-value RDD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DB5F8-A132-4848-87E2-056130DCC012}"/>
              </a:ext>
            </a:extLst>
          </p:cNvPr>
          <p:cNvSpPr txBox="1"/>
          <p:nvPr/>
        </p:nvSpPr>
        <p:spPr>
          <a:xfrm>
            <a:off x="4962248" y="3946097"/>
            <a:ext cx="7176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rgbClr val="34495E"/>
                </a:solidFill>
                <a:effectLst/>
                <a:highlight>
                  <a:srgbClr val="FFFF00"/>
                </a:highlight>
                <a:latin typeface="sourcesanspro"/>
              </a:rPr>
              <a:t>물리적으로 분산된 데이터</a:t>
            </a:r>
            <a:r>
              <a:rPr lang="ko-KR" altLang="en-US" b="0" i="0" dirty="0">
                <a:solidFill>
                  <a:srgbClr val="34495E"/>
                </a:solidFill>
                <a:effectLst/>
                <a:latin typeface="sourcesanspro"/>
              </a:rPr>
              <a:t>에 세부적인 제어가 필요할 </a:t>
            </a:r>
            <a:r>
              <a:rPr lang="ko-KR" altLang="en-US" dirty="0">
                <a:solidFill>
                  <a:srgbClr val="34495E"/>
                </a:solidFill>
                <a:latin typeface="sourcesanspro"/>
              </a:rPr>
              <a:t>때</a:t>
            </a:r>
            <a:endParaRPr lang="ko-KR" altLang="en-US" b="0" i="0" dirty="0">
              <a:solidFill>
                <a:srgbClr val="34495E"/>
              </a:solidFill>
              <a:effectLst/>
              <a:latin typeface="sourcesanspro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rgbClr val="34495E"/>
                </a:solidFill>
                <a:effectLst/>
                <a:latin typeface="sourcesanspro"/>
              </a:rPr>
              <a:t>하지만 </a:t>
            </a:r>
            <a:r>
              <a:rPr lang="ko-KR" altLang="en-US" b="0" i="0" dirty="0" err="1">
                <a:solidFill>
                  <a:srgbClr val="34495E"/>
                </a:solidFill>
                <a:effectLst/>
                <a:latin typeface="sourcesanspro"/>
              </a:rPr>
              <a:t>비권장</a:t>
            </a:r>
            <a:endParaRPr lang="ko-KR" altLang="en-US" b="0" i="0" dirty="0">
              <a:solidFill>
                <a:srgbClr val="34495E"/>
              </a:solidFill>
              <a:effectLst/>
              <a:latin typeface="sourcesans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8E122-2699-4883-A47C-2D24AF81E729}"/>
              </a:ext>
            </a:extLst>
          </p:cNvPr>
          <p:cNvSpPr txBox="1"/>
          <p:nvPr/>
        </p:nvSpPr>
        <p:spPr>
          <a:xfrm>
            <a:off x="5124635" y="4631674"/>
            <a:ext cx="5868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RDD</a:t>
            </a:r>
            <a:r>
              <a:rPr lang="ko-KR" altLang="en-US" dirty="0"/>
              <a:t> 실행과정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 직렬화 과정을 거친 데이터를 파이썬 프로세스에 전달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파이썬 처리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직렬화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JVM</a:t>
            </a:r>
            <a:r>
              <a:rPr lang="ko-KR" altLang="en-US" dirty="0">
                <a:sym typeface="Wingdings" panose="05000000000000000000" pitchFamily="2" charset="2"/>
              </a:rPr>
              <a:t>에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76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2D8F40-75D9-4433-99E2-1F8AC57F7E8B}"/>
              </a:ext>
            </a:extLst>
          </p:cNvPr>
          <p:cNvSpPr/>
          <p:nvPr/>
        </p:nvSpPr>
        <p:spPr>
          <a:xfrm>
            <a:off x="0" y="0"/>
            <a:ext cx="479394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F0B24-E6A3-4B98-A70E-A7052D0E28D1}"/>
              </a:ext>
            </a:extLst>
          </p:cNvPr>
          <p:cNvSpPr txBox="1"/>
          <p:nvPr/>
        </p:nvSpPr>
        <p:spPr>
          <a:xfrm>
            <a:off x="481612" y="0"/>
            <a:ext cx="4312330" cy="53469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500000"/>
              </a:lnSpc>
              <a:defRPr b="0" i="0" u="none" strike="noStrike" baseline="0">
                <a:latin typeface="MinionPro-Regular"/>
              </a:defRPr>
            </a:lvl1pPr>
          </a:lstStyle>
          <a:p>
            <a:r>
              <a:rPr lang="en-US" altLang="ko-KR" dirty="0"/>
              <a:t>Creating RDDs 213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Interoperating Between </a:t>
            </a:r>
            <a:r>
              <a:rPr lang="en-US" altLang="ko-KR" dirty="0" err="1"/>
              <a:t>DataFrames</a:t>
            </a:r>
            <a:r>
              <a:rPr lang="en-US" altLang="ko-KR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From a Local Collection 214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From Data Sources 214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01A05-74A4-4316-8ED4-88B86DDBD934}"/>
              </a:ext>
            </a:extLst>
          </p:cNvPr>
          <p:cNvSpPr txBox="1"/>
          <p:nvPr/>
        </p:nvSpPr>
        <p:spPr>
          <a:xfrm>
            <a:off x="759411" y="2488822"/>
            <a:ext cx="260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Pro-Regular"/>
                <a:ea typeface="맑은 고딕" panose="020B0503020000020004" pitchFamily="50" charset="-127"/>
              </a:rPr>
              <a:t>Datasets, and RDDs 213</a:t>
            </a:r>
            <a:endParaRPr lang="ko-KR" altLang="en-US" dirty="0">
              <a:latin typeface="MinionPro-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F92F8-A53F-4978-AA64-29A315F0F307}"/>
              </a:ext>
            </a:extLst>
          </p:cNvPr>
          <p:cNvSpPr txBox="1"/>
          <p:nvPr/>
        </p:nvSpPr>
        <p:spPr>
          <a:xfrm>
            <a:off x="5035858" y="2211823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rdd</a:t>
            </a:r>
            <a:endParaRPr lang="en-US" altLang="ko-KR" sz="1400" b="0" i="0" u="none" strike="noStrike" baseline="0" dirty="0">
              <a:solidFill>
                <a:srgbClr val="000089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toDF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rdd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rdd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toDF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E00C08-81DA-4212-B4D2-C2183A820E86}"/>
              </a:ext>
            </a:extLst>
          </p:cNvPr>
          <p:cNvSpPr txBox="1"/>
          <p:nvPr/>
        </p:nvSpPr>
        <p:spPr>
          <a:xfrm>
            <a:off x="5035858" y="3586993"/>
            <a:ext cx="67420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myCollection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"Spark The Definitive Guide : Big Data Processing Made </a:t>
            </a:r>
            <a:r>
              <a:rPr lang="en-US" altLang="ko-KR" sz="1400" b="0" i="0" u="none" strike="noStrike" baseline="0" dirty="0" err="1">
                <a:solidFill>
                  <a:srgbClr val="CD3300"/>
                </a:solidFill>
                <a:latin typeface="Consolas" panose="020B0609020204030204" pitchFamily="49" charset="0"/>
              </a:rPr>
              <a:t>Simple"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words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sparkContext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parallelize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myCollection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4E929A-66AD-4AD2-B384-177924261E1E}"/>
              </a:ext>
            </a:extLst>
          </p:cNvPr>
          <p:cNvSpPr txBox="1"/>
          <p:nvPr/>
        </p:nvSpPr>
        <p:spPr>
          <a:xfrm>
            <a:off x="5035858" y="4233324"/>
            <a:ext cx="6165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setName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0" i="0" u="none" strike="noStrike" baseline="0" dirty="0" err="1">
                <a:solidFill>
                  <a:srgbClr val="CD3300"/>
                </a:solidFill>
                <a:latin typeface="Consolas" panose="020B0609020204030204" pitchFamily="49" charset="0"/>
              </a:rPr>
              <a:t>myWords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400" b="0" i="0" u="none" strike="noStrike" baseline="0" dirty="0" err="1">
                <a:solidFill>
                  <a:srgbClr val="35586C"/>
                </a:solidFill>
                <a:latin typeface="Consolas" panose="020B0609020204030204" pitchFamily="49" charset="0"/>
              </a:rPr>
              <a:t>myWords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8FC51-9B21-456A-B6C8-4224E997FA12}"/>
              </a:ext>
            </a:extLst>
          </p:cNvPr>
          <p:cNvSpPr txBox="1"/>
          <p:nvPr/>
        </p:nvSpPr>
        <p:spPr>
          <a:xfrm>
            <a:off x="5035858" y="4977645"/>
            <a:ext cx="6165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sparkContext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textFile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"/some/path/</a:t>
            </a:r>
            <a:r>
              <a:rPr lang="en-US" altLang="ko-KR" sz="1400" b="0" i="0" u="none" strike="noStrike" baseline="0" dirty="0" err="1">
                <a:solidFill>
                  <a:srgbClr val="CD3300"/>
                </a:solidFill>
                <a:latin typeface="Consolas" panose="020B0609020204030204" pitchFamily="49" charset="0"/>
              </a:rPr>
              <a:t>withTextFiles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sparkContext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wholeTextFiles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"/some/path/</a:t>
            </a:r>
            <a:r>
              <a:rPr lang="en-US" altLang="ko-KR" sz="1400" b="0" i="0" u="none" strike="noStrike" baseline="0" dirty="0" err="1">
                <a:solidFill>
                  <a:srgbClr val="CD3300"/>
                </a:solidFill>
                <a:latin typeface="Consolas" panose="020B0609020204030204" pitchFamily="49" charset="0"/>
              </a:rPr>
              <a:t>withTextFiles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47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259859-F3C1-4736-90E4-08B66C38CA8E}"/>
              </a:ext>
            </a:extLst>
          </p:cNvPr>
          <p:cNvSpPr/>
          <p:nvPr/>
        </p:nvSpPr>
        <p:spPr>
          <a:xfrm>
            <a:off x="0" y="0"/>
            <a:ext cx="479394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1C25C-0EDA-4688-9FF2-57FA6FC316DF}"/>
              </a:ext>
            </a:extLst>
          </p:cNvPr>
          <p:cNvSpPr txBox="1"/>
          <p:nvPr/>
        </p:nvSpPr>
        <p:spPr>
          <a:xfrm>
            <a:off x="348449" y="1419155"/>
            <a:ext cx="2820879" cy="47583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500000"/>
              </a:lnSpc>
              <a:defRPr b="0" i="0" u="none" strike="noStrike" baseline="0">
                <a:latin typeface="MinionPro-Regular"/>
              </a:defRPr>
            </a:lvl1pPr>
          </a:lstStyle>
          <a:p>
            <a:pPr marL="285750" indent="-285750">
              <a:lnSpc>
                <a:spcPct val="3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distinct 215</a:t>
            </a:r>
          </a:p>
          <a:p>
            <a:pPr marL="285750" indent="-285750">
              <a:lnSpc>
                <a:spcPct val="3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filter 215</a:t>
            </a:r>
          </a:p>
          <a:p>
            <a:pPr marL="285750" indent="-285750">
              <a:lnSpc>
                <a:spcPct val="3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map 216</a:t>
            </a:r>
          </a:p>
          <a:p>
            <a:pPr marL="285750" indent="-285750">
              <a:lnSpc>
                <a:spcPct val="3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sort 217</a:t>
            </a:r>
          </a:p>
          <a:p>
            <a:pPr marL="285750" indent="-285750">
              <a:lnSpc>
                <a:spcPct val="3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Random Splits 217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76C3E-A380-4775-85F3-1E694DAC0018}"/>
              </a:ext>
            </a:extLst>
          </p:cNvPr>
          <p:cNvSpPr txBox="1"/>
          <p:nvPr/>
        </p:nvSpPr>
        <p:spPr>
          <a:xfrm>
            <a:off x="4900474" y="1937092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distinct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77B03-A932-46BA-BFE3-956CF150DF35}"/>
              </a:ext>
            </a:extLst>
          </p:cNvPr>
          <p:cNvSpPr txBox="1"/>
          <p:nvPr/>
        </p:nvSpPr>
        <p:spPr>
          <a:xfrm>
            <a:off x="4900474" y="2844225"/>
            <a:ext cx="6094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startsWithS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individual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1400" dirty="0">
                <a:solidFill>
                  <a:srgbClr val="00669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return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individual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startswith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"S"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altLang="ko-KR" sz="1400" b="0" i="0" u="none" strike="noStrike" baseline="0" dirty="0">
              <a:solidFill>
                <a:srgbClr val="000089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filter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startsWithS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CC1E2-FC9D-4CF4-A019-ABA2C594C4E7}"/>
              </a:ext>
            </a:extLst>
          </p:cNvPr>
          <p:cNvSpPr txBox="1"/>
          <p:nvPr/>
        </p:nvSpPr>
        <p:spPr>
          <a:xfrm>
            <a:off x="4900474" y="3900783"/>
            <a:ext cx="70496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words2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startswith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"S"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words2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filter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record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record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take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flatMap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33666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take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4F373-8759-4054-A8A6-9DAB064ED3A3}"/>
              </a:ext>
            </a:extLst>
          </p:cNvPr>
          <p:cNvSpPr txBox="1"/>
          <p:nvPr/>
        </p:nvSpPr>
        <p:spPr>
          <a:xfrm>
            <a:off x="4900474" y="4882196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sortBy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 err="1">
                <a:solidFill>
                  <a:srgbClr val="336666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* -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take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CE1C61-E549-4639-BB26-E8AF0B0F75B8}"/>
              </a:ext>
            </a:extLst>
          </p:cNvPr>
          <p:cNvSpPr txBox="1"/>
          <p:nvPr/>
        </p:nvSpPr>
        <p:spPr>
          <a:xfrm>
            <a:off x="4900474" y="5725087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fiftyFiftySplit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randomSplit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89BE59-5867-4F46-9643-C5EE1CCBF751}"/>
              </a:ext>
            </a:extLst>
          </p:cNvPr>
          <p:cNvSpPr txBox="1"/>
          <p:nvPr/>
        </p:nvSpPr>
        <p:spPr>
          <a:xfrm>
            <a:off x="348449" y="212788"/>
            <a:ext cx="4445493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MinionPro-Regular"/>
              </a:rPr>
              <a:t>Manipulating</a:t>
            </a:r>
            <a:r>
              <a:rPr lang="en-US" altLang="ko-KR" dirty="0"/>
              <a:t> RDDs 215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inionPro-Regular"/>
              </a:rPr>
              <a:t>Transformations</a:t>
            </a:r>
            <a:r>
              <a:rPr lang="en-US" altLang="ko-KR" dirty="0"/>
              <a:t> 215</a:t>
            </a:r>
          </a:p>
        </p:txBody>
      </p:sp>
    </p:spTree>
    <p:extLst>
      <p:ext uri="{BB962C8B-B14F-4D97-AF65-F5344CB8AC3E}">
        <p14:creationId xmlns:p14="http://schemas.microsoft.com/office/powerpoint/2010/main" val="380510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3831DD-AAE0-4256-8FFA-D4C05AAC10C2}"/>
              </a:ext>
            </a:extLst>
          </p:cNvPr>
          <p:cNvSpPr/>
          <p:nvPr/>
        </p:nvSpPr>
        <p:spPr>
          <a:xfrm>
            <a:off x="0" y="0"/>
            <a:ext cx="479394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445DF-832C-4E05-96F1-CB2FAD8636AF}"/>
              </a:ext>
            </a:extLst>
          </p:cNvPr>
          <p:cNvSpPr txBox="1"/>
          <p:nvPr/>
        </p:nvSpPr>
        <p:spPr>
          <a:xfrm>
            <a:off x="392837" y="598147"/>
            <a:ext cx="6094520" cy="32002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300000"/>
              </a:lnSpc>
              <a:defRPr b="0" i="0" u="none" strike="noStrike" baseline="0">
                <a:latin typeface="MinionPro-Regular"/>
              </a:defRPr>
            </a:lvl1pPr>
          </a:lstStyle>
          <a:p>
            <a:pPr marL="285750" indent="-285750">
              <a:lnSpc>
                <a:spcPct val="4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reduce 217</a:t>
            </a:r>
          </a:p>
          <a:p>
            <a:pPr>
              <a:lnSpc>
                <a:spcPct val="400000"/>
              </a:lnSpc>
            </a:pPr>
            <a:endParaRPr lang="en-US" altLang="ko-KR" dirty="0"/>
          </a:p>
          <a:p>
            <a:pPr marL="285750" indent="-285750">
              <a:lnSpc>
                <a:spcPct val="4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F6C29-4242-44B7-A55D-4F96BE7D3C65}"/>
              </a:ext>
            </a:extLst>
          </p:cNvPr>
          <p:cNvSpPr txBox="1"/>
          <p:nvPr/>
        </p:nvSpPr>
        <p:spPr>
          <a:xfrm>
            <a:off x="4872732" y="1317053"/>
            <a:ext cx="7792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sparkContext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parallelize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33666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21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reduce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x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391DC-2F87-41AF-BA9B-8505BF27AB6D}"/>
              </a:ext>
            </a:extLst>
          </p:cNvPr>
          <p:cNvSpPr txBox="1"/>
          <p:nvPr/>
        </p:nvSpPr>
        <p:spPr>
          <a:xfrm>
            <a:off x="4872732" y="1799060"/>
            <a:ext cx="60945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wordLengthReducer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leftWord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rightWord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    if </a:t>
            </a:r>
            <a:r>
              <a:rPr lang="en-US" altLang="ko-KR" sz="1400" b="0" i="0" u="none" strike="noStrike" baseline="0" dirty="0" err="1">
                <a:solidFill>
                  <a:srgbClr val="336666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leftWord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400" b="0" i="0" u="none" strike="noStrike" baseline="0" dirty="0" err="1">
                <a:solidFill>
                  <a:srgbClr val="336666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rightWord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        return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leftWord</a:t>
            </a:r>
            <a:endParaRPr lang="en-US" altLang="ko-KR" sz="1400" b="0" i="0" u="none" strike="noStrike" baseline="0" dirty="0">
              <a:solidFill>
                <a:srgbClr val="000089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        return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rightWord</a:t>
            </a:r>
            <a:endParaRPr lang="en-US" altLang="ko-KR" sz="1400" b="0" i="0" u="none" strike="noStrike" baseline="0" dirty="0">
              <a:solidFill>
                <a:srgbClr val="000089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reduce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wordLengthReducer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D5EB3-C1F1-4A91-B508-80B18E297B22}"/>
              </a:ext>
            </a:extLst>
          </p:cNvPr>
          <p:cNvSpPr txBox="1"/>
          <p:nvPr/>
        </p:nvSpPr>
        <p:spPr>
          <a:xfrm>
            <a:off x="4955960" y="4443180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 err="1">
                <a:solidFill>
                  <a:srgbClr val="00669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confidence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0.95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669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timeoutMilliseconds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400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countApprox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timeoutMilliseconds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confidence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458F15-234F-40AB-BDF6-C9F58F36E06A}"/>
              </a:ext>
            </a:extLst>
          </p:cNvPr>
          <p:cNvSpPr txBox="1"/>
          <p:nvPr/>
        </p:nvSpPr>
        <p:spPr>
          <a:xfrm>
            <a:off x="4955960" y="5320323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countApproxDistinct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0.05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countApproxDistinct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3B8471-1C4D-40A4-9A51-B6B100FFDE0B}"/>
              </a:ext>
            </a:extLst>
          </p:cNvPr>
          <p:cNvSpPr txBox="1"/>
          <p:nvPr/>
        </p:nvSpPr>
        <p:spPr>
          <a:xfrm>
            <a:off x="4955960" y="5968556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countByValue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countByValueApprox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0.95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6060E7-9E2E-42D6-B6F9-0E869E25D504}"/>
              </a:ext>
            </a:extLst>
          </p:cNvPr>
          <p:cNvSpPr txBox="1"/>
          <p:nvPr/>
        </p:nvSpPr>
        <p:spPr>
          <a:xfrm>
            <a:off x="4955960" y="4035297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words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count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F63ECB-F60C-4EC3-8B52-C4ABBC310797}"/>
              </a:ext>
            </a:extLst>
          </p:cNvPr>
          <p:cNvSpPr txBox="1"/>
          <p:nvPr/>
        </p:nvSpPr>
        <p:spPr>
          <a:xfrm>
            <a:off x="392837" y="272244"/>
            <a:ext cx="267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Actions 217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3C56A8-DFE1-4DBC-A0EE-4FA667B0DAA5}"/>
              </a:ext>
            </a:extLst>
          </p:cNvPr>
          <p:cNvSpPr txBox="1"/>
          <p:nvPr/>
        </p:nvSpPr>
        <p:spPr>
          <a:xfrm>
            <a:off x="392837" y="3360517"/>
            <a:ext cx="6334216" cy="97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4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count 218</a:t>
            </a:r>
          </a:p>
        </p:txBody>
      </p:sp>
    </p:spTree>
    <p:extLst>
      <p:ext uri="{BB962C8B-B14F-4D97-AF65-F5344CB8AC3E}">
        <p14:creationId xmlns:p14="http://schemas.microsoft.com/office/powerpoint/2010/main" val="428281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1153E7-21A2-406E-B040-F40FEEAF97AD}"/>
              </a:ext>
            </a:extLst>
          </p:cNvPr>
          <p:cNvSpPr/>
          <p:nvPr/>
        </p:nvSpPr>
        <p:spPr>
          <a:xfrm>
            <a:off x="0" y="0"/>
            <a:ext cx="479394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D8821-187A-4536-927C-DF56240738CD}"/>
              </a:ext>
            </a:extLst>
          </p:cNvPr>
          <p:cNvSpPr txBox="1"/>
          <p:nvPr/>
        </p:nvSpPr>
        <p:spPr>
          <a:xfrm>
            <a:off x="437225" y="140756"/>
            <a:ext cx="4356717" cy="3570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4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first 219</a:t>
            </a:r>
          </a:p>
          <a:p>
            <a:pPr marL="285750" indent="-285750">
              <a:lnSpc>
                <a:spcPct val="4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max and min 219</a:t>
            </a:r>
          </a:p>
          <a:p>
            <a:pPr marL="285750" indent="-285750">
              <a:lnSpc>
                <a:spcPct val="4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take 220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72C08-FC8A-481D-802A-E1DBA9E5EF0F}"/>
              </a:ext>
            </a:extLst>
          </p:cNvPr>
          <p:cNvSpPr txBox="1"/>
          <p:nvPr/>
        </p:nvSpPr>
        <p:spPr>
          <a:xfrm>
            <a:off x="5044736" y="698661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B2495-289E-496C-802F-256E6D1632EE}"/>
              </a:ext>
            </a:extLst>
          </p:cNvPr>
          <p:cNvSpPr txBox="1"/>
          <p:nvPr/>
        </p:nvSpPr>
        <p:spPr>
          <a:xfrm>
            <a:off x="5044736" y="1963577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sparkContext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parallelize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to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sparkContext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parallelize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to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73E2B-0AFF-4DCE-B650-DFC8E5554288}"/>
              </a:ext>
            </a:extLst>
          </p:cNvPr>
          <p:cNvSpPr txBox="1"/>
          <p:nvPr/>
        </p:nvSpPr>
        <p:spPr>
          <a:xfrm>
            <a:off x="5044736" y="3257786"/>
            <a:ext cx="60945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take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takeOrdered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669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withReplacement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 true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669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numberToTake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6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669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randomSeed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100L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takeSample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withReplacement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numberToTake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randomSeed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2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034E2D-85BA-4420-8CCF-5CDCAD30CC7E}"/>
              </a:ext>
            </a:extLst>
          </p:cNvPr>
          <p:cNvSpPr/>
          <p:nvPr/>
        </p:nvSpPr>
        <p:spPr>
          <a:xfrm>
            <a:off x="0" y="0"/>
            <a:ext cx="479394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0F64C-768C-4076-B720-63972734ACC2}"/>
              </a:ext>
            </a:extLst>
          </p:cNvPr>
          <p:cNvSpPr txBox="1"/>
          <p:nvPr/>
        </p:nvSpPr>
        <p:spPr>
          <a:xfrm>
            <a:off x="363985" y="-344148"/>
            <a:ext cx="4429957" cy="326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300000"/>
              </a:lnSpc>
            </a:pPr>
            <a:r>
              <a:rPr lang="en-US" altLang="ko-KR" sz="1800" b="0" i="0" u="none" strike="noStrike" baseline="0" dirty="0">
                <a:latin typeface="MinionPro-Regular"/>
              </a:rPr>
              <a:t>Saving Files 220</a:t>
            </a:r>
          </a:p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 err="1">
                <a:latin typeface="MinionPro-Regular"/>
              </a:rPr>
              <a:t>saveAsTextFile</a:t>
            </a:r>
            <a:r>
              <a:rPr lang="en-US" altLang="ko-KR" sz="1800" b="0" i="0" u="none" strike="noStrike" baseline="0" dirty="0">
                <a:latin typeface="MinionPro-Regular"/>
              </a:rPr>
              <a:t> 220</a:t>
            </a:r>
          </a:p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1800" b="0" i="0" u="none" strike="noStrike" baseline="0" dirty="0">
              <a:latin typeface="MinionPro-Regular"/>
            </a:endParaRPr>
          </a:p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 err="1">
                <a:latin typeface="MinionPro-Regular"/>
              </a:rPr>
              <a:t>SequenceFiles</a:t>
            </a:r>
            <a:r>
              <a:rPr lang="en-US" altLang="ko-KR" sz="1800" b="0" i="0" u="none" strike="noStrike" baseline="0" dirty="0">
                <a:latin typeface="MinionPro-Regular"/>
              </a:rPr>
              <a:t> 221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67AEC-0B76-4D54-813C-07F1710D7FEF}"/>
              </a:ext>
            </a:extLst>
          </p:cNvPr>
          <p:cNvSpPr txBox="1"/>
          <p:nvPr/>
        </p:nvSpPr>
        <p:spPr>
          <a:xfrm>
            <a:off x="4815028" y="840116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saveAsTextFile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"file:/tmp/bookTitle"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023D3-C1F5-47D9-8938-CDECBB1F0540}"/>
              </a:ext>
            </a:extLst>
          </p:cNvPr>
          <p:cNvSpPr txBox="1"/>
          <p:nvPr/>
        </p:nvSpPr>
        <p:spPr>
          <a:xfrm>
            <a:off x="4815028" y="1055560"/>
            <a:ext cx="86002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// in Scala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1400" b="0" i="0" u="none" strike="noStrike" baseline="0" dirty="0">
                <a:solidFill>
                  <a:srgbClr val="00CDFF"/>
                </a:solidFill>
                <a:latin typeface="Consolas" panose="020B0609020204030204" pitchFamily="49" charset="0"/>
              </a:rPr>
              <a:t>org.apache.hadoop.io.compress.BZip2Codec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saveAsTextFile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"file:/tmp/bookTitleCompressed"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classOf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0" i="0" u="none" strike="noStrike" baseline="0" dirty="0">
                <a:solidFill>
                  <a:srgbClr val="007789"/>
                </a:solidFill>
                <a:latin typeface="Consolas" panose="020B0609020204030204" pitchFamily="49" charset="0"/>
              </a:rPr>
              <a:t>BZip2Codec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])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726DC-94F7-4459-9ED2-36AEA95D86A1}"/>
              </a:ext>
            </a:extLst>
          </p:cNvPr>
          <p:cNvSpPr txBox="1"/>
          <p:nvPr/>
        </p:nvSpPr>
        <p:spPr>
          <a:xfrm>
            <a:off x="4815028" y="2489493"/>
            <a:ext cx="6130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saveAsObjectFile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400" b="0" i="0" u="none" strike="noStrike" baseline="0" dirty="0" err="1">
                <a:solidFill>
                  <a:srgbClr val="CD3300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/my/</a:t>
            </a:r>
            <a:r>
              <a:rPr lang="en-US" altLang="ko-KR" sz="1400" b="0" i="0" u="none" strike="noStrike" baseline="0" dirty="0" err="1">
                <a:solidFill>
                  <a:srgbClr val="CD3300"/>
                </a:solidFill>
                <a:latin typeface="Consolas" panose="020B0609020204030204" pitchFamily="49" charset="0"/>
              </a:rPr>
              <a:t>sequenceFilePath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7978C-013E-43D4-AF9B-54B23559D0E2}"/>
              </a:ext>
            </a:extLst>
          </p:cNvPr>
          <p:cNvSpPr txBox="1"/>
          <p:nvPr/>
        </p:nvSpPr>
        <p:spPr>
          <a:xfrm>
            <a:off x="286305" y="5294987"/>
            <a:ext cx="6094520" cy="77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300000"/>
              </a:lnSpc>
            </a:pPr>
            <a:r>
              <a:rPr lang="en-US" altLang="ko-KR" sz="1800" b="0" i="0" u="none" strike="noStrike" baseline="0" dirty="0">
                <a:latin typeface="MinionPro-Regular"/>
              </a:rPr>
              <a:t>Checkpointing 221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0CCA8-92A2-4CCB-B47B-095E089D72BE}"/>
              </a:ext>
            </a:extLst>
          </p:cNvPr>
          <p:cNvSpPr txBox="1"/>
          <p:nvPr/>
        </p:nvSpPr>
        <p:spPr>
          <a:xfrm>
            <a:off x="4793942" y="5683235"/>
            <a:ext cx="6780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sparkContext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setCheckpointDir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"/some/path/for/checkpointing"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checkpoint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3B0C33-3FD9-4DA2-A2FA-8AFEA753A3BB}"/>
              </a:ext>
            </a:extLst>
          </p:cNvPr>
          <p:cNvSpPr txBox="1"/>
          <p:nvPr/>
        </p:nvSpPr>
        <p:spPr>
          <a:xfrm>
            <a:off x="4832783" y="4529594"/>
            <a:ext cx="6130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cache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72BAD8-C9F7-48EB-8867-24771768AC55}"/>
              </a:ext>
            </a:extLst>
          </p:cNvPr>
          <p:cNvSpPr txBox="1"/>
          <p:nvPr/>
        </p:nvSpPr>
        <p:spPr>
          <a:xfrm>
            <a:off x="4815028" y="4817431"/>
            <a:ext cx="6130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getStorageLevel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36020-023F-46D5-AC48-B66B861B315A}"/>
              </a:ext>
            </a:extLst>
          </p:cNvPr>
          <p:cNvSpPr txBox="1"/>
          <p:nvPr/>
        </p:nvSpPr>
        <p:spPr>
          <a:xfrm>
            <a:off x="286305" y="4158130"/>
            <a:ext cx="6707078" cy="77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300000"/>
              </a:lnSpc>
            </a:pPr>
            <a:r>
              <a:rPr lang="en-US" altLang="ko-KR" sz="1800" b="0" i="0" u="none" strike="noStrike" baseline="0" dirty="0">
                <a:latin typeface="MinionPro-Regular"/>
              </a:rPr>
              <a:t>Caching 221</a:t>
            </a:r>
          </a:p>
        </p:txBody>
      </p:sp>
    </p:spTree>
    <p:extLst>
      <p:ext uri="{BB962C8B-B14F-4D97-AF65-F5344CB8AC3E}">
        <p14:creationId xmlns:p14="http://schemas.microsoft.com/office/powerpoint/2010/main" val="13560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CC677E-1DA6-4D83-AA26-737B340E8524}"/>
              </a:ext>
            </a:extLst>
          </p:cNvPr>
          <p:cNvSpPr/>
          <p:nvPr/>
        </p:nvSpPr>
        <p:spPr>
          <a:xfrm>
            <a:off x="0" y="0"/>
            <a:ext cx="377301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71D32-299B-4E20-91DC-B16C8DBCF907}"/>
              </a:ext>
            </a:extLst>
          </p:cNvPr>
          <p:cNvSpPr txBox="1"/>
          <p:nvPr/>
        </p:nvSpPr>
        <p:spPr>
          <a:xfrm>
            <a:off x="126507" y="-108564"/>
            <a:ext cx="6094520" cy="1607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300000"/>
              </a:lnSpc>
            </a:pPr>
            <a:r>
              <a:rPr lang="en-US" altLang="ko-KR" b="0" i="0" u="none" strike="noStrike" baseline="0" dirty="0">
                <a:latin typeface="MinionPro-Regular"/>
              </a:rPr>
              <a:t>Pipe RDDs to System Commands 222</a:t>
            </a:r>
          </a:p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b="0" i="0" u="none" strike="noStrike" baseline="0" dirty="0" err="1">
                <a:latin typeface="MinionPro-Regular"/>
              </a:rPr>
              <a:t>mapPartitions</a:t>
            </a:r>
            <a:r>
              <a:rPr lang="en-US" altLang="ko-KR" b="0" i="0" u="none" strike="noStrike" baseline="0" dirty="0">
                <a:latin typeface="MinionPro-Regular"/>
              </a:rPr>
              <a:t> 222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54735-B205-42FF-832E-FBEE6BA42160}"/>
              </a:ext>
            </a:extLst>
          </p:cNvPr>
          <p:cNvSpPr txBox="1"/>
          <p:nvPr/>
        </p:nvSpPr>
        <p:spPr>
          <a:xfrm>
            <a:off x="3909875" y="279036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pipe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0" i="0" u="none" strike="noStrike" baseline="0" dirty="0" err="1">
                <a:solidFill>
                  <a:srgbClr val="CD3300"/>
                </a:solidFill>
                <a:latin typeface="Consolas" panose="020B0609020204030204" pitchFamily="49" charset="0"/>
              </a:rPr>
              <a:t>wc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 –l"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5B438-50FE-4439-A6EC-4D6D26ABD316}"/>
              </a:ext>
            </a:extLst>
          </p:cNvPr>
          <p:cNvSpPr txBox="1"/>
          <p:nvPr/>
        </p:nvSpPr>
        <p:spPr>
          <a:xfrm>
            <a:off x="3874363" y="109870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fr-FR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fr-FR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fr-FR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mapPartitions</a:t>
            </a:r>
            <a:r>
              <a:rPr lang="fr-FR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altLang="ko-KR" sz="1400" b="0" i="0" u="none" strike="noStrike" baseline="0" dirty="0">
                <a:solidFill>
                  <a:srgbClr val="00669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lambda </a:t>
            </a:r>
            <a:r>
              <a:rPr lang="fr-FR" altLang="ko-KR" sz="1400" b="0" i="0" u="none" strike="noStrike" baseline="0" dirty="0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part</a:t>
            </a:r>
            <a:r>
              <a:rPr lang="fr-FR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[</a:t>
            </a:r>
            <a:r>
              <a:rPr lang="fr-FR" altLang="ko-KR" sz="1400" b="0" i="0" u="none" strike="noStrike" baseline="0" dirty="0">
                <a:solidFill>
                  <a:srgbClr val="FF66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fr-FR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])</a:t>
            </a:r>
            <a:r>
              <a:rPr lang="fr-FR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fr-FR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sum</a:t>
            </a:r>
            <a:r>
              <a:rPr lang="fr-FR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fr-FR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2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28FB4-E02D-49DC-9712-17A7362F2DD1}"/>
              </a:ext>
            </a:extLst>
          </p:cNvPr>
          <p:cNvSpPr txBox="1"/>
          <p:nvPr/>
        </p:nvSpPr>
        <p:spPr>
          <a:xfrm>
            <a:off x="3377400" y="1912222"/>
            <a:ext cx="92732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360000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indexedFunc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partitionIndex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withinPartIterator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	return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"partition: {} =&gt; {}"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partitionIndex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x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withinPartIterator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algn="l" defTabSz="360000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mapPartitionsWithIndex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indexedFunc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2BFBF-1479-477F-A239-02132F78DE80}"/>
              </a:ext>
            </a:extLst>
          </p:cNvPr>
          <p:cNvSpPr txBox="1"/>
          <p:nvPr/>
        </p:nvSpPr>
        <p:spPr>
          <a:xfrm>
            <a:off x="3909875" y="3361805"/>
            <a:ext cx="814082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360000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foreachPartition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iter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	import </a:t>
            </a:r>
            <a:r>
              <a:rPr lang="en-US" altLang="ko-KR" sz="1400" b="0" i="0" u="none" strike="noStrike" baseline="0" dirty="0">
                <a:solidFill>
                  <a:srgbClr val="00CDFF"/>
                </a:solidFill>
                <a:latin typeface="Consolas" panose="020B0609020204030204" pitchFamily="49" charset="0"/>
              </a:rPr>
              <a:t>java.io._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	import </a:t>
            </a:r>
            <a:r>
              <a:rPr lang="en-US" altLang="ko-KR" sz="1400" b="0" i="0" u="none" strike="noStrike" baseline="0" dirty="0" err="1">
                <a:solidFill>
                  <a:srgbClr val="00CDFF"/>
                </a:solidFill>
                <a:latin typeface="Consolas" panose="020B0609020204030204" pitchFamily="49" charset="0"/>
              </a:rPr>
              <a:t>scala.util.Random</a:t>
            </a:r>
            <a:endParaRPr lang="en-US" altLang="ko-KR" sz="1400" b="0" i="0" u="none" strike="noStrike" baseline="0" dirty="0">
              <a:solidFill>
                <a:srgbClr val="00CDFF"/>
              </a:solidFill>
              <a:latin typeface="Consolas" panose="020B0609020204030204" pitchFamily="49" charset="0"/>
            </a:endParaRP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0" i="0" u="none" strike="noStrike" baseline="0" dirty="0" err="1">
                <a:solidFill>
                  <a:srgbClr val="00669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randomFileName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 new </a:t>
            </a:r>
            <a:r>
              <a:rPr lang="en-US" altLang="ko-KR" sz="1400" b="0" i="0" u="none" strike="noStrike" baseline="0" dirty="0">
                <a:solidFill>
                  <a:srgbClr val="00AB89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nextInt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()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0" i="0" u="none" strike="noStrike" baseline="0" dirty="0" err="1">
                <a:solidFill>
                  <a:srgbClr val="00669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pw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 new </a:t>
            </a:r>
            <a:r>
              <a:rPr lang="en-US" altLang="ko-KR" sz="1400" b="0" i="0" u="none" strike="noStrike" baseline="0" dirty="0" err="1">
                <a:solidFill>
                  <a:srgbClr val="00AB89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400" b="0" i="0" u="none" strike="noStrike" baseline="0" dirty="0">
                <a:solidFill>
                  <a:srgbClr val="00AB89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s"/</a:t>
            </a:r>
            <a:r>
              <a:rPr lang="en-US" altLang="ko-KR" sz="1400" b="0" i="0" u="none" strike="noStrike" baseline="0" dirty="0" err="1">
                <a:solidFill>
                  <a:srgbClr val="CD3300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/random-file-</a:t>
            </a:r>
            <a:r>
              <a:rPr lang="en-US" altLang="ko-KR" sz="1400" b="0" i="0" u="none" strike="noStrike" baseline="0" dirty="0">
                <a:solidFill>
                  <a:srgbClr val="AB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randomFileName</a:t>
            </a:r>
            <a:r>
              <a:rPr lang="en-US" altLang="ko-KR" sz="1400" b="0" i="0" u="none" strike="noStrike" baseline="0" dirty="0">
                <a:solidFill>
                  <a:srgbClr val="AB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.txt"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))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iter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hasNext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pw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write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iter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next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())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5555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}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pw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close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5555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ko-KR" alt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858923-69DF-436A-8A5D-807D9D0053D7}"/>
              </a:ext>
            </a:extLst>
          </p:cNvPr>
          <p:cNvSpPr txBox="1"/>
          <p:nvPr/>
        </p:nvSpPr>
        <p:spPr>
          <a:xfrm>
            <a:off x="3874363" y="5843222"/>
            <a:ext cx="72271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sparkContext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parallelize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"World"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glom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[['Hello'], ['World']]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71BF63-A2AF-4DDF-AB0C-D2E0B0540AEC}"/>
              </a:ext>
            </a:extLst>
          </p:cNvPr>
          <p:cNvSpPr txBox="1"/>
          <p:nvPr/>
        </p:nvSpPr>
        <p:spPr>
          <a:xfrm>
            <a:off x="126507" y="2893804"/>
            <a:ext cx="4525393" cy="77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b="0" i="0" u="none" strike="noStrike" baseline="0" dirty="0" err="1">
                <a:latin typeface="MinionPro-Regular"/>
              </a:rPr>
              <a:t>foreachPartition</a:t>
            </a:r>
            <a:r>
              <a:rPr lang="en-US" altLang="ko-KR" b="0" i="0" u="none" strike="noStrike" baseline="0" dirty="0">
                <a:latin typeface="MinionPro-Regular"/>
              </a:rPr>
              <a:t> 223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DF2755-6D5E-4A9D-8413-2B87F019FF40}"/>
              </a:ext>
            </a:extLst>
          </p:cNvPr>
          <p:cNvSpPr txBox="1"/>
          <p:nvPr/>
        </p:nvSpPr>
        <p:spPr>
          <a:xfrm>
            <a:off x="126507" y="5454974"/>
            <a:ext cx="6094520" cy="77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b="0" i="0" u="none" strike="noStrike" baseline="0" dirty="0">
                <a:latin typeface="MinionPro-Regular"/>
              </a:rPr>
              <a:t>glom 224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3589F-E4E6-49E4-B402-BC8852B6E3A8}"/>
              </a:ext>
            </a:extLst>
          </p:cNvPr>
          <p:cNvSpPr txBox="1"/>
          <p:nvPr/>
        </p:nvSpPr>
        <p:spPr>
          <a:xfrm>
            <a:off x="226380" y="1469868"/>
            <a:ext cx="3377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파티션 단위로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map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연산을 수행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B360C3-B00A-4ECF-8601-6E745D59EEF4}"/>
              </a:ext>
            </a:extLst>
          </p:cNvPr>
          <p:cNvSpPr txBox="1"/>
          <p:nvPr/>
        </p:nvSpPr>
        <p:spPr>
          <a:xfrm>
            <a:off x="283873" y="3670299"/>
            <a:ext cx="3585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각 파티션을 순회하는 함수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583186-5E49-4C66-B53B-4DB40D34DC79}"/>
              </a:ext>
            </a:extLst>
          </p:cNvPr>
          <p:cNvSpPr txBox="1"/>
          <p:nvPr/>
        </p:nvSpPr>
        <p:spPr>
          <a:xfrm>
            <a:off x="93564" y="6212554"/>
            <a:ext cx="30487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Apple SD Gothic Neo"/>
              </a:rPr>
              <a:t>모든 파티션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Apple SD Gothic Neo"/>
                <a:sym typeface="Wingdings" panose="05000000000000000000" pitchFamily="2" charset="2"/>
              </a:rPr>
              <a:t>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Apple SD Gothic Neo"/>
              </a:rPr>
              <a:t> 배열로 변환</a:t>
            </a:r>
          </a:p>
          <a:p>
            <a:pPr algn="l"/>
            <a:endParaRPr lang="en-US" altLang="ko-KR" sz="1100" b="0" i="0" dirty="0">
              <a:solidFill>
                <a:srgbClr val="333333"/>
              </a:solidFill>
              <a:effectLst/>
              <a:highlight>
                <a:srgbClr val="00FF00"/>
              </a:highlight>
              <a:latin typeface="Apple SD Gothic Ne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55C26-DA21-4AB5-9FAE-11F08CE350DB}"/>
              </a:ext>
            </a:extLst>
          </p:cNvPr>
          <p:cNvSpPr txBox="1"/>
          <p:nvPr/>
        </p:nvSpPr>
        <p:spPr>
          <a:xfrm>
            <a:off x="3831280" y="41226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정의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E9002-026E-4DA0-B93A-E03B0BBB26DB}"/>
              </a:ext>
            </a:extLst>
          </p:cNvPr>
          <p:cNvSpPr txBox="1"/>
          <p:nvPr/>
        </p:nvSpPr>
        <p:spPr>
          <a:xfrm>
            <a:off x="3831280" y="44876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35355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D5CC1A-9D54-4829-AB32-BBBA4CC61B1A}"/>
              </a:ext>
            </a:extLst>
          </p:cNvPr>
          <p:cNvSpPr txBox="1"/>
          <p:nvPr/>
        </p:nvSpPr>
        <p:spPr>
          <a:xfrm>
            <a:off x="3874879" y="2844225"/>
            <a:ext cx="444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chap 13 RDD </a:t>
            </a:r>
            <a:r>
              <a:rPr lang="ko-KR" altLang="en-US" sz="3200" dirty="0"/>
              <a:t>고급개념</a:t>
            </a:r>
            <a:endParaRPr lang="en-US" altLang="ko-K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657F5-A7E7-4B55-8E9C-6EA45016ABC3}"/>
              </a:ext>
            </a:extLst>
          </p:cNvPr>
          <p:cNvSpPr txBox="1"/>
          <p:nvPr/>
        </p:nvSpPr>
        <p:spPr>
          <a:xfrm>
            <a:off x="1758105" y="4711133"/>
            <a:ext cx="93282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myCollection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"Spark The Definitive Guide : Big Data Processing Made </a:t>
            </a:r>
            <a:r>
              <a:rPr lang="en-US" altLang="ko-KR" sz="1400" b="0" i="0" u="none" strike="noStrike" baseline="0" dirty="0" err="1">
                <a:solidFill>
                  <a:srgbClr val="CD3300"/>
                </a:solidFill>
                <a:latin typeface="Consolas" panose="020B0609020204030204" pitchFamily="49" charset="0"/>
              </a:rPr>
              <a:t>Simple"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words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sparkContext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parallelize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myCollection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82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3F4A51-258A-4DA1-BF48-5E5290F6AF5B}"/>
              </a:ext>
            </a:extLst>
          </p:cNvPr>
          <p:cNvSpPr/>
          <p:nvPr/>
        </p:nvSpPr>
        <p:spPr>
          <a:xfrm>
            <a:off x="0" y="0"/>
            <a:ext cx="479394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91A91-CBA7-44D7-92A9-152E9BE5D818}"/>
              </a:ext>
            </a:extLst>
          </p:cNvPr>
          <p:cNvSpPr txBox="1"/>
          <p:nvPr/>
        </p:nvSpPr>
        <p:spPr>
          <a:xfrm>
            <a:off x="285195" y="-151617"/>
            <a:ext cx="4179163" cy="2438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300000"/>
              </a:lnSpc>
            </a:pPr>
            <a:r>
              <a:rPr lang="en-US" altLang="ko-KR" sz="1800" b="0" i="0" u="none" strike="noStrike" baseline="0" dirty="0">
                <a:latin typeface="MinionPro-Regular"/>
              </a:rPr>
              <a:t>Key-Value Basics (Key-Value RDDs) 226</a:t>
            </a:r>
          </a:p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 err="1">
                <a:latin typeface="MinionPro-Regular"/>
              </a:rPr>
              <a:t>keyBy</a:t>
            </a:r>
            <a:r>
              <a:rPr lang="en-US" altLang="ko-KR" sz="1800" b="0" i="0" u="none" strike="noStrike" baseline="0" dirty="0">
                <a:latin typeface="MinionPro-Regular"/>
              </a:rPr>
              <a:t> 226</a:t>
            </a:r>
          </a:p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>
                <a:latin typeface="MinionPro-Regular"/>
              </a:rPr>
              <a:t>Mapping over Values 226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3F34C-C052-4A88-BFF1-67979D930274}"/>
              </a:ext>
            </a:extLst>
          </p:cNvPr>
          <p:cNvSpPr txBox="1"/>
          <p:nvPr/>
        </p:nvSpPr>
        <p:spPr>
          <a:xfrm>
            <a:off x="4793941" y="264974"/>
            <a:ext cx="6449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lower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(),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AB789-84F4-494C-9AE8-C0E1DDFED615}"/>
              </a:ext>
            </a:extLst>
          </p:cNvPr>
          <p:cNvSpPr txBox="1"/>
          <p:nvPr/>
        </p:nvSpPr>
        <p:spPr>
          <a:xfrm>
            <a:off x="4793941" y="1006325"/>
            <a:ext cx="6449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keyword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keyBy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4FF69-9475-45AB-A12F-E1B059C5AA50}"/>
              </a:ext>
            </a:extLst>
          </p:cNvPr>
          <p:cNvSpPr txBox="1"/>
          <p:nvPr/>
        </p:nvSpPr>
        <p:spPr>
          <a:xfrm>
            <a:off x="4793941" y="1866963"/>
            <a:ext cx="64496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keyword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mapValues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keyword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flatMap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EC8B3-45C7-407A-ACE9-2FE78E656ABC}"/>
              </a:ext>
            </a:extLst>
          </p:cNvPr>
          <p:cNvSpPr txBox="1"/>
          <p:nvPr/>
        </p:nvSpPr>
        <p:spPr>
          <a:xfrm>
            <a:off x="9148529" y="477419"/>
            <a:ext cx="1708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212121"/>
                </a:solidFill>
                <a:effectLst/>
                <a:latin typeface="Monaco"/>
              </a:rPr>
              <a:t>#('spark', 1)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187F56-8F44-4FE0-8974-FB4A8751D785}"/>
              </a:ext>
            </a:extLst>
          </p:cNvPr>
          <p:cNvSpPr txBox="1"/>
          <p:nvPr/>
        </p:nvSpPr>
        <p:spPr>
          <a:xfrm>
            <a:off x="10003004" y="1227040"/>
            <a:ext cx="1311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212121"/>
                </a:solidFill>
                <a:effectLst/>
                <a:latin typeface="Monaco"/>
              </a:rPr>
              <a:t>#('s', 'Spark')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E4B4A-AEFF-45B6-AABE-6A7D38DCBF5A}"/>
              </a:ext>
            </a:extLst>
          </p:cNvPr>
          <p:cNvSpPr txBox="1"/>
          <p:nvPr/>
        </p:nvSpPr>
        <p:spPr>
          <a:xfrm>
            <a:off x="5144610" y="3031821"/>
            <a:ext cx="6955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212121"/>
                </a:solidFill>
                <a:effectLst/>
                <a:latin typeface="Monaco"/>
              </a:rPr>
              <a:t># [('s', 'SPARK’), ('t', 'THE’), ('d', 'DEFINITIVE'), ('g', 'GUIDE'), (':', ':'), ('b', 'BIG'), ('d', 'DATA'), ('p', 'PROCESSING'), ('m', 'MADE'), ('s', 'SIMPLE')]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ACCD0B-E68F-4116-ABCA-64D0DD05E9D9}"/>
              </a:ext>
            </a:extLst>
          </p:cNvPr>
          <p:cNvSpPr txBox="1"/>
          <p:nvPr/>
        </p:nvSpPr>
        <p:spPr>
          <a:xfrm>
            <a:off x="5144609" y="3667050"/>
            <a:ext cx="683136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212121"/>
                </a:solidFill>
                <a:effectLst/>
                <a:latin typeface="Monaco"/>
              </a:rPr>
              <a:t># [('s', 'S'), ('s', 'P'), ('s', 'A'), ('s', 'R'), ('s', 'K'), ('t', 'T'), ('t', 'H'), ('t', 'E'), ('d', 'D'), ('d', 'E'), ('d', 'F'), ('d', 'I'), ('d', 'N'), ('d', 'I'), ('d', 'T'), ('d', 'I'), ('d', 'V'), ('d', 'E'), ('g', 'G'), ('g', 'U'), ('g', 'I'), ('g', 'D'), ('g', 'E'), (':', ':'), ('b', 'B'), ('b', 'I'), ('b', 'G'), ('d', 'D'), ('d', 'A'), ('d', 'T'), ('d', 'A'), ('p', 'P'), ('p', 'R'), ('p', 'O'), ('p', 'C'), ('p', 'E'), ('p', 'S'), ('p', 'S'), ('p', 'I'), ('p', 'N'), ('p', 'G'), ('m', 'M'), ('m', 'A'), ('m', 'D'), ('m', 'E'), ('s', 'S'), ('s', 'I'), ('s', 'M'), ('s', 'P'), ('s', 'L'), ('s', 'E')]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716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D5CC1A-9D54-4829-AB32-BBBA4CC61B1A}"/>
              </a:ext>
            </a:extLst>
          </p:cNvPr>
          <p:cNvSpPr txBox="1"/>
          <p:nvPr/>
        </p:nvSpPr>
        <p:spPr>
          <a:xfrm>
            <a:off x="4163612" y="3105834"/>
            <a:ext cx="386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chap 11 DATASET</a:t>
            </a:r>
          </a:p>
        </p:txBody>
      </p:sp>
    </p:spTree>
    <p:extLst>
      <p:ext uri="{BB962C8B-B14F-4D97-AF65-F5344CB8AC3E}">
        <p14:creationId xmlns:p14="http://schemas.microsoft.com/office/powerpoint/2010/main" val="113501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FED24C-DC0C-4119-8A34-D65D1E249234}"/>
              </a:ext>
            </a:extLst>
          </p:cNvPr>
          <p:cNvSpPr/>
          <p:nvPr/>
        </p:nvSpPr>
        <p:spPr>
          <a:xfrm>
            <a:off x="0" y="0"/>
            <a:ext cx="44125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57483D-6CED-4D78-9935-CE6EB13CB8E8}"/>
              </a:ext>
            </a:extLst>
          </p:cNvPr>
          <p:cNvSpPr txBox="1"/>
          <p:nvPr/>
        </p:nvSpPr>
        <p:spPr>
          <a:xfrm>
            <a:off x="285195" y="-151617"/>
            <a:ext cx="4179163" cy="2438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>
                <a:latin typeface="MinionPro-Regular"/>
              </a:rPr>
              <a:t>Extracting Keys and Values 227</a:t>
            </a:r>
          </a:p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>
                <a:latin typeface="MinionPro-Regular"/>
              </a:rPr>
              <a:t>lookup 227</a:t>
            </a:r>
          </a:p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 err="1">
                <a:latin typeface="MinionPro-Regular"/>
              </a:rPr>
              <a:t>sampleByKey</a:t>
            </a:r>
            <a:r>
              <a:rPr lang="en-US" altLang="ko-KR" sz="1800" b="0" i="0" u="none" strike="noStrike" baseline="0" dirty="0">
                <a:latin typeface="MinionPro-Regular"/>
              </a:rPr>
              <a:t> 227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9CF188-9358-4F7A-A030-1355E2DA8104}"/>
              </a:ext>
            </a:extLst>
          </p:cNvPr>
          <p:cNvSpPr txBox="1"/>
          <p:nvPr/>
        </p:nvSpPr>
        <p:spPr>
          <a:xfrm>
            <a:off x="4313091" y="123195"/>
            <a:ext cx="64496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keyword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keys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keyword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36364-9DF3-40D6-911D-532CA29337A0}"/>
              </a:ext>
            </a:extLst>
          </p:cNvPr>
          <p:cNvSpPr txBox="1"/>
          <p:nvPr/>
        </p:nvSpPr>
        <p:spPr>
          <a:xfrm>
            <a:off x="4336912" y="1048685"/>
            <a:ext cx="6449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keyword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lookup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"s"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01684-838C-4BE8-AD3F-7BC6F0508904}"/>
              </a:ext>
            </a:extLst>
          </p:cNvPr>
          <p:cNvSpPr txBox="1"/>
          <p:nvPr/>
        </p:nvSpPr>
        <p:spPr>
          <a:xfrm>
            <a:off x="2900653" y="2477109"/>
            <a:ext cx="93481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1400" b="0" i="0" u="none" strike="noStrike" baseline="0" dirty="0">
                <a:solidFill>
                  <a:srgbClr val="00CDFF"/>
                </a:solidFill>
                <a:latin typeface="Consolas" panose="020B0609020204030204" pitchFamily="49" charset="0"/>
              </a:rPr>
              <a:t>random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distinctChars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flatMap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33666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distinct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sampleMap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336666"/>
                </a:solidFill>
                <a:latin typeface="Consolas" panose="020B0609020204030204" pitchFamily="49" charset="0"/>
              </a:rPr>
              <a:t>dict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336666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()),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distinctChars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lower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()[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],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sampleByKey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33666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sampleMap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861A1-93CE-41BF-8DE8-E7A2E8E254B3}"/>
              </a:ext>
            </a:extLst>
          </p:cNvPr>
          <p:cNvSpPr txBox="1"/>
          <p:nvPr/>
        </p:nvSpPr>
        <p:spPr>
          <a:xfrm>
            <a:off x="6903719" y="288782"/>
            <a:ext cx="6169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#['s', 't', 'd', 'g', ':', 'b', 'd', 'p', 'm', 's']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B44B2-6D45-4870-8048-820258FEA4F3}"/>
              </a:ext>
            </a:extLst>
          </p:cNvPr>
          <p:cNvSpPr txBox="1"/>
          <p:nvPr/>
        </p:nvSpPr>
        <p:spPr>
          <a:xfrm>
            <a:off x="6910832" y="558104"/>
            <a:ext cx="5108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#['Spark', 'The', 'Definitive', 'Guide', ':', 'Big', 'Data', 'Processing', 'Made', 'Simple']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B6FDB1-D00A-443E-BA15-EB257F245985}"/>
              </a:ext>
            </a:extLst>
          </p:cNvPr>
          <p:cNvSpPr txBox="1"/>
          <p:nvPr/>
        </p:nvSpPr>
        <p:spPr>
          <a:xfrm>
            <a:off x="6492591" y="1036828"/>
            <a:ext cx="1842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212121"/>
                </a:solidFill>
                <a:effectLst/>
                <a:latin typeface="Monaco"/>
              </a:rPr>
              <a:t>#['Spark', 'Simple']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33A842-A845-4D18-98B7-49A5FDB832AC}"/>
              </a:ext>
            </a:extLst>
          </p:cNvPr>
          <p:cNvSpPr txBox="1"/>
          <p:nvPr/>
        </p:nvSpPr>
        <p:spPr>
          <a:xfrm>
            <a:off x="763480" y="5913619"/>
            <a:ext cx="2358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Monaco"/>
              </a:rPr>
              <a:t># [(':', ':'), ('m', 'Made')]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3B4FDE-8592-4C98-B2CB-A3DBC422476B}"/>
              </a:ext>
            </a:extLst>
          </p:cNvPr>
          <p:cNvSpPr txBox="1"/>
          <p:nvPr/>
        </p:nvSpPr>
        <p:spPr>
          <a:xfrm>
            <a:off x="763480" y="3915362"/>
            <a:ext cx="722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12121"/>
                </a:solidFill>
                <a:latin typeface="Monaco"/>
              </a:rPr>
              <a:t>#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Monaco"/>
              </a:rPr>
              <a:t>['a', 'c', 'e', 'g', '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Monaco"/>
              </a:rPr>
              <a:t>i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Monaco"/>
              </a:rPr>
              <a:t>', 'k', 'm', 'o', 's', 'u', 'b', 'd', 'f', 'h', 'l', 'n', 'p', 'r', 't', 'v', ':']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9AE82-DE4D-4E16-8FC2-F0918270E310}"/>
              </a:ext>
            </a:extLst>
          </p:cNvPr>
          <p:cNvSpPr txBox="1"/>
          <p:nvPr/>
        </p:nvSpPr>
        <p:spPr>
          <a:xfrm>
            <a:off x="763480" y="4203931"/>
            <a:ext cx="111327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Monaco"/>
              </a:rPr>
              <a:t># {'a': 0.4377717125364248, 'c': 0.52998811272829, 'b': 0.49367391834811003, 'e': 0.25097915010316185, 'd': 0.1863611900303559, 'g': 0.8005829765547584, 'f': 0.21160572660382126, '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Monaco"/>
              </a:rPr>
              <a:t>i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Monaco"/>
              </a:rPr>
              <a:t>': 0.0626914415852331, 'h': 0.32641546285833, 'k': 0.7873874498515002, 'm': 0.7867173996140838, 'l': 0.6667746796370511, 'o': 0.46474903524444244, 'n': 0.2805960988175852, 'p': 0.05780103083391408, 's': 0.1490655594281819, 'r': 0.9525083889834155, 'u': 0.9505059785463654, 't': 0.15029180181608137, 'v': 0.2879820374525892, ':': 0.9272234968191728}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150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7D3CBB-A996-4ECE-9D1A-517AE6BF6A95}"/>
              </a:ext>
            </a:extLst>
          </p:cNvPr>
          <p:cNvSpPr/>
          <p:nvPr/>
        </p:nvSpPr>
        <p:spPr>
          <a:xfrm>
            <a:off x="0" y="0"/>
            <a:ext cx="479394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709AB-2847-4D5E-B648-F1E1566F0D70}"/>
              </a:ext>
            </a:extLst>
          </p:cNvPr>
          <p:cNvSpPr txBox="1"/>
          <p:nvPr/>
        </p:nvSpPr>
        <p:spPr>
          <a:xfrm>
            <a:off x="64364" y="24529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MinionPro-Regular"/>
              </a:rPr>
              <a:t>Aggregations 228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7095A-10F6-4FE0-BFE5-DC1127C5AC23}"/>
              </a:ext>
            </a:extLst>
          </p:cNvPr>
          <p:cNvSpPr txBox="1"/>
          <p:nvPr/>
        </p:nvSpPr>
        <p:spPr>
          <a:xfrm>
            <a:off x="4793942" y="255854"/>
            <a:ext cx="60945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chars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flatMap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KVcharacters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chars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letter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letter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maxFunc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	return </a:t>
            </a:r>
            <a:r>
              <a:rPr lang="en-US" altLang="ko-KR" sz="1400" b="0" i="0" u="none" strike="noStrike" baseline="0" dirty="0">
                <a:solidFill>
                  <a:srgbClr val="336666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addFunc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	return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left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right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nums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parallelize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33666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31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9F369-9A90-4858-BAA7-FA87CEA3B5E6}"/>
              </a:ext>
            </a:extLst>
          </p:cNvPr>
          <p:cNvSpPr txBox="1"/>
          <p:nvPr/>
        </p:nvSpPr>
        <p:spPr>
          <a:xfrm>
            <a:off x="3364636" y="5156174"/>
            <a:ext cx="9037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KVcharacters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groupByKey</a:t>
            </a:r>
            <a:r>
              <a:rPr lang="en-US" altLang="ko-KR" sz="1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400" b="0" i="0" u="none" strike="noStrike" baseline="0" dirty="0">
                <a:solidFill>
                  <a:srgbClr val="336666"/>
                </a:solidFill>
                <a:latin typeface="Consolas" panose="020B0609020204030204" pitchFamily="49" charset="0"/>
              </a:rPr>
              <a:t>reduce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addFunc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])))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97ED3-7A8E-47C0-B665-CD860F54576C}"/>
              </a:ext>
            </a:extLst>
          </p:cNvPr>
          <p:cNvSpPr txBox="1"/>
          <p:nvPr/>
        </p:nvSpPr>
        <p:spPr>
          <a:xfrm>
            <a:off x="4793942" y="2389584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en-US" altLang="ko-KR" sz="1400" dirty="0" err="1">
                <a:solidFill>
                  <a:srgbClr val="000089"/>
                </a:solidFill>
                <a:latin typeface="Consolas" panose="020B0609020204030204" pitchFamily="49" charset="0"/>
              </a:rPr>
              <a:t>KVcharacters</a:t>
            </a:r>
            <a:r>
              <a:rPr lang="en-US" altLang="ko-KR" sz="1800" b="0" i="0" u="none" strike="noStrike" baseline="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altLang="ko-KR" sz="1400" dirty="0" err="1">
                <a:solidFill>
                  <a:srgbClr val="000089"/>
                </a:solidFill>
                <a:latin typeface="Consolas" panose="020B0609020204030204" pitchFamily="49" charset="0"/>
              </a:rPr>
              <a:t>countByKey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UbuntuMono-Regular"/>
              </a:rPr>
              <a:t>()</a:t>
            </a:r>
            <a:endParaRPr lang="en-US" altLang="ko-KR" sz="1400" b="0" i="0" u="none" strike="noStrike" baseline="0" dirty="0">
              <a:solidFill>
                <a:srgbClr val="35586C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A1E2DF-222F-4EEC-AB61-F811EA680265}"/>
              </a:ext>
            </a:extLst>
          </p:cNvPr>
          <p:cNvSpPr txBox="1"/>
          <p:nvPr/>
        </p:nvSpPr>
        <p:spPr>
          <a:xfrm>
            <a:off x="112103" y="1889522"/>
            <a:ext cx="4906044" cy="1607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 err="1">
                <a:latin typeface="MinionPro-Regular"/>
              </a:rPr>
              <a:t>countByKey</a:t>
            </a:r>
            <a:r>
              <a:rPr lang="en-US" altLang="ko-KR" sz="1800" b="0" i="0" u="none" strike="noStrike" baseline="0" dirty="0">
                <a:latin typeface="MinionPro-Regular"/>
              </a:rPr>
              <a:t> 229</a:t>
            </a:r>
          </a:p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1800" b="0" i="0" u="none" strike="noStrike" baseline="0" dirty="0">
              <a:latin typeface="MinionPro-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56F4FE-DF59-4DE4-90E0-3F9EC9BA35EC}"/>
              </a:ext>
            </a:extLst>
          </p:cNvPr>
          <p:cNvSpPr txBox="1"/>
          <p:nvPr/>
        </p:nvSpPr>
        <p:spPr>
          <a:xfrm>
            <a:off x="3364635" y="5817610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u="none" strike="noStrike" baseline="0" dirty="0" err="1">
                <a:solidFill>
                  <a:srgbClr val="00AB89"/>
                </a:solidFill>
                <a:latin typeface="Consolas" panose="020B0609020204030204" pitchFamily="49" charset="0"/>
              </a:rPr>
              <a:t>KVcharacters</a:t>
            </a:r>
            <a:r>
              <a:rPr lang="en-US" altLang="ko-KR" sz="140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reduceByKey</a:t>
            </a:r>
            <a:r>
              <a:rPr lang="en-US" altLang="ko-KR" sz="1400" b="1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addFunc</a:t>
            </a:r>
            <a:r>
              <a:rPr lang="en-US" altLang="ko-KR" sz="1400" b="1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E530A-5FD1-4025-AA6F-86FA02D973F9}"/>
              </a:ext>
            </a:extLst>
          </p:cNvPr>
          <p:cNvSpPr txBox="1"/>
          <p:nvPr/>
        </p:nvSpPr>
        <p:spPr>
          <a:xfrm>
            <a:off x="9678880" y="429961"/>
            <a:ext cx="574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212121"/>
                </a:solidFill>
                <a:effectLst/>
                <a:latin typeface="Monaco"/>
              </a:rPr>
              <a:t>'s’ …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9F8743-D9B7-4D3C-BBC4-9C02F74BB176}"/>
              </a:ext>
            </a:extLst>
          </p:cNvPr>
          <p:cNvSpPr txBox="1"/>
          <p:nvPr/>
        </p:nvSpPr>
        <p:spPr>
          <a:xfrm>
            <a:off x="9948737" y="726492"/>
            <a:ext cx="1313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Monaco"/>
              </a:rPr>
              <a:t>('s', 1) 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Monaco"/>
              </a:rPr>
              <a:t>…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2190F5-1360-4045-BBC5-999D71097FEB}"/>
              </a:ext>
            </a:extLst>
          </p:cNvPr>
          <p:cNvSpPr txBox="1"/>
          <p:nvPr/>
        </p:nvSpPr>
        <p:spPr>
          <a:xfrm>
            <a:off x="3471167" y="1156346"/>
            <a:ext cx="943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>
                <a:solidFill>
                  <a:srgbClr val="212121"/>
                </a:solidFill>
                <a:effectLst/>
                <a:latin typeface="Monaco"/>
              </a:rPr>
              <a:t>준비과정</a:t>
            </a:r>
            <a:endParaRPr lang="ko-KR" altLang="en-US" sz="1400" dirty="0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0ECA2324-4514-4C25-91AA-EDCB597690FF}"/>
              </a:ext>
            </a:extLst>
          </p:cNvPr>
          <p:cNvSpPr/>
          <p:nvPr/>
        </p:nvSpPr>
        <p:spPr>
          <a:xfrm>
            <a:off x="4478807" y="614627"/>
            <a:ext cx="155338" cy="13644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D04CAC-EE9C-4506-83F0-115F56B55B10}"/>
              </a:ext>
            </a:extLst>
          </p:cNvPr>
          <p:cNvSpPr txBox="1"/>
          <p:nvPr/>
        </p:nvSpPr>
        <p:spPr>
          <a:xfrm>
            <a:off x="4793942" y="3013153"/>
            <a:ext cx="7285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12121"/>
                </a:solidFill>
                <a:latin typeface="Monaco"/>
              </a:rPr>
              <a:t># </a:t>
            </a:r>
            <a:r>
              <a:rPr lang="en-US" altLang="ko-KR" sz="1400" b="0" i="0" dirty="0" err="1">
                <a:solidFill>
                  <a:srgbClr val="212121"/>
                </a:solidFill>
                <a:effectLst/>
                <a:latin typeface="Monaco"/>
              </a:rPr>
              <a:t>defaultdict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Monaco"/>
              </a:rPr>
              <a:t>(&lt;type 'int'&gt;, {'a': 4, 'c': 1, 'b': 1, 'e': 7, 'd': 4, 'g': 3, 'f': 1, '</a:t>
            </a:r>
            <a:r>
              <a:rPr lang="en-US" altLang="ko-KR" sz="1400" b="0" i="0" dirty="0" err="1">
                <a:solidFill>
                  <a:srgbClr val="212121"/>
                </a:solidFill>
                <a:effectLst/>
                <a:latin typeface="Monaco"/>
              </a:rPr>
              <a:t>i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Monaco"/>
              </a:rPr>
              <a:t>': 7, 'h': 1, 'k': 1, 'm': 2, 'l': 1, 'o': 1, 'n': 2, 'p': 3, 's': 4, 'r': 2, 'u': 1, 't': 3, 'v': 1, ':': 1})</a:t>
            </a:r>
            <a:endParaRPr lang="ko-KR" altLang="en-US" sz="1400" dirty="0"/>
          </a:p>
        </p:txBody>
      </p:sp>
      <p:sp>
        <p:nvSpPr>
          <p:cNvPr id="9" name="오른쪽 대괄호 8">
            <a:extLst>
              <a:ext uri="{FF2B5EF4-FFF2-40B4-BE49-F238E27FC236}">
                <a16:creationId xmlns:a16="http://schemas.microsoft.com/office/drawing/2014/main" id="{AE0FCFAB-1F48-4820-8404-3CC9A72E02EE}"/>
              </a:ext>
            </a:extLst>
          </p:cNvPr>
          <p:cNvSpPr/>
          <p:nvPr/>
        </p:nvSpPr>
        <p:spPr>
          <a:xfrm>
            <a:off x="10738629" y="489247"/>
            <a:ext cx="204187" cy="45447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33950-ECEF-4F69-B64B-A68C998AFB07}"/>
              </a:ext>
            </a:extLst>
          </p:cNvPr>
          <p:cNvSpPr txBox="1"/>
          <p:nvPr/>
        </p:nvSpPr>
        <p:spPr>
          <a:xfrm>
            <a:off x="10940772" y="577985"/>
            <a:ext cx="2138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(key,</a:t>
            </a:r>
            <a:r>
              <a:rPr lang="ko-KR" altLang="en-US" sz="1200" dirty="0"/>
              <a:t> </a:t>
            </a:r>
            <a:r>
              <a:rPr lang="en-US" altLang="ko-KR" sz="1200" dirty="0"/>
              <a:t>value) </a:t>
            </a:r>
            <a:r>
              <a:rPr lang="ko-KR" altLang="en-US" sz="1200" dirty="0"/>
              <a:t>형식 만들기위해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B8F6FB-ED8B-42E4-A8AE-E24B3DFE371C}"/>
              </a:ext>
            </a:extLst>
          </p:cNvPr>
          <p:cNvSpPr txBox="1"/>
          <p:nvPr/>
        </p:nvSpPr>
        <p:spPr>
          <a:xfrm>
            <a:off x="2537537" y="5612685"/>
            <a:ext cx="90374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212121"/>
                </a:solidFill>
                <a:effectLst/>
                <a:latin typeface="Monaco"/>
              </a:rPr>
              <a:t>[('a', 4), ('c', 1), ('e', 7), ('g', 3), ('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Monaco"/>
              </a:rPr>
              <a:t>i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Monaco"/>
              </a:rPr>
              <a:t>', 7), ('k', 1), ('m', 2), ('o', 1), 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Monaco"/>
              </a:rPr>
              <a:t>('s', 4), 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Monaco"/>
              </a:rPr>
              <a:t>('u', 1), ('b', 1), ('d', 4), ('f', 1), ('h', 1), ('l', 1), ('n', 2), ('p', 3), ('r', 2), ('t', 3), ('v', 1), (':', 1)]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708900-5E0F-473E-9693-E44738FE4FC1}"/>
              </a:ext>
            </a:extLst>
          </p:cNvPr>
          <p:cNvSpPr txBox="1"/>
          <p:nvPr/>
        </p:nvSpPr>
        <p:spPr>
          <a:xfrm>
            <a:off x="2558206" y="6149511"/>
            <a:ext cx="69882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altLang="ko-KR" sz="1100" b="0" i="0" u="none" strike="noStrike" baseline="0" dirty="0">
                <a:latin typeface="UbuntuMono-Regular"/>
              </a:rPr>
              <a:t>Array((d,4), (p,3), (t,3), (b,1), (h,1), (n,2), </a:t>
            </a:r>
            <a:r>
              <a:rPr lang="en-US" altLang="ko-KR" sz="1100" b="0" i="0" u="none" strike="noStrike" baseline="0" dirty="0">
                <a:latin typeface="UbuntuMono-Regular"/>
              </a:rPr>
              <a:t>... </a:t>
            </a:r>
            <a:r>
              <a:rPr lang="pl-PL" altLang="ko-KR" sz="1100" b="0" i="0" u="none" strike="noStrike" baseline="0" dirty="0">
                <a:latin typeface="UbuntuMono-Regular"/>
              </a:rPr>
              <a:t>(a,4), (i,7), (k,1), (u,1), (o,1), (g,3), (m,2), (c,1))</a:t>
            </a:r>
            <a:r>
              <a:rPr lang="en-US" altLang="ko-KR" sz="1100" b="0" i="0" u="none" strike="noStrike" baseline="0" dirty="0">
                <a:latin typeface="UbuntuMono-Regular"/>
              </a:rPr>
              <a:t>    //</a:t>
            </a:r>
            <a:r>
              <a:rPr lang="ko-KR" altLang="en-US" sz="1100" b="0" i="0" u="none" strike="noStrike" baseline="0" dirty="0">
                <a:latin typeface="UbuntuMono-Regular"/>
              </a:rPr>
              <a:t>알파벳 순으로 정렬</a:t>
            </a:r>
            <a:r>
              <a:rPr lang="ko-KR" altLang="en-US" sz="1100" dirty="0">
                <a:latin typeface="UbuntuMono-Regular"/>
              </a:rPr>
              <a:t>은 </a:t>
            </a:r>
            <a:r>
              <a:rPr lang="en-US" altLang="ko-KR" sz="1100" dirty="0">
                <a:latin typeface="UbuntuMono-Regular"/>
              </a:rPr>
              <a:t>X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EB4762-D61A-482D-BBCA-9D441C2B4122}"/>
              </a:ext>
            </a:extLst>
          </p:cNvPr>
          <p:cNvSpPr txBox="1"/>
          <p:nvPr/>
        </p:nvSpPr>
        <p:spPr>
          <a:xfrm>
            <a:off x="112103" y="4279773"/>
            <a:ext cx="653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groupByKey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vs. </a:t>
            </a:r>
            <a:r>
              <a:rPr lang="en-US" altLang="ko-KR" sz="1800" b="1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reduceByKey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44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9909201-2B9F-4817-9C03-94B01E67B133}"/>
              </a:ext>
            </a:extLst>
          </p:cNvPr>
          <p:cNvSpPr txBox="1"/>
          <p:nvPr/>
        </p:nvSpPr>
        <p:spPr>
          <a:xfrm>
            <a:off x="4247944" y="222789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reduceByKey</a:t>
            </a:r>
            <a:r>
              <a:rPr lang="en-US" altLang="ko-KR" sz="1800" b="1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dirty="0"/>
              <a:t>vs. </a:t>
            </a:r>
            <a:r>
              <a:rPr lang="en-US" altLang="ko-KR" sz="1800" b="1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groupByKey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80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 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0B6F5A-BE1A-4BCD-B81F-EABEE9525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80" y="606222"/>
            <a:ext cx="4510520" cy="31323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2EAEC10-EEF5-4B1B-96A0-7310E77FF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59" y="612522"/>
            <a:ext cx="4510521" cy="31323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FEA1A102-A411-420D-BA30-DFFA65800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9029" y="3848534"/>
            <a:ext cx="479394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Noto Sans KR"/>
              </a:rPr>
              <a:t>큰 데이터 셋에서는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ea typeface="Noto Sans KR"/>
              </a:rPr>
              <a:t>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Noto Sans KR"/>
              </a:rPr>
              <a:t>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Noto Sans KR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Noto Sans KR"/>
              </a:rPr>
              <a:t>더 효율적으로 동작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9EB9B6-560E-48F4-8E26-7537BA4019EC}"/>
              </a:ext>
            </a:extLst>
          </p:cNvPr>
          <p:cNvSpPr txBox="1"/>
          <p:nvPr/>
        </p:nvSpPr>
        <p:spPr>
          <a:xfrm>
            <a:off x="701304" y="615737"/>
            <a:ext cx="49374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"/>
              </a:rPr>
              <a:t>셔플링을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하기 전에 미리 각 파티션 내에 있는 데이터들을 먼저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/>
              </a:rPr>
              <a:t>combine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D46EFF-7999-44EC-9D8B-81BEB8017419}"/>
              </a:ext>
            </a:extLst>
          </p:cNvPr>
          <p:cNvSpPr txBox="1"/>
          <p:nvPr/>
        </p:nvSpPr>
        <p:spPr>
          <a:xfrm>
            <a:off x="6777759" y="638728"/>
            <a:ext cx="6126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모든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/>
              </a:rPr>
              <a:t>key-</a:t>
            </a:r>
            <a:r>
              <a:rPr lang="en-US" altLang="ko-KR" sz="1200" dirty="0">
                <a:solidFill>
                  <a:srgbClr val="555555"/>
                </a:solidFill>
                <a:latin typeface="Noto Sans KR"/>
              </a:rPr>
              <a:t>value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페어에 대해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"/>
              </a:rPr>
              <a:t>셔플을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수행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/>
                <a:sym typeface="Wingdings" panose="05000000000000000000" pitchFamily="2" charset="2"/>
              </a:rPr>
              <a:t>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  <a:sym typeface="Wingdings" panose="05000000000000000000" pitchFamily="2" charset="2"/>
              </a:rPr>
              <a:t>네트워크 자원을 더 많이 소모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8560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462FF1-EFE1-4F3A-BB7C-71C1277EB729}"/>
              </a:ext>
            </a:extLst>
          </p:cNvPr>
          <p:cNvSpPr/>
          <p:nvPr/>
        </p:nvSpPr>
        <p:spPr>
          <a:xfrm>
            <a:off x="0" y="0"/>
            <a:ext cx="479394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BAC77-594C-4D9E-A373-B5ED1FE2C0E4}"/>
              </a:ext>
            </a:extLst>
          </p:cNvPr>
          <p:cNvSpPr txBox="1"/>
          <p:nvPr/>
        </p:nvSpPr>
        <p:spPr>
          <a:xfrm>
            <a:off x="276873" y="-184117"/>
            <a:ext cx="6094476" cy="77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>
                <a:latin typeface="MinionPro-Regular"/>
              </a:rPr>
              <a:t>Other Aggregation Methods 230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380DC-51FD-4559-98D5-3AAA80CFB778}"/>
              </a:ext>
            </a:extLst>
          </p:cNvPr>
          <p:cNvSpPr txBox="1"/>
          <p:nvPr/>
        </p:nvSpPr>
        <p:spPr>
          <a:xfrm>
            <a:off x="6096000" y="4767960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nums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aggregate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maxFunc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addFunc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08ECB-516B-4D0A-A202-BA53F721C78C}"/>
              </a:ext>
            </a:extLst>
          </p:cNvPr>
          <p:cNvSpPr txBox="1"/>
          <p:nvPr/>
        </p:nvSpPr>
        <p:spPr>
          <a:xfrm>
            <a:off x="6158884" y="5476287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depth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3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nums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treeAggregate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maxFunc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addFunc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depth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84060-3576-4667-ADFD-0FE51C3341CB}"/>
              </a:ext>
            </a:extLst>
          </p:cNvPr>
          <p:cNvSpPr txBox="1"/>
          <p:nvPr/>
        </p:nvSpPr>
        <p:spPr>
          <a:xfrm>
            <a:off x="642403" y="548297"/>
            <a:ext cx="25563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‒"/>
            </a:pPr>
            <a:r>
              <a:rPr lang="en-US" altLang="ko-KR" sz="1800" b="1" i="0" u="none" strike="noStrike" baseline="0" dirty="0">
                <a:solidFill>
                  <a:srgbClr val="555555"/>
                </a:solidFill>
                <a:latin typeface="LiberationSans-Bold"/>
              </a:rPr>
              <a:t>aggregate</a:t>
            </a:r>
          </a:p>
          <a:p>
            <a:pPr marL="285750" indent="-285750">
              <a:buFontTx/>
              <a:buChar char="‒"/>
            </a:pPr>
            <a:r>
              <a:rPr lang="en-US" altLang="ko-KR" sz="1800" b="1" i="0" u="none" strike="noStrike" baseline="0" dirty="0" err="1">
                <a:solidFill>
                  <a:srgbClr val="555555"/>
                </a:solidFill>
                <a:latin typeface="LiberationSans-Bold"/>
              </a:rPr>
              <a:t>aggregateByKey</a:t>
            </a:r>
            <a:endParaRPr lang="ko-KR" altLang="en-US" dirty="0"/>
          </a:p>
          <a:p>
            <a:pPr marL="285750" indent="-285750">
              <a:buFontTx/>
              <a:buChar char="‒"/>
            </a:pPr>
            <a:r>
              <a:rPr lang="en-US" altLang="ko-KR" sz="1800" b="1" i="0" u="none" strike="noStrike" baseline="0" dirty="0" err="1">
                <a:solidFill>
                  <a:srgbClr val="555555"/>
                </a:solidFill>
                <a:latin typeface="LiberationSans-Bold"/>
              </a:rPr>
              <a:t>combineByKey</a:t>
            </a:r>
            <a:endParaRPr lang="ko-KR" altLang="en-US" dirty="0"/>
          </a:p>
          <a:p>
            <a:pPr marL="285750" indent="-285750">
              <a:buFontTx/>
              <a:buChar char="‒"/>
            </a:pPr>
            <a:r>
              <a:rPr lang="en-US" altLang="ko-KR" sz="1800" b="1" i="0" u="none" strike="noStrike" baseline="0" dirty="0" err="1">
                <a:solidFill>
                  <a:srgbClr val="555555"/>
                </a:solidFill>
                <a:latin typeface="LiberationSans-Bold"/>
              </a:rPr>
              <a:t>foldByKey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CBDE5-87A8-4D2C-BC14-69CD8303F256}"/>
              </a:ext>
            </a:extLst>
          </p:cNvPr>
          <p:cNvSpPr txBox="1"/>
          <p:nvPr/>
        </p:nvSpPr>
        <p:spPr>
          <a:xfrm>
            <a:off x="4793940" y="469565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>
                <a:solidFill>
                  <a:srgbClr val="555555"/>
                </a:solidFill>
                <a:latin typeface="LiberationSans-Bold"/>
              </a:rPr>
              <a:t>aggregate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BD8F8-74BA-4620-88D4-FB6A345FB69A}"/>
              </a:ext>
            </a:extLst>
          </p:cNvPr>
          <p:cNvSpPr txBox="1"/>
          <p:nvPr/>
        </p:nvSpPr>
        <p:spPr>
          <a:xfrm>
            <a:off x="9742515" y="4974580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#90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BA8D5-E45E-453E-8DF0-DB4427EB07CF}"/>
              </a:ext>
            </a:extLst>
          </p:cNvPr>
          <p:cNvSpPr txBox="1"/>
          <p:nvPr/>
        </p:nvSpPr>
        <p:spPr>
          <a:xfrm>
            <a:off x="10840722" y="588058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#90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6853B-0344-4554-B301-A5A9B1C71A16}"/>
              </a:ext>
            </a:extLst>
          </p:cNvPr>
          <p:cNvSpPr txBox="1"/>
          <p:nvPr/>
        </p:nvSpPr>
        <p:spPr>
          <a:xfrm>
            <a:off x="5159472" y="287363"/>
            <a:ext cx="38498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669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def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D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maxFunc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left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right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669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	return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max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left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right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669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def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D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addFunc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left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right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669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	return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left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+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right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nums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sc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parallelize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range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31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D5E18F-1622-412A-877C-7EEC227F0461}"/>
              </a:ext>
            </a:extLst>
          </p:cNvPr>
          <p:cNvSpPr txBox="1"/>
          <p:nvPr/>
        </p:nvSpPr>
        <p:spPr>
          <a:xfrm>
            <a:off x="8547476" y="1053762"/>
            <a:ext cx="2837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#1</a:t>
            </a:r>
            <a:r>
              <a:rPr lang="ko-KR" altLang="en-US" sz="1100" dirty="0"/>
              <a:t>부터 </a:t>
            </a:r>
            <a:r>
              <a:rPr lang="en-US" altLang="ko-KR" sz="1100" dirty="0"/>
              <a:t>30</a:t>
            </a:r>
            <a:r>
              <a:rPr lang="ko-KR" altLang="en-US" sz="1100" dirty="0"/>
              <a:t>까지 </a:t>
            </a:r>
            <a:r>
              <a:rPr lang="en-US" altLang="ko-KR" sz="1100" dirty="0"/>
              <a:t>(5</a:t>
            </a:r>
            <a:r>
              <a:rPr lang="ko-KR" altLang="en-US" sz="1100" dirty="0"/>
              <a:t>개의 파티션으로 나눠서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9FCEE3D-1255-4AC7-ACED-595E460A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01659"/>
              </p:ext>
            </p:extLst>
          </p:nvPr>
        </p:nvGraphicFramePr>
        <p:xfrm>
          <a:off x="8615897" y="1356514"/>
          <a:ext cx="2933700" cy="1062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6740">
                  <a:extLst>
                    <a:ext uri="{9D8B030D-6E8A-4147-A177-3AD203B41FA5}">
                      <a16:colId xmlns:a16="http://schemas.microsoft.com/office/drawing/2014/main" val="4249563257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1955271630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1666013349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524429584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9648490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9855713"/>
                  </a:ext>
                </a:extLst>
              </a:tr>
              <a:tr h="1298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8920877"/>
                  </a:ext>
                </a:extLst>
              </a:tr>
              <a:tr h="1298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4352024"/>
                  </a:ext>
                </a:extLst>
              </a:tr>
              <a:tr h="1298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0618080"/>
                  </a:ext>
                </a:extLst>
              </a:tr>
              <a:tr h="1298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85222985"/>
                  </a:ext>
                </a:extLst>
              </a:tr>
              <a:tr h="1298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18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30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58345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1DBE47D-E52A-4AAD-92E0-D790C5A5BA21}"/>
              </a:ext>
            </a:extLst>
          </p:cNvPr>
          <p:cNvSpPr txBox="1"/>
          <p:nvPr/>
        </p:nvSpPr>
        <p:spPr>
          <a:xfrm>
            <a:off x="4938909" y="2868531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35A60"/>
                </a:solidFill>
                <a:effectLst/>
                <a:latin typeface="-apple-system"/>
              </a:rPr>
              <a:t>aggregate(</a:t>
            </a:r>
            <a:r>
              <a:rPr lang="en-US" altLang="ko-KR" b="0" i="0" dirty="0" err="1">
                <a:solidFill>
                  <a:srgbClr val="535A60"/>
                </a:solidFill>
                <a:effectLst/>
                <a:latin typeface="-apple-system"/>
              </a:rPr>
              <a:t>zeroValue</a:t>
            </a:r>
            <a:r>
              <a:rPr lang="en-US" altLang="ko-KR" b="0" i="0" dirty="0">
                <a:solidFill>
                  <a:srgbClr val="535A60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535A60"/>
                </a:solidFill>
                <a:effectLst/>
                <a:latin typeface="-apple-system"/>
              </a:rPr>
              <a:t>seqOp</a:t>
            </a:r>
            <a:r>
              <a:rPr lang="en-US" altLang="ko-KR" b="0" i="0" dirty="0">
                <a:solidFill>
                  <a:srgbClr val="535A60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535A60"/>
                </a:solidFill>
                <a:effectLst/>
                <a:latin typeface="-apple-system"/>
              </a:rPr>
              <a:t>combOp</a:t>
            </a:r>
            <a:r>
              <a:rPr lang="en-US" altLang="ko-KR" b="0" i="0" dirty="0">
                <a:solidFill>
                  <a:srgbClr val="535A60"/>
                </a:solidFill>
                <a:effectLst/>
                <a:latin typeface="-apple-system"/>
              </a:rPr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781643-4F01-46BF-B418-C612D3B8CDCC}"/>
              </a:ext>
            </a:extLst>
          </p:cNvPr>
          <p:cNvSpPr txBox="1"/>
          <p:nvPr/>
        </p:nvSpPr>
        <p:spPr>
          <a:xfrm>
            <a:off x="4956320" y="3267514"/>
            <a:ext cx="72970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Arial Unicode MS"/>
                <a:ea typeface="var(--ff-mono)"/>
              </a:rPr>
              <a:t>zeroValue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: The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initialization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your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desired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.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//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초기값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Arial Unicode MS"/>
                <a:ea typeface="var(--ff-mono)"/>
              </a:rPr>
              <a:t>seqOp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: The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operation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you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want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apply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RDD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records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.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Runs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once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every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record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partition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.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//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파티션 내의 연산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Arial Unicode MS"/>
                <a:ea typeface="var(--ff-mono)"/>
              </a:rPr>
              <a:t>combOp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Defines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how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resulted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objects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every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partition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gets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combined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.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 //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ea typeface="inherit"/>
              </a:rPr>
              <a:t>파티션 간의 연산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D5FA84-5E10-4FD8-9A2A-EA48F2316F11}"/>
              </a:ext>
            </a:extLst>
          </p:cNvPr>
          <p:cNvSpPr txBox="1"/>
          <p:nvPr/>
        </p:nvSpPr>
        <p:spPr>
          <a:xfrm>
            <a:off x="4938909" y="3861146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535A60"/>
                </a:solidFill>
                <a:latin typeface="-apple-system"/>
              </a:rPr>
              <a:t>treeA</a:t>
            </a:r>
            <a:r>
              <a:rPr lang="en-US" altLang="ko-KR" b="0" i="0" dirty="0" err="1">
                <a:solidFill>
                  <a:srgbClr val="535A60"/>
                </a:solidFill>
                <a:effectLst/>
                <a:latin typeface="-apple-system"/>
              </a:rPr>
              <a:t>ggregate</a:t>
            </a:r>
            <a:r>
              <a:rPr lang="en-US" altLang="ko-KR" b="0" i="0" dirty="0">
                <a:solidFill>
                  <a:srgbClr val="535A60"/>
                </a:solidFill>
                <a:effectLst/>
                <a:latin typeface="-apple-system"/>
              </a:rPr>
              <a:t>(</a:t>
            </a:r>
            <a:r>
              <a:rPr lang="en-US" altLang="ko-KR" b="0" i="0" dirty="0" err="1">
                <a:solidFill>
                  <a:srgbClr val="535A60"/>
                </a:solidFill>
                <a:effectLst/>
                <a:latin typeface="-apple-system"/>
              </a:rPr>
              <a:t>zeroValue</a:t>
            </a:r>
            <a:r>
              <a:rPr lang="en-US" altLang="ko-KR" b="0" i="0" dirty="0">
                <a:solidFill>
                  <a:srgbClr val="535A60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535A60"/>
                </a:solidFill>
                <a:effectLst/>
                <a:latin typeface="-apple-system"/>
              </a:rPr>
              <a:t>seqOp</a:t>
            </a:r>
            <a:r>
              <a:rPr lang="en-US" altLang="ko-KR" b="0" i="0" dirty="0">
                <a:solidFill>
                  <a:srgbClr val="535A60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535A60"/>
                </a:solidFill>
                <a:effectLst/>
                <a:latin typeface="-apple-system"/>
              </a:rPr>
              <a:t>combOp</a:t>
            </a:r>
            <a:r>
              <a:rPr lang="en-US" altLang="ko-KR" b="0" i="0" dirty="0">
                <a:solidFill>
                  <a:srgbClr val="535A60"/>
                </a:solidFill>
                <a:effectLst/>
                <a:latin typeface="-apple-system"/>
              </a:rPr>
              <a:t>, depth)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6EFD42-0F1A-499F-8CCE-A77F80FE0046}"/>
              </a:ext>
            </a:extLst>
          </p:cNvPr>
          <p:cNvSpPr txBox="1"/>
          <p:nvPr/>
        </p:nvSpPr>
        <p:spPr>
          <a:xfrm>
            <a:off x="4938909" y="4175337"/>
            <a:ext cx="31220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4. depth: suggested depth of the tree (default: 2)</a:t>
            </a:r>
            <a:endParaRPr lang="ko-KR" altLang="en-US" sz="900" dirty="0"/>
          </a:p>
        </p:txBody>
      </p:sp>
      <p:pic>
        <p:nvPicPr>
          <p:cNvPr id="3075" name="Picture 3" descr="TreeReduce and TreeAggregate Demystified - Apache Spark - Best Practices  and Tuning">
            <a:extLst>
              <a:ext uri="{FF2B5EF4-FFF2-40B4-BE49-F238E27FC236}">
                <a16:creationId xmlns:a16="http://schemas.microsoft.com/office/drawing/2014/main" id="{C90E9340-B887-423D-B431-9B7E1D24A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30" y="3718854"/>
            <a:ext cx="4379432" cy="246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E12214-617F-4E98-A31A-79FC5230A617}"/>
              </a:ext>
            </a:extLst>
          </p:cNvPr>
          <p:cNvSpPr txBox="1"/>
          <p:nvPr/>
        </p:nvSpPr>
        <p:spPr>
          <a:xfrm>
            <a:off x="2725445" y="39227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626AAA-6A04-4CAA-87FB-7ABA1E8D3A04}"/>
              </a:ext>
            </a:extLst>
          </p:cNvPr>
          <p:cNvSpPr txBox="1"/>
          <p:nvPr/>
        </p:nvSpPr>
        <p:spPr>
          <a:xfrm>
            <a:off x="3611802" y="44061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69030B-BBA4-4545-A3A7-CABF49BE9B3F}"/>
              </a:ext>
            </a:extLst>
          </p:cNvPr>
          <p:cNvSpPr txBox="1"/>
          <p:nvPr/>
        </p:nvSpPr>
        <p:spPr>
          <a:xfrm>
            <a:off x="3765268" y="4983403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depth=2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83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682DA-8A25-4548-8581-254F3D62BC50}"/>
              </a:ext>
            </a:extLst>
          </p:cNvPr>
          <p:cNvSpPr txBox="1"/>
          <p:nvPr/>
        </p:nvSpPr>
        <p:spPr>
          <a:xfrm>
            <a:off x="6518783" y="1117471"/>
            <a:ext cx="467409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360000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valToCombiner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	return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669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def 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mergeValuesFunc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valToAppend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):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append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valToAppend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669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return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vals</a:t>
            </a:r>
            <a:endParaRPr lang="en-US" altLang="ko-KR" sz="1400" b="0" i="0" u="none" strike="noStrike" baseline="0" dirty="0">
              <a:solidFill>
                <a:srgbClr val="000089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mergeCombinerFunc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vals1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vals2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	return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vals1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vals2</a:t>
            </a:r>
          </a:p>
          <a:p>
            <a:pPr algn="l" defTabSz="360000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outputPartitions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6</a:t>
            </a:r>
          </a:p>
          <a:p>
            <a:pPr algn="l" defTabSz="360000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KVcharacters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	.</a:t>
            </a:r>
            <a:r>
              <a:rPr lang="en-US" altLang="ko-KR" sz="1400" b="1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combineByKey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valToCombiner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mergeValuesFunc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mergeCombinerFunc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outputPartitions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)\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	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99749-D54E-4FEE-B11A-282C1D84D505}"/>
              </a:ext>
            </a:extLst>
          </p:cNvPr>
          <p:cNvSpPr txBox="1"/>
          <p:nvPr/>
        </p:nvSpPr>
        <p:spPr>
          <a:xfrm>
            <a:off x="6703779" y="5025593"/>
            <a:ext cx="48268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KVcharacters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foldByKey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addFunc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95EC80-6769-4C0C-9EAD-1497D283CA8A}"/>
              </a:ext>
            </a:extLst>
          </p:cNvPr>
          <p:cNvSpPr txBox="1"/>
          <p:nvPr/>
        </p:nvSpPr>
        <p:spPr>
          <a:xfrm>
            <a:off x="4749908" y="23163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 err="1">
                <a:solidFill>
                  <a:srgbClr val="555555"/>
                </a:solidFill>
                <a:latin typeface="LiberationSans-Bold"/>
              </a:rPr>
              <a:t>aggregateByKey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31E549-D7B9-41DB-AD6F-DAE144E5B2BE}"/>
              </a:ext>
            </a:extLst>
          </p:cNvPr>
          <p:cNvSpPr txBox="1"/>
          <p:nvPr/>
        </p:nvSpPr>
        <p:spPr>
          <a:xfrm>
            <a:off x="4749908" y="106052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 err="1">
                <a:solidFill>
                  <a:srgbClr val="555555"/>
                </a:solidFill>
                <a:latin typeface="LiberationSans-Bold"/>
              </a:rPr>
              <a:t>combineByKey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0C7A7-B8FF-46DB-BF4A-77348C296C9F}"/>
              </a:ext>
            </a:extLst>
          </p:cNvPr>
          <p:cNvSpPr txBox="1"/>
          <p:nvPr/>
        </p:nvSpPr>
        <p:spPr>
          <a:xfrm>
            <a:off x="4749908" y="501719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 err="1">
                <a:solidFill>
                  <a:srgbClr val="555555"/>
                </a:solidFill>
                <a:latin typeface="LiberationSans-Bold"/>
              </a:rPr>
              <a:t>foldByKey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FBF991-5989-414E-81A1-0A0C2A9C2DA6}"/>
              </a:ext>
            </a:extLst>
          </p:cNvPr>
          <p:cNvSpPr/>
          <p:nvPr/>
        </p:nvSpPr>
        <p:spPr>
          <a:xfrm>
            <a:off x="0" y="0"/>
            <a:ext cx="479394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FD5971-F546-469D-AE8C-9A8ADAD1EEE8}"/>
              </a:ext>
            </a:extLst>
          </p:cNvPr>
          <p:cNvSpPr txBox="1"/>
          <p:nvPr/>
        </p:nvSpPr>
        <p:spPr>
          <a:xfrm>
            <a:off x="6518783" y="138931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KVcharacters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aggregateByKey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addFunc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maxFunc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E8D548-0D00-4EB8-A933-080A27FD1E13}"/>
              </a:ext>
            </a:extLst>
          </p:cNvPr>
          <p:cNvSpPr txBox="1"/>
          <p:nvPr/>
        </p:nvSpPr>
        <p:spPr>
          <a:xfrm>
            <a:off x="160814" y="1873959"/>
            <a:ext cx="45542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Monaco"/>
              </a:rPr>
              <a:t># 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Monaco"/>
              </a:rPr>
              <a:t>결과</a:t>
            </a:r>
            <a:endParaRPr lang="en-US" altLang="ko-KR" sz="1200" b="0" i="0" dirty="0">
              <a:solidFill>
                <a:srgbClr val="212121"/>
              </a:solidFill>
              <a:effectLst/>
              <a:latin typeface="Monaco"/>
            </a:endParaRP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Monaco"/>
              </a:rPr>
              <a:t>[('b', [1]), 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Monaco"/>
              </a:rPr>
              <a:t>('d', [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Monaco"/>
              </a:rPr>
              <a:t>1, 1, 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Monaco"/>
              </a:rPr>
              <a:t>1, 1]), 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Monaco"/>
              </a:rPr>
              <a:t>('f', [1]), 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Monaco"/>
              </a:rPr>
              <a:t>('h', [1]), 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Monaco"/>
              </a:rPr>
              <a:t>('l', [1]), 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Monaco"/>
              </a:rPr>
              <a:t>('n', [1, 1]), ('p', [1, 1, 1]), ('r', [1, 1]), ('t', [1, 1, 1]), ('v', [1]), (':', [1]), ('a', [1, 1, 1, 1]), ('c', [1]), ('e', [1, 1, 1, 1, 1, 1, 1]), ('g', [1, 1, 1]), ('</a:t>
            </a:r>
            <a:r>
              <a:rPr lang="en-US" altLang="ko-KR" sz="1200" b="0" i="0" dirty="0" err="1">
                <a:solidFill>
                  <a:srgbClr val="212121"/>
                </a:solidFill>
                <a:effectLst/>
                <a:latin typeface="Monaco"/>
              </a:rPr>
              <a:t>i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Monaco"/>
              </a:rPr>
              <a:t>', [1, 1, 1, 1, 1, 1, 1]), ('k', [1]), ('m', [1, 1]), ('o', [1]), ('s', [1, 1, 1, 1]), ('u', [1])]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0ECFF-F37B-4756-95F6-9F54E9EEE687}"/>
              </a:ext>
            </a:extLst>
          </p:cNvPr>
          <p:cNvSpPr txBox="1"/>
          <p:nvPr/>
        </p:nvSpPr>
        <p:spPr>
          <a:xfrm>
            <a:off x="3018761" y="6019418"/>
            <a:ext cx="91732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212121"/>
                </a:solidFill>
                <a:effectLst/>
                <a:latin typeface="Monaco"/>
              </a:rPr>
              <a:t># [('a', 4), ('c', 1), ('e', 7), ('g', 3), ('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Monaco"/>
              </a:rPr>
              <a:t>i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Monaco"/>
              </a:rPr>
              <a:t>', 7), ('k', 1), ('m', 2), ('o', 1), ('s', 4), ('u', 1), ('b', 1), ('d', 4), ('f', 1), ('h', 1), ('l', 1), ('n', 2), ('p', 3), ('r', 2), ('t', 3), ('v', 1), (':', 1)]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548E39-D0DC-4388-A5FA-3CF55C81F9DF}"/>
              </a:ext>
            </a:extLst>
          </p:cNvPr>
          <p:cNvSpPr txBox="1"/>
          <p:nvPr/>
        </p:nvSpPr>
        <p:spPr>
          <a:xfrm>
            <a:off x="2697092" y="339352"/>
            <a:ext cx="16962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#</a:t>
            </a:r>
            <a:r>
              <a:rPr lang="ko-KR" altLang="en-US" sz="1100" dirty="0"/>
              <a:t>키 기준으로 </a:t>
            </a:r>
            <a:r>
              <a:rPr lang="en-US" altLang="ko-KR" sz="1100" dirty="0" err="1"/>
              <a:t>agregate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6CB42C-BE61-4914-B395-60A75E670705}"/>
              </a:ext>
            </a:extLst>
          </p:cNvPr>
          <p:cNvSpPr txBox="1"/>
          <p:nvPr/>
        </p:nvSpPr>
        <p:spPr>
          <a:xfrm>
            <a:off x="10596900" y="1767655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리스트에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42D62-40C6-4AAF-8A33-E085C3BAFDCA}"/>
              </a:ext>
            </a:extLst>
          </p:cNvPr>
          <p:cNvSpPr txBox="1"/>
          <p:nvPr/>
        </p:nvSpPr>
        <p:spPr>
          <a:xfrm>
            <a:off x="10596544" y="2455188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계속 추가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B7F5DF-94BB-42F1-A25B-0CF8A27917E5}"/>
              </a:ext>
            </a:extLst>
          </p:cNvPr>
          <p:cNvSpPr txBox="1"/>
          <p:nvPr/>
        </p:nvSpPr>
        <p:spPr>
          <a:xfrm>
            <a:off x="9103828" y="2887186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파티션 개수 설정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BFA693-A38C-416A-88C6-D22B75ABDA96}"/>
              </a:ext>
            </a:extLst>
          </p:cNvPr>
          <p:cNvSpPr txBox="1"/>
          <p:nvPr/>
        </p:nvSpPr>
        <p:spPr>
          <a:xfrm>
            <a:off x="615186" y="4949837"/>
            <a:ext cx="4134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#reducebykey</a:t>
            </a:r>
            <a:r>
              <a:rPr lang="ko-KR" altLang="en-US" sz="1200" dirty="0"/>
              <a:t>와 동일한데 </a:t>
            </a:r>
            <a:endParaRPr lang="en-US" altLang="ko-KR" sz="1200" dirty="0"/>
          </a:p>
          <a:p>
            <a:r>
              <a:rPr lang="ko-KR" altLang="en-US" sz="12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Open Sans" panose="020B0606030504020204" pitchFamily="34" charset="0"/>
              </a:rPr>
              <a:t>데이터 타입과 동일한 </a:t>
            </a:r>
            <a:r>
              <a:rPr lang="en-US" altLang="ko-KR" sz="1200" dirty="0" err="1">
                <a:solidFill>
                  <a:srgbClr val="333333"/>
                </a:solidFill>
                <a:highlight>
                  <a:srgbClr val="00FFFF"/>
                </a:highlight>
                <a:latin typeface="Open Sans" panose="020B0606030504020204" pitchFamily="34" charset="0"/>
              </a:rPr>
              <a:t>Z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highlight>
                  <a:srgbClr val="00FFFF"/>
                </a:highlight>
                <a:latin typeface="Open Sans" panose="020B0606030504020204" pitchFamily="34" charset="0"/>
              </a:rPr>
              <a:t>eroValue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Open Sans" panose="020B0606030504020204" pitchFamily="34" charset="0"/>
              </a:rPr>
              <a:t>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Open Sans" panose="020B0606030504020204" pitchFamily="34" charset="0"/>
              </a:rPr>
              <a:t>(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highlight>
                  <a:srgbClr val="00FFFF"/>
                </a:highlight>
                <a:latin typeface="Open Sans" panose="020B0606030504020204" pitchFamily="34" charset="0"/>
              </a:rPr>
              <a:t>e.g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Open Sans" panose="020B0606030504020204" pitchFamily="34" charset="0"/>
              </a:rPr>
              <a:t> 0 or 1 )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와 함께 병합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47CC9F-263D-41B6-8BC5-9605CB71296F}"/>
              </a:ext>
            </a:extLst>
          </p:cNvPr>
          <p:cNvSpPr txBox="1"/>
          <p:nvPr/>
        </p:nvSpPr>
        <p:spPr>
          <a:xfrm>
            <a:off x="6690425" y="5446640"/>
            <a:ext cx="4826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KVcharacters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foldByKey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addFunc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28C257-A4B2-43E8-861C-9A4B9B25B2A7}"/>
              </a:ext>
            </a:extLst>
          </p:cNvPr>
          <p:cNvSpPr txBox="1"/>
          <p:nvPr/>
        </p:nvSpPr>
        <p:spPr>
          <a:xfrm>
            <a:off x="3018761" y="6252672"/>
            <a:ext cx="91732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212121"/>
                </a:solidFill>
                <a:effectLst/>
                <a:latin typeface="Monaco"/>
              </a:rPr>
              <a:t># [('a', 6), ('c', 2), ('e', 9), ('g', 5), ('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Monaco"/>
              </a:rPr>
              <a:t>i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Monaco"/>
              </a:rPr>
              <a:t>', 9), ('k', 2), ('m', 3), ('o', 2), ('s', 6), ('u', 2), ('b', 2), ('d', 6), ('f', 2), ('h', 2), ('l', 2), ('n', 4), ('p', 5), ('r', 4), ('t', 5), ('v', 2), (':', 2)]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AD03E8-B544-4CBA-B81A-BFC0E5B759E1}"/>
              </a:ext>
            </a:extLst>
          </p:cNvPr>
          <p:cNvSpPr txBox="1"/>
          <p:nvPr/>
        </p:nvSpPr>
        <p:spPr>
          <a:xfrm>
            <a:off x="3018761" y="6495035"/>
            <a:ext cx="91732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212121"/>
                </a:solidFill>
                <a:effectLst/>
                <a:latin typeface="Monaco"/>
              </a:rPr>
              <a:t># [('a', 8), ('c', 3), ('e', 11), ('g', 7), ('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Monaco"/>
              </a:rPr>
              <a:t>i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Monaco"/>
              </a:rPr>
              <a:t>', 11), ('k', 3), ('m', 4), ('o', 3), ('s', 8), ('u', 3), ('b', 3), ('d', 8), ('f', 3), ('h', 3), ('l', 3), ('n', 6), ('p', 7), ('r', 6), ('t', 7), ('v', 3), (':', 3)]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35DC51-E084-43BD-8B1C-237E01B9926E}"/>
              </a:ext>
            </a:extLst>
          </p:cNvPr>
          <p:cNvSpPr txBox="1"/>
          <p:nvPr/>
        </p:nvSpPr>
        <p:spPr>
          <a:xfrm>
            <a:off x="6690425" y="5684462"/>
            <a:ext cx="4826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KVcharacters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foldByKey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66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addFunc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B57AB97-C4A0-47E6-B63B-E7EEAEBBEF86}"/>
              </a:ext>
            </a:extLst>
          </p:cNvPr>
          <p:cNvCxnSpPr/>
          <p:nvPr/>
        </p:nvCxnSpPr>
        <p:spPr>
          <a:xfrm flipV="1">
            <a:off x="9117181" y="4740191"/>
            <a:ext cx="44886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DC1BD0-FE67-4592-A45A-626CDE799031}"/>
              </a:ext>
            </a:extLst>
          </p:cNvPr>
          <p:cNvSpPr txBox="1"/>
          <p:nvPr/>
        </p:nvSpPr>
        <p:spPr>
          <a:xfrm>
            <a:off x="9580404" y="4540514"/>
            <a:ext cx="2069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각 파티션별 초기값 </a:t>
            </a:r>
            <a:r>
              <a:rPr lang="en-US" altLang="ko-KR" sz="1200" dirty="0"/>
              <a:t>(key, 0)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747521-F10C-4076-897E-3D8991D314E9}"/>
              </a:ext>
            </a:extLst>
          </p:cNvPr>
          <p:cNvSpPr txBox="1"/>
          <p:nvPr/>
        </p:nvSpPr>
        <p:spPr>
          <a:xfrm>
            <a:off x="9580404" y="4743041"/>
            <a:ext cx="2069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각 파티션별 초기값 </a:t>
            </a:r>
            <a:r>
              <a:rPr lang="en-US" altLang="ko-KR" sz="1200" dirty="0"/>
              <a:t>(key, 1)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1F8A5A-E115-4034-8EF4-2407065ED15A}"/>
              </a:ext>
            </a:extLst>
          </p:cNvPr>
          <p:cNvSpPr txBox="1"/>
          <p:nvPr/>
        </p:nvSpPr>
        <p:spPr>
          <a:xfrm>
            <a:off x="9580404" y="4946688"/>
            <a:ext cx="2069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각 파티션별 초기값 </a:t>
            </a:r>
            <a:r>
              <a:rPr lang="en-US" altLang="ko-KR" sz="1200" dirty="0"/>
              <a:t>(key, 2)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99989C-5EC8-4473-901A-58A639C25E28}"/>
              </a:ext>
            </a:extLst>
          </p:cNvPr>
          <p:cNvSpPr txBox="1"/>
          <p:nvPr/>
        </p:nvSpPr>
        <p:spPr>
          <a:xfrm>
            <a:off x="2555226" y="1117471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</a:t>
            </a:r>
            <a:r>
              <a:rPr lang="ko-KR" altLang="en-US" sz="1200" dirty="0"/>
              <a:t>키를 기준으로 연산 수행</a:t>
            </a:r>
            <a:endParaRPr lang="en-US" altLang="ko-KR" sz="1200" dirty="0"/>
          </a:p>
          <a:p>
            <a:r>
              <a:rPr lang="en-US" altLang="ko-KR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파라미터로 함수를 사용</a:t>
            </a:r>
          </a:p>
        </p:txBody>
      </p:sp>
    </p:spTree>
    <p:extLst>
      <p:ext uri="{BB962C8B-B14F-4D97-AF65-F5344CB8AC3E}">
        <p14:creationId xmlns:p14="http://schemas.microsoft.com/office/powerpoint/2010/main" val="3688156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059613-C749-4DC5-94B1-0261E03DBF31}"/>
              </a:ext>
            </a:extLst>
          </p:cNvPr>
          <p:cNvSpPr/>
          <p:nvPr/>
        </p:nvSpPr>
        <p:spPr>
          <a:xfrm>
            <a:off x="0" y="0"/>
            <a:ext cx="479394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96A4F-8A26-40E8-8FF4-74A0A6E2AD43}"/>
              </a:ext>
            </a:extLst>
          </p:cNvPr>
          <p:cNvSpPr txBox="1"/>
          <p:nvPr/>
        </p:nvSpPr>
        <p:spPr>
          <a:xfrm>
            <a:off x="339943" y="1952572"/>
            <a:ext cx="2243831" cy="119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500000"/>
              </a:lnSpc>
            </a:pP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MinionPro-Regular"/>
              </a:rPr>
              <a:t>Joins 233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6BA5A-893A-48FF-BF63-C9EFF2438C91}"/>
              </a:ext>
            </a:extLst>
          </p:cNvPr>
          <p:cNvSpPr txBox="1"/>
          <p:nvPr/>
        </p:nvSpPr>
        <p:spPr>
          <a:xfrm>
            <a:off x="4902691" y="318596"/>
            <a:ext cx="70917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1400" b="0" i="0" u="none" strike="noStrike" baseline="0" dirty="0">
                <a:solidFill>
                  <a:srgbClr val="00CDFF"/>
                </a:solidFill>
                <a:latin typeface="Consolas" panose="020B0609020204030204" pitchFamily="49" charset="0"/>
              </a:rPr>
              <a:t>random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distinctChars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flatMap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distinct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charRDD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distinctChars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charRDD2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distinctChars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charRDD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cogroup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charRDD2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take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5D746-DF93-45B9-BBDA-A0EB20E93CB2}"/>
              </a:ext>
            </a:extLst>
          </p:cNvPr>
          <p:cNvSpPr txBox="1"/>
          <p:nvPr/>
        </p:nvSpPr>
        <p:spPr>
          <a:xfrm>
            <a:off x="4902690" y="2736502"/>
            <a:ext cx="70917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keyedChars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distinctChars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random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random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outputPartitions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10</a:t>
            </a:r>
          </a:p>
          <a:p>
            <a:pPr algn="l"/>
            <a:endParaRPr lang="en-US" altLang="ko-KR" sz="1400" b="0" i="0" u="none" strike="noStrike" baseline="0" dirty="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KVcharacters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keyedChars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KVcharacters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keyedChars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outputPartitions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C3B2E-92C7-442C-8FF9-D5851BD399FA}"/>
              </a:ext>
            </a:extLst>
          </p:cNvPr>
          <p:cNvSpPr txBox="1"/>
          <p:nvPr/>
        </p:nvSpPr>
        <p:spPr>
          <a:xfrm>
            <a:off x="10645804" y="3531250"/>
            <a:ext cx="536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Monaco"/>
              </a:rPr>
              <a:t>#51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84FEC-2463-4BAA-8A96-38BF052A8308}"/>
              </a:ext>
            </a:extLst>
          </p:cNvPr>
          <p:cNvSpPr txBox="1"/>
          <p:nvPr/>
        </p:nvSpPr>
        <p:spPr>
          <a:xfrm>
            <a:off x="3417163" y="4630911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랜덤 모듈의 랜덤함수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이상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미만의 숫자 중에서 하나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뽑아줌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B69C31-08F0-4D5F-B7AB-AE0E5D8A9644}"/>
              </a:ext>
            </a:extLst>
          </p:cNvPr>
          <p:cNvSpPr txBox="1"/>
          <p:nvPr/>
        </p:nvSpPr>
        <p:spPr>
          <a:xfrm>
            <a:off x="10913985" y="967332"/>
            <a:ext cx="15402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//[(‘a’, 0.1111111)]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57731-9C46-4EBD-8C6D-C4AF9B31FDF7}"/>
              </a:ext>
            </a:extLst>
          </p:cNvPr>
          <p:cNvSpPr txBox="1"/>
          <p:nvPr/>
        </p:nvSpPr>
        <p:spPr>
          <a:xfrm>
            <a:off x="197528" y="657122"/>
            <a:ext cx="39868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최대 </a:t>
            </a:r>
            <a:r>
              <a:rPr lang="en-US" altLang="ko-KR" sz="1200" dirty="0"/>
              <a:t>3</a:t>
            </a:r>
            <a:r>
              <a:rPr lang="ko-KR" altLang="en-US" sz="1200" dirty="0"/>
              <a:t>개의 </a:t>
            </a:r>
            <a:r>
              <a:rPr lang="en-US" altLang="ko-KR" sz="1200" dirty="0"/>
              <a:t>key-value RDD</a:t>
            </a:r>
            <a:r>
              <a:rPr lang="ko-KR" altLang="en-US" sz="1200" dirty="0"/>
              <a:t>를 그룹화할 수 있는 함수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D10DC1-7018-4A42-A4E0-C43C6072ADA8}"/>
              </a:ext>
            </a:extLst>
          </p:cNvPr>
          <p:cNvSpPr txBox="1"/>
          <p:nvPr/>
        </p:nvSpPr>
        <p:spPr>
          <a:xfrm>
            <a:off x="339942" y="143895"/>
            <a:ext cx="1775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 dirty="0" err="1">
                <a:solidFill>
                  <a:srgbClr val="0000FF"/>
                </a:solidFill>
                <a:latin typeface="MinionPro-Regular"/>
              </a:rPr>
              <a:t>CoGroups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MinionPro-Regular"/>
              </a:rPr>
              <a:t> 232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13BE1-C51C-4575-9FA0-7C72A46A331D}"/>
              </a:ext>
            </a:extLst>
          </p:cNvPr>
          <p:cNvSpPr txBox="1"/>
          <p:nvPr/>
        </p:nvSpPr>
        <p:spPr>
          <a:xfrm>
            <a:off x="10913985" y="1173403"/>
            <a:ext cx="15402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//[(‘a’, 0.2222222)]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D8024E-9EE0-4F09-B922-522853D9E529}"/>
              </a:ext>
            </a:extLst>
          </p:cNvPr>
          <p:cNvSpPr txBox="1"/>
          <p:nvPr/>
        </p:nvSpPr>
        <p:spPr>
          <a:xfrm>
            <a:off x="8581745" y="1448397"/>
            <a:ext cx="25330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//[(‘a’, (0.1111111, 0.222222)]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EB61A1-55C2-459A-BCA8-903DA67B9929}"/>
              </a:ext>
            </a:extLst>
          </p:cNvPr>
          <p:cNvSpPr txBox="1"/>
          <p:nvPr/>
        </p:nvSpPr>
        <p:spPr>
          <a:xfrm>
            <a:off x="4012706" y="3623583"/>
            <a:ext cx="889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00FF00"/>
                </a:highlight>
                <a:latin typeface="Monaco"/>
              </a:rPr>
              <a:t>('s', 1) 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Monaco"/>
              </a:rPr>
              <a:t>…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9A7940-2EAA-441B-ACC6-29D047346D01}"/>
              </a:ext>
            </a:extLst>
          </p:cNvPr>
          <p:cNvSpPr txBox="1"/>
          <p:nvPr/>
        </p:nvSpPr>
        <p:spPr>
          <a:xfrm>
            <a:off x="3417163" y="6136524"/>
            <a:ext cx="85773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>
                <a:highlight>
                  <a:srgbClr val="00FF00"/>
                </a:highlight>
              </a:rPr>
              <a:t>KVcharacters</a:t>
            </a:r>
            <a:r>
              <a:rPr lang="ko-KR" altLang="en-US" sz="1000" dirty="0" err="1"/>
              <a:t>.countByKey</a:t>
            </a:r>
            <a:r>
              <a:rPr lang="ko-KR" altLang="en-US" sz="1000" dirty="0"/>
              <a:t>()</a:t>
            </a:r>
          </a:p>
          <a:p>
            <a:r>
              <a:rPr lang="ko-KR" altLang="en-US" sz="1000" dirty="0"/>
              <a:t>//</a:t>
            </a:r>
            <a:r>
              <a:rPr lang="ko-KR" altLang="en-US" sz="1000" dirty="0" err="1"/>
              <a:t>defaultdict</a:t>
            </a:r>
            <a:r>
              <a:rPr lang="ko-KR" altLang="en-US" sz="1000" dirty="0"/>
              <a:t>(&lt;</a:t>
            </a:r>
            <a:r>
              <a:rPr lang="ko-KR" altLang="en-US" sz="1000" dirty="0" err="1"/>
              <a:t>type</a:t>
            </a:r>
            <a:r>
              <a:rPr lang="ko-KR" altLang="en-US" sz="1000" dirty="0"/>
              <a:t> '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'&gt;, </a:t>
            </a:r>
          </a:p>
          <a:p>
            <a:r>
              <a:rPr lang="ko-KR" altLang="en-US" sz="1000" dirty="0"/>
              <a:t>{'</a:t>
            </a:r>
            <a:r>
              <a:rPr lang="ko-KR" altLang="en-US" sz="1000" dirty="0" err="1"/>
              <a:t>a</a:t>
            </a:r>
            <a:r>
              <a:rPr lang="ko-KR" altLang="en-US" sz="1000" dirty="0"/>
              <a:t>': 4, 'c': 1, '</a:t>
            </a:r>
            <a:r>
              <a:rPr lang="ko-KR" altLang="en-US" sz="1000" dirty="0" err="1"/>
              <a:t>b</a:t>
            </a:r>
            <a:r>
              <a:rPr lang="ko-KR" altLang="en-US" sz="1000" dirty="0"/>
              <a:t>': 1, '</a:t>
            </a:r>
            <a:r>
              <a:rPr lang="ko-KR" altLang="en-US" sz="1000" dirty="0" err="1"/>
              <a:t>e</a:t>
            </a:r>
            <a:r>
              <a:rPr lang="ko-KR" altLang="en-US" sz="1000" dirty="0"/>
              <a:t>': 7, '</a:t>
            </a:r>
            <a:r>
              <a:rPr lang="ko-KR" altLang="en-US" sz="1000" dirty="0" err="1"/>
              <a:t>d</a:t>
            </a:r>
            <a:r>
              <a:rPr lang="ko-KR" altLang="en-US" sz="1000" dirty="0"/>
              <a:t>': 4, '</a:t>
            </a:r>
            <a:r>
              <a:rPr lang="ko-KR" altLang="en-US" sz="1000" dirty="0" err="1"/>
              <a:t>g</a:t>
            </a:r>
            <a:r>
              <a:rPr lang="ko-KR" altLang="en-US" sz="1000" dirty="0"/>
              <a:t>': 3, '</a:t>
            </a:r>
            <a:r>
              <a:rPr lang="ko-KR" altLang="en-US" sz="1000" dirty="0" err="1"/>
              <a:t>f</a:t>
            </a:r>
            <a:r>
              <a:rPr lang="ko-KR" altLang="en-US" sz="1000" dirty="0"/>
              <a:t>': 1, '</a:t>
            </a:r>
            <a:r>
              <a:rPr lang="ko-KR" altLang="en-US" sz="1000" dirty="0" err="1"/>
              <a:t>i</a:t>
            </a:r>
            <a:r>
              <a:rPr lang="ko-KR" altLang="en-US" sz="1000" dirty="0"/>
              <a:t>': 7, '</a:t>
            </a:r>
            <a:r>
              <a:rPr lang="ko-KR" altLang="en-US" sz="1000" dirty="0" err="1"/>
              <a:t>h</a:t>
            </a:r>
            <a:r>
              <a:rPr lang="ko-KR" altLang="en-US" sz="1000" dirty="0"/>
              <a:t>': 1, 'k': 1, '</a:t>
            </a:r>
            <a:r>
              <a:rPr lang="ko-KR" altLang="en-US" sz="1000" dirty="0" err="1"/>
              <a:t>m</a:t>
            </a:r>
            <a:r>
              <a:rPr lang="ko-KR" altLang="en-US" sz="1000" dirty="0"/>
              <a:t>': 2, '</a:t>
            </a:r>
            <a:r>
              <a:rPr lang="ko-KR" altLang="en-US" sz="1000" dirty="0" err="1"/>
              <a:t>l</a:t>
            </a:r>
            <a:r>
              <a:rPr lang="ko-KR" altLang="en-US" sz="1000" dirty="0"/>
              <a:t>': 1, '</a:t>
            </a:r>
            <a:r>
              <a:rPr lang="ko-KR" altLang="en-US" sz="1000" dirty="0" err="1"/>
              <a:t>o</a:t>
            </a:r>
            <a:r>
              <a:rPr lang="ko-KR" altLang="en-US" sz="1000" dirty="0"/>
              <a:t>': 1, '</a:t>
            </a:r>
            <a:r>
              <a:rPr lang="ko-KR" altLang="en-US" sz="1000" dirty="0" err="1"/>
              <a:t>n</a:t>
            </a:r>
            <a:r>
              <a:rPr lang="ko-KR" altLang="en-US" sz="1000" dirty="0"/>
              <a:t>': 2, '</a:t>
            </a:r>
            <a:r>
              <a:rPr lang="ko-KR" altLang="en-US" sz="1000" dirty="0" err="1"/>
              <a:t>p</a:t>
            </a:r>
            <a:r>
              <a:rPr lang="ko-KR" altLang="en-US" sz="1000" dirty="0"/>
              <a:t>': 3</a:t>
            </a:r>
            <a:r>
              <a:rPr lang="ko-KR" altLang="en-US" sz="1000" dirty="0">
                <a:highlight>
                  <a:srgbClr val="FFFF00"/>
                </a:highlight>
              </a:rPr>
              <a:t>, '</a:t>
            </a:r>
            <a:r>
              <a:rPr lang="ko-KR" altLang="en-US" sz="1000" dirty="0" err="1">
                <a:highlight>
                  <a:srgbClr val="FFFF00"/>
                </a:highlight>
              </a:rPr>
              <a:t>s</a:t>
            </a:r>
            <a:r>
              <a:rPr lang="ko-KR" altLang="en-US" sz="1000" dirty="0">
                <a:highlight>
                  <a:srgbClr val="FFFF00"/>
                </a:highlight>
              </a:rPr>
              <a:t>': 4</a:t>
            </a:r>
            <a:r>
              <a:rPr lang="ko-KR" altLang="en-US" sz="1000" dirty="0"/>
              <a:t>, '</a:t>
            </a:r>
            <a:r>
              <a:rPr lang="ko-KR" altLang="en-US" sz="1000" dirty="0" err="1"/>
              <a:t>r</a:t>
            </a:r>
            <a:r>
              <a:rPr lang="ko-KR" altLang="en-US" sz="1000" dirty="0"/>
              <a:t>': 2, '</a:t>
            </a:r>
            <a:r>
              <a:rPr lang="ko-KR" altLang="en-US" sz="1000" dirty="0" err="1"/>
              <a:t>u</a:t>
            </a:r>
            <a:r>
              <a:rPr lang="ko-KR" altLang="en-US" sz="1000" dirty="0"/>
              <a:t>': 1, '</a:t>
            </a:r>
            <a:r>
              <a:rPr lang="ko-KR" altLang="en-US" sz="1000" dirty="0" err="1"/>
              <a:t>t</a:t>
            </a:r>
            <a:r>
              <a:rPr lang="ko-KR" altLang="en-US" sz="1000" dirty="0"/>
              <a:t>': 3, '</a:t>
            </a:r>
            <a:r>
              <a:rPr lang="ko-KR" altLang="en-US" sz="1000" dirty="0" err="1"/>
              <a:t>v</a:t>
            </a:r>
            <a:r>
              <a:rPr lang="ko-KR" altLang="en-US" sz="1000" dirty="0"/>
              <a:t>': 1, ':': 1})  </a:t>
            </a:r>
            <a:r>
              <a:rPr lang="en-US" altLang="ko-KR" sz="1000" dirty="0"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ym typeface="Wingdings" panose="05000000000000000000" pitchFamily="2" charset="2"/>
              </a:rPr>
              <a:t>얘가 총 </a:t>
            </a:r>
            <a:r>
              <a:rPr lang="en-US" altLang="ko-KR" sz="1000" dirty="0">
                <a:sym typeface="Wingdings" panose="05000000000000000000" pitchFamily="2" charset="2"/>
              </a:rPr>
              <a:t>51</a:t>
            </a:r>
            <a:r>
              <a:rPr lang="ko-KR" altLang="en-US" sz="1000" dirty="0">
                <a:sym typeface="Wingdings" panose="05000000000000000000" pitchFamily="2" charset="2"/>
              </a:rPr>
              <a:t>개임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81882F-E663-4A5A-99A5-F4605827F8AC}"/>
              </a:ext>
            </a:extLst>
          </p:cNvPr>
          <p:cNvSpPr txBox="1"/>
          <p:nvPr/>
        </p:nvSpPr>
        <p:spPr>
          <a:xfrm>
            <a:off x="3419382" y="5421550"/>
            <a:ext cx="8387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0" dirty="0">
                <a:solidFill>
                  <a:srgbClr val="212121"/>
                </a:solidFill>
                <a:effectLst/>
                <a:latin typeface="Monaco"/>
              </a:rPr>
              <a:t>[('a', 0.9790288149111314), ('c', 0.30517217903319294), ('e', 0.8654866959237848), ('g', 0.32551405415763746), ('</a:t>
            </a:r>
            <a:r>
              <a:rPr lang="en-US" altLang="ko-KR" sz="900" b="0" i="0" dirty="0" err="1">
                <a:solidFill>
                  <a:srgbClr val="212121"/>
                </a:solidFill>
                <a:effectLst/>
                <a:latin typeface="Monaco"/>
              </a:rPr>
              <a:t>i</a:t>
            </a:r>
            <a:r>
              <a:rPr lang="en-US" altLang="ko-KR" sz="900" b="0" i="0" dirty="0">
                <a:solidFill>
                  <a:srgbClr val="212121"/>
                </a:solidFill>
                <a:effectLst/>
                <a:latin typeface="Monaco"/>
              </a:rPr>
              <a:t>', 0.9124280370478347), ('k', 0.8436192345293789), ('m', 0.0991064224176027), ('o', 0.010110479837522113), ('s', 0.5700132604915846), ('u', 0.579764736386516), ('b', 0.8806164087725769), ('d', 0.26243165337328467), ('f', 0.19974923223585972), ('h', 0.5939468627379818), ('l', 0.5147910077020837), ('n', 0.3284266139754749), ('p', 0.8718616157472152), ('r', 0.8750979069188741), ('t', 0.056517448866367226), ('v', 0.8790661351658092), (':', 0.6167403799716868)]</a:t>
            </a:r>
            <a:endParaRPr lang="ko-KR" altLang="en-US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847504-1E95-4097-885A-EE2E7022004C}"/>
              </a:ext>
            </a:extLst>
          </p:cNvPr>
          <p:cNvSpPr txBox="1"/>
          <p:nvPr/>
        </p:nvSpPr>
        <p:spPr>
          <a:xfrm>
            <a:off x="3417163" y="5169795"/>
            <a:ext cx="6529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>
                <a:highlight>
                  <a:srgbClr val="FFFF00"/>
                </a:highlight>
              </a:rPr>
              <a:t>keyedChars</a:t>
            </a:r>
            <a:r>
              <a:rPr lang="ko-KR" altLang="en-US" sz="1200" dirty="0" err="1"/>
              <a:t>.take</a:t>
            </a:r>
            <a:r>
              <a:rPr lang="ko-KR" altLang="en-US" sz="1200" dirty="0"/>
              <a:t>(30))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EA1983-A7FB-4432-A9ED-752E0B7EDC3C}"/>
              </a:ext>
            </a:extLst>
          </p:cNvPr>
          <p:cNvSpPr txBox="1"/>
          <p:nvPr/>
        </p:nvSpPr>
        <p:spPr>
          <a:xfrm>
            <a:off x="339942" y="3178564"/>
            <a:ext cx="2836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key-value RDD</a:t>
            </a:r>
            <a:r>
              <a:rPr lang="ko-KR" altLang="en-US" sz="1200" dirty="0"/>
              <a:t> 조인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46916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9B2139-F2A8-45AC-9F7E-07CE86E6FAF9}"/>
              </a:ext>
            </a:extLst>
          </p:cNvPr>
          <p:cNvSpPr/>
          <p:nvPr/>
        </p:nvSpPr>
        <p:spPr>
          <a:xfrm>
            <a:off x="0" y="0"/>
            <a:ext cx="479394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A69F6-4966-441A-B998-A2882C5B96E4}"/>
              </a:ext>
            </a:extLst>
          </p:cNvPr>
          <p:cNvSpPr txBox="1"/>
          <p:nvPr/>
        </p:nvSpPr>
        <p:spPr>
          <a:xfrm>
            <a:off x="339942" y="2254570"/>
            <a:ext cx="2243831" cy="3961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500000"/>
              </a:lnSpc>
            </a:pPr>
            <a:r>
              <a:rPr lang="en-US" altLang="ko-KR" sz="1800" b="0" i="0" u="none" strike="sngStrike" baseline="0" dirty="0">
                <a:solidFill>
                  <a:srgbClr val="0000FF"/>
                </a:solidFill>
                <a:latin typeface="MinionPro-Regular"/>
              </a:rPr>
              <a:t>Joins 233</a:t>
            </a:r>
          </a:p>
          <a:p>
            <a:pPr marL="285750" indent="-285750" algn="l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>
                <a:latin typeface="MinionPro-Regular"/>
              </a:rPr>
              <a:t>Inner Join 233</a:t>
            </a:r>
          </a:p>
          <a:p>
            <a:pPr marL="285750" indent="-285750" algn="l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>
                <a:latin typeface="MinionPro-Regular"/>
              </a:rPr>
              <a:t>zips 233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0D47A-1F01-4DCE-92F4-74A3B02BF509}"/>
              </a:ext>
            </a:extLst>
          </p:cNvPr>
          <p:cNvSpPr txBox="1"/>
          <p:nvPr/>
        </p:nvSpPr>
        <p:spPr>
          <a:xfrm>
            <a:off x="4964093" y="5576114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numRange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parallelize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33666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numRange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9F136-CDE0-4055-B9C6-1057C5BD20FA}"/>
              </a:ext>
            </a:extLst>
          </p:cNvPr>
          <p:cNvSpPr txBox="1"/>
          <p:nvPr/>
        </p:nvSpPr>
        <p:spPr>
          <a:xfrm>
            <a:off x="3018408" y="6410186"/>
            <a:ext cx="9037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212121"/>
                </a:solidFill>
                <a:effectLst/>
                <a:latin typeface="Monaco"/>
              </a:rPr>
              <a:t># [('Spark', 0), ('The', 1), ('Definitive', 2), ('Guide', 3), (':', 4), ('Big', 5), ('Data', 6), ('Processing', 7), ('Made', 8), ('Simple', 9)]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3C7ACF8-7A56-495C-AD21-73BB01780330}"/>
              </a:ext>
            </a:extLst>
          </p:cNvPr>
          <p:cNvCxnSpPr/>
          <p:nvPr/>
        </p:nvCxnSpPr>
        <p:spPr>
          <a:xfrm flipV="1">
            <a:off x="5264458" y="5193437"/>
            <a:ext cx="0" cy="84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548533-F014-4CCF-997A-E8078734D1AA}"/>
              </a:ext>
            </a:extLst>
          </p:cNvPr>
          <p:cNvSpPr txBox="1"/>
          <p:nvPr/>
        </p:nvSpPr>
        <p:spPr>
          <a:xfrm>
            <a:off x="4964093" y="4728697"/>
            <a:ext cx="5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E01211-32E2-41DA-828C-D9D20F26EE4E}"/>
              </a:ext>
            </a:extLst>
          </p:cNvPr>
          <p:cNvCxnSpPr/>
          <p:nvPr/>
        </p:nvCxnSpPr>
        <p:spPr>
          <a:xfrm flipV="1">
            <a:off x="6400799" y="5203252"/>
            <a:ext cx="0" cy="84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4077A6-F6FA-413F-BE0D-020F82CC6AA8}"/>
              </a:ext>
            </a:extLst>
          </p:cNvPr>
          <p:cNvSpPr txBox="1"/>
          <p:nvPr/>
        </p:nvSpPr>
        <p:spPr>
          <a:xfrm>
            <a:off x="6137798" y="4728697"/>
            <a:ext cx="72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302305-BD27-40CD-BDB7-A202C338A5D9}"/>
              </a:ext>
            </a:extLst>
          </p:cNvPr>
          <p:cNvSpPr txBox="1"/>
          <p:nvPr/>
        </p:nvSpPr>
        <p:spPr>
          <a:xfrm>
            <a:off x="4918502" y="4170534"/>
            <a:ext cx="1961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>
                <a:highlight>
                  <a:srgbClr val="FFFF00"/>
                </a:highlight>
              </a:rPr>
              <a:t>numRange</a:t>
            </a:r>
            <a:r>
              <a:rPr lang="ko-KR" altLang="en-US" sz="1200" dirty="0" err="1"/>
              <a:t>.take</a:t>
            </a:r>
            <a:r>
              <a:rPr lang="ko-KR" altLang="en-US" sz="1200" dirty="0"/>
              <a:t>(10))</a:t>
            </a:r>
            <a:endParaRPr lang="en-US" altLang="ko-KR" sz="1200" dirty="0"/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Monaco"/>
              </a:rPr>
              <a:t># [0, 1, 2, 3, 4, 5, 6, 7, 8, 9]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012EA2-0E31-4965-9C8C-CE428B9C7A77}"/>
              </a:ext>
            </a:extLst>
          </p:cNvPr>
          <p:cNvSpPr txBox="1"/>
          <p:nvPr/>
        </p:nvSpPr>
        <p:spPr>
          <a:xfrm>
            <a:off x="4918502" y="3398116"/>
            <a:ext cx="5946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print(</a:t>
            </a:r>
            <a:r>
              <a:rPr lang="en-US" altLang="ko-KR" sz="1200" dirty="0" err="1">
                <a:highlight>
                  <a:srgbClr val="FFFF00"/>
                </a:highlight>
              </a:rPr>
              <a:t>words</a:t>
            </a:r>
            <a:r>
              <a:rPr lang="en-US" altLang="ko-KR" sz="1200" dirty="0" err="1"/>
              <a:t>.take</a:t>
            </a:r>
            <a:r>
              <a:rPr lang="en-US" altLang="ko-KR" sz="1200" dirty="0"/>
              <a:t>(10)) 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Monaco"/>
              </a:rPr>
              <a:t># ['Spark', 'The', 'Definitive', 'Guide', ':', 'Big', 'Data', 'Processing', 'Made', 'Simple']</a:t>
            </a:r>
            <a:endParaRPr lang="ko-KR" altLang="en-US" sz="12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FD33C09-E967-4B3C-AB4C-674FC8365C9C}"/>
              </a:ext>
            </a:extLst>
          </p:cNvPr>
          <p:cNvCxnSpPr/>
          <p:nvPr/>
        </p:nvCxnSpPr>
        <p:spPr>
          <a:xfrm flipH="1">
            <a:off x="5195578" y="3820287"/>
            <a:ext cx="150920" cy="587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7857A47-8C38-4686-89B2-A4EC172DCE10}"/>
              </a:ext>
            </a:extLst>
          </p:cNvPr>
          <p:cNvCxnSpPr>
            <a:cxnSpLocks/>
          </p:cNvCxnSpPr>
          <p:nvPr/>
        </p:nvCxnSpPr>
        <p:spPr>
          <a:xfrm flipH="1">
            <a:off x="5390410" y="3778653"/>
            <a:ext cx="433156" cy="629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E44692D-B922-4319-BE5C-ADFA7C8C4BDB}"/>
              </a:ext>
            </a:extLst>
          </p:cNvPr>
          <p:cNvCxnSpPr>
            <a:cxnSpLocks/>
          </p:cNvCxnSpPr>
          <p:nvPr/>
        </p:nvCxnSpPr>
        <p:spPr>
          <a:xfrm flipH="1">
            <a:off x="5533002" y="3830297"/>
            <a:ext cx="762472" cy="577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577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21A304-69F0-443B-A621-DE3E28848F6C}"/>
              </a:ext>
            </a:extLst>
          </p:cNvPr>
          <p:cNvSpPr/>
          <p:nvPr/>
        </p:nvSpPr>
        <p:spPr>
          <a:xfrm>
            <a:off x="0" y="0"/>
            <a:ext cx="479394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3EA54-A466-4A11-8B30-FBBB54AF2C41}"/>
              </a:ext>
            </a:extLst>
          </p:cNvPr>
          <p:cNvSpPr txBox="1"/>
          <p:nvPr/>
        </p:nvSpPr>
        <p:spPr>
          <a:xfrm>
            <a:off x="346229" y="40124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MinionPro-Regular"/>
              </a:rPr>
              <a:t>Controlling Partitions 234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A3FF4-7ED8-46D9-9D66-001D720BBC17}"/>
              </a:ext>
            </a:extLst>
          </p:cNvPr>
          <p:cNvSpPr txBox="1"/>
          <p:nvPr/>
        </p:nvSpPr>
        <p:spPr>
          <a:xfrm>
            <a:off x="4914901" y="690034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coalesce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getNumPartitions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6F4EE-E696-4A17-9140-BFD4DE2010CC}"/>
              </a:ext>
            </a:extLst>
          </p:cNvPr>
          <p:cNvSpPr txBox="1"/>
          <p:nvPr/>
        </p:nvSpPr>
        <p:spPr>
          <a:xfrm>
            <a:off x="4914901" y="1452441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repartition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// gives us 10 partitions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0C74B4-5D4B-4053-A3CD-2247C46A69B7}"/>
              </a:ext>
            </a:extLst>
          </p:cNvPr>
          <p:cNvSpPr txBox="1"/>
          <p:nvPr/>
        </p:nvSpPr>
        <p:spPr>
          <a:xfrm>
            <a:off x="4972604" y="2626751"/>
            <a:ext cx="633643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360000"/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# in Python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1400" b="0" i="0" u="none" strike="noStrike" baseline="0" dirty="0" err="1">
                <a:solidFill>
                  <a:srgbClr val="CD00FF"/>
                </a:solidFill>
                <a:latin typeface="Consolas" panose="020B0609020204030204" pitchFamily="49" charset="0"/>
              </a:rPr>
              <a:t>partitionFunc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	import </a:t>
            </a:r>
            <a:r>
              <a:rPr lang="en-US" altLang="ko-KR" sz="1400" b="0" i="0" u="none" strike="noStrike" baseline="0" dirty="0">
                <a:solidFill>
                  <a:srgbClr val="00CDFF"/>
                </a:solidFill>
                <a:latin typeface="Consolas" panose="020B0609020204030204" pitchFamily="49" charset="0"/>
              </a:rPr>
              <a:t>random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	if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key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17850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or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key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12583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		return 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0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	else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		return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randint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defTabSz="360000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keyedRDD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rdd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keyBy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algn="l" defTabSz="360000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keyedRDD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	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partitionBy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partitionFunc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)\</a:t>
            </a:r>
          </a:p>
          <a:p>
            <a:pPr algn="l" defTabSz="360000"/>
            <a:r>
              <a:rPr lang="nn-NO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	.</a:t>
            </a:r>
            <a:r>
              <a:rPr lang="nn-NO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map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nn-NO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x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n-NO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x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0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])\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	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glom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()\</a:t>
            </a:r>
          </a:p>
          <a:p>
            <a:pPr algn="l" defTabSz="360000"/>
            <a:r>
              <a:rPr lang="nn-NO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	.</a:t>
            </a:r>
            <a:r>
              <a:rPr lang="nn-NO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map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lambda </a:t>
            </a:r>
            <a:r>
              <a:rPr lang="nn-NO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x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n-NO" altLang="ko-KR" sz="1400" b="0" i="0" u="none" strike="noStrike" baseline="0" dirty="0">
                <a:solidFill>
                  <a:srgbClr val="336666"/>
                </a:solidFill>
                <a:latin typeface="Consolas" panose="020B0609020204030204" pitchFamily="49" charset="0"/>
              </a:rPr>
              <a:t>len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0" i="0" u="none" strike="noStrike" baseline="0" dirty="0">
                <a:solidFill>
                  <a:srgbClr val="336666"/>
                </a:solidFill>
                <a:latin typeface="Consolas" panose="020B0609020204030204" pitchFamily="49" charset="0"/>
              </a:rPr>
              <a:t>set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x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)))\</a:t>
            </a:r>
          </a:p>
          <a:p>
            <a:pPr algn="l" defTabSz="360000"/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	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take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1B124-BA85-4857-8538-58111B00A118}"/>
              </a:ext>
            </a:extLst>
          </p:cNvPr>
          <p:cNvSpPr txBox="1"/>
          <p:nvPr/>
        </p:nvSpPr>
        <p:spPr>
          <a:xfrm>
            <a:off x="397276" y="843922"/>
            <a:ext cx="4396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>
                <a:latin typeface="MinionPro-Regular"/>
              </a:rPr>
              <a:t>coalesce 234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9B7B3-B206-4346-91B1-B3EF818F774B}"/>
              </a:ext>
            </a:extLst>
          </p:cNvPr>
          <p:cNvSpPr txBox="1"/>
          <p:nvPr/>
        </p:nvSpPr>
        <p:spPr>
          <a:xfrm>
            <a:off x="397276" y="1395667"/>
            <a:ext cx="4396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>
                <a:latin typeface="MinionPro-Regular"/>
              </a:rPr>
              <a:t>repartition 234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0FC93-17E4-4AB1-B312-4FD8647DEB2A}"/>
              </a:ext>
            </a:extLst>
          </p:cNvPr>
          <p:cNvSpPr txBox="1"/>
          <p:nvPr/>
        </p:nvSpPr>
        <p:spPr>
          <a:xfrm>
            <a:off x="397276" y="2442085"/>
            <a:ext cx="4396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>
                <a:latin typeface="MinionPro-Regular"/>
              </a:rPr>
              <a:t>Custom Partitioning 235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C505C1-6974-47C6-8ED8-DDECE3CD8018}"/>
              </a:ext>
            </a:extLst>
          </p:cNvPr>
          <p:cNvSpPr txBox="1"/>
          <p:nvPr/>
        </p:nvSpPr>
        <p:spPr>
          <a:xfrm>
            <a:off x="4882717" y="360973"/>
            <a:ext cx="6383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424242"/>
                </a:solidFill>
                <a:latin typeface="serif_l"/>
              </a:rPr>
              <a:t>coalesce (</a:t>
            </a:r>
            <a:r>
              <a:rPr lang="en-US" altLang="ko-KR" sz="1800" dirty="0" err="1">
                <a:solidFill>
                  <a:srgbClr val="424242"/>
                </a:solidFill>
                <a:latin typeface="serif_l"/>
              </a:rPr>
              <a:t>numPartitions</a:t>
            </a:r>
            <a:r>
              <a:rPr lang="en-US" altLang="ko-KR" sz="1800" dirty="0">
                <a:solidFill>
                  <a:srgbClr val="424242"/>
                </a:solidFill>
                <a:latin typeface="serif_l"/>
              </a:rPr>
              <a:t>: Int, shuffle: Boolean = false)</a:t>
            </a:r>
            <a:endParaRPr lang="ko-KR" altLang="en-US" dirty="0"/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1371B4C7-460A-4955-B098-72044E625E4D}"/>
              </a:ext>
            </a:extLst>
          </p:cNvPr>
          <p:cNvSpPr/>
          <p:nvPr/>
        </p:nvSpPr>
        <p:spPr>
          <a:xfrm>
            <a:off x="215284" y="974100"/>
            <a:ext cx="150920" cy="65468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2AC0BE-D8A7-4F57-B238-AB60442DAF37}"/>
              </a:ext>
            </a:extLst>
          </p:cNvPr>
          <p:cNvSpPr txBox="1"/>
          <p:nvPr/>
        </p:nvSpPr>
        <p:spPr>
          <a:xfrm>
            <a:off x="5068409" y="6087425"/>
            <a:ext cx="2055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Monaco"/>
              </a:rPr>
              <a:t>#[2, 4301, 4304]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00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FB0FB2-8E59-4FA7-BFAC-562BC5D12A26}"/>
              </a:ext>
            </a:extLst>
          </p:cNvPr>
          <p:cNvSpPr/>
          <p:nvPr/>
        </p:nvSpPr>
        <p:spPr>
          <a:xfrm>
            <a:off x="0" y="0"/>
            <a:ext cx="479394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3F6D2-853C-4B0B-B1E8-DBD846BCDD57}"/>
              </a:ext>
            </a:extLst>
          </p:cNvPr>
          <p:cNvSpPr txBox="1"/>
          <p:nvPr/>
        </p:nvSpPr>
        <p:spPr>
          <a:xfrm>
            <a:off x="233040" y="856040"/>
            <a:ext cx="6094520" cy="4931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300000"/>
              </a:lnSpc>
            </a:pPr>
            <a:endParaRPr lang="en-US" altLang="ko-KR" sz="1800" b="0" i="0" u="none" strike="noStrike" baseline="0" dirty="0">
              <a:latin typeface="MinionPro-Regular"/>
            </a:endParaRPr>
          </a:p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>
                <a:latin typeface="MinionPro-Regular"/>
              </a:rPr>
              <a:t>In Java: Encoders 199</a:t>
            </a:r>
          </a:p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1800" b="0" i="0" u="none" strike="noStrike" baseline="0" dirty="0">
              <a:latin typeface="MinionPro-Regular"/>
            </a:endParaRPr>
          </a:p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MinionPro-Regular"/>
            </a:endParaRPr>
          </a:p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1800" b="0" i="0" u="none" strike="noStrike" baseline="0" dirty="0">
              <a:latin typeface="MinionPro-Regular"/>
            </a:endParaRPr>
          </a:p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altLang="ko-KR" sz="1800" b="0" i="0" u="none" strike="noStrike" baseline="0" dirty="0">
                <a:latin typeface="MinionPro-Regular"/>
              </a:rPr>
              <a:t>In Scala: Case Classes 199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7949A-4B69-4094-8B23-DF61579EC9D8}"/>
              </a:ext>
            </a:extLst>
          </p:cNvPr>
          <p:cNvSpPr txBox="1"/>
          <p:nvPr/>
        </p:nvSpPr>
        <p:spPr>
          <a:xfrm>
            <a:off x="4933765" y="2090673"/>
            <a:ext cx="68979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1400" b="0" i="0" u="none" strike="noStrike" baseline="0" dirty="0" err="1">
                <a:solidFill>
                  <a:srgbClr val="00CDFF"/>
                </a:solidFill>
                <a:latin typeface="Consolas" panose="020B0609020204030204" pitchFamily="49" charset="0"/>
              </a:rPr>
              <a:t>org.apache.spark.sql.Encoders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altLang="ko-KR" sz="1400" b="0" i="0" u="none" strike="noStrike" baseline="0" dirty="0">
              <a:solidFill>
                <a:srgbClr val="00669A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ko-KR" sz="1400" b="0" i="0" u="none" strike="noStrike" baseline="0" dirty="0">
                <a:solidFill>
                  <a:srgbClr val="00AB89"/>
                </a:solidFill>
                <a:latin typeface="Consolas" panose="020B0609020204030204" pitchFamily="49" charset="0"/>
              </a:rPr>
              <a:t>Flight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implements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Serializable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	String DEST_COUNTRY_NAME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	String ORIGIN_COUNTRY_NAME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	Long DEST_COUNTRY_NAME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endParaRPr lang="en-US" altLang="ko-KR" sz="1400" b="0" i="0" u="none" strike="noStrike" baseline="0" dirty="0">
              <a:solidFill>
                <a:srgbClr val="000089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Dataset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Flight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flights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33009A"/>
                </a:solidFill>
                <a:latin typeface="Consolas" panose="020B0609020204030204" pitchFamily="49" charset="0"/>
              </a:rPr>
              <a:t>read</a:t>
            </a:r>
            <a:endParaRPr lang="en-US" altLang="ko-KR" sz="1400" b="0" i="0" u="none" strike="noStrike" baseline="0" dirty="0">
              <a:solidFill>
                <a:srgbClr val="33009A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	.</a:t>
            </a:r>
            <a:r>
              <a:rPr lang="pt-BR" altLang="ko-KR" sz="1400" b="0" i="0" u="none" strike="noStrike" baseline="0" dirty="0">
                <a:solidFill>
                  <a:srgbClr val="33009A"/>
                </a:solidFill>
                <a:latin typeface="Consolas" panose="020B0609020204030204" pitchFamily="49" charset="0"/>
              </a:rPr>
              <a:t>parquet</a:t>
            </a:r>
            <a:r>
              <a:rPr lang="pt-BR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"/data/flight-data/parquet/2010-summary.parquet/"</a:t>
            </a:r>
            <a:r>
              <a:rPr lang="pt-BR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	.</a:t>
            </a:r>
            <a:r>
              <a:rPr lang="en-US" altLang="ko-KR" sz="1400" b="0" i="0" u="none" strike="noStrike" baseline="0" dirty="0">
                <a:solidFill>
                  <a:srgbClr val="33009A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Encoders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33009A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33009A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9E89A9-B161-4FC6-B17B-5D494643EF23}"/>
              </a:ext>
            </a:extLst>
          </p:cNvPr>
          <p:cNvSpPr txBox="1"/>
          <p:nvPr/>
        </p:nvSpPr>
        <p:spPr>
          <a:xfrm>
            <a:off x="4933765" y="5372215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case class </a:t>
            </a:r>
            <a:r>
              <a:rPr lang="en-US" altLang="ko-KR" sz="1400" b="0" i="0" u="none" strike="noStrike" baseline="0" dirty="0">
                <a:solidFill>
                  <a:srgbClr val="00AB89"/>
                </a:solidFill>
                <a:latin typeface="Consolas" panose="020B0609020204030204" pitchFamily="49" charset="0"/>
              </a:rPr>
              <a:t>Flight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AB89"/>
                </a:solidFill>
                <a:latin typeface="Consolas" panose="020B0609020204030204" pitchFamily="49" charset="0"/>
              </a:rPr>
              <a:t>DEST_COUNTRY_NAME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07789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AB89"/>
                </a:solidFill>
                <a:latin typeface="Consolas" panose="020B0609020204030204" pitchFamily="49" charset="0"/>
              </a:rPr>
              <a:t>	ORIGIN_COUNTRY_NAME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07789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 err="1">
                <a:solidFill>
                  <a:srgbClr val="007789"/>
                </a:solidFill>
                <a:latin typeface="Consolas" panose="020B0609020204030204" pitchFamily="49" charset="0"/>
              </a:rPr>
              <a:t>BigInt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D9B28-05CA-4010-A13E-622F18E1FCA6}"/>
              </a:ext>
            </a:extLst>
          </p:cNvPr>
          <p:cNvSpPr txBox="1"/>
          <p:nvPr/>
        </p:nvSpPr>
        <p:spPr>
          <a:xfrm>
            <a:off x="4955959" y="5986377"/>
            <a:ext cx="72804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 err="1">
                <a:solidFill>
                  <a:srgbClr val="00669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flightsDF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read</a:t>
            </a:r>
            <a:endParaRPr lang="en-US" altLang="ko-KR" sz="1400" b="0" i="0" u="none" strike="noStrike" baseline="0" dirty="0">
              <a:solidFill>
                <a:srgbClr val="000089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	.</a:t>
            </a:r>
            <a:r>
              <a:rPr lang="pt-BR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parquet</a:t>
            </a:r>
            <a:r>
              <a:rPr lang="pt-BR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"/data/flight-data/parquet/2010-summary.parquet/"</a:t>
            </a:r>
            <a:r>
              <a:rPr lang="pt-BR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669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flights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flightsDF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0" i="0" u="none" strike="noStrike" baseline="0" dirty="0">
                <a:solidFill>
                  <a:srgbClr val="007789"/>
                </a:solidFill>
                <a:latin typeface="Consolas" panose="020B0609020204030204" pitchFamily="49" charset="0"/>
              </a:rPr>
              <a:t>Flight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]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F1DA3-31B0-457F-B5F0-E5A191EE161E}"/>
              </a:ext>
            </a:extLst>
          </p:cNvPr>
          <p:cNvSpPr txBox="1"/>
          <p:nvPr/>
        </p:nvSpPr>
        <p:spPr>
          <a:xfrm>
            <a:off x="71024" y="-345571"/>
            <a:ext cx="6116714" cy="2436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300000"/>
              </a:lnSpc>
            </a:pPr>
            <a:r>
              <a:rPr lang="en-US" altLang="ko-KR" sz="1800" b="0" i="0" u="none" strike="noStrike" baseline="0" dirty="0">
                <a:latin typeface="MinionPro-Regular"/>
              </a:rPr>
              <a:t>When to Use Datasets 198</a:t>
            </a:r>
          </a:p>
          <a:p>
            <a:pPr algn="l">
              <a:lnSpc>
                <a:spcPct val="300000"/>
              </a:lnSpc>
            </a:pPr>
            <a:endParaRPr lang="en-US" altLang="ko-KR" sz="1800" b="0" i="0" u="none" strike="noStrike" baseline="0" dirty="0">
              <a:latin typeface="MinionPro-Regular"/>
            </a:endParaRPr>
          </a:p>
          <a:p>
            <a:pPr algn="l">
              <a:lnSpc>
                <a:spcPct val="300000"/>
              </a:lnSpc>
            </a:pPr>
            <a:r>
              <a:rPr lang="en-US" altLang="ko-KR" sz="1800" b="0" i="0" u="none" strike="noStrike" baseline="0" dirty="0">
                <a:latin typeface="MinionPro-Regular"/>
              </a:rPr>
              <a:t>Creating Datasets 199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10C70-F5D3-478A-8DCB-221C5E36CFBB}"/>
              </a:ext>
            </a:extLst>
          </p:cNvPr>
          <p:cNvSpPr txBox="1"/>
          <p:nvPr/>
        </p:nvSpPr>
        <p:spPr>
          <a:xfrm>
            <a:off x="4955959" y="164238"/>
            <a:ext cx="344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DF </a:t>
            </a:r>
            <a:r>
              <a:rPr lang="ko-KR" altLang="en-US" dirty="0"/>
              <a:t>기능 만으로는 부족할 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data type </a:t>
            </a:r>
            <a:r>
              <a:rPr lang="ko-KR" altLang="en-US" dirty="0"/>
              <a:t>안정성↑</a:t>
            </a:r>
          </a:p>
        </p:txBody>
      </p:sp>
    </p:spTree>
    <p:extLst>
      <p:ext uri="{BB962C8B-B14F-4D97-AF65-F5344CB8AC3E}">
        <p14:creationId xmlns:p14="http://schemas.microsoft.com/office/powerpoint/2010/main" val="264621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FB0FB2-8E59-4FA7-BFAC-562BC5D12A26}"/>
              </a:ext>
            </a:extLst>
          </p:cNvPr>
          <p:cNvSpPr/>
          <p:nvPr/>
        </p:nvSpPr>
        <p:spPr>
          <a:xfrm>
            <a:off x="1" y="0"/>
            <a:ext cx="418064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B1477-12E5-487A-8ACA-F6C5F3529DC3}"/>
              </a:ext>
            </a:extLst>
          </p:cNvPr>
          <p:cNvSpPr txBox="1"/>
          <p:nvPr/>
        </p:nvSpPr>
        <p:spPr>
          <a:xfrm>
            <a:off x="4236865" y="400326"/>
            <a:ext cx="60945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+-----------------+-------------------+-----+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DEST_COUNTRY_NAME|ORIGIN_COUNTRY_NAME|count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+-----------------+-------------------+-----+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| United States   | Romania           |    1|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| United States   | Ireland           |  264|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+-----------------+-------------------+-----+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919C1-E020-41C6-94AD-5389391113A5}"/>
              </a:ext>
            </a:extLst>
          </p:cNvPr>
          <p:cNvSpPr txBox="1"/>
          <p:nvPr/>
        </p:nvSpPr>
        <p:spPr>
          <a:xfrm>
            <a:off x="4236865" y="2086527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AB89"/>
                </a:solidFill>
                <a:latin typeface="Consolas" panose="020B0609020204030204" pitchFamily="49" charset="0"/>
              </a:rPr>
              <a:t>DEST_COUNTRY_NAME</a:t>
            </a:r>
            <a:r>
              <a:rPr lang="en-US" altLang="ko-KR" sz="1400" b="0" i="0" u="none" strike="noStrike" baseline="0" dirty="0">
                <a:solidFill>
                  <a:srgbClr val="00AB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35586C"/>
                </a:solidFill>
                <a:latin typeface="Consolas" panose="020B0609020204030204" pitchFamily="49" charset="0"/>
              </a:rPr>
              <a:t>// United States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6A7C21-4995-4C61-B587-9908ABDDD592}"/>
              </a:ext>
            </a:extLst>
          </p:cNvPr>
          <p:cNvSpPr txBox="1"/>
          <p:nvPr/>
        </p:nvSpPr>
        <p:spPr>
          <a:xfrm>
            <a:off x="490491" y="-20460"/>
            <a:ext cx="6094520" cy="77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300000"/>
              </a:lnSpc>
            </a:pPr>
            <a:r>
              <a:rPr lang="en-US" altLang="ko-KR" sz="1800" b="0" i="0" u="none" strike="noStrike" baseline="0" dirty="0">
                <a:latin typeface="MinionPro-Regular"/>
              </a:rPr>
              <a:t>Actions 200</a:t>
            </a:r>
          </a:p>
        </p:txBody>
      </p:sp>
    </p:spTree>
    <p:extLst>
      <p:ext uri="{BB962C8B-B14F-4D97-AF65-F5344CB8AC3E}">
        <p14:creationId xmlns:p14="http://schemas.microsoft.com/office/powerpoint/2010/main" val="17325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FB0FB2-8E59-4FA7-BFAC-562BC5D12A26}"/>
              </a:ext>
            </a:extLst>
          </p:cNvPr>
          <p:cNvSpPr/>
          <p:nvPr/>
        </p:nvSpPr>
        <p:spPr>
          <a:xfrm>
            <a:off x="0" y="0"/>
            <a:ext cx="253309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56F9F-044B-402F-B34C-933918F9FC63}"/>
              </a:ext>
            </a:extLst>
          </p:cNvPr>
          <p:cNvSpPr txBox="1"/>
          <p:nvPr/>
        </p:nvSpPr>
        <p:spPr>
          <a:xfrm>
            <a:off x="392836" y="3601063"/>
            <a:ext cx="6094520" cy="77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>
                <a:latin typeface="MinionPro-Regular"/>
              </a:rPr>
              <a:t>Joins 202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E219A-B878-4A7A-B055-5349726DACC1}"/>
              </a:ext>
            </a:extLst>
          </p:cNvPr>
          <p:cNvSpPr txBox="1"/>
          <p:nvPr/>
        </p:nvSpPr>
        <p:spPr>
          <a:xfrm>
            <a:off x="2533096" y="4029225"/>
            <a:ext cx="952277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case class </a:t>
            </a:r>
            <a:r>
              <a:rPr lang="en-US" altLang="ko-KR" sz="1400" b="0" i="0" u="none" strike="noStrike" baseline="0" dirty="0" err="1">
                <a:solidFill>
                  <a:srgbClr val="00AB89"/>
                </a:solidFill>
                <a:latin typeface="Consolas" panose="020B0609020204030204" pitchFamily="49" charset="0"/>
              </a:rPr>
              <a:t>FlightMetadata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 err="1">
                <a:solidFill>
                  <a:srgbClr val="007789"/>
                </a:solidFill>
                <a:latin typeface="Consolas" panose="020B0609020204030204" pitchFamily="49" charset="0"/>
              </a:rPr>
              <a:t>BigInt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randomData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 err="1">
                <a:solidFill>
                  <a:srgbClr val="007789"/>
                </a:solidFill>
                <a:latin typeface="Consolas" panose="020B0609020204030204" pitchFamily="49" charset="0"/>
              </a:rPr>
              <a:t>BigInt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669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flightsMeta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spark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x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=&gt;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scala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util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AB89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nextLong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	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withColumnRenamed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"_1"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"count"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withColumnRenamed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"_2"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0" i="0" u="none" strike="noStrike" baseline="0" dirty="0" err="1">
                <a:solidFill>
                  <a:srgbClr val="CD3300"/>
                </a:solidFill>
                <a:latin typeface="Consolas" panose="020B0609020204030204" pitchFamily="49" charset="0"/>
              </a:rPr>
              <a:t>randomData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	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0" i="0" u="none" strike="noStrike" baseline="0" dirty="0" err="1">
                <a:solidFill>
                  <a:srgbClr val="007789"/>
                </a:solidFill>
                <a:latin typeface="Consolas" panose="020B0609020204030204" pitchFamily="49" charset="0"/>
              </a:rPr>
              <a:t>FlightMetadata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ko-KR" sz="1400" b="0" i="0" u="none" strike="noStrike" baseline="0" dirty="0" err="1">
                <a:solidFill>
                  <a:srgbClr val="00669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flights2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joinWith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flightsMeta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col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"count"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 ===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flightsMeta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col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"count"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3AB91-191C-431A-9C99-A94582316605}"/>
              </a:ext>
            </a:extLst>
          </p:cNvPr>
          <p:cNvSpPr txBox="1"/>
          <p:nvPr/>
        </p:nvSpPr>
        <p:spPr>
          <a:xfrm>
            <a:off x="2555657" y="5369970"/>
            <a:ext cx="86971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flights2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selectExpr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"_1.DEST_COUNTRY_NAME"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flights2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take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Array[(Flight,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FlightMetadata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)] = Array((Flight(United States,Romania,1),...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9D00E-F2A3-4E2C-BF62-725FEDD09410}"/>
              </a:ext>
            </a:extLst>
          </p:cNvPr>
          <p:cNvSpPr txBox="1"/>
          <p:nvPr/>
        </p:nvSpPr>
        <p:spPr>
          <a:xfrm>
            <a:off x="2547890" y="627982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669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flights2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join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flightsMeta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baseline="0" dirty="0">
                <a:solidFill>
                  <a:srgbClr val="00AB89"/>
                </a:solidFill>
                <a:latin typeface="Consolas" panose="020B0609020204030204" pitchFamily="49" charset="0"/>
              </a:rPr>
              <a:t>Seq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"count"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 i="0" u="none" strike="noStrike" baseline="0" dirty="0" err="1">
                <a:solidFill>
                  <a:srgbClr val="00669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flights2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join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flightsMeta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toDF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400" b="0" i="0" u="none" strike="noStrike" baseline="0" dirty="0">
                <a:solidFill>
                  <a:srgbClr val="00AB89"/>
                </a:solidFill>
                <a:latin typeface="Consolas" panose="020B0609020204030204" pitchFamily="49" charset="0"/>
              </a:rPr>
              <a:t>Seq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"count"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1129C-1986-4660-A5C8-E6DF2B1BB43D}"/>
              </a:ext>
            </a:extLst>
          </p:cNvPr>
          <p:cNvSpPr txBox="1"/>
          <p:nvPr/>
        </p:nvSpPr>
        <p:spPr>
          <a:xfrm>
            <a:off x="392836" y="493222"/>
            <a:ext cx="4310109" cy="2438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>
                <a:latin typeface="MinionPro-Regular"/>
              </a:rPr>
              <a:t>Filtering 201</a:t>
            </a:r>
          </a:p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1800" b="0" i="0" u="none" strike="noStrike" baseline="0" dirty="0">
              <a:latin typeface="MinionPro-Regular"/>
            </a:endParaRPr>
          </a:p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1800" b="0" i="0" u="none" strike="noStrike" baseline="0" dirty="0">
              <a:latin typeface="MinionPro-Regula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1F84EA-CCB8-4147-9D7B-D86420162C81}"/>
              </a:ext>
            </a:extLst>
          </p:cNvPr>
          <p:cNvSpPr txBox="1"/>
          <p:nvPr/>
        </p:nvSpPr>
        <p:spPr>
          <a:xfrm>
            <a:off x="2555657" y="949900"/>
            <a:ext cx="7946257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originIsDestination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flight_row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07789"/>
                </a:solidFill>
                <a:latin typeface="Consolas" panose="020B0609020204030204" pitchFamily="49" charset="0"/>
              </a:rPr>
              <a:t>Flight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07789"/>
                </a:solidFill>
                <a:latin typeface="Consolas" panose="020B0609020204030204" pitchFamily="49" charset="0"/>
              </a:rPr>
              <a:t>Boolean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 {</a:t>
            </a:r>
          </a:p>
          <a:p>
            <a:pPr algn="l"/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	return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flight_row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AB89"/>
                </a:solidFill>
                <a:latin typeface="Consolas" panose="020B0609020204030204" pitchFamily="49" charset="0"/>
              </a:rPr>
              <a:t>ORIGIN_COUNTRY_NAME</a:t>
            </a:r>
            <a:r>
              <a:rPr lang="en-US" altLang="ko-KR" sz="1400" b="0" i="0" u="none" strike="noStrike" baseline="0" dirty="0">
                <a:solidFill>
                  <a:srgbClr val="00AB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flight_row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AB89"/>
                </a:solidFill>
                <a:latin typeface="Consolas" panose="020B0609020204030204" pitchFamily="49" charset="0"/>
              </a:rPr>
              <a:t>DEST_COUNTRY_NAME</a:t>
            </a:r>
            <a:endParaRPr lang="en-US" altLang="ko-KR" sz="1400" b="0" i="0" u="none" strike="noStrike" baseline="0" dirty="0">
              <a:solidFill>
                <a:srgbClr val="00AB89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224D6-5D21-4688-B7AA-4A541F31E9E2}"/>
              </a:ext>
            </a:extLst>
          </p:cNvPr>
          <p:cNvSpPr txBox="1"/>
          <p:nvPr/>
        </p:nvSpPr>
        <p:spPr>
          <a:xfrm>
            <a:off x="2555657" y="1820188"/>
            <a:ext cx="726859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filter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flight_row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=&gt;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originIsDestination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flight_row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)).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615E8-513E-4903-BBAA-7D0D7B7029A2}"/>
              </a:ext>
            </a:extLst>
          </p:cNvPr>
          <p:cNvSpPr txBox="1"/>
          <p:nvPr/>
        </p:nvSpPr>
        <p:spPr>
          <a:xfrm>
            <a:off x="2555657" y="2104512"/>
            <a:ext cx="609452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latin typeface="Consolas" panose="020B0609020204030204" pitchFamily="49" charset="0"/>
              </a:rPr>
              <a:t>Flight = Flight(United </a:t>
            </a:r>
            <a:r>
              <a:rPr lang="en-US" altLang="ko-KR" sz="1400" b="0" i="0" u="none" strike="noStrike" baseline="0" dirty="0" err="1">
                <a:latin typeface="Consolas" panose="020B0609020204030204" pitchFamily="49" charset="0"/>
              </a:rPr>
              <a:t>States,United</a:t>
            </a:r>
            <a:r>
              <a:rPr lang="en-US" altLang="ko-KR" sz="1400" b="0" i="0" u="none" strike="noStrike" baseline="0" dirty="0">
                <a:latin typeface="Consolas" panose="020B0609020204030204" pitchFamily="49" charset="0"/>
              </a:rPr>
              <a:t> States,348113)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A82CB3-42F8-494B-885F-22C0A0DCD608}"/>
              </a:ext>
            </a:extLst>
          </p:cNvPr>
          <p:cNvSpPr txBox="1"/>
          <p:nvPr/>
        </p:nvSpPr>
        <p:spPr>
          <a:xfrm>
            <a:off x="2547890" y="2801974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669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destinations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f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=&gt;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AB89"/>
                </a:solidFill>
                <a:latin typeface="Consolas" panose="020B0609020204030204" pitchFamily="49" charset="0"/>
              </a:rPr>
              <a:t>DEST_COUNTRY_NAME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val </a:t>
            </a:r>
            <a:r>
              <a:rPr lang="fr-FR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localDestinations </a:t>
            </a:r>
            <a:r>
              <a:rPr lang="fr-FR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 </a:t>
            </a:r>
            <a:r>
              <a:rPr lang="fr-FR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destinations</a:t>
            </a:r>
            <a:r>
              <a:rPr lang="fr-FR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fr-FR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take</a:t>
            </a:r>
            <a:r>
              <a:rPr lang="fr-FR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fr-FR" altLang="ko-KR" sz="1400" b="0" i="0" u="none" strike="noStrike" baseline="0" dirty="0">
                <a:solidFill>
                  <a:srgbClr val="FF6600"/>
                </a:solidFill>
                <a:latin typeface="Consolas" panose="020B0609020204030204" pitchFamily="49" charset="0"/>
              </a:rPr>
              <a:t>5</a:t>
            </a:r>
            <a:r>
              <a:rPr lang="fr-FR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9E151-92D3-4F7C-AC93-0D11324D2DA0}"/>
              </a:ext>
            </a:extLst>
          </p:cNvPr>
          <p:cNvSpPr txBox="1"/>
          <p:nvPr/>
        </p:nvSpPr>
        <p:spPr>
          <a:xfrm>
            <a:off x="392836" y="2389575"/>
            <a:ext cx="2140260" cy="77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>
                <a:latin typeface="MinionPro-Regular"/>
              </a:rPr>
              <a:t>Mapping 202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F9425D-A45C-49C8-8C55-4D76809F5892}"/>
              </a:ext>
            </a:extLst>
          </p:cNvPr>
          <p:cNvSpPr txBox="1"/>
          <p:nvPr/>
        </p:nvSpPr>
        <p:spPr>
          <a:xfrm>
            <a:off x="90996" y="-60955"/>
            <a:ext cx="6303144" cy="77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300000"/>
              </a:lnSpc>
            </a:pPr>
            <a:r>
              <a:rPr lang="en-US" altLang="ko-KR" sz="1800" b="0" i="0" u="none" strike="noStrike" baseline="0" dirty="0">
                <a:latin typeface="MinionPro-Regular"/>
              </a:rPr>
              <a:t>Transformations 200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A0541-93C5-4FB5-8E99-933519163526}"/>
              </a:ext>
            </a:extLst>
          </p:cNvPr>
          <p:cNvSpPr txBox="1"/>
          <p:nvPr/>
        </p:nvSpPr>
        <p:spPr>
          <a:xfrm>
            <a:off x="2758180" y="222959"/>
            <a:ext cx="3337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스칼라</a:t>
            </a:r>
            <a:r>
              <a:rPr lang="en-US" altLang="ko-KR" dirty="0"/>
              <a:t>) </a:t>
            </a:r>
            <a:r>
              <a:rPr lang="ko-KR" altLang="en-US" dirty="0" err="1"/>
              <a:t>val</a:t>
            </a:r>
            <a:r>
              <a:rPr lang="ko-KR" altLang="en-US" dirty="0"/>
              <a:t>, </a:t>
            </a:r>
            <a:r>
              <a:rPr lang="ko-KR" altLang="en-US" dirty="0" err="1"/>
              <a:t>var</a:t>
            </a:r>
            <a:r>
              <a:rPr lang="ko-KR" altLang="en-US" dirty="0"/>
              <a:t>, </a:t>
            </a:r>
            <a:r>
              <a:rPr lang="ko-KR" altLang="en-US" dirty="0" err="1"/>
              <a:t>def의</a:t>
            </a:r>
            <a:r>
              <a:rPr lang="ko-KR" altLang="en-US" dirty="0"/>
              <a:t> 차이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43716-1696-4B67-9A54-12E1A5F9D737}"/>
              </a:ext>
            </a:extLst>
          </p:cNvPr>
          <p:cNvSpPr txBox="1"/>
          <p:nvPr/>
        </p:nvSpPr>
        <p:spPr>
          <a:xfrm>
            <a:off x="6084156" y="233574"/>
            <a:ext cx="37400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https://sung-studynote.tistory.com/m/81</a:t>
            </a: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BA4EE72A-831B-4D37-A3E5-A7EB7C5B945E}"/>
              </a:ext>
            </a:extLst>
          </p:cNvPr>
          <p:cNvSpPr/>
          <p:nvPr/>
        </p:nvSpPr>
        <p:spPr>
          <a:xfrm>
            <a:off x="2304121" y="1040280"/>
            <a:ext cx="260413" cy="77649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id="{F40C4263-98E5-458E-A4FE-980D3A7BA871}"/>
              </a:ext>
            </a:extLst>
          </p:cNvPr>
          <p:cNvSpPr/>
          <p:nvPr/>
        </p:nvSpPr>
        <p:spPr>
          <a:xfrm>
            <a:off x="2304121" y="4141588"/>
            <a:ext cx="260413" cy="77649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28498A-3C66-4F80-BFD4-53A947DBD811}"/>
              </a:ext>
            </a:extLst>
          </p:cNvPr>
          <p:cNvSpPr/>
          <p:nvPr/>
        </p:nvSpPr>
        <p:spPr>
          <a:xfrm>
            <a:off x="0" y="0"/>
            <a:ext cx="326698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FEAFF-8804-4499-8C7D-9FC001D32CD4}"/>
              </a:ext>
            </a:extLst>
          </p:cNvPr>
          <p:cNvSpPr txBox="1"/>
          <p:nvPr/>
        </p:nvSpPr>
        <p:spPr>
          <a:xfrm>
            <a:off x="179773" y="142674"/>
            <a:ext cx="6094520" cy="77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300000"/>
              </a:lnSpc>
            </a:pPr>
            <a:r>
              <a:rPr lang="en-US" altLang="ko-KR" sz="1800" b="0" i="0" u="none" strike="noStrike" baseline="0" dirty="0">
                <a:latin typeface="MinionPro-Regular"/>
              </a:rPr>
              <a:t>Grouping and Aggregations 203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2BE45-EE62-4056-9ABE-0B0F31DAF26A}"/>
              </a:ext>
            </a:extLst>
          </p:cNvPr>
          <p:cNvSpPr txBox="1"/>
          <p:nvPr/>
        </p:nvSpPr>
        <p:spPr>
          <a:xfrm>
            <a:off x="3400147" y="1449789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groupBy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"DEST_COUNTRY_NAME"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50389-DAA0-4093-9252-E32118ABB656}"/>
              </a:ext>
            </a:extLst>
          </p:cNvPr>
          <p:cNvSpPr txBox="1"/>
          <p:nvPr/>
        </p:nvSpPr>
        <p:spPr>
          <a:xfrm>
            <a:off x="3400147" y="1922109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flights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groupByKey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x </a:t>
            </a:r>
            <a:r>
              <a:rPr lang="en-US" altLang="ko-KR" sz="14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=&gt; </a:t>
            </a:r>
            <a:r>
              <a:rPr lang="en-US" altLang="ko-KR" sz="14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00AB89"/>
                </a:solidFill>
                <a:latin typeface="Consolas" panose="020B0609020204030204" pitchFamily="49" charset="0"/>
              </a:rPr>
              <a:t>DEST_COUNTRY_NAME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6E207-CF70-4AE2-A703-184068930CCA}"/>
              </a:ext>
            </a:extLst>
          </p:cNvPr>
          <p:cNvSpPr txBox="1"/>
          <p:nvPr/>
        </p:nvSpPr>
        <p:spPr>
          <a:xfrm>
            <a:off x="3400147" y="4781144"/>
            <a:ext cx="6751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360000"/>
            <a:r>
              <a:rPr lang="en-US" altLang="ko-KR" sz="12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flights</a:t>
            </a:r>
            <a:r>
              <a:rPr lang="en-US" altLang="ko-KR" sz="12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groupByKey</a:t>
            </a:r>
            <a:r>
              <a:rPr lang="en-US" altLang="ko-KR" sz="12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x </a:t>
            </a:r>
            <a:r>
              <a:rPr lang="en-US" altLang="ko-KR" sz="1200" b="0" i="0" u="none" strike="noStrike" baseline="0" dirty="0">
                <a:solidFill>
                  <a:srgbClr val="00669A"/>
                </a:solidFill>
                <a:latin typeface="Consolas" panose="020B0609020204030204" pitchFamily="49" charset="0"/>
              </a:rPr>
              <a:t>=&gt; </a:t>
            </a:r>
            <a:r>
              <a:rPr lang="en-US" altLang="ko-KR" sz="12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0" i="0" u="none" strike="noStrike" baseline="0" dirty="0" err="1">
                <a:solidFill>
                  <a:srgbClr val="00AB89"/>
                </a:solidFill>
                <a:latin typeface="Consolas" panose="020B0609020204030204" pitchFamily="49" charset="0"/>
              </a:rPr>
              <a:t>DEST_COUNTRY_NAME</a:t>
            </a:r>
            <a:r>
              <a:rPr lang="en-US" altLang="ko-KR" sz="12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explain</a:t>
            </a:r>
          </a:p>
          <a:p>
            <a:pPr algn="l" defTabSz="360000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== Physical Plan ==</a:t>
            </a:r>
          </a:p>
          <a:p>
            <a:pPr algn="l" defTabSz="360000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HashAggregate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(keys=[value#1396], functions=[count(1)])</a:t>
            </a:r>
          </a:p>
          <a:p>
            <a:pPr algn="l" defTabSz="360000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+- Exchange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hashpartitioning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(value#1396, 200)</a:t>
            </a:r>
          </a:p>
          <a:p>
            <a:pPr algn="l" defTabSz="360000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+- *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HashAggregate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(keys=[value#1396], functions=[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partial_count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(1)])</a:t>
            </a:r>
          </a:p>
          <a:p>
            <a:pPr algn="l" defTabSz="360000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+- *Project [value#1396]</a:t>
            </a:r>
          </a:p>
          <a:p>
            <a:pPr algn="l" defTabSz="360000"/>
            <a:r>
              <a:rPr lang="en-US" altLang="ko-KR" sz="12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		+-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AppendColumns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&lt;function1&gt;,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newInstance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(class ...</a:t>
            </a:r>
          </a:p>
          <a:p>
            <a:pPr algn="l" defTabSz="360000"/>
            <a:r>
              <a:rPr lang="en-US" altLang="ko-KR" sz="12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		[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staticinvoke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(class org.apache.spark.unsafe.types.UTF8String, ...</a:t>
            </a:r>
          </a:p>
          <a:p>
            <a:pPr algn="l" defTabSz="360000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		+- *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FileScan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parquet [D...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F38E0-E46D-4F3C-B049-56E0681374D0}"/>
              </a:ext>
            </a:extLst>
          </p:cNvPr>
          <p:cNvSpPr txBox="1"/>
          <p:nvPr/>
        </p:nvSpPr>
        <p:spPr>
          <a:xfrm>
            <a:off x="3400147" y="3262383"/>
            <a:ext cx="85736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360000"/>
            <a:r>
              <a:rPr lang="en-US" altLang="ko-KR" sz="1200" b="0" i="0" u="none" strike="noStrike" baseline="0" dirty="0" err="1">
                <a:solidFill>
                  <a:srgbClr val="000089"/>
                </a:solidFill>
                <a:latin typeface="Consolas" panose="020B0609020204030204" pitchFamily="49" charset="0"/>
              </a:rPr>
              <a:t>flights</a:t>
            </a:r>
            <a:r>
              <a:rPr lang="en-US" altLang="ko-KR" sz="1200" b="0" i="0" u="none" strike="noStrike" baseline="0" dirty="0" err="1">
                <a:solidFill>
                  <a:srgbClr val="5555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groupBy</a:t>
            </a:r>
            <a:r>
              <a:rPr lang="en-US" altLang="ko-KR" sz="12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0" i="0" u="none" strike="noStrike" baseline="0" dirty="0">
                <a:solidFill>
                  <a:srgbClr val="CD3300"/>
                </a:solidFill>
                <a:latin typeface="Consolas" panose="020B0609020204030204" pitchFamily="49" charset="0"/>
              </a:rPr>
              <a:t>"DEST_COUNTRY_NAME"</a:t>
            </a:r>
            <a:r>
              <a:rPr lang="en-US" altLang="ko-KR" sz="12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0" i="0" u="none" strike="noStrike" baseline="0" dirty="0">
                <a:solidFill>
                  <a:srgbClr val="555555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b="0" i="0" u="none" strike="noStrike" baseline="0" dirty="0">
                <a:solidFill>
                  <a:srgbClr val="000089"/>
                </a:solidFill>
                <a:latin typeface="Consolas" panose="020B0609020204030204" pitchFamily="49" charset="0"/>
              </a:rPr>
              <a:t>explain</a:t>
            </a:r>
          </a:p>
          <a:p>
            <a:pPr algn="l" defTabSz="360000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== Physical Plan ==</a:t>
            </a:r>
          </a:p>
          <a:p>
            <a:pPr algn="l" defTabSz="360000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HashAggregate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(keys=[DEST_COUNTRY_NAME#1308], functions=[count(1)])</a:t>
            </a:r>
          </a:p>
          <a:p>
            <a:pPr algn="l" defTabSz="360000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+- Exchange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hashpartitioning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(DEST_COUNTRY_NAME#1308, 200)</a:t>
            </a:r>
          </a:p>
          <a:p>
            <a:pPr algn="l" defTabSz="360000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+- *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HashAggregate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(keys=[DEST_COUNTRY_NAME#1308], functions=[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partial_count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(1)])</a:t>
            </a:r>
          </a:p>
          <a:p>
            <a:pPr algn="l" defTabSz="360000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+- *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FileScan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parquet [DEST_COUNTRY_NAME#1308] Batched: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tru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6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roupByKey + reduceGroups">
            <a:extLst>
              <a:ext uri="{FF2B5EF4-FFF2-40B4-BE49-F238E27FC236}">
                <a16:creationId xmlns:a16="http://schemas.microsoft.com/office/drawing/2014/main" id="{3836A647-5C28-4107-8EF1-1E5EC3E5B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414" y="478149"/>
            <a:ext cx="4195638" cy="637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group by and agg DAG">
            <a:extLst>
              <a:ext uri="{FF2B5EF4-FFF2-40B4-BE49-F238E27FC236}">
                <a16:creationId xmlns:a16="http://schemas.microsoft.com/office/drawing/2014/main" id="{3F8BD77C-1FB3-421D-817E-51EFF9BA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18" y="478149"/>
            <a:ext cx="3939440" cy="422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B4AC20-5DC3-458B-9E4D-46884CB2B36E}"/>
              </a:ext>
            </a:extLst>
          </p:cNvPr>
          <p:cNvSpPr txBox="1"/>
          <p:nvPr/>
        </p:nvSpPr>
        <p:spPr>
          <a:xfrm>
            <a:off x="2859038" y="123585"/>
            <a:ext cx="1286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groupBy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4467F-A780-4369-A1E6-64D88064FA28}"/>
              </a:ext>
            </a:extLst>
          </p:cNvPr>
          <p:cNvSpPr txBox="1"/>
          <p:nvPr/>
        </p:nvSpPr>
        <p:spPr>
          <a:xfrm>
            <a:off x="7734670" y="123585"/>
            <a:ext cx="1755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baseline="0" dirty="0" err="1">
                <a:solidFill>
                  <a:srgbClr val="00008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groupByKey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62580-8CC7-4057-A6F1-EFE3669CFFC5}"/>
              </a:ext>
            </a:extLst>
          </p:cNvPr>
          <p:cNvSpPr txBox="1"/>
          <p:nvPr/>
        </p:nvSpPr>
        <p:spPr>
          <a:xfrm>
            <a:off x="123606" y="6149640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https://stackoverflow.com/questions/32902982/dataframe-dataset-groupby-behaviour-optimization</a:t>
            </a:r>
          </a:p>
        </p:txBody>
      </p:sp>
    </p:spTree>
    <p:extLst>
      <p:ext uri="{BB962C8B-B14F-4D97-AF65-F5344CB8AC3E}">
        <p14:creationId xmlns:p14="http://schemas.microsoft.com/office/powerpoint/2010/main" val="289963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D5CC1A-9D54-4829-AB32-BBBA4CC61B1A}"/>
              </a:ext>
            </a:extLst>
          </p:cNvPr>
          <p:cNvSpPr txBox="1"/>
          <p:nvPr/>
        </p:nvSpPr>
        <p:spPr>
          <a:xfrm>
            <a:off x="4369843" y="2915860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chap 12 RDD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6CD10-06CA-41F3-8241-C08860CD8256}"/>
              </a:ext>
            </a:extLst>
          </p:cNvPr>
          <p:cNvSpPr txBox="1"/>
          <p:nvPr/>
        </p:nvSpPr>
        <p:spPr>
          <a:xfrm>
            <a:off x="934374" y="4011745"/>
            <a:ext cx="105799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effectLst/>
                <a:latin typeface="AppleSDGothicNeo"/>
              </a:rPr>
              <a:t>Resillient</a:t>
            </a:r>
            <a:r>
              <a:rPr lang="en-US" altLang="ko-KR" b="0" i="0" dirty="0">
                <a:effectLst/>
                <a:latin typeface="AppleSDGothicNeo"/>
              </a:rPr>
              <a:t> Distributed Data</a:t>
            </a:r>
          </a:p>
          <a:p>
            <a:r>
              <a:rPr lang="en-US" altLang="ko-KR" b="0" i="0" dirty="0">
                <a:effectLst/>
                <a:latin typeface="AppleSDGothicNeo"/>
              </a:rPr>
              <a:t>- </a:t>
            </a:r>
            <a:r>
              <a:rPr lang="en-US" altLang="ko-KR" b="0" i="0" dirty="0" err="1">
                <a:effectLst/>
                <a:latin typeface="AppleSDGothicNeo"/>
              </a:rPr>
              <a:t>Resillient</a:t>
            </a:r>
            <a:r>
              <a:rPr lang="en-US" altLang="ko-KR" b="0" i="0" dirty="0">
                <a:effectLst/>
                <a:latin typeface="AppleSDGothicNeo"/>
              </a:rPr>
              <a:t>(</a:t>
            </a:r>
            <a:r>
              <a:rPr lang="ko-KR" altLang="en-US" b="0" i="0" dirty="0">
                <a:effectLst/>
                <a:latin typeface="AppleSDGothicNeo"/>
              </a:rPr>
              <a:t>회복력 있는</a:t>
            </a:r>
            <a:r>
              <a:rPr lang="en-US" altLang="ko-KR" b="0" i="0" dirty="0">
                <a:effectLst/>
                <a:latin typeface="AppleSDGothicNeo"/>
              </a:rPr>
              <a:t>, </a:t>
            </a:r>
            <a:r>
              <a:rPr lang="ko-KR" altLang="en-US" b="0" i="0" dirty="0">
                <a:effectLst/>
                <a:latin typeface="AppleSDGothicNeo"/>
              </a:rPr>
              <a:t>변하지 않는</a:t>
            </a:r>
            <a:r>
              <a:rPr lang="en-US" altLang="ko-KR" b="0" i="0" dirty="0">
                <a:effectLst/>
                <a:latin typeface="AppleSDGothicNeo"/>
              </a:rPr>
              <a:t>) : </a:t>
            </a:r>
            <a:r>
              <a:rPr lang="ko-KR" altLang="en-US" b="0" i="0" dirty="0">
                <a:effectLst/>
                <a:latin typeface="AppleSDGothicNeo"/>
              </a:rPr>
              <a:t>메모리 내부에서 데이터가 손실 시 유실된 파티션을 재연산해 복구할 수 있음</a:t>
            </a:r>
            <a:br>
              <a:rPr lang="ko-KR" altLang="en-US" dirty="0"/>
            </a:br>
            <a:r>
              <a:rPr lang="en-US" altLang="ko-KR" b="0" i="0" dirty="0">
                <a:effectLst/>
                <a:latin typeface="AppleSDGothicNeo"/>
              </a:rPr>
              <a:t>- Distributed(</a:t>
            </a:r>
            <a:r>
              <a:rPr lang="ko-KR" altLang="en-US" b="0" i="0" dirty="0">
                <a:effectLst/>
                <a:latin typeface="AppleSDGothicNeo"/>
              </a:rPr>
              <a:t>분산된</a:t>
            </a:r>
            <a:r>
              <a:rPr lang="en-US" altLang="ko-KR" b="0" i="0" dirty="0">
                <a:effectLst/>
                <a:latin typeface="AppleSDGothicNeo"/>
              </a:rPr>
              <a:t>) : </a:t>
            </a:r>
            <a:r>
              <a:rPr lang="ko-KR" altLang="en-US" b="0" i="0" dirty="0">
                <a:effectLst/>
                <a:latin typeface="AppleSDGothicNeo"/>
              </a:rPr>
              <a:t>스파크 클러스터를 통하여</a:t>
            </a:r>
            <a:r>
              <a:rPr lang="en-US" altLang="ko-KR" b="0" i="0" dirty="0">
                <a:effectLst/>
                <a:latin typeface="AppleSDGothicNeo"/>
              </a:rPr>
              <a:t>, </a:t>
            </a:r>
            <a:r>
              <a:rPr lang="ko-KR" altLang="en-US" b="0" i="0" dirty="0">
                <a:effectLst/>
                <a:latin typeface="AppleSDGothicNeo"/>
              </a:rPr>
              <a:t>메모리에 분산되어 저장됨</a:t>
            </a:r>
            <a:br>
              <a:rPr lang="ko-KR" altLang="en-US" dirty="0"/>
            </a:br>
            <a:r>
              <a:rPr lang="en-US" altLang="ko-KR" b="0" i="0" dirty="0">
                <a:effectLst/>
                <a:latin typeface="AppleSDGothicNeo"/>
              </a:rPr>
              <a:t>- Data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72995-92F5-43BA-AEB9-69C7CEEFDEBE}"/>
              </a:ext>
            </a:extLst>
          </p:cNvPr>
          <p:cNvSpPr txBox="1"/>
          <p:nvPr/>
        </p:nvSpPr>
        <p:spPr>
          <a:xfrm>
            <a:off x="825623" y="5938627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불변성을 가지며 병렬로 처리할 수 있는 </a:t>
            </a:r>
            <a:r>
              <a:rPr lang="ko-KR" altLang="en-US" dirty="0" err="1">
                <a:sym typeface="Wingdings" panose="05000000000000000000" pitchFamily="2" charset="2"/>
              </a:rPr>
              <a:t>파티셔닝된</a:t>
            </a:r>
            <a:r>
              <a:rPr lang="ko-KR" altLang="en-US" dirty="0">
                <a:sym typeface="Wingdings" panose="05000000000000000000" pitchFamily="2" charset="2"/>
              </a:rPr>
              <a:t> 레코드의 모음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30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815F044-303B-410C-B686-3EC31074B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22" y="643812"/>
            <a:ext cx="9255967" cy="520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58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7913</TotalTime>
  <Words>4467</Words>
  <Application>Microsoft Office PowerPoint</Application>
  <PresentationFormat>와이드스크린</PresentationFormat>
  <Paragraphs>484</Paragraphs>
  <Slides>27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8" baseType="lpstr">
      <vt:lpstr>Apple SD Gothic Neo</vt:lpstr>
      <vt:lpstr>AppleSDGothicNeo</vt:lpstr>
      <vt:lpstr>-apple-system</vt:lpstr>
      <vt:lpstr>Arial Unicode MS</vt:lpstr>
      <vt:lpstr>LiberationSans-Bold</vt:lpstr>
      <vt:lpstr>LiberationSerif</vt:lpstr>
      <vt:lpstr>MinionPro-Regular</vt:lpstr>
      <vt:lpstr>Monaco</vt:lpstr>
      <vt:lpstr>Noto Sans KR</vt:lpstr>
      <vt:lpstr>serif_l</vt:lpstr>
      <vt:lpstr>sourcesanspro</vt:lpstr>
      <vt:lpstr>UbuntuMono-Regular</vt:lpstr>
      <vt:lpstr>맑은 고딕</vt:lpstr>
      <vt:lpstr>맑은 고딕</vt:lpstr>
      <vt:lpstr>Arial</vt:lpstr>
      <vt:lpstr>Consolas</vt:lpstr>
      <vt:lpstr>Courier New</vt:lpstr>
      <vt:lpstr>Open Sans</vt:lpstr>
      <vt:lpstr>Source Sans Pro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Goh Eunseo</dc:creator>
  <cp:lastModifiedBy>Goh Eunseo</cp:lastModifiedBy>
  <cp:revision>114</cp:revision>
  <dcterms:created xsi:type="dcterms:W3CDTF">2021-07-12T05:11:44Z</dcterms:created>
  <dcterms:modified xsi:type="dcterms:W3CDTF">2021-07-25T01:54:29Z</dcterms:modified>
</cp:coreProperties>
</file>