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38125-3215-4E00-8D3C-2D3A0369D76E}" v="197" dt="2021-06-20T01:51:25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4" autoAdjust="0"/>
  </p:normalViewPr>
  <p:slideViewPr>
    <p:cSldViewPr snapToGrid="0">
      <p:cViewPr>
        <p:scale>
          <a:sx n="75" d="100"/>
          <a:sy n="75" d="100"/>
        </p:scale>
        <p:origin x="43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D1651-A1AB-4AA8-B743-9B07B428495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022E-A0F9-4538-9003-FAE91935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스파크는 언어인가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언어는 아니고 라이브러리나 컴포넌트</a:t>
            </a:r>
            <a:r>
              <a:rPr lang="en-US" altLang="ko-KR" dirty="0"/>
              <a:t>, </a:t>
            </a:r>
            <a:r>
              <a:rPr lang="ko-KR" altLang="en-US" dirty="0"/>
              <a:t>시스템을 총괄해 말하는 플랫폼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자바 </a:t>
            </a:r>
            <a:r>
              <a:rPr lang="en-US" altLang="ko-KR" dirty="0"/>
              <a:t>R –</a:t>
            </a:r>
            <a:r>
              <a:rPr lang="ko-KR" altLang="en-US" dirty="0"/>
              <a:t>도 좋은데</a:t>
            </a:r>
            <a:r>
              <a:rPr lang="en-US" altLang="ko-KR" dirty="0"/>
              <a:t>, </a:t>
            </a:r>
            <a:r>
              <a:rPr lang="ko-KR" altLang="en-US" dirty="0"/>
              <a:t>가장 좋은 건 자바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경로설정 확실하게 해야함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스파크 드라이버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어플리케이션 내 정보의 유지 관리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익스큐터의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실행 및 실행 분석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배포 등의 역할을 수행한다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사용자가 구성한 사용자 프로그램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(Job)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task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단위로 변환하여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Executor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전달한다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익시큐터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또한 블록매니저를 통해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cache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RDD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를 저장한다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개의 스파크 어플리케이션에는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Spark Driver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Executor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존재한다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이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Executor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Cluster Manager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의하여 해당 스파크 어플리케이션에 할당되며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해당 스파크 어플리케이션이 완전히 종료된 후 할당에서 해방된다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그렇기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서로 다른 스파크 어플리케이션 간의 직접적인 데이터 공유는 불가능하다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각 스파크 어플리케이션이 별도의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JVM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프로세스에서 동작하므로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0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최신에는 </a:t>
            </a:r>
            <a:r>
              <a:rPr lang="en-US" altLang="ko-KR" dirty="0" err="1"/>
              <a:t>SparkContext</a:t>
            </a:r>
            <a:r>
              <a:rPr lang="ko-KR" altLang="en-US" dirty="0"/>
              <a:t>를 생성하지 않는다고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4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스파크 세션을 설정하지 않으면 </a:t>
            </a:r>
            <a:r>
              <a:rPr lang="ko-KR" altLang="en-US" dirty="0" err="1"/>
              <a:t>시작하지않는다</a:t>
            </a:r>
            <a:r>
              <a:rPr lang="en-US" altLang="ko-KR" dirty="0"/>
              <a:t>. </a:t>
            </a:r>
            <a:r>
              <a:rPr lang="ko-KR" altLang="en-US" dirty="0"/>
              <a:t>그래서 스파크 시작은 스파크 세션으로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2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4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기능만으로는 수행할 연산을 표현할 수 없을 때</a:t>
            </a:r>
          </a:p>
          <a:p>
            <a:r>
              <a:rPr lang="ko-KR" altLang="en-US" dirty="0"/>
              <a:t>복잡한 비즈니스 로직을 </a:t>
            </a:r>
            <a:r>
              <a:rPr lang="en-US" altLang="ko-KR" dirty="0"/>
              <a:t>SQL</a:t>
            </a:r>
            <a:r>
              <a:rPr lang="ko-KR" altLang="en-US" dirty="0"/>
              <a:t>이나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대신 단일 함수로 인코딩해야 하는 경우</a:t>
            </a:r>
          </a:p>
          <a:p>
            <a:endParaRPr lang="ko-KR" altLang="en-US" dirty="0"/>
          </a:p>
          <a:p>
            <a:r>
              <a:rPr lang="ko-KR" altLang="en-US" dirty="0"/>
              <a:t>성능 저하를 감수하면서 타입 안정성</a:t>
            </a:r>
            <a:r>
              <a:rPr lang="en-US" altLang="ko-KR" dirty="0"/>
              <a:t>(type-safe)</a:t>
            </a:r>
            <a:r>
              <a:rPr lang="ko-KR" altLang="en-US" dirty="0"/>
              <a:t>을 가진 데이터 타입을 사용하고 싶을 때</a:t>
            </a:r>
          </a:p>
          <a:p>
            <a:r>
              <a:rPr lang="ko-KR" altLang="en-US" dirty="0"/>
              <a:t>사용할 </a:t>
            </a:r>
            <a:r>
              <a:rPr lang="en-US" altLang="ko-KR" dirty="0"/>
              <a:t>Function</a:t>
            </a:r>
            <a:r>
              <a:rPr lang="ko-KR" altLang="en-US" dirty="0"/>
              <a:t>과 대상 </a:t>
            </a:r>
            <a:r>
              <a:rPr lang="en-US" altLang="ko-KR" dirty="0"/>
              <a:t>Object</a:t>
            </a:r>
            <a:r>
              <a:rPr lang="ko-KR" altLang="en-US" dirty="0"/>
              <a:t>의 데이터 타입이 맞지 않는 경우 처럼 데이터 타입이 유효하지 않은 작업을 수행하지 못하도록 방어적 코드</a:t>
            </a:r>
            <a:r>
              <a:rPr lang="en-US" altLang="ko-KR" dirty="0"/>
              <a:t>, </a:t>
            </a:r>
            <a:r>
              <a:rPr lang="ko-KR" altLang="en-US" dirty="0"/>
              <a:t>정확도 높은 프로그램 개발을 위해 </a:t>
            </a:r>
            <a:r>
              <a:rPr lang="en-US" altLang="ko-KR" dirty="0"/>
              <a:t>Dataset</a:t>
            </a:r>
            <a:r>
              <a:rPr lang="ko-KR" altLang="en-US" dirty="0"/>
              <a:t>을 사용하는 것이 좋은 선택일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단일 노드의 워크로드와 스파크 워크로드에서 전체 로우에 대한 다양한 </a:t>
            </a:r>
            <a:r>
              <a:rPr lang="ko-KR" altLang="en-US" dirty="0" err="1"/>
              <a:t>트랜스포메이션을</a:t>
            </a:r>
            <a:r>
              <a:rPr lang="ko-KR" altLang="en-US" dirty="0"/>
              <a:t> 재사용해야 하는 경우</a:t>
            </a:r>
          </a:p>
          <a:p>
            <a:r>
              <a:rPr lang="ko-KR" altLang="en-US" dirty="0"/>
              <a:t>케이스 클래스로 구현된 데이터 타입을 사용해 모든 데이터와 </a:t>
            </a:r>
            <a:r>
              <a:rPr lang="ko-KR" altLang="en-US" dirty="0" err="1"/>
              <a:t>트랜스포메이션을</a:t>
            </a:r>
            <a:r>
              <a:rPr lang="ko-KR" altLang="en-US" dirty="0"/>
              <a:t> 정의해 재사용</a:t>
            </a:r>
          </a:p>
          <a:p>
            <a:endParaRPr lang="ko-KR" altLang="en-US" dirty="0"/>
          </a:p>
          <a:p>
            <a:r>
              <a:rPr lang="en-US" altLang="ko-KR" dirty="0" err="1"/>
              <a:t>DataFrame</a:t>
            </a:r>
            <a:r>
              <a:rPr lang="ko-KR" altLang="en-US" dirty="0"/>
              <a:t>과 </a:t>
            </a:r>
            <a:r>
              <a:rPr lang="en-US" altLang="ko-KR" dirty="0"/>
              <a:t>Dataset</a:t>
            </a:r>
            <a:r>
              <a:rPr lang="ko-KR" altLang="en-US" dirty="0"/>
              <a:t>을 동시에 사용하는 경우도 다수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(ETL </a:t>
            </a:r>
            <a:r>
              <a:rPr lang="ko-KR" altLang="en-US" dirty="0" err="1"/>
              <a:t>트랜스포메이션의</a:t>
            </a:r>
            <a:r>
              <a:rPr lang="ko-KR" altLang="en-US" dirty="0"/>
              <a:t> 마지막</a:t>
            </a:r>
            <a:r>
              <a:rPr lang="en-US" altLang="ko-KR" dirty="0"/>
              <a:t>, </a:t>
            </a:r>
            <a:r>
              <a:rPr lang="ko-KR" altLang="en-US" dirty="0"/>
              <a:t>혹은 첫 단계에서 변환 사용을 하는 경우도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022E-A0F9-4538-9003-FAE9193592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792E7-5DA3-4824-9846-8C76DC3F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71882-A8CB-4A32-A072-C48B86CE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D8D57-DDE5-4E31-A49E-645E739E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70320-7E74-4FE7-9696-C86EDF8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E0A2-6C54-4210-BDCE-779B5C10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01AF-8F9E-4371-9223-D12C283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E770B-B5BE-4ED9-B9E4-FB14B6F8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56922-4F76-42CB-940D-4A357A8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6F1C1-2484-4CD4-9B9A-36C145A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7B896-528C-4CEF-A310-0D0147B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C4DF2C-3B6A-4B6D-8DCC-11CA8C00A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ACABD-13CA-4B69-AA01-714B1773B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6ECD2-2ADF-492F-AAB8-47A36F9B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784AC-EC1F-4FC8-BFD0-1CED610A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40BFD-D3FE-4C8E-A59B-ABA7551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59DF8-CF00-4321-847F-0BAD0178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532DB-FB5E-4E3E-9218-C05032A0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C0FF6-A909-4BC6-9CC8-E66ED4FC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4C442-8ECE-41E5-894F-08E3D2E9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C110-D509-495F-9679-E7CC147F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B7D9-E691-4A51-B621-DBD73897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F5216-FD02-4659-8F76-8F5A36F4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274A4-191B-4EFA-8099-1AC704E9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C85B1-4361-4C0E-A5E8-B94D011E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6F75C-A4B8-4ECC-AFB0-31BCE61C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F2BB3-6776-4A01-A564-564C203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DD88C-70C8-4433-B2F7-AD987D250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C412D-64CE-459F-A386-CB362348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2496A-D386-42C2-BACD-40474D76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1577-2279-46F2-A815-5F10EED4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F1F15-DFB3-401D-A996-AF41A7CE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458F9-0AEE-4517-BA08-53CB7660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BEA5-3A63-4A7F-876E-10852079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9FDD8-AC02-463B-983C-38950CB4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0A27F-6108-42A5-9BB5-E6FBC4DC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7E776-F1F8-40A6-9B09-6DBD77D1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4B8F19-560C-4A5F-9C17-010D26F6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A1F5F-155B-4D39-82FC-103E6FAE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B8452-FA5B-411C-A714-EACBA4A8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6904D-E85F-4043-B2F3-84CEB82B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A68EE7-3CD2-4FC5-9ED4-892A4D01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2045CD-0799-46B3-8300-EFFA84F0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7FC81-C589-444F-B46D-66EC4F2D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2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9CEAD-B3DE-4475-99F5-16BCB948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A6F5E-6342-4C41-99E4-31C8E4F3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3F338-35CA-41B0-BBE6-C4087D15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6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4D122-96DD-4C9C-B1F8-E9ACF10C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15FBD-3C8E-4F9C-B1AB-0A91F961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1072E-A6BB-4E21-89F5-3F1F3322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75D6E-E53C-413B-B633-A6478CAE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04CF5-A181-4E43-80C6-DC2E458A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6A8E7-6282-4654-9AF2-ED24AD1A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37C6-3500-447F-BC3F-0F83DEF7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B1ED2-5D2C-4060-B354-7D26D770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328C1-7EE7-428A-9B5A-6944BDEA6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8A3B9-26A1-43C9-A4BD-B601CD85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905B3-45CF-4E93-BC7B-F1D7731B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BD49D-4981-4CF1-859C-825C125D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DBB0F7-9BD0-4692-9B70-08963313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BACED-9E6E-4FB4-AB37-C9246039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7613D-D003-4B31-91BD-5F4FEF6CE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E691-BB80-46DF-9AB7-B625201B1074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2C6BB-52EA-4438-BC4A-9B11F3B5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75C86-546B-40E1-A012-0C549B5F3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7C14-319B-49CB-887E-96E0CFA76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17FE-3134-4A26-9467-D71253787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err="1"/>
              <a:t>스파크란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C52D6-1E01-49A0-9E63-FA5B568A5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0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3A4368-BB2A-46F8-A1FA-0ABB50DDF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595" y="3053174"/>
            <a:ext cx="6619143" cy="31763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DA9457-FE04-4071-ABAF-6C7DFFAE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54B56-A1B9-4467-80AB-49BB3E57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1232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클러스터 종류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Cluster </a:t>
            </a:r>
            <a:r>
              <a:rPr lang="ko-KR" altLang="en-US" sz="2000" dirty="0"/>
              <a:t>환경에서 실행하는 것이 일반적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스파크 로컬 모드</a:t>
            </a:r>
            <a:r>
              <a:rPr lang="en-US" altLang="ko-KR" sz="2000" dirty="0"/>
              <a:t>, </a:t>
            </a:r>
            <a:r>
              <a:rPr lang="ko-KR" altLang="en-US" sz="2000" dirty="0"/>
              <a:t>스파크 로컬 클러스터 모드</a:t>
            </a:r>
            <a:r>
              <a:rPr lang="en-US" altLang="ko-KR" sz="2000" dirty="0"/>
              <a:t>,</a:t>
            </a:r>
            <a:r>
              <a:rPr lang="ko-KR" altLang="en-US" sz="2000" dirty="0"/>
              <a:t> 스파크 자체 클러스터 모드 </a:t>
            </a:r>
            <a:r>
              <a:rPr lang="en-US" altLang="ko-KR" sz="2000" dirty="0"/>
              <a:t>(standalone), YARN </a:t>
            </a:r>
            <a:r>
              <a:rPr lang="ko-KR" altLang="en-US" sz="2000" dirty="0"/>
              <a:t>클러스터 모드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메소스</a:t>
            </a:r>
            <a:r>
              <a:rPr lang="ko-KR" altLang="en-US" sz="2000" dirty="0"/>
              <a:t> 클러스터 모드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09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92A2-F2B2-4263-97AE-EDC402D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FB9D-B9DA-456C-BF6D-28774868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대표적 구조적 </a:t>
            </a:r>
            <a:r>
              <a:rPr lang="en-US" altLang="ko-KR" sz="2000" dirty="0"/>
              <a:t>API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컬럼에 이름을 붙인 스프레드시트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스키마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의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지정되지 않으면 실행이 되지 않음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판다스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과 상호 전환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56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55295-5855-443C-9B31-07D16DE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1BD05-8BDA-4477-918F-CC8089EE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파티션</a:t>
            </a:r>
            <a:r>
              <a:rPr lang="en-US" altLang="ko-KR" sz="2000" dirty="0"/>
              <a:t>: </a:t>
            </a:r>
            <a:r>
              <a:rPr lang="ko-KR" altLang="en-US" sz="2000" dirty="0"/>
              <a:t>클러스터의 물리적 </a:t>
            </a:r>
            <a:r>
              <a:rPr lang="ko-KR" altLang="en-US" sz="2000" dirty="0" err="1"/>
              <a:t>머신에</a:t>
            </a:r>
            <a:r>
              <a:rPr lang="ko-KR" altLang="en-US" sz="2000" dirty="0"/>
              <a:t> 존재하는 로우의 집합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Dataframe</a:t>
            </a:r>
            <a:r>
              <a:rPr lang="ko-KR" altLang="en-US" sz="2000" dirty="0"/>
              <a:t>에서는 </a:t>
            </a:r>
            <a:r>
              <a:rPr lang="ko-KR" altLang="en-US" sz="2000" dirty="0" err="1"/>
              <a:t>익스큐터가</a:t>
            </a:r>
            <a:r>
              <a:rPr lang="ko-KR" altLang="en-US" sz="2000" dirty="0"/>
              <a:t> 병렬로 작업을 수행할 있게 하는 파티션 분배를 자동 처리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저수준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인 </a:t>
            </a:r>
            <a:r>
              <a:rPr lang="en-US" altLang="ko-KR" sz="2000" dirty="0"/>
              <a:t>RDD</a:t>
            </a:r>
            <a:r>
              <a:rPr lang="ko-KR" altLang="en-US" sz="2000" dirty="0"/>
              <a:t>에서는 수동으로 처리해야 했음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28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B87B-702B-40F8-A9A8-0C4001EB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트랜스포메이션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41A58-C7DF-4B30-84D2-B06E6807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스파크의 데이터 구조는 한 번 생성하면 변경할 수 없음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트랜스포메이션은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 변경방법을 스파크에 알려줌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toDF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divisBy2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myRange.where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"number % 2 = 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위 코드를 실행해도 추상적인 </a:t>
            </a:r>
            <a:r>
              <a:rPr lang="ko-KR" altLang="en-US" sz="2000" dirty="0" err="1"/>
              <a:t>트랜스포메이션만</a:t>
            </a:r>
            <a:r>
              <a:rPr lang="ko-KR" altLang="en-US" sz="2000" dirty="0"/>
              <a:t> 지정한 상태라 액션을 수행하지 않으면 실제 </a:t>
            </a:r>
            <a:r>
              <a:rPr lang="ko-KR" altLang="en-US" sz="2000" dirty="0" err="1"/>
              <a:t>트랜스포메이션을</a:t>
            </a:r>
            <a:r>
              <a:rPr lang="ko-KR" altLang="en-US" sz="2000" dirty="0"/>
              <a:t> 하지 않음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598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B87B-702B-40F8-A9A8-0C4001EB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트랜스포메이션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41A58-C7DF-4B30-84D2-B06E6807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좁은 의존성과 넓은 의존성 </a:t>
            </a:r>
            <a:r>
              <a:rPr lang="en-US" altLang="ko-KR" sz="2000" dirty="0"/>
              <a:t>: </a:t>
            </a:r>
            <a:r>
              <a:rPr lang="ko-KR" altLang="en-US" sz="2000" dirty="0"/>
              <a:t>차후 논의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스파크는 지연연산을 함으로써 </a:t>
            </a:r>
            <a:r>
              <a:rPr lang="en-US" altLang="ko-KR" sz="2000" dirty="0"/>
              <a:t>,</a:t>
            </a:r>
            <a:r>
              <a:rPr lang="ko-KR" altLang="en-US" sz="2000" dirty="0"/>
              <a:t>처리에 필요한 자원을 최소화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액션을 지정하면 스파크 잡이 시작됨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스파크 잡은 필터</a:t>
            </a:r>
            <a:r>
              <a:rPr lang="en-US" altLang="ko-KR" sz="2000" dirty="0"/>
              <a:t>(</a:t>
            </a:r>
            <a:r>
              <a:rPr lang="ko-KR" altLang="en-US" sz="2000" dirty="0"/>
              <a:t>좁은 </a:t>
            </a:r>
            <a:r>
              <a:rPr lang="ko-KR" altLang="en-US" sz="2000" dirty="0" err="1"/>
              <a:t>트랜스포메이션</a:t>
            </a:r>
            <a:r>
              <a:rPr lang="en-US" altLang="ko-KR" sz="2000" dirty="0"/>
              <a:t>)</a:t>
            </a:r>
            <a:r>
              <a:rPr lang="ko-KR" altLang="en-US" sz="2000" dirty="0"/>
              <a:t>을 수행한 후 파티션별로 </a:t>
            </a:r>
            <a:r>
              <a:rPr lang="ko-KR" altLang="en-US" sz="2000" dirty="0" err="1"/>
              <a:t>레코드수를</a:t>
            </a:r>
            <a:r>
              <a:rPr lang="ko-KR" altLang="en-US" sz="2000" dirty="0"/>
              <a:t>  카운트</a:t>
            </a:r>
            <a:r>
              <a:rPr lang="en-US" altLang="ko-KR" sz="2000" dirty="0"/>
              <a:t>(</a:t>
            </a:r>
            <a:r>
              <a:rPr lang="ko-KR" altLang="en-US" sz="2000" dirty="0"/>
              <a:t>넓은 </a:t>
            </a:r>
            <a:r>
              <a:rPr lang="ko-KR" altLang="en-US" sz="2000" dirty="0" err="1"/>
              <a:t>트랜스포메이션</a:t>
            </a:r>
            <a:r>
              <a:rPr lang="en-US" altLang="ko-KR" sz="2000" dirty="0"/>
              <a:t>)</a:t>
            </a:r>
            <a:r>
              <a:rPr lang="ko-KR" altLang="en-US" sz="2000" dirty="0"/>
              <a:t>을 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2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DA58-9DD3-4176-BD42-F73592FD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F37E8-8E05-4685-B325-1E5BC3CB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콘솔에서 수행하는 스키마 추론</a:t>
            </a:r>
            <a:r>
              <a:rPr lang="en-US" altLang="ko-KR" sz="2000" dirty="0"/>
              <a:t>: </a:t>
            </a:r>
            <a:r>
              <a:rPr lang="ko-KR" altLang="en-US" sz="2000" dirty="0"/>
              <a:t>수행 방법 연구 필요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"/home/kim/data/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spark_books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/flight-data/csv/2015-summary.csv"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flightData2015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spark.read.option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inferSchema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"true"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).option(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"header"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"true"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).csv(path)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inferSchema</a:t>
            </a:r>
            <a:r>
              <a:rPr lang="en-US" altLang="ko-KR" sz="2000" dirty="0"/>
              <a:t>: schema</a:t>
            </a:r>
            <a:r>
              <a:rPr lang="ko-KR" altLang="en-US" sz="2000" dirty="0"/>
              <a:t>를 </a:t>
            </a:r>
            <a:r>
              <a:rPr lang="en-US" altLang="ko-KR" sz="2000" dirty="0"/>
              <a:t>Spark</a:t>
            </a:r>
            <a:r>
              <a:rPr lang="ko-KR" altLang="en-US" sz="2000" dirty="0"/>
              <a:t>이 자동으로 알아내는 경우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header: </a:t>
            </a:r>
            <a:r>
              <a:rPr lang="ko-KR" altLang="en-US" sz="2000" dirty="0"/>
              <a:t>첫 줄이 </a:t>
            </a:r>
            <a:r>
              <a:rPr lang="en-US" altLang="ko-KR" sz="2000" dirty="0"/>
              <a:t>data</a:t>
            </a:r>
            <a:r>
              <a:rPr lang="ko-KR" altLang="en-US" sz="2000" dirty="0"/>
              <a:t>가 아닌 헤더인 경우 </a:t>
            </a:r>
            <a:r>
              <a:rPr lang="en-US" altLang="ko-KR" sz="2000" dirty="0"/>
              <a:t>"true"</a:t>
            </a:r>
            <a:r>
              <a:rPr lang="ko-KR" altLang="en-US" sz="2000" dirty="0"/>
              <a:t>로 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962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DE51-00D6-4186-9372-8AA886C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22A8-FA89-429A-8C16-F506C851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Explain</a:t>
            </a:r>
            <a:r>
              <a:rPr lang="ko-KR" altLang="en-US" dirty="0"/>
              <a:t> 메서드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경험상</a:t>
            </a:r>
            <a:r>
              <a:rPr lang="en-US" altLang="ko-KR" sz="2000" dirty="0"/>
              <a:t>, </a:t>
            </a:r>
            <a:r>
              <a:rPr lang="ko-KR" altLang="en-US" sz="2000" dirty="0"/>
              <a:t>검색상 잘 쓰이지 않는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구조적 이해를 돕기 위해 쓰는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140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17FE-3134-4A26-9467-D71253787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스파크 기능 둘러보기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C52D6-1E01-49A0-9E63-FA5B568A5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5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029D-8D10-4542-BDE6-1E801439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운영용 애플리케이션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D8007-0E1A-4C00-B5F6-31B41DE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방법 논의 필요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9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029D-8D10-4542-BDE6-1E801439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81F4C0F-43B2-4F86-AB9D-91CCCB3B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6063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스칼라</a:t>
            </a:r>
            <a:r>
              <a:rPr lang="en-US" altLang="ko-KR" sz="2000" dirty="0"/>
              <a:t>,</a:t>
            </a:r>
            <a:r>
              <a:rPr lang="ko-KR" altLang="en-US" sz="2000" dirty="0"/>
              <a:t>자바에서만 사용가능한 </a:t>
            </a:r>
            <a:r>
              <a:rPr lang="en-US" altLang="ko-KR" sz="2000" dirty="0"/>
              <a:t>API</a:t>
            </a:r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기능만으로는 수행할 연산을 표현할 수 없을 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성능 저하를 감수하면서 타입 안정성</a:t>
            </a:r>
            <a:r>
              <a:rPr lang="en-US" altLang="ko-KR" sz="2000" dirty="0"/>
              <a:t>(type-safe)</a:t>
            </a:r>
            <a:r>
              <a:rPr lang="ko-KR" altLang="en-US" sz="2000" dirty="0"/>
              <a:t>을 가진 데이터 타입을 사용하고 싶을 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차후 논의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BB12B9-CC1A-4B54-82EF-696D594E9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1" y="1615613"/>
            <a:ext cx="6131169" cy="35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5EA9A0-E00F-4FF3-8686-1B490F89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1185862"/>
            <a:ext cx="6515100" cy="4848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617906-2E5B-449C-999E-8AE118C8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스파크의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6219A-49F6-479F-A959-1225E261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빅데이터 통합 플랫폼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초고속 병렬 처리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가공 추출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분석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일관성 있는 조합형 </a:t>
            </a:r>
            <a:r>
              <a:rPr lang="en-US" altLang="ko-KR" sz="2000" dirty="0"/>
              <a:t>API, </a:t>
            </a:r>
            <a:r>
              <a:rPr lang="ko-KR" altLang="en-US" sz="2000" dirty="0"/>
              <a:t>프레임워크 조합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데이터 연산의 역할</a:t>
            </a:r>
            <a:r>
              <a:rPr lang="en-US" altLang="ko-KR" sz="2000" dirty="0"/>
              <a:t> (O), </a:t>
            </a:r>
            <a:r>
              <a:rPr lang="ko-KR" altLang="en-US" sz="2000" dirty="0"/>
              <a:t>영구 저장소 역할 </a:t>
            </a:r>
            <a:r>
              <a:rPr lang="en-US" altLang="ko-KR" sz="2000" dirty="0"/>
              <a:t>(X)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외부 오픈소스 라이브러리 제공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05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1C16-A3B9-4663-A518-34F59D26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스트리밍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DCC1F-81AF-4170-90CF-90654BD9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프로세스에서 데이터가 꾸준하게 생성 </a:t>
            </a:r>
            <a:r>
              <a:rPr lang="ko-KR" altLang="en-US" sz="2000" dirty="0" err="1"/>
              <a:t>될때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staticDataFrame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spark.read.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"csv"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.option(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"header"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"true"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.option(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inferSchema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"true"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.load(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"/home/kim/data/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spark_books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/retail-data/by-day/*.csv"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staticDataFrame.createOrReplaceTempView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retail_data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staticSchema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staticDataFrame.schema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231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1C16-A3B9-4663-A518-34F59D26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스트리밍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DCC1F-81AF-4170-90CF-90654BD9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staticDataFrame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selectExpr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"(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UnitPrice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* Quantity) as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total_cost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InvoiceDate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col(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window(col(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InvoiceDate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 day"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.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total_cost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)\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.show(</a:t>
            </a:r>
            <a:r>
              <a:rPr lang="en-US" altLang="ko-K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+----------+--------------------+------------------+ |</a:t>
            </a:r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| window| sum(</a:t>
            </a:r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total_cost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)| +----------+--------------------+------------------+ | 13417.0|[2011-12-04 09:00...| 404.83| | 15358.0|[2011-12-05 09:00...| 830.0600000000003| | 15392.0|[2011-12-05 09:00...|304.40999999999997| | 15290.0|[2011-12-05 09:00...|263.02000000000004| | 16811.0|[2011-12-05 09:00...| 232.3| +----------+--------------------+------------------+ only showing top 5 rows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9064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CB2EE-C6EB-49CC-ACF5-78F5E451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스칼라</a:t>
            </a:r>
            <a:r>
              <a:rPr lang="en-US" altLang="ko-KR" sz="2000" dirty="0"/>
              <a:t>, </a:t>
            </a:r>
            <a:r>
              <a:rPr lang="ko-KR" altLang="en-US" sz="2000" dirty="0"/>
              <a:t>파이썬</a:t>
            </a:r>
            <a:r>
              <a:rPr lang="en-US" altLang="ko-KR" sz="2000" dirty="0"/>
              <a:t>, SQL,</a:t>
            </a:r>
            <a:r>
              <a:rPr lang="ko-KR" altLang="en-US" sz="2000" dirty="0"/>
              <a:t> 자바</a:t>
            </a:r>
            <a:r>
              <a:rPr lang="en-US" altLang="ko-KR" sz="2000" dirty="0"/>
              <a:t>, R</a:t>
            </a:r>
            <a:r>
              <a:rPr lang="ko-KR" altLang="en-US" sz="2000" dirty="0"/>
              <a:t>에서 사용가능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스칼라로 구현 되어 자바 가상 머신 기반으로 동작함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로컬에서는 윈도우보다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리눅스에서 속도가 더 빠름 </a:t>
            </a:r>
            <a:r>
              <a:rPr lang="en-US" altLang="ko-KR" sz="2000" dirty="0"/>
              <a:t>(</a:t>
            </a:r>
            <a:r>
              <a:rPr lang="ko-KR" altLang="en-US" sz="2000" dirty="0"/>
              <a:t>우분투 적극 권장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Cloud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databricks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, zeppelin </a:t>
            </a:r>
            <a:r>
              <a:rPr lang="ko-KR" altLang="en-US" sz="2000" dirty="0"/>
              <a:t>사용 가능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Databricks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R, </a:t>
            </a:r>
            <a:r>
              <a:rPr lang="ko-KR" altLang="en-US" sz="1600" dirty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/>
              <a:t>파이썬</a:t>
            </a:r>
            <a:r>
              <a:rPr lang="en-US" altLang="ko-KR" sz="1600" dirty="0"/>
              <a:t>, </a:t>
            </a:r>
            <a:r>
              <a:rPr lang="ko-KR" altLang="en-US" sz="1600" dirty="0"/>
              <a:t>스칼라 모두 가능</a:t>
            </a:r>
            <a:r>
              <a:rPr lang="en-US" altLang="ko-KR" sz="1600" dirty="0"/>
              <a:t>. </a:t>
            </a:r>
            <a:r>
              <a:rPr lang="ko-KR" altLang="en-US" sz="1600" dirty="0"/>
              <a:t>따로 스파크 작동을 위한 사전 다운로드 불필요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8DBA4C-B2C9-4B57-BFDF-04A3A45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스파크의 실행</a:t>
            </a:r>
          </a:p>
        </p:txBody>
      </p:sp>
    </p:spTree>
    <p:extLst>
      <p:ext uri="{BB962C8B-B14F-4D97-AF65-F5344CB8AC3E}">
        <p14:creationId xmlns:p14="http://schemas.microsoft.com/office/powerpoint/2010/main" val="10337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8DBA4C-B2C9-4B57-BFDF-04A3A45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스파크의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4DB2F-4A87-41D7-A19E-DCD9A3070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 b="5324"/>
          <a:stretch/>
        </p:blipFill>
        <p:spPr>
          <a:xfrm>
            <a:off x="333375" y="1576388"/>
            <a:ext cx="8058150" cy="31739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7FF918-5747-4B39-9D07-EECECA92B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28" b="5324"/>
          <a:stretch/>
        </p:blipFill>
        <p:spPr>
          <a:xfrm>
            <a:off x="5048250" y="3249025"/>
            <a:ext cx="6935624" cy="32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0A79-ED04-4E6E-ACBE-22040DCA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스파크의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7D67E-E8FE-40EE-8E18-B650B28B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 실행 </a:t>
            </a:r>
            <a:r>
              <a:rPr lang="en-US" altLang="ko-KR" dirty="0"/>
              <a:t>(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파이썬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./bin/</a:t>
            </a:r>
            <a:r>
              <a:rPr lang="en-US" altLang="ko-KR" dirty="0" err="1"/>
              <a:t>pyspark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스칼라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./bin/spark-shell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경로 설정 구체적으로 해야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17FE-3134-4A26-9467-D71253787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스파크 간단히 살펴보기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C52D6-1E01-49A0-9E63-FA5B568A5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4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2E12889-2950-4D00-A998-5CB0AA8B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11" y="2705493"/>
            <a:ext cx="5279139" cy="36064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E9B816-F69F-457F-B515-9660F873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스파크 애플리케이션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CF6D3CF-4298-4156-AE70-F0F19083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0" dirty="0">
                <a:solidFill>
                  <a:srgbClr val="555555"/>
                </a:solidFill>
                <a:effectLst/>
                <a:latin typeface="AppleSDGothicNeo"/>
              </a:rPr>
              <a:t>Spark Driver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는 한 개의 노드에서 실행되며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 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스파크 전체의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main()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함수를 실행한다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Executer</a:t>
            </a:r>
            <a:r>
              <a:rPr lang="ko-KR" altLang="en-US" sz="2000" b="1" dirty="0">
                <a:solidFill>
                  <a:srgbClr val="555555"/>
                </a:solidFill>
                <a:latin typeface="AppleSDGothicNeo"/>
              </a:rPr>
              <a:t>는 다수의 </a:t>
            </a: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worker </a:t>
            </a:r>
            <a:r>
              <a:rPr lang="ko-KR" altLang="en-US" sz="2000" b="1" dirty="0">
                <a:solidFill>
                  <a:srgbClr val="555555"/>
                </a:solidFill>
                <a:latin typeface="AppleSDGothicNeo"/>
              </a:rPr>
              <a:t>노드에서 실행되는 프로세스로</a:t>
            </a: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, Spark Driver</a:t>
            </a:r>
            <a:r>
              <a:rPr lang="ko-KR" altLang="en-US" sz="2000" b="1" dirty="0">
                <a:solidFill>
                  <a:srgbClr val="555555"/>
                </a:solidFill>
                <a:latin typeface="AppleSDGothicNeo"/>
              </a:rPr>
              <a:t>가 할당한 작업</a:t>
            </a: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(task)</a:t>
            </a:r>
            <a:r>
              <a:rPr lang="ko-KR" altLang="en-US" sz="2000" b="1" dirty="0">
                <a:solidFill>
                  <a:srgbClr val="555555"/>
                </a:solidFill>
                <a:latin typeface="AppleSDGothicNeo"/>
              </a:rPr>
              <a:t>을 수행하여 결과를 반환한다</a:t>
            </a:r>
            <a:r>
              <a:rPr lang="en-US" altLang="ko-KR" sz="2000" b="1" dirty="0">
                <a:solidFill>
                  <a:srgbClr val="555555"/>
                </a:solidFill>
                <a:latin typeface="AppleSDGothicNeo"/>
              </a:rPr>
              <a:t>.</a:t>
            </a:r>
          </a:p>
          <a:p>
            <a:pPr marL="0" indent="0">
              <a:buNone/>
            </a:pPr>
            <a:br>
              <a:rPr lang="ko-KR" altLang="en-US" sz="2000" dirty="0"/>
            </a:b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25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52269-3BB4-42BA-AF38-37742B8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스파크 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90D0-CB06-4CF0-A3DF-94E4CFAD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사용자가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Spark-submit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을 통해 어플리케이션을 제출한다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2000" dirty="0"/>
            </a:b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Spark Driver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main()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을 실행하며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SparkContext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를 생성한다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2000" dirty="0"/>
            </a:b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SparkContext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Cluster Manager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와 연결된다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2000" dirty="0"/>
            </a:b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Spark Driver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Cluster Manager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로부터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Executor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실행을 위한 리소스를 요청한다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2000" dirty="0"/>
            </a:b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Spark Context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는 작업 내용을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task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단위로 분할하여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ppleSDGothicNeo"/>
              </a:rPr>
              <a:t>Excutor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에 보낸다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각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Executor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는 작업을 수행하고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ppleSDGothicNeo"/>
              </a:rPr>
              <a:t>결과를 저장한다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18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1660E-1B65-438A-9AA8-E6385C5C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D9AA8-C511-44BD-92D2-7B028772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000" dirty="0" err="1">
                <a:solidFill>
                  <a:srgbClr val="555555"/>
                </a:solidFill>
                <a:latin typeface="AppleSDGothicNeo"/>
              </a:rPr>
              <a:t>SparkSession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은 모든 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Spark 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작업의 시작점</a:t>
            </a: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대화형 모드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: 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자동으로 </a:t>
            </a:r>
            <a:r>
              <a:rPr lang="en-US" altLang="ko-KR" sz="2000" dirty="0" err="1">
                <a:solidFill>
                  <a:srgbClr val="555555"/>
                </a:solidFill>
                <a:latin typeface="AppleSDGothicNeo"/>
              </a:rPr>
              <a:t>SparkSession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생성</a:t>
            </a: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solidFill>
                  <a:srgbClr val="555555"/>
                </a:solidFill>
                <a:latin typeface="AppleSDGothicNeo"/>
              </a:rPr>
              <a:t>스탠드얼론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 어플리케이션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: </a:t>
            </a:r>
            <a:r>
              <a:rPr lang="en-US" altLang="ko-KR" sz="2000" dirty="0" err="1">
                <a:solidFill>
                  <a:srgbClr val="555555"/>
                </a:solidFill>
                <a:latin typeface="AppleSDGothicNeo"/>
              </a:rPr>
              <a:t>SparkSession</a:t>
            </a:r>
            <a:r>
              <a:rPr lang="en-US" altLang="ko-KR" sz="2000" dirty="0">
                <a:solidFill>
                  <a:srgbClr val="555555"/>
                </a:solidFill>
                <a:latin typeface="AppleSDGothicNeo"/>
              </a:rPr>
              <a:t> </a:t>
            </a:r>
            <a:r>
              <a:rPr lang="ko-KR" altLang="en-US" sz="2000" dirty="0">
                <a:solidFill>
                  <a:srgbClr val="555555"/>
                </a:solidFill>
                <a:latin typeface="AppleSDGothicNeo"/>
              </a:rPr>
              <a:t>직접 </a:t>
            </a:r>
            <a:r>
              <a:rPr lang="ko-KR" altLang="en-US" sz="2000" dirty="0" err="1">
                <a:solidFill>
                  <a:srgbClr val="555555"/>
                </a:solidFill>
                <a:latin typeface="AppleSDGothicNeo"/>
              </a:rPr>
              <a:t>생성해야함</a:t>
            </a:r>
            <a:endParaRPr lang="en-US" altLang="ko-KR" sz="2000" dirty="0">
              <a:solidFill>
                <a:srgbClr val="555555"/>
              </a:solidFill>
              <a:latin typeface="AppleSDGothicNeo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pyspark.sql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SparkSession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SparkSession.builder.master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"local[*]"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getOrCreate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200000"/>
              </a:lnSpc>
            </a:pPr>
            <a:endParaRPr lang="ko-KR" altLang="en-US" sz="2000" dirty="0">
              <a:solidFill>
                <a:srgbClr val="555555"/>
              </a:solidFill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207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1092</Words>
  <Application>Microsoft Office PowerPoint</Application>
  <PresentationFormat>와이드스크린</PresentationFormat>
  <Paragraphs>144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AppleSDGothicNeo</vt:lpstr>
      <vt:lpstr>맑은 고딕</vt:lpstr>
      <vt:lpstr>Arial</vt:lpstr>
      <vt:lpstr>Courier New</vt:lpstr>
      <vt:lpstr>Office 테마</vt:lpstr>
      <vt:lpstr>아파치 스파크란</vt:lpstr>
      <vt:lpstr>스파크의 개념</vt:lpstr>
      <vt:lpstr>스파크의 실행</vt:lpstr>
      <vt:lpstr>스파크의 실행</vt:lpstr>
      <vt:lpstr>스파크의 실행</vt:lpstr>
      <vt:lpstr>스파크 간단히 살펴보기</vt:lpstr>
      <vt:lpstr>스파크 애플리케이션</vt:lpstr>
      <vt:lpstr>스파크 애플리케이션</vt:lpstr>
      <vt:lpstr>SparkSession</vt:lpstr>
      <vt:lpstr>SparkSession</vt:lpstr>
      <vt:lpstr>DataFrame</vt:lpstr>
      <vt:lpstr>DataFrame</vt:lpstr>
      <vt:lpstr>트랜스포메이션</vt:lpstr>
      <vt:lpstr>트랜스포메이션</vt:lpstr>
      <vt:lpstr>종합 예제</vt:lpstr>
      <vt:lpstr>종합 예제</vt:lpstr>
      <vt:lpstr>스파크 기능 둘러보기</vt:lpstr>
      <vt:lpstr>운영용 애플리케이션 실행</vt:lpstr>
      <vt:lpstr>Dataset</vt:lpstr>
      <vt:lpstr>구조적 스트리밍</vt:lpstr>
      <vt:lpstr>구조적 스트리밍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아파치 스파크란</dc:title>
  <dc:creator>kim sanghyun</dc:creator>
  <cp:lastModifiedBy>한 소희</cp:lastModifiedBy>
  <cp:revision>25</cp:revision>
  <dcterms:created xsi:type="dcterms:W3CDTF">2021-06-19T02:37:41Z</dcterms:created>
  <dcterms:modified xsi:type="dcterms:W3CDTF">2021-06-20T03:12:51Z</dcterms:modified>
</cp:coreProperties>
</file>