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xls" ContentType="application/vnd.ms-exce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5" r:id="rId1"/>
  </p:sldMasterIdLst>
  <p:notesMasterIdLst>
    <p:notesMasterId r:id="rId31"/>
  </p:notesMasterIdLst>
  <p:handoutMasterIdLst>
    <p:handoutMasterId r:id="rId32"/>
  </p:handoutMasterIdLst>
  <p:sldIdLst>
    <p:sldId id="452" r:id="rId2"/>
    <p:sldId id="435" r:id="rId3"/>
    <p:sldId id="453" r:id="rId4"/>
    <p:sldId id="454" r:id="rId5"/>
    <p:sldId id="455" r:id="rId6"/>
    <p:sldId id="456" r:id="rId7"/>
    <p:sldId id="457" r:id="rId8"/>
    <p:sldId id="458" r:id="rId9"/>
    <p:sldId id="484" r:id="rId10"/>
    <p:sldId id="460" r:id="rId11"/>
    <p:sldId id="480" r:id="rId12"/>
    <p:sldId id="462" r:id="rId13"/>
    <p:sldId id="463" r:id="rId14"/>
    <p:sldId id="481" r:id="rId15"/>
    <p:sldId id="479" r:id="rId16"/>
    <p:sldId id="465" r:id="rId17"/>
    <p:sldId id="466" r:id="rId18"/>
    <p:sldId id="467" r:id="rId19"/>
    <p:sldId id="468" r:id="rId20"/>
    <p:sldId id="489" r:id="rId21"/>
    <p:sldId id="469" r:id="rId22"/>
    <p:sldId id="470" r:id="rId23"/>
    <p:sldId id="482" r:id="rId24"/>
    <p:sldId id="485" r:id="rId25"/>
    <p:sldId id="471" r:id="rId26"/>
    <p:sldId id="271" r:id="rId27"/>
    <p:sldId id="488" r:id="rId28"/>
    <p:sldId id="487" r:id="rId29"/>
    <p:sldId id="473" r:id="rId30"/>
  </p:sldIdLst>
  <p:sldSz cx="9144000" cy="6858000" type="letter"/>
  <p:notesSz cx="7099300" cy="10234613"/>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a:srgbClr val="FF9900"/>
    <a:srgbClr val="FFFFE9"/>
    <a:srgbClr val="FFFFCC"/>
    <a:srgbClr val="3366FF"/>
    <a:srgbClr val="99FFCC"/>
    <a:srgbClr val="00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13501" autoAdjust="0"/>
    <p:restoredTop sz="76007" autoAdjust="0"/>
  </p:normalViewPr>
  <p:slideViewPr>
    <p:cSldViewPr snapToGrid="0" showGuides="1">
      <p:cViewPr varScale="1">
        <p:scale>
          <a:sx n="91" d="100"/>
          <a:sy n="91" d="100"/>
        </p:scale>
        <p:origin x="-648" y="-96"/>
      </p:cViewPr>
      <p:guideLst>
        <p:guide orient="horz" pos="2152"/>
        <p:guide pos="287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0" d="100"/>
        <a:sy n="100" d="100"/>
      </p:scale>
      <p:origin x="0" y="4200"/>
    </p:cViewPr>
  </p:sorterViewPr>
  <p:notesViewPr>
    <p:cSldViewPr snapToGrid="0" showGuides="1">
      <p:cViewPr>
        <p:scale>
          <a:sx n="90" d="100"/>
          <a:sy n="90" d="100"/>
        </p:scale>
        <p:origin x="-1788" y="2292"/>
      </p:cViewPr>
      <p:guideLst>
        <p:guide orient="horz" pos="2374"/>
        <p:guide pos="294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3" Type="http://schemas.openxmlformats.org/officeDocument/2006/relationships/slide" Target="slides/slide5.xml"/><Relationship Id="rId7" Type="http://schemas.openxmlformats.org/officeDocument/2006/relationships/slide" Target="slides/slide19.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7.xml"/><Relationship Id="rId5" Type="http://schemas.openxmlformats.org/officeDocument/2006/relationships/slide" Target="slides/slide16.xml"/><Relationship Id="rId10" Type="http://schemas.openxmlformats.org/officeDocument/2006/relationships/slide" Target="slides/slide29.xml"/><Relationship Id="rId4" Type="http://schemas.openxmlformats.org/officeDocument/2006/relationships/slide" Target="slides/slide11.xml"/><Relationship Id="rId9"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644" y="-3535"/>
            <a:ext cx="3078007" cy="514472"/>
          </a:xfrm>
          <a:prstGeom prst="rect">
            <a:avLst/>
          </a:prstGeom>
          <a:noFill/>
          <a:ln w="9525">
            <a:noFill/>
            <a:miter lim="800000"/>
            <a:headEnd/>
            <a:tailEnd/>
          </a:ln>
          <a:effectLst/>
        </p:spPr>
        <p:txBody>
          <a:bodyPr vert="horz" wrap="square" lIns="20441" tIns="0" rIns="20441" bIns="0" numCol="1" anchor="t" anchorCtr="0" compatLnSpc="1">
            <a:prstTxWarp prst="textNoShape">
              <a:avLst/>
            </a:prstTxWarp>
          </a:bodyPr>
          <a:lstStyle>
            <a:lvl1pPr algn="l" defTabSz="1015219">
              <a:defRPr sz="1100" i="1" smtClean="0">
                <a:latin typeface="Book Antiqua" pitchFamily="18" charset="0"/>
              </a:defRPr>
            </a:lvl1pPr>
          </a:lstStyle>
          <a:p>
            <a:pPr>
              <a:defRPr/>
            </a:pPr>
            <a:endParaRPr lang="en-US" dirty="0"/>
          </a:p>
        </p:txBody>
      </p:sp>
      <p:sp>
        <p:nvSpPr>
          <p:cNvPr id="3075" name="Rectangle 3"/>
          <p:cNvSpPr>
            <a:spLocks noGrp="1" noChangeArrowheads="1"/>
          </p:cNvSpPr>
          <p:nvPr>
            <p:ph type="dt" sz="quarter" idx="1"/>
          </p:nvPr>
        </p:nvSpPr>
        <p:spPr bwMode="auto">
          <a:xfrm>
            <a:off x="4022937" y="-3535"/>
            <a:ext cx="3078007" cy="514472"/>
          </a:xfrm>
          <a:prstGeom prst="rect">
            <a:avLst/>
          </a:prstGeom>
          <a:noFill/>
          <a:ln w="9525">
            <a:noFill/>
            <a:miter lim="800000"/>
            <a:headEnd/>
            <a:tailEnd/>
          </a:ln>
          <a:effectLst/>
        </p:spPr>
        <p:txBody>
          <a:bodyPr vert="horz" wrap="square" lIns="20441" tIns="0" rIns="20441" bIns="0" numCol="1" anchor="t" anchorCtr="0" compatLnSpc="1">
            <a:prstTxWarp prst="textNoShape">
              <a:avLst/>
            </a:prstTxWarp>
          </a:bodyPr>
          <a:lstStyle>
            <a:lvl1pPr algn="r" defTabSz="1015219">
              <a:defRPr sz="1100" i="1" smtClean="0">
                <a:latin typeface="Book Antiqua" pitchFamily="18" charset="0"/>
              </a:defRPr>
            </a:lvl1pPr>
          </a:lstStyle>
          <a:p>
            <a:pPr>
              <a:defRPr/>
            </a:pPr>
            <a:endParaRPr lang="en-US" dirty="0"/>
          </a:p>
        </p:txBody>
      </p:sp>
      <p:sp>
        <p:nvSpPr>
          <p:cNvPr id="3076" name="Rectangle 4"/>
          <p:cNvSpPr>
            <a:spLocks noGrp="1" noChangeArrowheads="1"/>
          </p:cNvSpPr>
          <p:nvPr>
            <p:ph type="ftr" sz="quarter" idx="2"/>
          </p:nvPr>
        </p:nvSpPr>
        <p:spPr bwMode="auto">
          <a:xfrm>
            <a:off x="-1644" y="9721911"/>
            <a:ext cx="3078007" cy="514471"/>
          </a:xfrm>
          <a:prstGeom prst="rect">
            <a:avLst/>
          </a:prstGeom>
          <a:noFill/>
          <a:ln w="9525">
            <a:noFill/>
            <a:miter lim="800000"/>
            <a:headEnd/>
            <a:tailEnd/>
          </a:ln>
          <a:effectLst/>
        </p:spPr>
        <p:txBody>
          <a:bodyPr vert="horz" wrap="square" lIns="20441" tIns="0" rIns="20441" bIns="0" numCol="1" anchor="b" anchorCtr="0" compatLnSpc="1">
            <a:prstTxWarp prst="textNoShape">
              <a:avLst/>
            </a:prstTxWarp>
          </a:bodyPr>
          <a:lstStyle>
            <a:lvl1pPr algn="l" defTabSz="1015219">
              <a:defRPr sz="1100" i="1" smtClean="0">
                <a:latin typeface="Book Antiqua" pitchFamily="18" charset="0"/>
              </a:defRPr>
            </a:lvl1pPr>
          </a:lstStyle>
          <a:p>
            <a:pPr>
              <a:defRPr/>
            </a:pPr>
            <a:r>
              <a:rPr lang="en-US" dirty="0" smtClean="0"/>
              <a:t>© Wyatt Technology Corporation 2011 – All Rights Reserved</a:t>
            </a:r>
            <a:endParaRPr lang="en-US" dirty="0"/>
          </a:p>
        </p:txBody>
      </p:sp>
      <p:sp>
        <p:nvSpPr>
          <p:cNvPr id="3077" name="Rectangle 5"/>
          <p:cNvSpPr>
            <a:spLocks noGrp="1" noChangeArrowheads="1"/>
          </p:cNvSpPr>
          <p:nvPr>
            <p:ph type="sldNum" sz="quarter" idx="3"/>
          </p:nvPr>
        </p:nvSpPr>
        <p:spPr bwMode="auto">
          <a:xfrm>
            <a:off x="4022937" y="9721911"/>
            <a:ext cx="3078007" cy="514471"/>
          </a:xfrm>
          <a:prstGeom prst="rect">
            <a:avLst/>
          </a:prstGeom>
          <a:noFill/>
          <a:ln w="9525">
            <a:noFill/>
            <a:miter lim="800000"/>
            <a:headEnd/>
            <a:tailEnd/>
          </a:ln>
          <a:effectLst/>
        </p:spPr>
        <p:txBody>
          <a:bodyPr vert="horz" wrap="square" lIns="20441" tIns="0" rIns="20441" bIns="0" numCol="1" anchor="b" anchorCtr="0" compatLnSpc="1">
            <a:prstTxWarp prst="textNoShape">
              <a:avLst/>
            </a:prstTxWarp>
          </a:bodyPr>
          <a:lstStyle>
            <a:lvl1pPr algn="r" defTabSz="1015219">
              <a:defRPr sz="1100" i="1" smtClean="0">
                <a:latin typeface="Book Antiqua" pitchFamily="18" charset="0"/>
              </a:defRPr>
            </a:lvl1pPr>
          </a:lstStyle>
          <a:p>
            <a:pPr>
              <a:defRPr/>
            </a:pPr>
            <a:fld id="{FBCA902B-0F0B-4454-80FB-793BA1FA353B}" type="slidenum">
              <a:rPr lang="en-US"/>
              <a:pPr>
                <a:defRPr/>
              </a:pPr>
              <a:t>‹#›</a:t>
            </a:fld>
            <a:endParaRPr lang="en-US" dirty="0"/>
          </a:p>
        </p:txBody>
      </p:sp>
      <p:sp>
        <p:nvSpPr>
          <p:cNvPr id="3078" name="Rectangle 6"/>
          <p:cNvSpPr>
            <a:spLocks noChangeArrowheads="1"/>
          </p:cNvSpPr>
          <p:nvPr/>
        </p:nvSpPr>
        <p:spPr bwMode="auto">
          <a:xfrm>
            <a:off x="3161513" y="9750197"/>
            <a:ext cx="801784" cy="272930"/>
          </a:xfrm>
          <a:prstGeom prst="rect">
            <a:avLst/>
          </a:prstGeom>
          <a:noFill/>
          <a:ln w="9525">
            <a:noFill/>
            <a:miter lim="800000"/>
            <a:headEnd/>
            <a:tailEnd/>
          </a:ln>
          <a:effectLst/>
        </p:spPr>
        <p:txBody>
          <a:bodyPr wrap="none" lIns="95390" tIns="45991" rIns="95390" bIns="45991">
            <a:spAutoFit/>
          </a:bodyPr>
          <a:lstStyle/>
          <a:p>
            <a:pPr defTabSz="965821">
              <a:lnSpc>
                <a:spcPct val="90000"/>
              </a:lnSpc>
              <a:defRPr/>
            </a:pPr>
            <a:r>
              <a:rPr lang="en-US" sz="1300" dirty="0">
                <a:latin typeface="Book Antiqua" pitchFamily="18" charset="0"/>
              </a:rPr>
              <a:t>Page </a:t>
            </a:r>
            <a:fld id="{8C4F0A0A-0B47-4602-A15B-F11B20B3EF76}" type="slidenum">
              <a:rPr lang="en-US" sz="1300">
                <a:latin typeface="Book Antiqua" pitchFamily="18" charset="0"/>
              </a:rPr>
              <a:pPr defTabSz="965821">
                <a:lnSpc>
                  <a:spcPct val="90000"/>
                </a:lnSpc>
                <a:defRPr/>
              </a:pPr>
              <a:t>‹#›</a:t>
            </a:fld>
            <a:endParaRPr lang="en-US" sz="1300" dirty="0">
              <a:latin typeface="Book Antiqua" pitchFamily="18" charset="0"/>
            </a:endParaRPr>
          </a:p>
        </p:txBody>
      </p:sp>
    </p:spTree>
    <p:extLst>
      <p:ext uri="{BB962C8B-B14F-4D97-AF65-F5344CB8AC3E}">
        <p14:creationId xmlns:p14="http://schemas.microsoft.com/office/powerpoint/2010/main" xmlns="" val="35989701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644" y="-3535"/>
            <a:ext cx="3078007" cy="514472"/>
          </a:xfrm>
          <a:prstGeom prst="rect">
            <a:avLst/>
          </a:prstGeom>
          <a:noFill/>
          <a:ln w="9525">
            <a:noFill/>
            <a:miter lim="800000"/>
            <a:headEnd/>
            <a:tailEnd/>
          </a:ln>
          <a:effectLst/>
        </p:spPr>
        <p:txBody>
          <a:bodyPr vert="horz" wrap="square" lIns="20441" tIns="0" rIns="20441" bIns="0" numCol="1" anchor="t" anchorCtr="0" compatLnSpc="1">
            <a:prstTxWarp prst="textNoShape">
              <a:avLst/>
            </a:prstTxWarp>
          </a:bodyPr>
          <a:lstStyle>
            <a:lvl1pPr algn="l" defTabSz="1015219">
              <a:defRPr sz="1100" i="1" smtClean="0"/>
            </a:lvl1pPr>
          </a:lstStyle>
          <a:p>
            <a:pPr>
              <a:defRPr/>
            </a:pPr>
            <a:endParaRPr lang="en-US" dirty="0"/>
          </a:p>
        </p:txBody>
      </p:sp>
      <p:sp>
        <p:nvSpPr>
          <p:cNvPr id="2051" name="Rectangle 3"/>
          <p:cNvSpPr>
            <a:spLocks noGrp="1" noChangeArrowheads="1"/>
          </p:cNvSpPr>
          <p:nvPr>
            <p:ph type="dt" idx="1"/>
          </p:nvPr>
        </p:nvSpPr>
        <p:spPr bwMode="auto">
          <a:xfrm>
            <a:off x="4022937" y="-3535"/>
            <a:ext cx="3078007" cy="514472"/>
          </a:xfrm>
          <a:prstGeom prst="rect">
            <a:avLst/>
          </a:prstGeom>
          <a:noFill/>
          <a:ln w="9525">
            <a:noFill/>
            <a:miter lim="800000"/>
            <a:headEnd/>
            <a:tailEnd/>
          </a:ln>
          <a:effectLst/>
        </p:spPr>
        <p:txBody>
          <a:bodyPr vert="horz" wrap="square" lIns="20441" tIns="0" rIns="20441" bIns="0" numCol="1" anchor="t" anchorCtr="0" compatLnSpc="1">
            <a:prstTxWarp prst="textNoShape">
              <a:avLst/>
            </a:prstTxWarp>
          </a:bodyPr>
          <a:lstStyle>
            <a:lvl1pPr algn="r" defTabSz="1015219">
              <a:defRPr sz="1100" i="1" smtClean="0"/>
            </a:lvl1pPr>
          </a:lstStyle>
          <a:p>
            <a:pPr>
              <a:defRPr/>
            </a:pPr>
            <a:endParaRPr lang="en-US" dirty="0"/>
          </a:p>
        </p:txBody>
      </p:sp>
      <p:sp>
        <p:nvSpPr>
          <p:cNvPr id="2053" name="Rectangle 5"/>
          <p:cNvSpPr>
            <a:spLocks noGrp="1" noChangeArrowheads="1"/>
          </p:cNvSpPr>
          <p:nvPr>
            <p:ph type="sldNum" sz="quarter" idx="5"/>
          </p:nvPr>
        </p:nvSpPr>
        <p:spPr bwMode="auto">
          <a:xfrm>
            <a:off x="5994965" y="9843898"/>
            <a:ext cx="946573" cy="196242"/>
          </a:xfrm>
          <a:prstGeom prst="rect">
            <a:avLst/>
          </a:prstGeom>
          <a:noFill/>
          <a:ln w="9525">
            <a:noFill/>
            <a:miter lim="800000"/>
            <a:headEnd/>
            <a:tailEnd/>
          </a:ln>
          <a:effectLst/>
        </p:spPr>
        <p:txBody>
          <a:bodyPr vert="horz" wrap="square" lIns="20441" tIns="0" rIns="20441" bIns="0" numCol="1" anchor="b" anchorCtr="0" compatLnSpc="1">
            <a:prstTxWarp prst="textNoShape">
              <a:avLst/>
            </a:prstTxWarp>
          </a:bodyPr>
          <a:lstStyle>
            <a:lvl1pPr defTabSz="1015219">
              <a:defRPr sz="1100" smtClean="0">
                <a:latin typeface="Calibri" pitchFamily="34" charset="0"/>
              </a:defRPr>
            </a:lvl1pPr>
          </a:lstStyle>
          <a:p>
            <a:pPr>
              <a:defRPr/>
            </a:pPr>
            <a:fld id="{D34D1B50-FE5C-4FA1-818A-68470080C579}" type="slidenum">
              <a:rPr lang="en-US" smtClean="0"/>
              <a:pPr>
                <a:defRPr/>
              </a:pPr>
              <a:t>‹#›</a:t>
            </a:fld>
            <a:endParaRPr lang="en-US" dirty="0"/>
          </a:p>
        </p:txBody>
      </p:sp>
      <p:sp>
        <p:nvSpPr>
          <p:cNvPr id="2054" name="Rectangle 6"/>
          <p:cNvSpPr>
            <a:spLocks noGrp="1" noChangeArrowheads="1"/>
          </p:cNvSpPr>
          <p:nvPr>
            <p:ph type="body" sz="quarter" idx="3"/>
          </p:nvPr>
        </p:nvSpPr>
        <p:spPr bwMode="auto">
          <a:xfrm>
            <a:off x="946574" y="4860071"/>
            <a:ext cx="5206153" cy="4603720"/>
          </a:xfrm>
          <a:prstGeom prst="rect">
            <a:avLst/>
          </a:prstGeom>
          <a:noFill/>
          <a:ln w="9525">
            <a:noFill/>
            <a:miter lim="800000"/>
            <a:headEnd/>
            <a:tailEnd/>
          </a:ln>
          <a:effectLst/>
        </p:spPr>
        <p:txBody>
          <a:bodyPr vert="horz" wrap="square" lIns="100499" tIns="51102" rIns="100499" bIns="51102" numCol="1" anchor="t" anchorCtr="0" compatLnSpc="1">
            <a:prstTxWarp prst="textNoShape">
              <a:avLst/>
            </a:prstTxWarp>
          </a:bodyPr>
          <a:lstStyle/>
          <a:p>
            <a:pPr lvl="0"/>
            <a:r>
              <a:rPr lang="en-US" noProof="0" dirty="0" smtClean="0"/>
              <a:t>Body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33799" name="Rectangle 8"/>
          <p:cNvSpPr>
            <a:spLocks noGrp="1" noRot="1" noChangeAspect="1" noChangeArrowheads="1" noTextEdit="1"/>
          </p:cNvSpPr>
          <p:nvPr>
            <p:ph type="sldImg" idx="2"/>
          </p:nvPr>
        </p:nvSpPr>
        <p:spPr bwMode="auto">
          <a:xfrm>
            <a:off x="1003300" y="779463"/>
            <a:ext cx="5092700" cy="3821112"/>
          </a:xfrm>
          <a:prstGeom prst="rect">
            <a:avLst/>
          </a:prstGeom>
          <a:noFill/>
          <a:ln w="12700">
            <a:solidFill>
              <a:schemeClr val="tx1"/>
            </a:solidFill>
            <a:miter lim="800000"/>
            <a:headEnd/>
            <a:tailEnd/>
          </a:ln>
        </p:spPr>
      </p:sp>
      <p:sp>
        <p:nvSpPr>
          <p:cNvPr id="8" name="Footer Placeholder 7"/>
          <p:cNvSpPr>
            <a:spLocks noGrp="1"/>
          </p:cNvSpPr>
          <p:nvPr>
            <p:ph type="ftr" sz="quarter" idx="4"/>
          </p:nvPr>
        </p:nvSpPr>
        <p:spPr>
          <a:xfrm>
            <a:off x="0" y="9748928"/>
            <a:ext cx="3661744" cy="364721"/>
          </a:xfrm>
          <a:prstGeom prst="rect">
            <a:avLst/>
          </a:prstGeom>
        </p:spPr>
        <p:txBody>
          <a:bodyPr vert="horz" lIns="98115" tIns="49058" rIns="98115" bIns="49058" rtlCol="0" anchor="b"/>
          <a:lstStyle>
            <a:lvl1pPr algn="ctr">
              <a:defRPr sz="1000">
                <a:latin typeface="+mn-lt"/>
              </a:defRPr>
            </a:lvl1pPr>
          </a:lstStyle>
          <a:p>
            <a:r>
              <a:rPr lang="en-US" dirty="0" smtClean="0"/>
              <a:t>© Wyatt Technology Corporation 2011 – All Rights Reserved</a:t>
            </a:r>
            <a:endParaRPr lang="en-US" dirty="0"/>
          </a:p>
        </p:txBody>
      </p:sp>
    </p:spTree>
    <p:extLst>
      <p:ext uri="{BB962C8B-B14F-4D97-AF65-F5344CB8AC3E}">
        <p14:creationId xmlns:p14="http://schemas.microsoft.com/office/powerpoint/2010/main" xmlns="" val="2595344222"/>
      </p:ext>
    </p:extLst>
  </p:cSld>
  <p:clrMap bg1="lt1" tx1="dk1" bg2="lt2" tx2="dk2" accent1="accent1" accent2="accent2" accent3="accent3" accent4="accent4" accent5="accent5" accent6="accent6" hlink="hlink" folHlink="folHlink"/>
  <p:hf hdr="0" dt="0"/>
  <p:notesStyle>
    <a:lvl1pPr algn="l" defTabSz="946150" rtl="0" eaLnBrk="0" fontAlgn="base" hangingPunct="0">
      <a:lnSpc>
        <a:spcPct val="90000"/>
      </a:lnSpc>
      <a:spcBef>
        <a:spcPct val="40000"/>
      </a:spcBef>
      <a:spcAft>
        <a:spcPct val="0"/>
      </a:spcAft>
      <a:defRPr sz="1100" kern="1200">
        <a:solidFill>
          <a:schemeClr val="tx1"/>
        </a:solidFill>
        <a:latin typeface="Calibri" pitchFamily="34" charset="0"/>
        <a:ea typeface="+mn-ea"/>
        <a:cs typeface="+mn-cs"/>
      </a:defRPr>
    </a:lvl1pPr>
    <a:lvl2pPr marL="465138" algn="l" defTabSz="946150" rtl="0" eaLnBrk="0" fontAlgn="base" hangingPunct="0">
      <a:lnSpc>
        <a:spcPct val="90000"/>
      </a:lnSpc>
      <a:spcBef>
        <a:spcPct val="40000"/>
      </a:spcBef>
      <a:spcAft>
        <a:spcPct val="0"/>
      </a:spcAft>
      <a:defRPr sz="1100" kern="1200">
        <a:solidFill>
          <a:schemeClr val="tx1"/>
        </a:solidFill>
        <a:latin typeface="Calibri" pitchFamily="34" charset="0"/>
        <a:ea typeface="+mn-ea"/>
        <a:cs typeface="+mn-cs"/>
      </a:defRPr>
    </a:lvl2pPr>
    <a:lvl3pPr marL="930275" algn="l" defTabSz="946150" rtl="0" eaLnBrk="0" fontAlgn="base" hangingPunct="0">
      <a:lnSpc>
        <a:spcPct val="90000"/>
      </a:lnSpc>
      <a:spcBef>
        <a:spcPct val="40000"/>
      </a:spcBef>
      <a:spcAft>
        <a:spcPct val="0"/>
      </a:spcAft>
      <a:defRPr sz="1000" kern="1200">
        <a:solidFill>
          <a:schemeClr val="tx1"/>
        </a:solidFill>
        <a:latin typeface="Calibri" pitchFamily="34" charset="0"/>
        <a:ea typeface="+mn-ea"/>
        <a:cs typeface="+mn-cs"/>
      </a:defRPr>
    </a:lvl3pPr>
    <a:lvl4pPr marL="1397000" algn="l" defTabSz="946150" rtl="0" eaLnBrk="0" fontAlgn="base" hangingPunct="0">
      <a:lnSpc>
        <a:spcPct val="90000"/>
      </a:lnSpc>
      <a:spcBef>
        <a:spcPct val="40000"/>
      </a:spcBef>
      <a:spcAft>
        <a:spcPct val="0"/>
      </a:spcAft>
      <a:defRPr sz="1000" kern="1200">
        <a:solidFill>
          <a:schemeClr val="tx1"/>
        </a:solidFill>
        <a:latin typeface="Calibri" pitchFamily="34" charset="0"/>
        <a:ea typeface="+mn-ea"/>
        <a:cs typeface="+mn-cs"/>
      </a:defRPr>
    </a:lvl4pPr>
    <a:lvl5pPr marL="1863725" algn="l" defTabSz="946150" rtl="0" eaLnBrk="0" fontAlgn="base" hangingPunct="0">
      <a:lnSpc>
        <a:spcPct val="90000"/>
      </a:lnSpc>
      <a:spcBef>
        <a:spcPct val="40000"/>
      </a:spcBef>
      <a:spcAft>
        <a:spcPct val="0"/>
      </a:spcAft>
      <a:defRPr sz="10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7" Type="http://schemas.openxmlformats.org/officeDocument/2006/relationships/oleObject" Target="../embeddings/oleObject27.bin"/><Relationship Id="rId2" Type="http://schemas.openxmlformats.org/officeDocument/2006/relationships/notesMaster" Target="../notesMasters/notesMaster1.xml"/><Relationship Id="rId1" Type="http://schemas.openxmlformats.org/officeDocument/2006/relationships/vmlDrawing" Target="../drawings/vmlDrawing12.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oleObject3.bin"/></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oleObject" Target="../embeddings/oleObject8.bin"/><Relationship Id="rId4" Type="http://schemas.openxmlformats.org/officeDocument/2006/relationships/oleObject" Target="../embeddings/oleObject7.bin"/></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34819" name="Rectangle 5"/>
          <p:cNvSpPr>
            <a:spLocks noGrp="1" noChangeArrowheads="1"/>
          </p:cNvSpPr>
          <p:nvPr>
            <p:ph type="sldNum" sz="quarter" idx="5"/>
          </p:nvPr>
        </p:nvSpPr>
        <p:spPr>
          <a:noFill/>
        </p:spPr>
        <p:txBody>
          <a:bodyPr/>
          <a:lstStyle/>
          <a:p>
            <a:r>
              <a:rPr lang="en-US" dirty="0" smtClean="0"/>
              <a:t>2</a:t>
            </a:r>
            <a:endParaRPr lang="en-US" dirty="0"/>
          </a:p>
        </p:txBody>
      </p:sp>
      <p:sp>
        <p:nvSpPr>
          <p:cNvPr id="34820" name="Rectangle 1026"/>
          <p:cNvSpPr>
            <a:spLocks noGrp="1" noRot="1" noChangeAspect="1" noChangeArrowheads="1" noTextEdit="1"/>
          </p:cNvSpPr>
          <p:nvPr>
            <p:ph type="sldImg"/>
          </p:nvPr>
        </p:nvSpPr>
        <p:spPr>
          <a:ln/>
        </p:spPr>
      </p:sp>
      <p:sp>
        <p:nvSpPr>
          <p:cNvPr id="34821" name="Rectangle 1027"/>
          <p:cNvSpPr>
            <a:spLocks noGrp="1" noChangeArrowheads="1"/>
          </p:cNvSpPr>
          <p:nvPr>
            <p:ph type="body" idx="1"/>
          </p:nvPr>
        </p:nvSpPr>
        <p:spPr>
          <a:noFill/>
          <a:ln/>
        </p:spPr>
        <p:txBody>
          <a:bodyPr/>
          <a:lstStyle/>
          <a:p>
            <a:r>
              <a:rPr lang="zh-CN" altLang="en-US" b="1" u="sng" dirty="0" smtClean="0">
                <a:latin typeface="+mn-lt"/>
              </a:rPr>
              <a:t>备注</a:t>
            </a:r>
            <a:r>
              <a:rPr lang="en-US" u="sng" dirty="0" smtClean="0">
                <a:latin typeface="+mn-lt"/>
              </a:rPr>
              <a:t>:</a:t>
            </a:r>
            <a:r>
              <a:rPr lang="en-US" dirty="0" smtClean="0">
                <a:latin typeface="+mn-lt"/>
              </a:rPr>
              <a:t>  </a:t>
            </a:r>
          </a:p>
          <a:p>
            <a:r>
              <a:rPr lang="zh-CN" altLang="en-US" dirty="0" smtClean="0">
                <a:latin typeface="+mn-lt"/>
              </a:rPr>
              <a:t>请查看每张幻灯片后的备注信息。</a:t>
            </a:r>
            <a:endParaRPr lang="en-US" dirty="0" smtClean="0">
              <a:latin typeface="+mn-lt"/>
            </a:endParaRPr>
          </a:p>
          <a:p>
            <a:r>
              <a:rPr lang="zh-CN" altLang="en-US" dirty="0" smtClean="0">
                <a:latin typeface="+mn-lt"/>
              </a:rPr>
              <a:t>请利用每张幻灯片后面的空白处记录笔记。</a:t>
            </a:r>
            <a:endParaRPr lang="en-US" dirty="0" smtClean="0">
              <a:latin typeface="+mn-lt"/>
            </a:endParaRPr>
          </a:p>
          <a:p>
            <a:endParaRPr lang="en-US" dirty="0" smtClean="0"/>
          </a:p>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40963" name="Rectangle 5"/>
          <p:cNvSpPr>
            <a:spLocks noGrp="1" noChangeArrowheads="1"/>
          </p:cNvSpPr>
          <p:nvPr>
            <p:ph type="sldNum" sz="quarter" idx="5"/>
          </p:nvPr>
        </p:nvSpPr>
        <p:spPr>
          <a:noFill/>
        </p:spPr>
        <p:txBody>
          <a:bodyPr/>
          <a:lstStyle/>
          <a:p>
            <a:r>
              <a:rPr lang="en-US" dirty="0" smtClean="0"/>
              <a:t>11</a:t>
            </a:r>
            <a:endParaRPr lang="en-US" dirty="0"/>
          </a:p>
        </p:txBody>
      </p:sp>
      <p:sp>
        <p:nvSpPr>
          <p:cNvPr id="40964" name="Rectangle 2"/>
          <p:cNvSpPr>
            <a:spLocks noGrp="1" noRot="1" noChangeAspect="1" noChangeArrowheads="1" noTextEdit="1"/>
          </p:cNvSpPr>
          <p:nvPr>
            <p:ph type="sldImg"/>
          </p:nvPr>
        </p:nvSpPr>
        <p:spPr>
          <a:ln/>
        </p:spPr>
      </p:sp>
      <p:sp>
        <p:nvSpPr>
          <p:cNvPr id="40965" name="Rectangle 4"/>
          <p:cNvSpPr>
            <a:spLocks noGrp="1" noChangeArrowheads="1"/>
          </p:cNvSpPr>
          <p:nvPr>
            <p:ph type="body" idx="1"/>
          </p:nvPr>
        </p:nvSpPr>
        <p:spPr>
          <a:noFill/>
          <a:ln/>
        </p:spPr>
        <p:txBody>
          <a:bodyPr/>
          <a:lstStyle/>
          <a:p>
            <a:r>
              <a:rPr lang="zh-CN" altLang="en-US" b="1" u="sng" dirty="0" smtClean="0">
                <a:latin typeface="+mn-lt"/>
              </a:rPr>
              <a:t>备注</a:t>
            </a:r>
            <a:r>
              <a:rPr lang="en-US" u="sng" dirty="0" smtClean="0">
                <a:latin typeface="+mn-lt"/>
              </a:rPr>
              <a:t>:</a:t>
            </a:r>
            <a:r>
              <a:rPr lang="en-US" dirty="0" smtClean="0">
                <a:latin typeface="+mn-lt"/>
              </a:rPr>
              <a:t>  </a:t>
            </a:r>
          </a:p>
          <a:p>
            <a:pPr marL="180559" indent="-180559">
              <a:buFont typeface="Arial" pitchFamily="34" charset="0"/>
              <a:buChar char="•"/>
            </a:pPr>
            <a:r>
              <a:rPr lang="zh-CN" altLang="en-US" dirty="0" smtClean="0">
                <a:latin typeface="+mn-lt"/>
              </a:rPr>
              <a:t>将散射系统中每一散射点视为具有相同散射性质及相同质量的散射中心。如果两个散射中心结合并形成于同一大粒子中，则两散射中心具有固定的相位差。当粒子作布朗运动时，散射中心随之而运动，但相位差不变。因此，其散射光为相干光。</a:t>
            </a:r>
            <a:endParaRPr lang="en-US" dirty="0" smtClean="0">
              <a:latin typeface="+mn-lt"/>
            </a:endParaRPr>
          </a:p>
          <a:p>
            <a:pPr marL="180559" indent="-180559">
              <a:buFont typeface="Arial" pitchFamily="34" charset="0"/>
              <a:buChar char="•"/>
            </a:pPr>
            <a:r>
              <a:rPr lang="zh-CN" altLang="en-US" dirty="0" smtClean="0">
                <a:latin typeface="+mn-lt"/>
              </a:rPr>
              <a:t>当两个散射中心并非结合于同一粒子中而是独立存在，每一散射中心的布朗运动各不相同。由不同散射中心散射出来的光随时间变化而变化，其相位差具有随机性。因此，该散射光为非相干光。</a:t>
            </a:r>
            <a:endParaRPr lang="en-US" dirty="0" smtClean="0">
              <a:latin typeface="+mn-lt"/>
            </a:endParaRPr>
          </a:p>
          <a:p>
            <a:pPr marL="180559" indent="-180559">
              <a:buFont typeface="Arial" pitchFamily="34" charset="0"/>
              <a:buChar char="•"/>
            </a:pPr>
            <a:r>
              <a:rPr lang="zh-CN" altLang="en-US" dirty="0" smtClean="0">
                <a:latin typeface="+mn-lt"/>
              </a:rPr>
              <a:t>正是由于相干光与非相干光不同的叠加方式，致使散射光强度正比于散射系统的质量。如果已知样品的绝对折射率增量</a:t>
            </a:r>
            <a:r>
              <a:rPr lang="en-US" dirty="0" smtClean="0">
                <a:latin typeface="+mn-lt"/>
              </a:rPr>
              <a:t>(</a:t>
            </a:r>
            <a:r>
              <a:rPr lang="en-US" i="1" dirty="0" err="1" smtClean="0">
                <a:latin typeface="+mn-lt"/>
              </a:rPr>
              <a:t>dn</a:t>
            </a:r>
            <a:r>
              <a:rPr lang="en-US" dirty="0" smtClean="0">
                <a:latin typeface="+mn-lt"/>
              </a:rPr>
              <a:t>/</a:t>
            </a:r>
            <a:r>
              <a:rPr lang="en-US" i="1" dirty="0" smtClean="0">
                <a:latin typeface="+mn-lt"/>
              </a:rPr>
              <a:t>dc</a:t>
            </a:r>
            <a:r>
              <a:rPr lang="en-US" dirty="0" smtClean="0">
                <a:latin typeface="+mn-lt"/>
              </a:rPr>
              <a:t>) </a:t>
            </a:r>
            <a:r>
              <a:rPr lang="zh-CN" altLang="en-US" dirty="0" smtClean="0">
                <a:latin typeface="+mn-lt"/>
              </a:rPr>
              <a:t>和溶质浓度。即可根据散射光强度直接计算摩尔质量。</a:t>
            </a:r>
            <a:endParaRPr lang="en-US" dirty="0" smtClean="0">
              <a:latin typeface="+mn-lt"/>
            </a:endParaRPr>
          </a:p>
          <a:p>
            <a:r>
              <a:rPr lang="zh-CN" altLang="en-US" b="1" u="sng" dirty="0" smtClean="0">
                <a:latin typeface="+mn-lt"/>
              </a:rPr>
              <a:t>重点</a:t>
            </a:r>
            <a:r>
              <a:rPr lang="en-US" u="sng" dirty="0" smtClean="0">
                <a:latin typeface="+mn-lt"/>
              </a:rPr>
              <a:t>:</a:t>
            </a:r>
            <a:endParaRPr lang="en-US" dirty="0" smtClean="0">
              <a:latin typeface="+mn-lt"/>
            </a:endParaRPr>
          </a:p>
          <a:p>
            <a:pPr marL="183966" indent="-183966">
              <a:buFontTx/>
              <a:buChar char="•"/>
            </a:pPr>
            <a:r>
              <a:rPr lang="zh-CN" altLang="en-US" b="1" dirty="0" smtClean="0">
                <a:latin typeface="+mn-lt"/>
              </a:rPr>
              <a:t>布朗运动</a:t>
            </a:r>
            <a:r>
              <a:rPr lang="en-US" altLang="zh-CN" b="1" dirty="0" smtClean="0">
                <a:latin typeface="+mn-lt"/>
              </a:rPr>
              <a:t>(</a:t>
            </a:r>
            <a:r>
              <a:rPr lang="en-US" b="1" dirty="0" smtClean="0">
                <a:latin typeface="+mn-lt"/>
              </a:rPr>
              <a:t>Brownian motion</a:t>
            </a:r>
            <a:r>
              <a:rPr lang="en-US" dirty="0" smtClean="0">
                <a:latin typeface="+mn-lt"/>
              </a:rPr>
              <a:t> </a:t>
            </a:r>
            <a:r>
              <a:rPr lang="en-US" altLang="zh-CN" b="1" dirty="0" smtClean="0">
                <a:latin typeface="+mn-lt"/>
              </a:rPr>
              <a:t>)</a:t>
            </a:r>
            <a:r>
              <a:rPr lang="en-US" b="1" dirty="0" smtClean="0">
                <a:latin typeface="+mn-lt"/>
              </a:rPr>
              <a:t> </a:t>
            </a:r>
            <a:r>
              <a:rPr lang="en-US" dirty="0" smtClean="0">
                <a:latin typeface="+mn-lt"/>
              </a:rPr>
              <a:t>-  </a:t>
            </a:r>
            <a:r>
              <a:rPr lang="zh-CN" altLang="en-US" dirty="0" smtClean="0">
                <a:latin typeface="+mn-lt"/>
              </a:rPr>
              <a:t>悬浮在液体或气体中的微小粒子所作的不停顿的无规则运动。布朗运动可以干扰散射光的相位。</a:t>
            </a:r>
            <a:endParaRPr lang="en-US" dirty="0" smtClean="0">
              <a:latin typeface="+mn-lt"/>
            </a:endParaRPr>
          </a:p>
          <a:p>
            <a:pPr marL="183966" indent="-183966">
              <a:buFontTx/>
              <a:buChar char="•"/>
            </a:pPr>
            <a:r>
              <a:rPr lang="zh-CN" altLang="en-US" b="1" dirty="0" smtClean="0">
                <a:latin typeface="+mn-lt"/>
              </a:rPr>
              <a:t>摩尔质量</a:t>
            </a:r>
            <a:r>
              <a:rPr lang="en-US" altLang="zh-CN" b="1" dirty="0" smtClean="0">
                <a:latin typeface="+mn-lt"/>
              </a:rPr>
              <a:t>(</a:t>
            </a:r>
            <a:r>
              <a:rPr lang="en-US" b="1" dirty="0" smtClean="0">
                <a:latin typeface="+mn-lt"/>
              </a:rPr>
              <a:t>Molar Mass</a:t>
            </a:r>
            <a:r>
              <a:rPr lang="en-US" altLang="zh-CN" b="1" dirty="0" smtClean="0">
                <a:latin typeface="+mn-lt"/>
              </a:rPr>
              <a:t>) </a:t>
            </a:r>
            <a:r>
              <a:rPr lang="en-US" dirty="0" smtClean="0">
                <a:latin typeface="+mn-lt"/>
              </a:rPr>
              <a:t>– </a:t>
            </a:r>
            <a:r>
              <a:rPr lang="zh-CN" altLang="en-US" dirty="0" smtClean="0">
                <a:latin typeface="+mn-lt"/>
              </a:rPr>
              <a:t>由散射光强度确定。</a:t>
            </a:r>
            <a:endParaRPr lang="en-US" b="1" dirty="0" smtClean="0">
              <a:latin typeface="+mn-lt"/>
            </a:endParaRPr>
          </a:p>
          <a:p>
            <a:pPr>
              <a:buFontTx/>
              <a:buChar char="•"/>
            </a:pPr>
            <a:endParaRPr lang="en-US" dirty="0" smtClean="0"/>
          </a:p>
          <a:p>
            <a:endParaRPr lang="en-US" u="sng"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41987" name="Rectangle 5"/>
          <p:cNvSpPr>
            <a:spLocks noGrp="1" noChangeArrowheads="1"/>
          </p:cNvSpPr>
          <p:nvPr>
            <p:ph type="sldNum" sz="quarter" idx="5"/>
          </p:nvPr>
        </p:nvSpPr>
        <p:spPr>
          <a:noFill/>
        </p:spPr>
        <p:txBody>
          <a:bodyPr/>
          <a:lstStyle/>
          <a:p>
            <a:r>
              <a:rPr lang="en-US" dirty="0" smtClean="0"/>
              <a:t>12</a:t>
            </a:r>
            <a:endParaRPr lang="en-US" dirty="0"/>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r>
              <a:rPr lang="zh-CN" altLang="en-US" b="1" u="sng" dirty="0" smtClean="0">
                <a:latin typeface="+mn-lt"/>
              </a:rPr>
              <a:t>备注</a:t>
            </a:r>
            <a:r>
              <a:rPr lang="en-US" u="sng" dirty="0" smtClean="0">
                <a:latin typeface="+mn-lt"/>
              </a:rPr>
              <a:t>:</a:t>
            </a:r>
            <a:r>
              <a:rPr lang="en-US" dirty="0" smtClean="0">
                <a:latin typeface="+mn-lt"/>
              </a:rPr>
              <a:t>  </a:t>
            </a:r>
          </a:p>
          <a:p>
            <a:pPr marL="180559" indent="-180559">
              <a:buFont typeface="Arial" pitchFamily="34" charset="0"/>
              <a:buChar char="•"/>
            </a:pPr>
            <a:r>
              <a:rPr lang="zh-CN" altLang="en-US" dirty="0" smtClean="0">
                <a:latin typeface="+mn-lt"/>
              </a:rPr>
              <a:t>若粒子尺寸远小于入射光波长，其散射体可视为点光源。在与入射光偏振方向垂直的平面内，散射光强度与观测角度无关。</a:t>
            </a:r>
            <a:endParaRPr lang="en-US" dirty="0" smtClean="0">
              <a:latin typeface="+mn-lt"/>
            </a:endParaRPr>
          </a:p>
          <a:p>
            <a:pPr marL="180559" indent="-180559">
              <a:buFont typeface="Arial" pitchFamily="34" charset="0"/>
              <a:buChar char="•"/>
            </a:pPr>
            <a:r>
              <a:rPr lang="zh-CN" altLang="en-US" dirty="0" smtClean="0">
                <a:latin typeface="+mn-lt"/>
              </a:rPr>
              <a:t>值得注意的是：即使是各向同性的物质，该平面之外的散射光将随观测角度的变化而变化。</a:t>
            </a:r>
            <a:endParaRPr lang="en-US" dirty="0" smtClean="0">
              <a:latin typeface="+mn-lt"/>
            </a:endParaRPr>
          </a:p>
          <a:p>
            <a:endParaRPr lang="en-US" u="sng" dirty="0" smtClean="0">
              <a:latin typeface="+mn-lt"/>
            </a:endParaRPr>
          </a:p>
          <a:p>
            <a:r>
              <a:rPr lang="zh-CN" altLang="en-US" b="1" u="sng" dirty="0" smtClean="0">
                <a:latin typeface="+mn-lt"/>
              </a:rPr>
              <a:t>重点</a:t>
            </a:r>
            <a:r>
              <a:rPr lang="en-US" u="sng" dirty="0" smtClean="0">
                <a:latin typeface="+mn-lt"/>
              </a:rPr>
              <a:t>:</a:t>
            </a:r>
            <a:endParaRPr lang="en-US" dirty="0" smtClean="0">
              <a:latin typeface="+mn-lt"/>
            </a:endParaRPr>
          </a:p>
          <a:p>
            <a:pPr marL="183966" indent="-183966">
              <a:buFontTx/>
              <a:buChar char="•"/>
            </a:pPr>
            <a:r>
              <a:rPr lang="en-US" dirty="0" smtClean="0">
                <a:latin typeface="+mn-lt"/>
              </a:rPr>
              <a:t> </a:t>
            </a:r>
            <a:r>
              <a:rPr lang="zh-CN" altLang="en-US" b="1" dirty="0" smtClean="0">
                <a:latin typeface="+mn-lt"/>
              </a:rPr>
              <a:t>各向同性散射体</a:t>
            </a:r>
            <a:r>
              <a:rPr lang="en-US" b="1" dirty="0" smtClean="0">
                <a:latin typeface="+mn-lt"/>
              </a:rPr>
              <a:t>(Isotropic </a:t>
            </a:r>
            <a:r>
              <a:rPr lang="en-US" b="1" dirty="0" err="1" smtClean="0">
                <a:latin typeface="+mn-lt"/>
              </a:rPr>
              <a:t>scatterer</a:t>
            </a:r>
            <a:r>
              <a:rPr lang="en-US" dirty="0" smtClean="0">
                <a:latin typeface="+mn-lt"/>
              </a:rPr>
              <a:t> </a:t>
            </a:r>
            <a:r>
              <a:rPr lang="en-US" b="1" dirty="0" smtClean="0">
                <a:latin typeface="+mn-lt"/>
              </a:rPr>
              <a:t>) </a:t>
            </a:r>
            <a:r>
              <a:rPr lang="en-US" dirty="0" smtClean="0">
                <a:latin typeface="+mn-lt"/>
              </a:rPr>
              <a:t>- </a:t>
            </a:r>
            <a:r>
              <a:rPr lang="zh-CN" altLang="en-US" dirty="0" smtClean="0">
                <a:latin typeface="+mn-lt"/>
              </a:rPr>
              <a:t>各向同性的散射体所散射的光，若在与入射光偏振方向垂直的平面内任意角度下观察，其光强度相等。对于入射光波长为</a:t>
            </a:r>
            <a:r>
              <a:rPr lang="en-US" dirty="0" smtClean="0">
                <a:latin typeface="+mn-lt"/>
              </a:rPr>
              <a:t>660 nm</a:t>
            </a:r>
            <a:r>
              <a:rPr lang="zh-CN" altLang="en-US" dirty="0" smtClean="0">
                <a:latin typeface="+mn-lt"/>
              </a:rPr>
              <a:t>情况下，粒子尺寸小于</a:t>
            </a:r>
            <a:r>
              <a:rPr lang="en-US" altLang="zh-CN" dirty="0" smtClean="0">
                <a:latin typeface="+mn-lt"/>
              </a:rPr>
              <a:t>1</a:t>
            </a:r>
            <a:r>
              <a:rPr lang="en-US" dirty="0" smtClean="0">
                <a:latin typeface="+mn-lt"/>
              </a:rPr>
              <a:t>0 nm</a:t>
            </a:r>
            <a:r>
              <a:rPr lang="zh-CN" altLang="en-US" dirty="0" smtClean="0">
                <a:latin typeface="+mn-lt"/>
              </a:rPr>
              <a:t>可视为各向同性的散射体。</a:t>
            </a:r>
            <a:endParaRPr lang="en-US" dirty="0" smtClean="0">
              <a:latin typeface="+mn-l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43011" name="Rectangle 5"/>
          <p:cNvSpPr>
            <a:spLocks noGrp="1" noChangeArrowheads="1"/>
          </p:cNvSpPr>
          <p:nvPr>
            <p:ph type="sldNum" sz="quarter" idx="5"/>
          </p:nvPr>
        </p:nvSpPr>
        <p:spPr>
          <a:noFill/>
        </p:spPr>
        <p:txBody>
          <a:bodyPr/>
          <a:lstStyle/>
          <a:p>
            <a:r>
              <a:rPr lang="en-US" dirty="0" smtClean="0"/>
              <a:t>13</a:t>
            </a:r>
            <a:endParaRPr lang="en-US" dirty="0"/>
          </a:p>
        </p:txBody>
      </p:sp>
      <p:sp>
        <p:nvSpPr>
          <p:cNvPr id="43012" name="Rectangle 2"/>
          <p:cNvSpPr>
            <a:spLocks noGrp="1" noRot="1" noChangeAspect="1" noChangeArrowheads="1" noTextEdit="1"/>
          </p:cNvSpPr>
          <p:nvPr>
            <p:ph type="sldImg"/>
          </p:nvPr>
        </p:nvSpPr>
        <p:spPr>
          <a:ln/>
        </p:spPr>
      </p:sp>
      <p:sp>
        <p:nvSpPr>
          <p:cNvPr id="43013" name="Rectangle 4"/>
          <p:cNvSpPr>
            <a:spLocks noGrp="1" noChangeArrowheads="1"/>
          </p:cNvSpPr>
          <p:nvPr>
            <p:ph type="body" idx="1"/>
          </p:nvPr>
        </p:nvSpPr>
        <p:spPr>
          <a:xfrm>
            <a:off x="946574" y="4860072"/>
            <a:ext cx="5206153" cy="4729242"/>
          </a:xfrm>
          <a:noFill/>
          <a:ln/>
        </p:spPr>
        <p:txBody>
          <a:bodyPr/>
          <a:lstStyle/>
          <a:p>
            <a:r>
              <a:rPr lang="zh-CN" altLang="en-US" b="1" u="sng" dirty="0" smtClean="0">
                <a:latin typeface="+mn-lt"/>
              </a:rPr>
              <a:t>备注</a:t>
            </a:r>
            <a:r>
              <a:rPr lang="en-US" u="sng" dirty="0" smtClean="0">
                <a:latin typeface="+mn-lt"/>
              </a:rPr>
              <a:t>:</a:t>
            </a:r>
            <a:r>
              <a:rPr lang="en-US" dirty="0" smtClean="0">
                <a:latin typeface="+mn-lt"/>
              </a:rPr>
              <a:t>  </a:t>
            </a:r>
          </a:p>
          <a:p>
            <a:pPr marL="180559" indent="-180559">
              <a:buFont typeface="Arial" pitchFamily="34" charset="0"/>
              <a:buChar char="•"/>
            </a:pPr>
            <a:r>
              <a:rPr lang="zh-CN" altLang="en-US" dirty="0" smtClean="0">
                <a:latin typeface="+mn-lt"/>
              </a:rPr>
              <a:t>若入射光波长为</a:t>
            </a:r>
            <a:r>
              <a:rPr lang="en-US" altLang="zh-CN" dirty="0" smtClean="0">
                <a:latin typeface="+mn-lt"/>
              </a:rPr>
              <a:t>690</a:t>
            </a:r>
            <a:r>
              <a:rPr lang="zh-CN" altLang="en-US" dirty="0" smtClean="0">
                <a:latin typeface="+mn-lt"/>
              </a:rPr>
              <a:t>时，粒子尺寸大于</a:t>
            </a:r>
            <a:r>
              <a:rPr lang="en-US" dirty="0" smtClean="0">
                <a:latin typeface="+mn-lt"/>
              </a:rPr>
              <a:t>10 nm</a:t>
            </a:r>
            <a:r>
              <a:rPr lang="zh-CN" altLang="en-US" dirty="0" smtClean="0">
                <a:latin typeface="+mn-lt"/>
              </a:rPr>
              <a:t>，分子间的干涉现象会导致散射信号随观测角度变化而变化。</a:t>
            </a:r>
            <a:r>
              <a:rPr lang="en-US" altLang="zh-CN" dirty="0" smtClean="0">
                <a:latin typeface="+mn-lt"/>
              </a:rPr>
              <a:t>0</a:t>
            </a:r>
            <a:r>
              <a:rPr lang="zh-CN" altLang="en-US" dirty="0" smtClean="0">
                <a:latin typeface="+mn-lt"/>
              </a:rPr>
              <a:t>角度无光强度的衰减；随着观测角度的增加，散射光强度的衰减增加。</a:t>
            </a:r>
            <a:endParaRPr lang="en-US" dirty="0" smtClean="0">
              <a:latin typeface="+mn-lt"/>
            </a:endParaRPr>
          </a:p>
          <a:p>
            <a:pPr marL="180559" indent="-180559">
              <a:buFont typeface="Arial" pitchFamily="34" charset="0"/>
              <a:buChar char="•"/>
            </a:pPr>
            <a:r>
              <a:rPr lang="zh-CN" altLang="en-US" dirty="0" smtClean="0">
                <a:latin typeface="+mn-lt"/>
              </a:rPr>
              <a:t>数学上描述散射光衰减与观测角度关系的量称为形状因子</a:t>
            </a:r>
            <a:r>
              <a:rPr lang="en-US" altLang="zh-CN" dirty="0" smtClean="0">
                <a:latin typeface="+mn-lt"/>
              </a:rPr>
              <a:t>(</a:t>
            </a:r>
            <a:r>
              <a:rPr lang="en-US" dirty="0" smtClean="0">
                <a:latin typeface="+mn-lt"/>
              </a:rPr>
              <a:t>the </a:t>
            </a:r>
            <a:r>
              <a:rPr lang="en-US" i="1" dirty="0" smtClean="0">
                <a:latin typeface="+mn-lt"/>
              </a:rPr>
              <a:t>form factor, P</a:t>
            </a:r>
            <a:r>
              <a:rPr lang="en-US" dirty="0" smtClean="0">
                <a:latin typeface="+mn-lt"/>
              </a:rPr>
              <a:t>(</a:t>
            </a:r>
            <a:r>
              <a:rPr lang="en-US" altLang="zh-CN" i="1" dirty="0" smtClean="0">
                <a:latin typeface="+mn-lt"/>
              </a:rPr>
              <a:t>θ</a:t>
            </a:r>
            <a:r>
              <a:rPr lang="en-US" dirty="0" smtClean="0">
                <a:latin typeface="+mn-lt"/>
              </a:rPr>
              <a:t>)</a:t>
            </a:r>
            <a:r>
              <a:rPr lang="en-US" altLang="zh-CN" dirty="0" smtClean="0">
                <a:latin typeface="+mn-lt"/>
              </a:rPr>
              <a:t>)</a:t>
            </a:r>
            <a:r>
              <a:rPr lang="zh-CN" altLang="en-US" dirty="0" smtClean="0">
                <a:latin typeface="+mn-lt"/>
              </a:rPr>
              <a:t>。</a:t>
            </a:r>
            <a:r>
              <a:rPr lang="en-US" i="1" dirty="0" smtClean="0">
                <a:latin typeface="+mn-lt"/>
              </a:rPr>
              <a:t>P</a:t>
            </a:r>
            <a:r>
              <a:rPr lang="en-US" dirty="0" smtClean="0">
                <a:latin typeface="+mn-lt"/>
              </a:rPr>
              <a:t>(</a:t>
            </a:r>
            <a:r>
              <a:rPr lang="en-US" altLang="zh-CN" i="1" dirty="0" smtClean="0"/>
              <a:t>θ</a:t>
            </a:r>
            <a:r>
              <a:rPr lang="en-US" dirty="0" smtClean="0">
                <a:latin typeface="+mn-lt"/>
              </a:rPr>
              <a:t>)</a:t>
            </a:r>
            <a:r>
              <a:rPr lang="zh-CN" altLang="en-US" dirty="0" smtClean="0">
                <a:latin typeface="+mn-lt"/>
              </a:rPr>
              <a:t>与粒子尺寸、入射光波长</a:t>
            </a:r>
            <a:r>
              <a:rPr lang="el-GR" i="1" dirty="0" smtClean="0">
                <a:latin typeface="+mn-lt"/>
              </a:rPr>
              <a:t>λ</a:t>
            </a:r>
            <a:r>
              <a:rPr lang="zh-CN" altLang="en-US" dirty="0" smtClean="0">
                <a:latin typeface="+mn-lt"/>
              </a:rPr>
              <a:t>以及观测角度</a:t>
            </a:r>
            <a:r>
              <a:rPr lang="en-US" altLang="zh-CN" i="1" dirty="0" smtClean="0"/>
              <a:t>θ</a:t>
            </a:r>
            <a:r>
              <a:rPr lang="zh-CN" altLang="en-US" dirty="0" smtClean="0">
                <a:latin typeface="+mn-lt"/>
              </a:rPr>
              <a:t>有关。因此，根据散射光强度与角度的依赖性可以测定物质的尺寸。而粒子尺寸的测定无需知道溶质的浓度和</a:t>
            </a:r>
            <a:r>
              <a:rPr lang="en-US" i="1" dirty="0" err="1" smtClean="0">
                <a:latin typeface="+mn-lt"/>
              </a:rPr>
              <a:t>dn</a:t>
            </a:r>
            <a:r>
              <a:rPr lang="en-US" i="1" dirty="0" smtClean="0">
                <a:latin typeface="+mn-lt"/>
              </a:rPr>
              <a:t>/dc</a:t>
            </a:r>
            <a:r>
              <a:rPr lang="zh-CN" altLang="en-US" dirty="0" smtClean="0">
                <a:latin typeface="+mn-lt"/>
              </a:rPr>
              <a:t>值</a:t>
            </a:r>
            <a:r>
              <a:rPr lang="en-US" dirty="0" smtClean="0">
                <a:latin typeface="+mn-lt"/>
              </a:rPr>
              <a:t> </a:t>
            </a:r>
            <a:r>
              <a:rPr lang="zh-CN" altLang="en-US" dirty="0" smtClean="0">
                <a:latin typeface="+mn-lt"/>
              </a:rPr>
              <a:t>。</a:t>
            </a:r>
            <a:endParaRPr lang="en-US" dirty="0" smtClean="0">
              <a:latin typeface="+mn-lt"/>
            </a:endParaRPr>
          </a:p>
          <a:p>
            <a:pPr marL="180559" indent="-180559">
              <a:buFont typeface="Arial" pitchFamily="34" charset="0"/>
              <a:buChar char="•"/>
            </a:pPr>
            <a:r>
              <a:rPr lang="zh-CN" altLang="en-US" dirty="0" smtClean="0">
                <a:latin typeface="+mn-lt"/>
              </a:rPr>
              <a:t>在低角度下测定</a:t>
            </a:r>
            <a:r>
              <a:rPr lang="en-US" altLang="zh-CN" dirty="0" smtClean="0">
                <a:latin typeface="+mn-lt"/>
              </a:rPr>
              <a:t>(</a:t>
            </a:r>
            <a:r>
              <a:rPr lang="en-US" dirty="0" smtClean="0">
                <a:latin typeface="+mn-lt"/>
              </a:rPr>
              <a:t>&lt;20 </a:t>
            </a:r>
            <a:r>
              <a:rPr lang="en-US" altLang="zh-CN" dirty="0" smtClean="0">
                <a:latin typeface="+mn-lt"/>
              </a:rPr>
              <a:t>°) </a:t>
            </a:r>
            <a:r>
              <a:rPr lang="zh-CN" altLang="en-US" dirty="0" smtClean="0">
                <a:latin typeface="+mn-lt"/>
              </a:rPr>
              <a:t>尺寸高至几百纳米的粒子，由于分子间干涉影响，散射光强度被极大削弱；此外，易于产生杂散射光。因此，精确测定几乎不可能。如果采用多角度法测定，不仅可以计算分子间干涉的影响；而且还能测定分子的尺寸。</a:t>
            </a:r>
            <a:endParaRPr lang="en-US" u="sng" dirty="0" smtClean="0">
              <a:latin typeface="+mn-lt"/>
            </a:endParaRPr>
          </a:p>
          <a:p>
            <a:r>
              <a:rPr lang="zh-CN" altLang="en-US" b="1" u="sng" dirty="0" smtClean="0">
                <a:latin typeface="+mn-lt"/>
              </a:rPr>
              <a:t>重点</a:t>
            </a:r>
            <a:r>
              <a:rPr lang="en-US" u="sng" dirty="0" smtClean="0">
                <a:latin typeface="+mn-lt"/>
              </a:rPr>
              <a:t>:</a:t>
            </a:r>
            <a:endParaRPr lang="en-US" dirty="0" smtClean="0">
              <a:latin typeface="+mn-lt"/>
            </a:endParaRPr>
          </a:p>
          <a:p>
            <a:pPr marL="183966" indent="-183966">
              <a:buFontTx/>
              <a:buChar char="•"/>
            </a:pPr>
            <a:r>
              <a:rPr lang="zh-CN" altLang="en-US" b="1" dirty="0" smtClean="0">
                <a:latin typeface="+mn-lt"/>
              </a:rPr>
              <a:t>形状因子</a:t>
            </a:r>
            <a:r>
              <a:rPr lang="en-US" altLang="zh-CN" b="1" dirty="0" smtClean="0">
                <a:latin typeface="+mn-lt"/>
              </a:rPr>
              <a:t>(</a:t>
            </a:r>
            <a:r>
              <a:rPr lang="en-US" b="1" dirty="0" smtClean="0">
                <a:latin typeface="+mn-lt"/>
              </a:rPr>
              <a:t>Form factor, </a:t>
            </a:r>
            <a:r>
              <a:rPr lang="en-US" b="1" i="1" dirty="0" smtClean="0">
                <a:latin typeface="+mn-lt"/>
              </a:rPr>
              <a:t>P</a:t>
            </a:r>
            <a:r>
              <a:rPr lang="en-US" b="1" dirty="0" smtClean="0">
                <a:latin typeface="+mn-lt"/>
              </a:rPr>
              <a:t>(</a:t>
            </a:r>
            <a:r>
              <a:rPr lang="en-US" altLang="zh-CN" dirty="0" smtClean="0"/>
              <a:t>θ</a:t>
            </a:r>
            <a:r>
              <a:rPr lang="en-US" b="1" dirty="0" smtClean="0">
                <a:latin typeface="+mn-lt"/>
              </a:rPr>
              <a:t>)</a:t>
            </a:r>
            <a:r>
              <a:rPr lang="en-US" dirty="0" smtClean="0">
                <a:latin typeface="+mn-lt"/>
              </a:rPr>
              <a:t> </a:t>
            </a:r>
            <a:r>
              <a:rPr lang="en-US" altLang="zh-CN" b="1" dirty="0" smtClean="0">
                <a:latin typeface="+mn-lt"/>
              </a:rPr>
              <a:t>)</a:t>
            </a:r>
            <a:r>
              <a:rPr lang="en-US" b="1" dirty="0" smtClean="0">
                <a:latin typeface="+mn-lt"/>
              </a:rPr>
              <a:t> </a:t>
            </a:r>
            <a:r>
              <a:rPr lang="en-US" dirty="0" smtClean="0">
                <a:latin typeface="+mn-lt"/>
              </a:rPr>
              <a:t>-  </a:t>
            </a:r>
            <a:r>
              <a:rPr lang="zh-CN" altLang="en-US" dirty="0" smtClean="0">
                <a:latin typeface="+mn-lt"/>
              </a:rPr>
              <a:t>数学上描述散射光强度的角度变化与粒子尺寸间的函数关系。又称为粒子散射函数</a:t>
            </a:r>
            <a:r>
              <a:rPr lang="en-US" altLang="zh-CN" dirty="0" smtClean="0">
                <a:latin typeface="+mn-lt"/>
              </a:rPr>
              <a:t>(P</a:t>
            </a:r>
            <a:r>
              <a:rPr lang="en-US" dirty="0" smtClean="0">
                <a:latin typeface="+mn-lt"/>
              </a:rPr>
              <a:t>article Scattering Function</a:t>
            </a:r>
            <a:r>
              <a:rPr lang="en-US" altLang="zh-CN" dirty="0" smtClean="0">
                <a:latin typeface="+mn-lt"/>
              </a:rPr>
              <a:t>)</a:t>
            </a:r>
            <a:r>
              <a:rPr lang="zh-CN" altLang="en-US" dirty="0" smtClean="0">
                <a:latin typeface="+mn-lt"/>
              </a:rPr>
              <a:t>。</a:t>
            </a:r>
            <a:endParaRPr lang="en-US" dirty="0" smtClean="0">
              <a:latin typeface="+mn-l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a:t>
            </a:r>
            <a:r>
              <a:rPr lang="en-US" altLang="zh-CN" dirty="0" smtClean="0"/>
              <a:t> </a:t>
            </a:r>
            <a:r>
              <a:rPr lang="en-US" dirty="0" smtClean="0"/>
              <a:t>– All Rights Reserved</a:t>
            </a:r>
            <a:endParaRPr lang="en-US" dirty="0"/>
          </a:p>
        </p:txBody>
      </p:sp>
      <p:sp>
        <p:nvSpPr>
          <p:cNvPr id="44035" name="Rectangle 5"/>
          <p:cNvSpPr>
            <a:spLocks noGrp="1" noChangeArrowheads="1"/>
          </p:cNvSpPr>
          <p:nvPr>
            <p:ph type="sldNum" sz="quarter" idx="5"/>
          </p:nvPr>
        </p:nvSpPr>
        <p:spPr>
          <a:noFill/>
        </p:spPr>
        <p:txBody>
          <a:bodyPr/>
          <a:lstStyle/>
          <a:p>
            <a:r>
              <a:rPr lang="en-US" dirty="0" smtClean="0"/>
              <a:t>14</a:t>
            </a:r>
            <a:endParaRPr lang="en-US" dirty="0"/>
          </a:p>
        </p:txBody>
      </p:sp>
      <p:sp>
        <p:nvSpPr>
          <p:cNvPr id="44036" name="Rectangle 2"/>
          <p:cNvSpPr>
            <a:spLocks noGrp="1" noRot="1" noChangeAspect="1" noChangeArrowheads="1" noTextEdit="1"/>
          </p:cNvSpPr>
          <p:nvPr>
            <p:ph type="sldImg"/>
          </p:nvPr>
        </p:nvSpPr>
        <p:spPr>
          <a:ln/>
        </p:spPr>
      </p:sp>
      <p:sp>
        <p:nvSpPr>
          <p:cNvPr id="44037" name="Rectangle 4"/>
          <p:cNvSpPr>
            <a:spLocks noGrp="1" noChangeArrowheads="1"/>
          </p:cNvSpPr>
          <p:nvPr>
            <p:ph type="body" idx="1"/>
          </p:nvPr>
        </p:nvSpPr>
        <p:spPr>
          <a:noFill/>
          <a:ln/>
        </p:spPr>
        <p:txBody>
          <a:bodyPr/>
          <a:lstStyle/>
          <a:p>
            <a:r>
              <a:rPr lang="zh-CN" altLang="en-US" b="1" u="sng" dirty="0" smtClean="0">
                <a:latin typeface="+mn-lt"/>
              </a:rPr>
              <a:t>备注</a:t>
            </a:r>
            <a:r>
              <a:rPr lang="en-US" dirty="0" smtClean="0">
                <a:latin typeface="+mn-lt"/>
              </a:rPr>
              <a:t>:  </a:t>
            </a:r>
          </a:p>
          <a:p>
            <a:pPr marL="180559" indent="-180559">
              <a:buFont typeface="Arial" pitchFamily="34" charset="0"/>
              <a:buChar char="•"/>
            </a:pPr>
            <a:r>
              <a:rPr lang="zh-CN" altLang="en-US" dirty="0" smtClean="0">
                <a:latin typeface="+mn-lt"/>
              </a:rPr>
              <a:t>如何由角度变量求得粒子尺寸呢？伸展的粒子可以被视为由许多各向同性的散射中心组成。为了计算每一观测角测定的总的散射光强度，必须统计每一散射中心所产生的散射光的贡献能力。尤其需要计算各散射中心相位变化以确定干涉光减弱的程度。</a:t>
            </a:r>
            <a:endParaRPr lang="en-US" dirty="0" smtClean="0">
              <a:latin typeface="+mn-lt"/>
            </a:endParaRPr>
          </a:p>
          <a:p>
            <a:pPr marL="180559" indent="-180559">
              <a:buFont typeface="Arial" pitchFamily="34" charset="0"/>
              <a:buChar char="•"/>
            </a:pPr>
            <a:r>
              <a:rPr lang="zh-CN" altLang="en-US" dirty="0" smtClean="0">
                <a:latin typeface="+mn-lt"/>
              </a:rPr>
              <a:t>为了统计各散射中心的散射光强度而必须在结果中引入代表伸展粒子质量分布的因子 </a:t>
            </a:r>
            <a:r>
              <a:rPr lang="en-US" altLang="zh-CN" dirty="0" smtClean="0">
                <a:latin typeface="+mn-lt"/>
              </a:rPr>
              <a:t>– </a:t>
            </a:r>
            <a:r>
              <a:rPr lang="zh-CN" altLang="en-US" dirty="0" smtClean="0">
                <a:latin typeface="+mn-lt"/>
              </a:rPr>
              <a:t>均方根半径</a:t>
            </a:r>
            <a:r>
              <a:rPr lang="en-US" altLang="zh-CN" dirty="0" smtClean="0">
                <a:latin typeface="+mn-lt"/>
              </a:rPr>
              <a:t>(</a:t>
            </a:r>
            <a:r>
              <a:rPr lang="en-US" dirty="0" smtClean="0">
                <a:latin typeface="+mn-lt"/>
              </a:rPr>
              <a:t>root mean square radius</a:t>
            </a:r>
            <a:r>
              <a:rPr lang="zh-CN" altLang="en-US" dirty="0" smtClean="0">
                <a:latin typeface="+mn-lt"/>
              </a:rPr>
              <a:t>，</a:t>
            </a:r>
            <a:r>
              <a:rPr lang="en-US" i="1" dirty="0" err="1" smtClean="0">
                <a:latin typeface="+mn-lt"/>
              </a:rPr>
              <a:t>r</a:t>
            </a:r>
            <a:r>
              <a:rPr lang="en-US" i="1" baseline="-25000" dirty="0" err="1" smtClean="0">
                <a:latin typeface="+mn-lt"/>
              </a:rPr>
              <a:t>g</a:t>
            </a:r>
            <a:r>
              <a:rPr lang="en-US" altLang="zh-CN" dirty="0" smtClean="0">
                <a:latin typeface="+mn-lt"/>
              </a:rPr>
              <a:t>)</a:t>
            </a:r>
            <a:r>
              <a:rPr lang="en-US" dirty="0" smtClean="0">
                <a:latin typeface="+mn-lt"/>
              </a:rPr>
              <a:t> </a:t>
            </a:r>
            <a:r>
              <a:rPr lang="zh-CN" altLang="en-US" dirty="0" smtClean="0">
                <a:latin typeface="+mn-lt"/>
              </a:rPr>
              <a:t>。</a:t>
            </a:r>
            <a:endParaRPr lang="en-US" dirty="0" smtClean="0">
              <a:latin typeface="+mn-lt"/>
            </a:endParaRPr>
          </a:p>
          <a:p>
            <a:pPr marL="180559" indent="-180559">
              <a:buFont typeface="Arial" pitchFamily="34" charset="0"/>
              <a:buChar char="•"/>
            </a:pPr>
            <a:r>
              <a:rPr lang="zh-CN" altLang="en-US" dirty="0" smtClean="0">
                <a:latin typeface="+mn-lt"/>
              </a:rPr>
              <a:t>均方根半径又称为旋转半径</a:t>
            </a:r>
            <a:r>
              <a:rPr lang="en-US" altLang="zh-CN" dirty="0" smtClean="0">
                <a:latin typeface="+mn-lt"/>
              </a:rPr>
              <a:t>(</a:t>
            </a:r>
            <a:r>
              <a:rPr lang="en-US" dirty="0" smtClean="0">
                <a:latin typeface="+mn-lt"/>
              </a:rPr>
              <a:t>radius of gyration </a:t>
            </a:r>
            <a:r>
              <a:rPr lang="en-US" altLang="zh-CN" dirty="0" smtClean="0">
                <a:latin typeface="+mn-lt"/>
              </a:rPr>
              <a:t>)</a:t>
            </a:r>
            <a:r>
              <a:rPr lang="en-US" dirty="0" smtClean="0">
                <a:latin typeface="+mn-lt"/>
              </a:rPr>
              <a:t> </a:t>
            </a:r>
            <a:r>
              <a:rPr lang="zh-CN" altLang="en-US" dirty="0" smtClean="0">
                <a:latin typeface="+mn-lt"/>
              </a:rPr>
              <a:t>。该术语可能会产生某种误导：似乎该半径的计算方法是围绕某一轴计算物质的质量分布。事实上，</a:t>
            </a:r>
            <a:r>
              <a:rPr lang="en-US" i="1" dirty="0" err="1" smtClean="0">
                <a:latin typeface="+mn-lt"/>
              </a:rPr>
              <a:t>r</a:t>
            </a:r>
            <a:r>
              <a:rPr lang="en-US" i="1" baseline="-25000" dirty="0" err="1" smtClean="0">
                <a:latin typeface="+mn-lt"/>
              </a:rPr>
              <a:t>g</a:t>
            </a:r>
            <a:r>
              <a:rPr lang="zh-CN" altLang="en-US" dirty="0" smtClean="0">
                <a:latin typeface="+mn-lt"/>
              </a:rPr>
              <a:t>反映的是某点的质量分布。</a:t>
            </a:r>
            <a:endParaRPr lang="en-US" u="sng" dirty="0" smtClean="0">
              <a:latin typeface="+mn-lt"/>
            </a:endParaRPr>
          </a:p>
          <a:p>
            <a:endParaRPr lang="en-US" u="sng" dirty="0" smtClean="0">
              <a:latin typeface="+mn-lt"/>
            </a:endParaRPr>
          </a:p>
          <a:p>
            <a:r>
              <a:rPr lang="zh-CN" altLang="en-US" b="1" u="sng" dirty="0" smtClean="0">
                <a:latin typeface="+mn-lt"/>
              </a:rPr>
              <a:t>重点</a:t>
            </a:r>
            <a:r>
              <a:rPr lang="zh-CN" altLang="en-US" dirty="0" smtClean="0">
                <a:latin typeface="+mn-lt"/>
              </a:rPr>
              <a:t>：</a:t>
            </a:r>
            <a:endParaRPr lang="en-US" dirty="0" smtClean="0">
              <a:latin typeface="+mn-lt"/>
            </a:endParaRPr>
          </a:p>
          <a:p>
            <a:pPr marL="183966" indent="-183966">
              <a:buFontTx/>
              <a:buChar char="•"/>
            </a:pPr>
            <a:r>
              <a:rPr lang="en-US" b="1" dirty="0" smtClean="0">
                <a:latin typeface="+mn-lt"/>
              </a:rPr>
              <a:t> </a:t>
            </a:r>
            <a:r>
              <a:rPr lang="zh-CN" altLang="en-US" b="1" dirty="0" smtClean="0">
                <a:latin typeface="+mn-lt"/>
              </a:rPr>
              <a:t>均方根半径</a:t>
            </a:r>
            <a:r>
              <a:rPr lang="en-US" altLang="zh-CN" dirty="0" smtClean="0">
                <a:latin typeface="+mn-lt"/>
              </a:rPr>
              <a:t>(</a:t>
            </a:r>
            <a:r>
              <a:rPr lang="en-US" b="1" dirty="0" smtClean="0">
                <a:latin typeface="+mn-lt"/>
              </a:rPr>
              <a:t>Root mean square radius </a:t>
            </a:r>
            <a:r>
              <a:rPr lang="en-US" b="1" i="1" dirty="0" err="1" smtClean="0">
                <a:latin typeface="+mn-lt"/>
              </a:rPr>
              <a:t>r</a:t>
            </a:r>
            <a:r>
              <a:rPr lang="en-US" b="1" i="1" baseline="-25000" dirty="0" err="1" smtClean="0">
                <a:latin typeface="+mn-lt"/>
              </a:rPr>
              <a:t>g</a:t>
            </a:r>
            <a:r>
              <a:rPr lang="en-US" dirty="0" smtClean="0">
                <a:latin typeface="+mn-lt"/>
              </a:rPr>
              <a:t> </a:t>
            </a:r>
            <a:r>
              <a:rPr lang="en-US" altLang="zh-CN" dirty="0" smtClean="0">
                <a:latin typeface="+mn-lt"/>
              </a:rPr>
              <a:t>)</a:t>
            </a:r>
            <a:r>
              <a:rPr lang="en-US" b="1" dirty="0" smtClean="0">
                <a:latin typeface="+mn-lt"/>
              </a:rPr>
              <a:t> </a:t>
            </a:r>
            <a:r>
              <a:rPr lang="en-US" dirty="0" smtClean="0">
                <a:latin typeface="+mn-lt"/>
              </a:rPr>
              <a:t>– </a:t>
            </a:r>
            <a:r>
              <a:rPr lang="zh-CN" altLang="en-US" dirty="0" smtClean="0">
                <a:latin typeface="+mn-lt"/>
              </a:rPr>
              <a:t>衡量粒子的尺寸大小</a:t>
            </a:r>
            <a:r>
              <a:rPr lang="en-US" dirty="0" smtClean="0">
                <a:latin typeface="+mn-lt"/>
              </a:rPr>
              <a:t> </a:t>
            </a:r>
            <a:r>
              <a:rPr lang="zh-CN" altLang="en-US" dirty="0" smtClean="0">
                <a:latin typeface="+mn-lt"/>
              </a:rPr>
              <a:t>。该值与粒子的质量分布有关。有时也称为</a:t>
            </a:r>
            <a:r>
              <a:rPr lang="en-US" dirty="0" smtClean="0">
                <a:latin typeface="+mn-lt"/>
              </a:rPr>
              <a:t> </a:t>
            </a:r>
            <a:r>
              <a:rPr lang="en-US" dirty="0" err="1" smtClean="0">
                <a:latin typeface="+mn-lt"/>
              </a:rPr>
              <a:t>rms</a:t>
            </a:r>
            <a:r>
              <a:rPr lang="en-US" dirty="0" smtClean="0">
                <a:latin typeface="+mn-lt"/>
              </a:rPr>
              <a:t> radius</a:t>
            </a:r>
            <a:r>
              <a:rPr lang="zh-CN" altLang="en-US" dirty="0" smtClean="0">
                <a:latin typeface="+mn-lt"/>
              </a:rPr>
              <a:t>或</a:t>
            </a:r>
            <a:r>
              <a:rPr lang="en-US" dirty="0" smtClean="0">
                <a:latin typeface="+mn-lt"/>
              </a:rPr>
              <a:t>radius of gyration.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13319" name="Rectangle 5"/>
          <p:cNvSpPr>
            <a:spLocks noGrp="1" noChangeArrowheads="1"/>
          </p:cNvSpPr>
          <p:nvPr>
            <p:ph type="sldNum" sz="quarter" idx="5"/>
          </p:nvPr>
        </p:nvSpPr>
        <p:spPr>
          <a:noFill/>
        </p:spPr>
        <p:txBody>
          <a:bodyPr/>
          <a:lstStyle/>
          <a:p>
            <a:r>
              <a:rPr lang="en-US" dirty="0" smtClean="0"/>
              <a:t>15</a:t>
            </a:r>
            <a:endParaRPr lang="en-US" dirty="0"/>
          </a:p>
        </p:txBody>
      </p:sp>
      <p:sp>
        <p:nvSpPr>
          <p:cNvPr id="13320" name="Rectangle 2"/>
          <p:cNvSpPr>
            <a:spLocks noGrp="1" noRot="1" noChangeAspect="1" noChangeArrowheads="1" noTextEdit="1"/>
          </p:cNvSpPr>
          <p:nvPr>
            <p:ph type="sldImg"/>
          </p:nvPr>
        </p:nvSpPr>
        <p:spPr>
          <a:ln/>
        </p:spPr>
      </p:sp>
      <p:sp>
        <p:nvSpPr>
          <p:cNvPr id="13321" name="Rectangle 3"/>
          <p:cNvSpPr>
            <a:spLocks noGrp="1" noChangeArrowheads="1"/>
          </p:cNvSpPr>
          <p:nvPr>
            <p:ph type="body" idx="1"/>
          </p:nvPr>
        </p:nvSpPr>
        <p:spPr>
          <a:noFill/>
          <a:ln/>
        </p:spPr>
        <p:txBody>
          <a:bodyPr/>
          <a:lstStyle/>
          <a:p>
            <a:r>
              <a:rPr lang="zh-CN" altLang="en-US" b="1" u="sng" dirty="0" smtClean="0"/>
              <a:t>备注</a:t>
            </a:r>
            <a:r>
              <a:rPr lang="en-US" u="sng" dirty="0" smtClean="0"/>
              <a:t>:</a:t>
            </a:r>
            <a:r>
              <a:rPr lang="en-US" dirty="0" smtClean="0"/>
              <a:t>  </a:t>
            </a:r>
          </a:p>
          <a:p>
            <a:r>
              <a:rPr lang="zh-CN" altLang="en-US" dirty="0" smtClean="0"/>
              <a:t>如果知道粒子形状，如球型、无归线团、棒状等，利用均方根半径可以分别计算球体半径、平均末端距、棒状分子长度等粒子外形尺寸：</a:t>
            </a:r>
            <a:endParaRPr lang="en-US" dirty="0" smtClean="0"/>
          </a:p>
          <a:p>
            <a:r>
              <a:rPr lang="zh-CN" altLang="en-US" dirty="0" smtClean="0"/>
              <a:t>例如</a:t>
            </a:r>
            <a:r>
              <a:rPr lang="en-US" dirty="0" smtClean="0"/>
              <a:t>:</a:t>
            </a:r>
          </a:p>
          <a:p>
            <a:pPr marL="185670" indent="-185670">
              <a:spcBef>
                <a:spcPts val="1288"/>
              </a:spcBef>
              <a:buFontTx/>
              <a:buChar char="•"/>
            </a:pPr>
            <a:r>
              <a:rPr lang="en-US" dirty="0" smtClean="0"/>
              <a:t>  </a:t>
            </a:r>
            <a:r>
              <a:rPr lang="zh-CN" altLang="en-US" dirty="0" smtClean="0"/>
              <a:t>密度均匀的球体半径</a:t>
            </a:r>
            <a:r>
              <a:rPr lang="en-US" dirty="0" smtClean="0"/>
              <a:t>:   </a:t>
            </a:r>
          </a:p>
          <a:p>
            <a:pPr marL="185670" indent="-185670">
              <a:spcBef>
                <a:spcPts val="1288"/>
              </a:spcBef>
              <a:buFontTx/>
              <a:buChar char="•"/>
            </a:pPr>
            <a:r>
              <a:rPr lang="en-US" dirty="0" smtClean="0"/>
              <a:t>  </a:t>
            </a:r>
            <a:r>
              <a:rPr lang="zh-CN" altLang="en-US" dirty="0" smtClean="0"/>
              <a:t>空心球半径</a:t>
            </a:r>
            <a:r>
              <a:rPr lang="en-US" dirty="0" smtClean="0"/>
              <a:t>a:</a:t>
            </a:r>
          </a:p>
          <a:p>
            <a:pPr marL="185670" indent="-185670">
              <a:spcBef>
                <a:spcPts val="1288"/>
              </a:spcBef>
              <a:buFontTx/>
              <a:buChar char="•"/>
            </a:pPr>
            <a:r>
              <a:rPr lang="en-US" dirty="0" smtClean="0"/>
              <a:t>  </a:t>
            </a:r>
            <a:r>
              <a:rPr lang="zh-CN" altLang="en-US" dirty="0" smtClean="0"/>
              <a:t>无归线团分子平均末端距</a:t>
            </a:r>
            <a:r>
              <a:rPr lang="en-US" dirty="0" smtClean="0"/>
              <a:t>L:</a:t>
            </a:r>
          </a:p>
          <a:p>
            <a:pPr marL="185670" indent="-185670">
              <a:spcBef>
                <a:spcPts val="1288"/>
              </a:spcBef>
              <a:buFontTx/>
              <a:buChar char="•"/>
            </a:pPr>
            <a:r>
              <a:rPr lang="en-US" dirty="0" smtClean="0"/>
              <a:t>  </a:t>
            </a:r>
            <a:r>
              <a:rPr lang="zh-CN" altLang="en-US" dirty="0" smtClean="0"/>
              <a:t>棒状分子长度</a:t>
            </a:r>
            <a:r>
              <a:rPr lang="en-US" dirty="0" smtClean="0"/>
              <a:t>L:</a:t>
            </a:r>
          </a:p>
          <a:p>
            <a:pPr>
              <a:buFontTx/>
              <a:buChar char="•"/>
            </a:pPr>
            <a:endParaRPr lang="en-US" dirty="0" smtClean="0"/>
          </a:p>
          <a:p>
            <a:r>
              <a:rPr lang="zh-CN" altLang="en-US" b="1" u="sng" dirty="0" smtClean="0"/>
              <a:t>重点</a:t>
            </a:r>
            <a:r>
              <a:rPr lang="en-US" u="sng" dirty="0" smtClean="0"/>
              <a:t>:</a:t>
            </a:r>
          </a:p>
          <a:p>
            <a:pPr marL="185670" indent="-185670">
              <a:buFont typeface="Arial" pitchFamily="34" charset="0"/>
              <a:buChar char="•"/>
            </a:pPr>
            <a:r>
              <a:rPr lang="zh-CN" altLang="en-US" dirty="0" smtClean="0"/>
              <a:t>在已知粒子形状的条件下，</a:t>
            </a:r>
            <a:r>
              <a:rPr lang="en-US" i="1" dirty="0" err="1" smtClean="0"/>
              <a:t>R</a:t>
            </a:r>
            <a:r>
              <a:rPr lang="en-US" i="1" baseline="-25000" dirty="0" err="1" smtClean="0"/>
              <a:t>g</a:t>
            </a:r>
            <a:r>
              <a:rPr lang="en-US" dirty="0" smtClean="0"/>
              <a:t> </a:t>
            </a:r>
            <a:r>
              <a:rPr lang="zh-CN" altLang="en-US" dirty="0" smtClean="0"/>
              <a:t>可以用于计算粒子外形尺寸。</a:t>
            </a:r>
            <a:endParaRPr lang="en-US" dirty="0" smtClean="0"/>
          </a:p>
          <a:p>
            <a:r>
              <a:rPr lang="en-US" dirty="0" smtClean="0"/>
              <a:t>	</a:t>
            </a:r>
          </a:p>
          <a:p>
            <a:endParaRPr lang="en-US" dirty="0" smtClean="0"/>
          </a:p>
        </p:txBody>
      </p:sp>
      <p:graphicFrame>
        <p:nvGraphicFramePr>
          <p:cNvPr id="13314" name="Object 0"/>
          <p:cNvGraphicFramePr>
            <a:graphicFrameLocks noChangeAspect="1"/>
          </p:cNvGraphicFramePr>
          <p:nvPr/>
        </p:nvGraphicFramePr>
        <p:xfrm>
          <a:off x="2719270" y="5835480"/>
          <a:ext cx="953146" cy="281017"/>
        </p:xfrm>
        <a:graphic>
          <a:graphicData uri="http://schemas.openxmlformats.org/presentationml/2006/ole">
            <p:oleObj spid="_x0000_s13318" name="Equation" r:id="rId4" imgW="1612900" imgH="444500" progId="Equation.3">
              <p:embed/>
            </p:oleObj>
          </a:graphicData>
        </a:graphic>
      </p:graphicFrame>
      <p:graphicFrame>
        <p:nvGraphicFramePr>
          <p:cNvPr id="13315" name="Object 1"/>
          <p:cNvGraphicFramePr>
            <a:graphicFrameLocks noChangeAspect="1"/>
          </p:cNvGraphicFramePr>
          <p:nvPr/>
        </p:nvGraphicFramePr>
        <p:xfrm>
          <a:off x="3043174" y="6498282"/>
          <a:ext cx="728007" cy="291710"/>
        </p:xfrm>
        <a:graphic>
          <a:graphicData uri="http://schemas.openxmlformats.org/presentationml/2006/ole">
            <p:oleObj spid="_x0000_s13319" name="Equation" r:id="rId5" imgW="710891" imgH="266584" progId="Equation.3">
              <p:embed/>
            </p:oleObj>
          </a:graphicData>
        </a:graphic>
      </p:graphicFrame>
      <p:graphicFrame>
        <p:nvGraphicFramePr>
          <p:cNvPr id="13316" name="Object 2"/>
          <p:cNvGraphicFramePr>
            <a:graphicFrameLocks noChangeAspect="1"/>
          </p:cNvGraphicFramePr>
          <p:nvPr/>
        </p:nvGraphicFramePr>
        <p:xfrm>
          <a:off x="2329307" y="6824806"/>
          <a:ext cx="825380" cy="294191"/>
        </p:xfrm>
        <a:graphic>
          <a:graphicData uri="http://schemas.openxmlformats.org/presentationml/2006/ole">
            <p:oleObj spid="_x0000_s13320" name="Equation" r:id="rId6" imgW="799753" imgH="266584" progId="Equation.3">
              <p:embed/>
            </p:oleObj>
          </a:graphicData>
        </a:graphic>
      </p:graphicFrame>
      <p:graphicFrame>
        <p:nvGraphicFramePr>
          <p:cNvPr id="13317" name="Object 3"/>
          <p:cNvGraphicFramePr>
            <a:graphicFrameLocks noChangeAspect="1"/>
          </p:cNvGraphicFramePr>
          <p:nvPr/>
        </p:nvGraphicFramePr>
        <p:xfrm>
          <a:off x="2266035" y="6184718"/>
          <a:ext cx="401110" cy="270895"/>
        </p:xfrm>
        <a:graphic>
          <a:graphicData uri="http://schemas.openxmlformats.org/presentationml/2006/ole">
            <p:oleObj spid="_x0000_s13321" name="Equation" r:id="rId7" imgW="660400" imgH="419100" progId="Equation.3">
              <p:embed/>
            </p:oleObj>
          </a:graphicData>
        </a:graphic>
      </p:graphicFrame>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45059" name="Rectangle 5"/>
          <p:cNvSpPr>
            <a:spLocks noGrp="1" noChangeArrowheads="1"/>
          </p:cNvSpPr>
          <p:nvPr>
            <p:ph type="sldNum" sz="quarter" idx="5"/>
          </p:nvPr>
        </p:nvSpPr>
        <p:spPr>
          <a:noFill/>
        </p:spPr>
        <p:txBody>
          <a:bodyPr/>
          <a:lstStyle/>
          <a:p>
            <a:r>
              <a:rPr lang="en-US" dirty="0" smtClean="0"/>
              <a:t>16</a:t>
            </a:r>
            <a:endParaRPr lang="en-US" dirty="0"/>
          </a:p>
        </p:txBody>
      </p:sp>
      <p:sp>
        <p:nvSpPr>
          <p:cNvPr id="45060" name="Rectangle 2"/>
          <p:cNvSpPr>
            <a:spLocks noGrp="1" noRot="1" noChangeAspect="1" noChangeArrowheads="1" noTextEdit="1"/>
          </p:cNvSpPr>
          <p:nvPr>
            <p:ph type="sldImg"/>
          </p:nvPr>
        </p:nvSpPr>
        <p:spPr>
          <a:solidFill>
            <a:srgbClr val="FFFFFF"/>
          </a:solidFill>
          <a:ln/>
        </p:spPr>
      </p:sp>
      <p:sp>
        <p:nvSpPr>
          <p:cNvPr id="45061" name="Rectangle 3"/>
          <p:cNvSpPr>
            <a:spLocks noGrp="1" noChangeArrowheads="1"/>
          </p:cNvSpPr>
          <p:nvPr>
            <p:ph type="body" idx="1"/>
          </p:nvPr>
        </p:nvSpPr>
        <p:spPr>
          <a:noFill/>
          <a:ln/>
        </p:spPr>
        <p:txBody>
          <a:bodyPr/>
          <a:lstStyle/>
          <a:p>
            <a:r>
              <a:rPr lang="zh-CN" altLang="en-US" b="1" u="sng" dirty="0" smtClean="0"/>
              <a:t>备注</a:t>
            </a:r>
            <a:r>
              <a:rPr lang="en-US" u="sng" dirty="0" smtClean="0"/>
              <a:t>:</a:t>
            </a:r>
            <a:r>
              <a:rPr lang="en-US" dirty="0" smtClean="0"/>
              <a:t>  </a:t>
            </a:r>
          </a:p>
          <a:p>
            <a:r>
              <a:rPr lang="zh-CN" altLang="en-US" dirty="0" smtClean="0"/>
              <a:t>对于尺寸远小于入射光波长的粒子，如入射光波长为</a:t>
            </a:r>
            <a:r>
              <a:rPr lang="en-US" dirty="0" smtClean="0"/>
              <a:t>660nm </a:t>
            </a:r>
            <a:r>
              <a:rPr lang="zh-CN" altLang="en-US" dirty="0" smtClean="0"/>
              <a:t>，粒子尺寸小于</a:t>
            </a:r>
            <a:r>
              <a:rPr lang="en-US" altLang="zh-CN" dirty="0" smtClean="0"/>
              <a:t>10nm</a:t>
            </a:r>
            <a:r>
              <a:rPr lang="zh-CN" altLang="en-US" dirty="0" smtClean="0"/>
              <a:t>，则在垂直于入射光偏振方向的平面内，散射光将不随观测角度变化而变化。</a:t>
            </a:r>
            <a:r>
              <a:rPr lang="en-US" dirty="0" smtClean="0"/>
              <a:t> </a:t>
            </a:r>
            <a:r>
              <a:rPr lang="zh-CN" altLang="en-US" dirty="0" smtClean="0"/>
              <a:t>因而将无法准确测定</a:t>
            </a:r>
            <a:r>
              <a:rPr lang="en-US" altLang="zh-CN" dirty="0" smtClean="0"/>
              <a:t>&lt;10nm</a:t>
            </a:r>
            <a:r>
              <a:rPr lang="zh-CN" altLang="en-US" dirty="0" smtClean="0"/>
              <a:t>粒子半径。但摩尔质量的测定下限可低至数百道尔顿。</a:t>
            </a:r>
            <a:endParaRPr lang="en-US" dirty="0" smtClean="0"/>
          </a:p>
          <a:p>
            <a:pPr marL="182016" indent="-182016">
              <a:buFont typeface="Arial" pitchFamily="34" charset="0"/>
              <a:buChar char="•"/>
            </a:pPr>
            <a:r>
              <a:rPr lang="zh-CN" altLang="en-US" dirty="0" smtClean="0"/>
              <a:t>三角度</a:t>
            </a:r>
            <a:r>
              <a:rPr lang="en-US" dirty="0" err="1" smtClean="0"/>
              <a:t>miniDAWN</a:t>
            </a:r>
            <a:r>
              <a:rPr lang="zh-CN" altLang="en-US" dirty="0" smtClean="0"/>
              <a:t>光散射仪以及</a:t>
            </a:r>
            <a:r>
              <a:rPr lang="en-US" altLang="zh-CN" dirty="0" smtClean="0"/>
              <a:t>18</a:t>
            </a:r>
            <a:r>
              <a:rPr lang="zh-CN" altLang="en-US" dirty="0" smtClean="0"/>
              <a:t>角度</a:t>
            </a:r>
            <a:r>
              <a:rPr lang="en-US" dirty="0" smtClean="0"/>
              <a:t>DAWN</a:t>
            </a:r>
            <a:r>
              <a:rPr lang="zh-CN" altLang="en-US" dirty="0" smtClean="0"/>
              <a:t>系列光散射仪能检测摩尔质量低至数百道尔顿；其半径检测下限</a:t>
            </a:r>
            <a:r>
              <a:rPr lang="en-US" altLang="zh-CN" dirty="0" smtClean="0"/>
              <a:t>~10nm</a:t>
            </a:r>
            <a:r>
              <a:rPr lang="zh-CN" altLang="en-US" dirty="0" smtClean="0"/>
              <a:t>。对于光源波长为</a:t>
            </a:r>
            <a:r>
              <a:rPr lang="en-US" dirty="0" smtClean="0"/>
              <a:t>660nm</a:t>
            </a:r>
            <a:r>
              <a:rPr lang="zh-CN" altLang="en-US" dirty="0" smtClean="0"/>
              <a:t>的光散射仪，半径检测下限为</a:t>
            </a:r>
            <a:r>
              <a:rPr lang="en-US" altLang="zh-CN" dirty="0" smtClean="0"/>
              <a:t>~10nm</a:t>
            </a:r>
            <a:r>
              <a:rPr lang="zh-CN" altLang="en-US" dirty="0" smtClean="0"/>
              <a:t>。</a:t>
            </a:r>
            <a:endParaRPr lang="en-US" dirty="0" smtClean="0"/>
          </a:p>
          <a:p>
            <a:pPr marL="182016" indent="-182016">
              <a:buFont typeface="Arial" pitchFamily="34" charset="0"/>
              <a:buChar char="•"/>
            </a:pPr>
            <a:r>
              <a:rPr lang="zh-CN" altLang="en-US" dirty="0" smtClean="0"/>
              <a:t>三角度</a:t>
            </a:r>
            <a:r>
              <a:rPr lang="en-US" dirty="0" err="1" smtClean="0"/>
              <a:t>miniDAWN</a:t>
            </a:r>
            <a:r>
              <a:rPr lang="en-US" dirty="0" smtClean="0"/>
              <a:t> </a:t>
            </a:r>
            <a:r>
              <a:rPr lang="zh-CN" altLang="en-US" dirty="0" smtClean="0"/>
              <a:t>光散射仪半径检测上限</a:t>
            </a:r>
            <a:r>
              <a:rPr lang="en-US" altLang="zh-CN" dirty="0" smtClean="0"/>
              <a:t>~50nm</a:t>
            </a:r>
            <a:r>
              <a:rPr lang="zh-CN" altLang="en-US" dirty="0" smtClean="0"/>
              <a:t>，相当于线性无归线团分子分子量</a:t>
            </a:r>
            <a:r>
              <a:rPr lang="en-US" altLang="zh-CN" dirty="0" smtClean="0"/>
              <a:t>~</a:t>
            </a:r>
            <a:r>
              <a:rPr lang="en-US" dirty="0" smtClean="0"/>
              <a:t> 1 x 10</a:t>
            </a:r>
            <a:r>
              <a:rPr lang="en-US" baseline="30000" dirty="0" smtClean="0"/>
              <a:t>6</a:t>
            </a:r>
            <a:r>
              <a:rPr lang="en-US" dirty="0" smtClean="0"/>
              <a:t> </a:t>
            </a:r>
            <a:r>
              <a:rPr lang="en-US" dirty="0" err="1" smtClean="0"/>
              <a:t>D</a:t>
            </a:r>
            <a:r>
              <a:rPr lang="en-US" altLang="zh-CN" dirty="0" err="1" smtClean="0"/>
              <a:t>a</a:t>
            </a:r>
            <a:r>
              <a:rPr lang="zh-CN" altLang="en-US" dirty="0" smtClean="0"/>
              <a:t>。</a:t>
            </a:r>
            <a:endParaRPr lang="en-US" dirty="0" smtClean="0"/>
          </a:p>
          <a:p>
            <a:pPr marL="182016" indent="-182016">
              <a:buFont typeface="Arial" pitchFamily="34" charset="0"/>
              <a:buChar char="•"/>
            </a:pPr>
            <a:r>
              <a:rPr lang="en-US" dirty="0" smtClean="0"/>
              <a:t>DAWN</a:t>
            </a:r>
            <a:r>
              <a:rPr lang="zh-CN" altLang="en-US" dirty="0" smtClean="0"/>
              <a:t>系列光散射仪具有多角度优势，其半径检测上限高达</a:t>
            </a:r>
            <a:r>
              <a:rPr lang="en-US" altLang="zh-CN" dirty="0" smtClean="0"/>
              <a:t>~500nm</a:t>
            </a:r>
            <a:r>
              <a:rPr lang="zh-CN" altLang="en-US" dirty="0" smtClean="0"/>
              <a:t>；相当于线性无归线团分子分子量</a:t>
            </a:r>
            <a:r>
              <a:rPr lang="en-US" altLang="zh-CN" dirty="0" smtClean="0"/>
              <a:t>~</a:t>
            </a:r>
            <a:r>
              <a:rPr lang="en-US" dirty="0" smtClean="0"/>
              <a:t>1 x 10</a:t>
            </a:r>
            <a:r>
              <a:rPr lang="en-US" baseline="30000" dirty="0" smtClean="0"/>
              <a:t>9</a:t>
            </a:r>
            <a:r>
              <a:rPr lang="en-US" dirty="0" smtClean="0"/>
              <a:t> </a:t>
            </a:r>
            <a:r>
              <a:rPr lang="en-US" dirty="0" err="1" smtClean="0"/>
              <a:t>Da</a:t>
            </a:r>
            <a:r>
              <a:rPr lang="zh-CN" altLang="en-US" dirty="0" smtClean="0"/>
              <a:t>。</a:t>
            </a:r>
            <a:endParaRPr lang="en-US" dirty="0" smtClean="0"/>
          </a:p>
          <a:p>
            <a:pPr marL="182016" indent="-182016">
              <a:buFont typeface="Arial" pitchFamily="34" charset="0"/>
              <a:buChar char="•"/>
            </a:pPr>
            <a:r>
              <a:rPr lang="zh-CN" altLang="en-US" dirty="0" smtClean="0"/>
              <a:t>对于以上两种系列光散射仪，检测半径上限决定了可检测的分子量上限。而检测半径的下限与检测摩尔质量下限无关。</a:t>
            </a:r>
            <a:endParaRPr lang="en-US" u="sng" dirty="0" smtClean="0"/>
          </a:p>
          <a:p>
            <a:endParaRPr lang="en-US" u="sng" dirty="0" smtClean="0"/>
          </a:p>
          <a:p>
            <a:r>
              <a:rPr lang="zh-CN" altLang="en-US" b="1" u="sng" dirty="0" smtClean="0"/>
              <a:t>重点</a:t>
            </a:r>
            <a:r>
              <a:rPr lang="en-US" u="sng" dirty="0" smtClean="0"/>
              <a:t>:</a:t>
            </a:r>
          </a:p>
          <a:p>
            <a:pPr marL="185670" indent="-185670">
              <a:buFont typeface="Arial" pitchFamily="34" charset="0"/>
              <a:buChar char="•"/>
            </a:pPr>
            <a:r>
              <a:rPr lang="zh-CN" altLang="en-US" dirty="0" smtClean="0"/>
              <a:t>半径</a:t>
            </a:r>
            <a:r>
              <a:rPr lang="en-US" dirty="0" err="1" smtClean="0"/>
              <a:t>r</a:t>
            </a:r>
            <a:r>
              <a:rPr lang="en-US" baseline="-25000" dirty="0" err="1" smtClean="0"/>
              <a:t>g</a:t>
            </a:r>
            <a:r>
              <a:rPr lang="en-US" dirty="0" smtClean="0"/>
              <a:t> &lt; 10 nm</a:t>
            </a:r>
            <a:r>
              <a:rPr lang="zh-CN" altLang="en-US" dirty="0" smtClean="0"/>
              <a:t>分子其散射光具有各向同性特征。</a:t>
            </a:r>
            <a:endParaRPr lang="en-US" dirty="0" smtClean="0"/>
          </a:p>
          <a:p>
            <a:pPr marL="185670" indent="-185670">
              <a:buFont typeface="Arial" pitchFamily="34" charset="0"/>
              <a:buChar char="•"/>
            </a:pPr>
            <a:r>
              <a:rPr lang="zh-CN" altLang="en-US" dirty="0" smtClean="0"/>
              <a:t>分子量很大但分子结构较为紧凑则其散射光也可能具有各向同性特征。</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46083" name="Rectangle 5"/>
          <p:cNvSpPr>
            <a:spLocks noGrp="1" noChangeArrowheads="1"/>
          </p:cNvSpPr>
          <p:nvPr>
            <p:ph type="sldNum" sz="quarter" idx="5"/>
          </p:nvPr>
        </p:nvSpPr>
        <p:spPr>
          <a:noFill/>
        </p:spPr>
        <p:txBody>
          <a:bodyPr/>
          <a:lstStyle/>
          <a:p>
            <a:r>
              <a:rPr lang="en-US" dirty="0" smtClean="0"/>
              <a:t>17</a:t>
            </a:r>
            <a:endParaRPr lang="en-US" dirty="0"/>
          </a:p>
        </p:txBody>
      </p:sp>
      <p:sp>
        <p:nvSpPr>
          <p:cNvPr id="46084" name="Rectangle 2"/>
          <p:cNvSpPr>
            <a:spLocks noGrp="1" noRot="1" noChangeAspect="1" noChangeArrowheads="1" noTextEdit="1"/>
          </p:cNvSpPr>
          <p:nvPr>
            <p:ph type="sldImg"/>
          </p:nvPr>
        </p:nvSpPr>
        <p:spPr>
          <a:ln/>
        </p:spPr>
      </p:sp>
      <p:sp>
        <p:nvSpPr>
          <p:cNvPr id="46085" name="Rectangle 4"/>
          <p:cNvSpPr>
            <a:spLocks noGrp="1" noChangeArrowheads="1"/>
          </p:cNvSpPr>
          <p:nvPr>
            <p:ph type="body" idx="1"/>
          </p:nvPr>
        </p:nvSpPr>
        <p:spPr>
          <a:noFill/>
          <a:ln/>
        </p:spPr>
        <p:txBody>
          <a:bodyPr/>
          <a:lstStyle/>
          <a:p>
            <a:r>
              <a:rPr lang="zh-CN" altLang="en-US" b="1" u="sng" dirty="0" smtClean="0"/>
              <a:t>备注</a:t>
            </a:r>
            <a:r>
              <a:rPr lang="en-US" u="sng" dirty="0" smtClean="0"/>
              <a:t>:</a:t>
            </a:r>
            <a:r>
              <a:rPr lang="en-US" dirty="0" smtClean="0"/>
              <a:t>  </a:t>
            </a:r>
          </a:p>
          <a:p>
            <a:r>
              <a:rPr lang="en-US" b="1" dirty="0" smtClean="0"/>
              <a:t>Principle 1 </a:t>
            </a:r>
            <a:r>
              <a:rPr lang="zh-CN" altLang="en-US" dirty="0" smtClean="0"/>
              <a:t>同样适用于高分子同系物，散射光强度的差异主要由摩尔质量不同引起。</a:t>
            </a:r>
            <a:endParaRPr lang="en-US" dirty="0" smtClean="0"/>
          </a:p>
          <a:p>
            <a:r>
              <a:rPr lang="zh-CN" altLang="en-US" dirty="0" smtClean="0"/>
              <a:t>一般而言，高分子散射光强度正比于：</a:t>
            </a:r>
            <a:endParaRPr lang="en-US" dirty="0" smtClean="0"/>
          </a:p>
          <a:p>
            <a:r>
              <a:rPr lang="en-US" dirty="0" smtClean="0"/>
              <a:t>	a)</a:t>
            </a:r>
            <a:r>
              <a:rPr lang="zh-CN" altLang="en-US" dirty="0" smtClean="0"/>
              <a:t>摩尔质量；</a:t>
            </a:r>
            <a:endParaRPr lang="en-US" dirty="0" smtClean="0"/>
          </a:p>
          <a:p>
            <a:r>
              <a:rPr lang="en-US" dirty="0" smtClean="0"/>
              <a:t>  	b)  </a:t>
            </a:r>
            <a:r>
              <a:rPr lang="zh-CN" altLang="en-US" dirty="0" smtClean="0"/>
              <a:t>浓度；</a:t>
            </a:r>
            <a:endParaRPr lang="en-US" dirty="0" smtClean="0"/>
          </a:p>
          <a:p>
            <a:r>
              <a:rPr lang="en-US" dirty="0" smtClean="0"/>
              <a:t>	c)  (</a:t>
            </a:r>
            <a:r>
              <a:rPr lang="en-US" i="1" dirty="0" err="1" smtClean="0"/>
              <a:t>dn</a:t>
            </a:r>
            <a:r>
              <a:rPr lang="en-US" i="1" dirty="0" smtClean="0"/>
              <a:t>/dc</a:t>
            </a:r>
            <a:r>
              <a:rPr lang="en-US" dirty="0" smtClean="0"/>
              <a:t>)</a:t>
            </a:r>
            <a:r>
              <a:rPr lang="en-US" i="1" dirty="0" smtClean="0"/>
              <a:t> </a:t>
            </a:r>
            <a:r>
              <a:rPr lang="en-US" i="1" baseline="30000" dirty="0" smtClean="0"/>
              <a:t>2</a:t>
            </a:r>
            <a:endParaRPr lang="en-US" dirty="0" smtClean="0"/>
          </a:p>
          <a:p>
            <a:r>
              <a:rPr lang="zh-CN" altLang="en-US" dirty="0" smtClean="0"/>
              <a:t>因此，测定摩尔质量，必须已知散射光强度（由</a:t>
            </a:r>
            <a:r>
              <a:rPr lang="en-US" dirty="0" smtClean="0"/>
              <a:t>DAWN </a:t>
            </a:r>
            <a:r>
              <a:rPr lang="zh-CN" altLang="en-US" dirty="0" smtClean="0"/>
              <a:t>或</a:t>
            </a:r>
            <a:r>
              <a:rPr lang="en-US" dirty="0" err="1" smtClean="0"/>
              <a:t>miniDAWN</a:t>
            </a:r>
            <a:r>
              <a:rPr lang="zh-CN" altLang="en-US" dirty="0" smtClean="0"/>
              <a:t>测定）、高分子浓度、绝对折射率增量</a:t>
            </a:r>
            <a:r>
              <a:rPr lang="en-US" dirty="0" smtClean="0"/>
              <a:t>(</a:t>
            </a:r>
            <a:r>
              <a:rPr lang="en-US" i="1" dirty="0" err="1" smtClean="0"/>
              <a:t>dn</a:t>
            </a:r>
            <a:r>
              <a:rPr lang="en-US" dirty="0" smtClean="0"/>
              <a:t>/</a:t>
            </a:r>
            <a:r>
              <a:rPr lang="en-US" i="1" dirty="0" smtClean="0"/>
              <a:t>dc</a:t>
            </a:r>
            <a:r>
              <a:rPr lang="en-US" dirty="0" smtClean="0"/>
              <a:t>)</a:t>
            </a:r>
            <a:r>
              <a:rPr lang="zh-CN" altLang="en-US" dirty="0" smtClean="0"/>
              <a:t>。</a:t>
            </a:r>
            <a:endParaRPr lang="en-US" dirty="0" smtClean="0"/>
          </a:p>
          <a:p>
            <a:r>
              <a:rPr lang="zh-CN" altLang="en-US" b="1" dirty="0" smtClean="0"/>
              <a:t>注意</a:t>
            </a:r>
            <a:r>
              <a:rPr lang="zh-CN" altLang="en-US" dirty="0" smtClean="0"/>
              <a:t>：如果样品对该波长的激光有吸收或能产生荧光，需要更换其它波长光源或添加滤光片以消除干扰（通常这类样品溶液呈现某种颜色）</a:t>
            </a:r>
            <a:endParaRPr lang="en-US" dirty="0" smtClean="0"/>
          </a:p>
          <a:p>
            <a:r>
              <a:rPr lang="en-US" b="1" dirty="0" smtClean="0"/>
              <a:t>Principle 2:  </a:t>
            </a:r>
            <a:r>
              <a:rPr lang="zh-CN" altLang="en-US" dirty="0" smtClean="0"/>
              <a:t>由于散射光的角度依赖性仅与分子尺寸大小有关。因此，分子尺寸的测定无需知道样品的浓度以及</a:t>
            </a:r>
            <a:r>
              <a:rPr lang="en-US" i="1" dirty="0" err="1" smtClean="0"/>
              <a:t>dn</a:t>
            </a:r>
            <a:r>
              <a:rPr lang="en-US" dirty="0" smtClean="0"/>
              <a:t>/</a:t>
            </a:r>
            <a:r>
              <a:rPr lang="en-US" i="1" dirty="0" smtClean="0"/>
              <a:t>dc</a:t>
            </a:r>
            <a:r>
              <a:rPr lang="en-US" dirty="0" smtClean="0"/>
              <a:t> </a:t>
            </a:r>
            <a:r>
              <a:rPr lang="zh-CN" altLang="en-US" dirty="0" smtClean="0"/>
              <a:t>。</a:t>
            </a:r>
            <a:endParaRPr lang="en-US" dirty="0" smtClean="0"/>
          </a:p>
          <a:p>
            <a:r>
              <a:rPr lang="zh-CN" altLang="en-US" b="1" dirty="0" smtClean="0"/>
              <a:t>相关信息请参考</a:t>
            </a:r>
            <a:r>
              <a:rPr lang="zh-CN" altLang="en-US" dirty="0" smtClean="0"/>
              <a:t>：</a:t>
            </a:r>
            <a:r>
              <a:rPr lang="en-US" dirty="0" smtClean="0"/>
              <a:t> </a:t>
            </a:r>
            <a:r>
              <a:rPr lang="en-US" u="sng" dirty="0" smtClean="0"/>
              <a:t>Physical Chemistry: with Applications to the Life Science, </a:t>
            </a:r>
            <a:r>
              <a:rPr lang="en-US" dirty="0" smtClean="0"/>
              <a:t>Eisenberg, D. &amp; Crothers, D., The Benjamin/Cummings Pub. Co.,1979 for a relatively simple derivation of light scattering equations.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47107" name="Rectangle 5"/>
          <p:cNvSpPr>
            <a:spLocks noGrp="1" noChangeArrowheads="1"/>
          </p:cNvSpPr>
          <p:nvPr>
            <p:ph type="sldNum" sz="quarter" idx="5"/>
          </p:nvPr>
        </p:nvSpPr>
        <p:spPr>
          <a:noFill/>
        </p:spPr>
        <p:txBody>
          <a:bodyPr/>
          <a:lstStyle/>
          <a:p>
            <a:r>
              <a:rPr lang="en-US" dirty="0" smtClean="0"/>
              <a:t>18</a:t>
            </a:r>
            <a:endParaRPr lang="en-US" dirty="0"/>
          </a:p>
        </p:txBody>
      </p:sp>
      <p:sp>
        <p:nvSpPr>
          <p:cNvPr id="47108" name="Rectangle 2"/>
          <p:cNvSpPr>
            <a:spLocks noGrp="1" noRot="1" noChangeAspect="1" noChangeArrowheads="1" noTextEdit="1"/>
          </p:cNvSpPr>
          <p:nvPr>
            <p:ph type="sldImg"/>
          </p:nvPr>
        </p:nvSpPr>
        <p:spPr>
          <a:ln/>
        </p:spPr>
      </p:sp>
      <p:sp>
        <p:nvSpPr>
          <p:cNvPr id="47109" name="Rectangle 4"/>
          <p:cNvSpPr>
            <a:spLocks noGrp="1" noChangeArrowheads="1"/>
          </p:cNvSpPr>
          <p:nvPr>
            <p:ph type="body" idx="1"/>
          </p:nvPr>
        </p:nvSpPr>
        <p:spPr>
          <a:noFill/>
          <a:ln/>
        </p:spPr>
        <p:txBody>
          <a:bodyPr/>
          <a:lstStyle/>
          <a:p>
            <a:r>
              <a:rPr lang="zh-CN" altLang="en-US" b="1" u="sng" dirty="0" smtClean="0"/>
              <a:t>备注</a:t>
            </a:r>
            <a:r>
              <a:rPr lang="en-US" u="sng" dirty="0" smtClean="0"/>
              <a:t>:</a:t>
            </a:r>
            <a:r>
              <a:rPr lang="en-US" dirty="0" smtClean="0"/>
              <a:t>  </a:t>
            </a:r>
          </a:p>
          <a:p>
            <a:r>
              <a:rPr lang="en-US" dirty="0" smtClean="0"/>
              <a:t>Rayleigh-</a:t>
            </a:r>
            <a:r>
              <a:rPr lang="en-US" dirty="0" err="1" smtClean="0"/>
              <a:t>Gans</a:t>
            </a:r>
            <a:r>
              <a:rPr lang="en-US" dirty="0" smtClean="0"/>
              <a:t>-Debye (RGD) </a:t>
            </a:r>
            <a:r>
              <a:rPr lang="zh-CN" altLang="en-US" dirty="0" smtClean="0"/>
              <a:t>近似法在光散射理论中具有强大的普适性。</a:t>
            </a:r>
            <a:r>
              <a:rPr lang="en-US" dirty="0" smtClean="0"/>
              <a:t> RGD</a:t>
            </a:r>
            <a:r>
              <a:rPr lang="zh-CN" altLang="en-US" dirty="0" smtClean="0"/>
              <a:t>近似法前提条件如下</a:t>
            </a:r>
            <a:r>
              <a:rPr lang="en-US" dirty="0" smtClean="0"/>
              <a:t>:</a:t>
            </a:r>
          </a:p>
          <a:p>
            <a:pPr marL="429254" indent="-183966"/>
            <a:r>
              <a:rPr lang="en-US" dirty="0" smtClean="0"/>
              <a:t>1.  </a:t>
            </a:r>
            <a:r>
              <a:rPr lang="zh-CN" altLang="en-US" dirty="0" smtClean="0"/>
              <a:t>高分子溶液必须无肉眼可见颗粒；例如</a:t>
            </a:r>
            <a:r>
              <a:rPr lang="en-US" dirty="0" smtClean="0">
                <a:sym typeface="Symbol" pitchFamily="18" charset="2"/>
              </a:rPr>
              <a:t></a:t>
            </a:r>
            <a:r>
              <a:rPr lang="en-US" i="1" dirty="0" smtClean="0"/>
              <a:t>m</a:t>
            </a:r>
            <a:r>
              <a:rPr lang="en-US" dirty="0" smtClean="0"/>
              <a:t> - 1</a:t>
            </a:r>
            <a:r>
              <a:rPr lang="en-US" dirty="0" smtClean="0">
                <a:sym typeface="Symbol" pitchFamily="18" charset="2"/>
              </a:rPr>
              <a:t></a:t>
            </a:r>
            <a:r>
              <a:rPr lang="en-US" dirty="0" smtClean="0"/>
              <a:t> &lt;&lt; 1</a:t>
            </a:r>
            <a:r>
              <a:rPr lang="zh-CN" altLang="en-US" dirty="0" smtClean="0"/>
              <a:t>，此处，</a:t>
            </a:r>
            <a:r>
              <a:rPr lang="en-US" i="1" dirty="0" smtClean="0"/>
              <a:t>m</a:t>
            </a:r>
            <a:r>
              <a:rPr lang="en-US" dirty="0" smtClean="0"/>
              <a:t> = </a:t>
            </a:r>
            <a:r>
              <a:rPr lang="en-US" i="1" dirty="0" smtClean="0"/>
              <a:t>n</a:t>
            </a:r>
            <a:r>
              <a:rPr lang="en-US" dirty="0" smtClean="0"/>
              <a:t>/</a:t>
            </a:r>
            <a:r>
              <a:rPr lang="en-US" i="1" dirty="0" smtClean="0"/>
              <a:t>n</a:t>
            </a:r>
            <a:r>
              <a:rPr lang="en-US" baseline="-25000" dirty="0" smtClean="0"/>
              <a:t>0 </a:t>
            </a:r>
            <a:r>
              <a:rPr lang="en-US" dirty="0" smtClean="0"/>
              <a:t> </a:t>
            </a:r>
            <a:r>
              <a:rPr lang="zh-CN" altLang="en-US" dirty="0" smtClean="0"/>
              <a:t>溶质绝对折射率与溶剂绝对折射率比值</a:t>
            </a:r>
            <a:r>
              <a:rPr lang="en-US" dirty="0" smtClean="0"/>
              <a:t> </a:t>
            </a:r>
            <a:r>
              <a:rPr lang="zh-CN" altLang="en-US" dirty="0" smtClean="0"/>
              <a:t>。</a:t>
            </a:r>
            <a:endParaRPr lang="en-US" dirty="0" smtClean="0"/>
          </a:p>
          <a:p>
            <a:pPr marL="429254" indent="-183966"/>
            <a:r>
              <a:rPr lang="en-US" dirty="0" smtClean="0"/>
              <a:t>2.  </a:t>
            </a:r>
            <a:r>
              <a:rPr lang="zh-CN" altLang="en-US" dirty="0" smtClean="0"/>
              <a:t>高分子不能干扰激光相位</a:t>
            </a:r>
            <a:r>
              <a:rPr lang="en-US" dirty="0" smtClean="0"/>
              <a:t>:	</a:t>
            </a:r>
          </a:p>
          <a:p>
            <a:pPr marL="429254" indent="-183966"/>
            <a:r>
              <a:rPr lang="en-US" dirty="0" smtClean="0"/>
              <a:t>            [ (4</a:t>
            </a:r>
            <a:r>
              <a:rPr lang="en-US" i="1" dirty="0" smtClean="0">
                <a:latin typeface="Symbol" pitchFamily="18" charset="2"/>
                <a:sym typeface="Symbol" pitchFamily="18" charset="2"/>
              </a:rPr>
              <a:t></a:t>
            </a:r>
            <a:r>
              <a:rPr lang="en-US" i="1" dirty="0" smtClean="0">
                <a:sym typeface="Symbol" pitchFamily="18" charset="2"/>
              </a:rPr>
              <a:t>r </a:t>
            </a:r>
            <a:r>
              <a:rPr lang="en-US" i="1" dirty="0" smtClean="0"/>
              <a:t>n</a:t>
            </a:r>
            <a:r>
              <a:rPr lang="en-US" baseline="-25000" dirty="0" smtClean="0"/>
              <a:t>0</a:t>
            </a:r>
            <a:r>
              <a:rPr lang="en-US" dirty="0" smtClean="0">
                <a:sym typeface="Symbol" pitchFamily="18" charset="2"/>
              </a:rPr>
              <a:t>) / </a:t>
            </a:r>
            <a:r>
              <a:rPr lang="en-US" i="1" dirty="0" smtClean="0">
                <a:latin typeface="Symbol" pitchFamily="18" charset="2"/>
                <a:sym typeface="Symbol" pitchFamily="18" charset="2"/>
              </a:rPr>
              <a:t></a:t>
            </a:r>
            <a:r>
              <a:rPr lang="en-US" baseline="-25000" dirty="0" smtClean="0">
                <a:sym typeface="Symbol" pitchFamily="18" charset="2"/>
              </a:rPr>
              <a:t>0</a:t>
            </a:r>
            <a:r>
              <a:rPr lang="en-US" dirty="0" smtClean="0">
                <a:sym typeface="Symbol" pitchFamily="18" charset="2"/>
              </a:rPr>
              <a:t> ]</a:t>
            </a:r>
            <a:r>
              <a:rPr lang="en-US" baseline="-25000" dirty="0" smtClean="0">
                <a:sym typeface="Symbol" pitchFamily="18" charset="2"/>
              </a:rPr>
              <a:t>   </a:t>
            </a:r>
            <a:r>
              <a:rPr lang="en-US" dirty="0" smtClean="0"/>
              <a:t> </a:t>
            </a:r>
            <a:r>
              <a:rPr lang="en-US" dirty="0" smtClean="0">
                <a:sym typeface="Symbol" pitchFamily="18" charset="2"/>
              </a:rPr>
              <a:t></a:t>
            </a:r>
            <a:r>
              <a:rPr lang="en-US" i="1" dirty="0" smtClean="0"/>
              <a:t>m</a:t>
            </a:r>
            <a:r>
              <a:rPr lang="en-US" dirty="0" smtClean="0"/>
              <a:t> - 1</a:t>
            </a:r>
            <a:r>
              <a:rPr lang="en-US" dirty="0" smtClean="0">
                <a:sym typeface="Symbol" pitchFamily="18" charset="2"/>
              </a:rPr>
              <a:t></a:t>
            </a:r>
            <a:r>
              <a:rPr lang="en-US" dirty="0" smtClean="0"/>
              <a:t> sin(</a:t>
            </a:r>
            <a:r>
              <a:rPr lang="en-US" dirty="0" smtClean="0">
                <a:sym typeface="Symbol" pitchFamily="18" charset="2"/>
              </a:rPr>
              <a:t>/2) &lt;&lt; 1, </a:t>
            </a:r>
          </a:p>
          <a:p>
            <a:pPr marL="245288"/>
            <a:r>
              <a:rPr lang="zh-CN" altLang="en-US" dirty="0" smtClean="0">
                <a:sym typeface="Symbol" pitchFamily="18" charset="2"/>
              </a:rPr>
              <a:t>式中</a:t>
            </a:r>
            <a:r>
              <a:rPr lang="en-US" dirty="0" smtClean="0">
                <a:sym typeface="Symbol" pitchFamily="18" charset="2"/>
              </a:rPr>
              <a:t> </a:t>
            </a:r>
            <a:r>
              <a:rPr lang="en-US" i="1" dirty="0" smtClean="0">
                <a:sym typeface="Symbol" pitchFamily="18" charset="2"/>
              </a:rPr>
              <a:t>r</a:t>
            </a:r>
            <a:r>
              <a:rPr lang="zh-CN" altLang="en-US" dirty="0" smtClean="0">
                <a:sym typeface="Symbol" pitchFamily="18" charset="2"/>
              </a:rPr>
              <a:t>为高分子半径；</a:t>
            </a:r>
            <a:r>
              <a:rPr lang="en-US" i="1" dirty="0" smtClean="0">
                <a:latin typeface="Symbol" pitchFamily="18" charset="2"/>
                <a:sym typeface="Symbol" pitchFamily="18" charset="2"/>
              </a:rPr>
              <a:t></a:t>
            </a:r>
            <a:r>
              <a:rPr lang="en-US" baseline="-25000" dirty="0" smtClean="0">
                <a:sym typeface="Symbol" pitchFamily="18" charset="2"/>
              </a:rPr>
              <a:t>0</a:t>
            </a:r>
            <a:r>
              <a:rPr lang="en-US" dirty="0" smtClean="0">
                <a:sym typeface="Symbol" pitchFamily="18" charset="2"/>
              </a:rPr>
              <a:t> </a:t>
            </a:r>
            <a:r>
              <a:rPr lang="zh-CN" altLang="en-US" dirty="0" smtClean="0">
                <a:sym typeface="Symbol" pitchFamily="18" charset="2"/>
              </a:rPr>
              <a:t>为激光在真空中波长。</a:t>
            </a:r>
            <a:r>
              <a:rPr lang="en-US" dirty="0" smtClean="0">
                <a:sym typeface="Symbol" pitchFamily="18" charset="2"/>
              </a:rPr>
              <a:t> </a:t>
            </a:r>
            <a:r>
              <a:rPr lang="zh-CN" altLang="en-US" dirty="0" smtClean="0">
                <a:sym typeface="Symbol" pitchFamily="18" charset="2"/>
              </a:rPr>
              <a:t>该条件等同于粒子尺寸远小于入射光波长</a:t>
            </a:r>
            <a:r>
              <a:rPr lang="en-US" dirty="0" smtClean="0">
                <a:sym typeface="Symbol" pitchFamily="18" charset="2"/>
              </a:rPr>
              <a:t> </a:t>
            </a:r>
            <a:r>
              <a:rPr lang="zh-CN" altLang="en-US" dirty="0" smtClean="0">
                <a:sym typeface="Symbol" pitchFamily="18" charset="2"/>
              </a:rPr>
              <a:t>。</a:t>
            </a:r>
            <a:endParaRPr lang="en-US" dirty="0" smtClean="0">
              <a:sym typeface="Symbol" pitchFamily="18" charset="2"/>
            </a:endParaRPr>
          </a:p>
          <a:p>
            <a:pPr>
              <a:spcBef>
                <a:spcPts val="1288"/>
              </a:spcBef>
            </a:pPr>
            <a:r>
              <a:rPr lang="zh-CN" altLang="en-US" b="1" dirty="0" smtClean="0">
                <a:sym typeface="Symbol" pitchFamily="18" charset="2"/>
              </a:rPr>
              <a:t>实例解析</a:t>
            </a:r>
            <a:r>
              <a:rPr lang="en-US" b="1" dirty="0" smtClean="0">
                <a:sym typeface="Symbol" pitchFamily="18" charset="2"/>
              </a:rPr>
              <a:t>:  </a:t>
            </a:r>
          </a:p>
          <a:p>
            <a:r>
              <a:rPr lang="zh-CN" altLang="en-US" dirty="0" smtClean="0">
                <a:sym typeface="Symbol" pitchFamily="18" charset="2"/>
              </a:rPr>
              <a:t>聚苯乙烯</a:t>
            </a:r>
            <a:r>
              <a:rPr lang="en-US" dirty="0" smtClean="0">
                <a:sym typeface="Symbol" pitchFamily="18" charset="2"/>
              </a:rPr>
              <a:t>(Polystyrene</a:t>
            </a:r>
            <a:r>
              <a:rPr lang="zh-CN" altLang="en-US" dirty="0" smtClean="0">
                <a:sym typeface="Symbol" pitchFamily="18" charset="2"/>
              </a:rPr>
              <a:t>，</a:t>
            </a:r>
            <a:r>
              <a:rPr lang="en-US" dirty="0" smtClean="0">
                <a:sym typeface="Symbol" pitchFamily="18" charset="2"/>
              </a:rPr>
              <a:t>PS) </a:t>
            </a:r>
            <a:r>
              <a:rPr lang="zh-CN" altLang="en-US" dirty="0" smtClean="0">
                <a:sym typeface="Symbol" pitchFamily="18" charset="2"/>
              </a:rPr>
              <a:t>绝对折射率</a:t>
            </a:r>
            <a:r>
              <a:rPr lang="en-US" dirty="0" smtClean="0">
                <a:sym typeface="Symbol" pitchFamily="18" charset="2"/>
              </a:rPr>
              <a:t> </a:t>
            </a:r>
            <a:r>
              <a:rPr lang="en-US" i="1" dirty="0" smtClean="0">
                <a:sym typeface="Symbol" pitchFamily="18" charset="2"/>
              </a:rPr>
              <a:t>n</a:t>
            </a:r>
            <a:r>
              <a:rPr lang="en-US" dirty="0" smtClean="0">
                <a:sym typeface="Symbol" pitchFamily="18" charset="2"/>
              </a:rPr>
              <a:t> = 1.59</a:t>
            </a:r>
            <a:r>
              <a:rPr lang="zh-CN" altLang="en-US" dirty="0" smtClean="0">
                <a:sym typeface="Symbol" pitchFamily="18" charset="2"/>
              </a:rPr>
              <a:t>；</a:t>
            </a:r>
            <a:r>
              <a:rPr lang="en-US" dirty="0" smtClean="0">
                <a:sym typeface="Symbol" pitchFamily="18" charset="2"/>
              </a:rPr>
              <a:t> </a:t>
            </a:r>
            <a:r>
              <a:rPr lang="zh-CN" altLang="en-US" dirty="0" smtClean="0">
                <a:sym typeface="Symbol" pitchFamily="18" charset="2"/>
              </a:rPr>
              <a:t>甲苯绝对折射率</a:t>
            </a:r>
            <a:r>
              <a:rPr lang="en-US" i="1" dirty="0" smtClean="0">
                <a:sym typeface="Symbol" pitchFamily="18" charset="2"/>
              </a:rPr>
              <a:t>n</a:t>
            </a:r>
            <a:r>
              <a:rPr lang="en-US" baseline="-25000" dirty="0" smtClean="0">
                <a:sym typeface="Symbol" pitchFamily="18" charset="2"/>
              </a:rPr>
              <a:t>0</a:t>
            </a:r>
            <a:r>
              <a:rPr lang="en-US" dirty="0" smtClean="0">
                <a:sym typeface="Symbol" pitchFamily="18" charset="2"/>
              </a:rPr>
              <a:t> = 1.497</a:t>
            </a:r>
          </a:p>
          <a:p>
            <a:r>
              <a:rPr lang="en-US" dirty="0" smtClean="0">
                <a:sym typeface="Symbol" pitchFamily="18" charset="2"/>
              </a:rPr>
              <a:t>                  </a:t>
            </a:r>
            <a:r>
              <a:rPr lang="zh-CN" altLang="en-US" dirty="0" smtClean="0">
                <a:sym typeface="Symbol" pitchFamily="18" charset="2"/>
              </a:rPr>
              <a:t>由</a:t>
            </a:r>
            <a:r>
              <a:rPr lang="en-US" dirty="0" smtClean="0">
                <a:sym typeface="Symbol" pitchFamily="18" charset="2"/>
              </a:rPr>
              <a:t>  </a:t>
            </a:r>
            <a:r>
              <a:rPr lang="en-US" i="1" dirty="0" smtClean="0">
                <a:sym typeface="Symbol" pitchFamily="18" charset="2"/>
              </a:rPr>
              <a:t>m</a:t>
            </a:r>
            <a:r>
              <a:rPr lang="en-US" dirty="0" smtClean="0">
                <a:sym typeface="Symbol" pitchFamily="18" charset="2"/>
              </a:rPr>
              <a:t> - 1 = 1.06 - 1 = 0.06 &lt;&lt; 1</a:t>
            </a:r>
          </a:p>
          <a:p>
            <a:r>
              <a:rPr lang="zh-CN" altLang="en-US" dirty="0" smtClean="0">
                <a:sym typeface="Symbol" pitchFamily="18" charset="2"/>
              </a:rPr>
              <a:t>假设激光波长为</a:t>
            </a:r>
            <a:r>
              <a:rPr lang="en-US" dirty="0" smtClean="0">
                <a:sym typeface="Symbol" pitchFamily="18" charset="2"/>
              </a:rPr>
              <a:t>690 nm</a:t>
            </a:r>
            <a:r>
              <a:rPr lang="zh-CN" altLang="en-US" dirty="0" smtClean="0">
                <a:sym typeface="Symbol" pitchFamily="18" charset="2"/>
              </a:rPr>
              <a:t>，</a:t>
            </a:r>
            <a:r>
              <a:rPr lang="en-US" dirty="0" smtClean="0">
                <a:sym typeface="Symbol" pitchFamily="18" charset="2"/>
              </a:rPr>
              <a:t> </a:t>
            </a:r>
            <a:r>
              <a:rPr lang="zh-CN" altLang="en-US" dirty="0" smtClean="0">
                <a:sym typeface="Symbol" pitchFamily="18" charset="2"/>
              </a:rPr>
              <a:t>高分子半径</a:t>
            </a:r>
            <a:r>
              <a:rPr lang="en-US" dirty="0" smtClean="0">
                <a:sym typeface="Symbol" pitchFamily="18" charset="2"/>
              </a:rPr>
              <a:t>50 nm</a:t>
            </a:r>
            <a:r>
              <a:rPr lang="zh-CN" altLang="en-US" dirty="0" smtClean="0">
                <a:sym typeface="Symbol" pitchFamily="18" charset="2"/>
              </a:rPr>
              <a:t>，对</a:t>
            </a:r>
            <a:r>
              <a:rPr lang="en-US" altLang="zh-CN" dirty="0" smtClean="0">
                <a:sym typeface="Symbol" pitchFamily="18" charset="2"/>
              </a:rPr>
              <a:t>90°</a:t>
            </a:r>
            <a:r>
              <a:rPr lang="zh-CN" altLang="en-US" dirty="0" smtClean="0">
                <a:sym typeface="Symbol" pitchFamily="18" charset="2"/>
              </a:rPr>
              <a:t>检测角而言</a:t>
            </a:r>
            <a:r>
              <a:rPr lang="en-US" dirty="0" smtClean="0">
                <a:sym typeface="Symbol" pitchFamily="18" charset="2"/>
              </a:rPr>
              <a:t>:  </a:t>
            </a:r>
          </a:p>
          <a:p>
            <a:r>
              <a:rPr lang="en-US" dirty="0" smtClean="0">
                <a:sym typeface="Symbol" pitchFamily="18" charset="2"/>
              </a:rPr>
              <a:t>                  </a:t>
            </a:r>
            <a:r>
              <a:rPr lang="en-US" dirty="0" smtClean="0"/>
              <a:t>[ (4</a:t>
            </a:r>
            <a:r>
              <a:rPr lang="en-US" i="1" dirty="0" smtClean="0">
                <a:latin typeface="Symbol" pitchFamily="18" charset="2"/>
                <a:sym typeface="Symbol" pitchFamily="18" charset="2"/>
              </a:rPr>
              <a:t></a:t>
            </a:r>
            <a:r>
              <a:rPr lang="en-US" i="1" dirty="0" smtClean="0">
                <a:sym typeface="Symbol" pitchFamily="18" charset="2"/>
              </a:rPr>
              <a:t>r </a:t>
            </a:r>
            <a:r>
              <a:rPr lang="en-US" i="1" dirty="0" smtClean="0"/>
              <a:t>n</a:t>
            </a:r>
            <a:r>
              <a:rPr lang="en-US" baseline="-25000" dirty="0" smtClean="0"/>
              <a:t>0</a:t>
            </a:r>
            <a:r>
              <a:rPr lang="en-US" dirty="0" smtClean="0">
                <a:sym typeface="Symbol" pitchFamily="18" charset="2"/>
              </a:rPr>
              <a:t>)/ </a:t>
            </a:r>
            <a:r>
              <a:rPr lang="en-US" i="1" dirty="0" smtClean="0">
                <a:latin typeface="Symbol" pitchFamily="18" charset="2"/>
                <a:sym typeface="Symbol" pitchFamily="18" charset="2"/>
              </a:rPr>
              <a:t></a:t>
            </a:r>
            <a:r>
              <a:rPr lang="en-US" baseline="-25000" dirty="0" smtClean="0">
                <a:sym typeface="Symbol" pitchFamily="18" charset="2"/>
              </a:rPr>
              <a:t>0</a:t>
            </a:r>
            <a:r>
              <a:rPr lang="en-US" dirty="0" smtClean="0">
                <a:sym typeface="Symbol" pitchFamily="18" charset="2"/>
              </a:rPr>
              <a:t> ] </a:t>
            </a:r>
            <a:r>
              <a:rPr lang="en-US" i="1" dirty="0" smtClean="0"/>
              <a:t>m</a:t>
            </a:r>
            <a:r>
              <a:rPr lang="en-US" dirty="0" smtClean="0"/>
              <a:t> - 1</a:t>
            </a:r>
            <a:r>
              <a:rPr lang="en-US" dirty="0" smtClean="0">
                <a:sym typeface="Symbol" pitchFamily="18" charset="2"/>
              </a:rPr>
              <a:t></a:t>
            </a:r>
            <a:r>
              <a:rPr lang="en-US" dirty="0" smtClean="0"/>
              <a:t> sin(</a:t>
            </a:r>
            <a:r>
              <a:rPr lang="en-US" dirty="0" smtClean="0">
                <a:sym typeface="Symbol" pitchFamily="18" charset="2"/>
              </a:rPr>
              <a:t>/2)  = 0.058 &lt;&lt; 1	</a:t>
            </a:r>
          </a:p>
          <a:p>
            <a:r>
              <a:rPr lang="zh-CN" altLang="en-US" dirty="0" smtClean="0">
                <a:sym typeface="Symbol" pitchFamily="18" charset="2"/>
              </a:rPr>
              <a:t>在</a:t>
            </a:r>
            <a:r>
              <a:rPr lang="en-US" dirty="0" smtClean="0">
                <a:sym typeface="Symbol" pitchFamily="18" charset="2"/>
              </a:rPr>
              <a:t>690 nm </a:t>
            </a:r>
            <a:r>
              <a:rPr lang="zh-CN" altLang="en-US" dirty="0" smtClean="0">
                <a:sym typeface="Symbol" pitchFamily="18" charset="2"/>
              </a:rPr>
              <a:t>波长下，该近似法在甲苯体系下可测定</a:t>
            </a:r>
            <a:r>
              <a:rPr lang="en-US" dirty="0" smtClean="0">
                <a:sym typeface="Symbol" pitchFamily="18" charset="2"/>
              </a:rPr>
              <a:t>PS </a:t>
            </a:r>
            <a:r>
              <a:rPr lang="zh-CN" altLang="en-US" dirty="0" smtClean="0">
                <a:sym typeface="Symbol" pitchFamily="18" charset="2"/>
              </a:rPr>
              <a:t>分子量高达</a:t>
            </a:r>
            <a:r>
              <a:rPr lang="en-US" dirty="0" smtClean="0">
                <a:sym typeface="Symbol" pitchFamily="18" charset="2"/>
              </a:rPr>
              <a:t>5,000,000 </a:t>
            </a:r>
            <a:r>
              <a:rPr lang="en-US" dirty="0" err="1" smtClean="0">
                <a:sym typeface="Symbol" pitchFamily="18" charset="2"/>
              </a:rPr>
              <a:t>daltons</a:t>
            </a:r>
            <a:r>
              <a:rPr lang="en-US" dirty="0" smtClean="0">
                <a:sym typeface="Symbol" pitchFamily="18" charset="2"/>
              </a:rPr>
              <a:t>! </a:t>
            </a:r>
          </a:p>
          <a:p>
            <a:r>
              <a:rPr lang="zh-CN" altLang="en-US" dirty="0" smtClean="0">
                <a:sym typeface="Symbol" pitchFamily="18" charset="2"/>
              </a:rPr>
              <a:t>此外</a:t>
            </a:r>
            <a:r>
              <a:rPr lang="en-US" dirty="0" smtClean="0">
                <a:sym typeface="Symbol" pitchFamily="18" charset="2"/>
              </a:rPr>
              <a:t>, </a:t>
            </a:r>
            <a:r>
              <a:rPr lang="zh-CN" altLang="en-US" dirty="0" smtClean="0">
                <a:sym typeface="Symbol" pitchFamily="18" charset="2"/>
              </a:rPr>
              <a:t>对浓度的修正是假设粒子间以点接触形式相互作用。</a:t>
            </a:r>
            <a:r>
              <a:rPr lang="en-US" dirty="0" smtClean="0">
                <a:sym typeface="Symbol" pitchFamily="18" charset="2"/>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48131" name="Rectangle 5"/>
          <p:cNvSpPr>
            <a:spLocks noGrp="1" noChangeArrowheads="1"/>
          </p:cNvSpPr>
          <p:nvPr>
            <p:ph type="sldNum" sz="quarter" idx="5"/>
          </p:nvPr>
        </p:nvSpPr>
        <p:spPr>
          <a:noFill/>
        </p:spPr>
        <p:txBody>
          <a:bodyPr/>
          <a:lstStyle/>
          <a:p>
            <a:r>
              <a:rPr lang="en-US" dirty="0" smtClean="0"/>
              <a:t>19</a:t>
            </a:r>
            <a:endParaRPr lang="en-US" dirty="0"/>
          </a:p>
        </p:txBody>
      </p:sp>
      <p:sp>
        <p:nvSpPr>
          <p:cNvPr id="48132" name="Rectangle 2050"/>
          <p:cNvSpPr>
            <a:spLocks noGrp="1" noRot="1" noChangeAspect="1" noChangeArrowheads="1" noTextEdit="1"/>
          </p:cNvSpPr>
          <p:nvPr>
            <p:ph type="sldImg"/>
          </p:nvPr>
        </p:nvSpPr>
        <p:spPr>
          <a:ln/>
        </p:spPr>
      </p:sp>
      <p:sp>
        <p:nvSpPr>
          <p:cNvPr id="48133" name="Rectangle 2052"/>
          <p:cNvSpPr>
            <a:spLocks noGrp="1" noChangeArrowheads="1"/>
          </p:cNvSpPr>
          <p:nvPr>
            <p:ph type="body" idx="1"/>
          </p:nvPr>
        </p:nvSpPr>
        <p:spPr>
          <a:noFill/>
          <a:ln/>
        </p:spPr>
        <p:txBody>
          <a:bodyPr lIns="98796" tIns="49399" rIns="98796" bIns="49399"/>
          <a:lstStyle/>
          <a:p>
            <a:r>
              <a:rPr lang="zh-CN" altLang="en-US" b="1" u="sng" dirty="0" smtClean="0"/>
              <a:t>备注</a:t>
            </a:r>
            <a:r>
              <a:rPr lang="en-US" u="sng" dirty="0" smtClean="0"/>
              <a:t>:</a:t>
            </a:r>
            <a:r>
              <a:rPr lang="en-US" dirty="0" smtClean="0"/>
              <a:t>  </a:t>
            </a:r>
          </a:p>
          <a:p>
            <a:r>
              <a:rPr lang="zh-CN" altLang="en-US" b="1" dirty="0" smtClean="0"/>
              <a:t>注意</a:t>
            </a:r>
            <a:r>
              <a:rPr lang="en-US" b="1" i="1" dirty="0" smtClean="0"/>
              <a:t>K</a:t>
            </a:r>
            <a:r>
              <a:rPr lang="en-US" b="1" dirty="0" smtClean="0"/>
              <a:t>*</a:t>
            </a:r>
            <a:r>
              <a:rPr lang="zh-CN" altLang="en-US" b="1" dirty="0" smtClean="0"/>
              <a:t>常数中的</a:t>
            </a:r>
            <a:r>
              <a:rPr lang="en-US" b="1" i="1" dirty="0" err="1" smtClean="0"/>
              <a:t>dn</a:t>
            </a:r>
            <a:r>
              <a:rPr lang="en-US" b="1" dirty="0" smtClean="0"/>
              <a:t>/</a:t>
            </a:r>
            <a:r>
              <a:rPr lang="en-US" b="1" i="1" dirty="0" smtClean="0"/>
              <a:t>dc</a:t>
            </a:r>
            <a:r>
              <a:rPr lang="en-US" b="1" dirty="0" smtClean="0"/>
              <a:t> </a:t>
            </a:r>
            <a:r>
              <a:rPr lang="zh-CN" altLang="en-US" b="1" dirty="0" smtClean="0"/>
              <a:t>项。</a:t>
            </a:r>
            <a:r>
              <a:rPr lang="en-US" dirty="0" smtClean="0"/>
              <a:t>  </a:t>
            </a:r>
          </a:p>
          <a:p>
            <a:pPr marL="429254" indent="-245288">
              <a:buFont typeface="+mj-lt"/>
              <a:buAutoNum type="arabicPeriod"/>
            </a:pPr>
            <a:r>
              <a:rPr lang="en-US" altLang="zh-CN" dirty="0" err="1" smtClean="0"/>
              <a:t>dn</a:t>
            </a:r>
            <a:r>
              <a:rPr lang="en-US" altLang="zh-CN" dirty="0" smtClean="0"/>
              <a:t>/dc</a:t>
            </a:r>
            <a:r>
              <a:rPr lang="zh-CN" altLang="en-US" dirty="0" smtClean="0"/>
              <a:t>值是高分子在溶液中绝对折射率增量。它是高分子溶液绝对折射率随溶质浓度变化的量。</a:t>
            </a:r>
            <a:endParaRPr lang="en-US" dirty="0" smtClean="0"/>
          </a:p>
          <a:p>
            <a:pPr marL="429254" indent="-245288">
              <a:buFont typeface="+mj-lt"/>
              <a:buAutoNum type="arabicPeriod"/>
            </a:pPr>
            <a:r>
              <a:rPr lang="zh-CN" altLang="en-US" dirty="0" smtClean="0"/>
              <a:t>光散射法测定高分子分子量必须已知其</a:t>
            </a:r>
            <a:r>
              <a:rPr lang="en-US" i="1" dirty="0" err="1" smtClean="0"/>
              <a:t>dn</a:t>
            </a:r>
            <a:r>
              <a:rPr lang="en-US" dirty="0" smtClean="0"/>
              <a:t>/</a:t>
            </a:r>
            <a:r>
              <a:rPr lang="en-US" i="1" dirty="0" smtClean="0"/>
              <a:t>dc</a:t>
            </a:r>
            <a:r>
              <a:rPr lang="zh-CN" altLang="en-US" dirty="0" smtClean="0"/>
              <a:t>（指定溶剂条件下）。</a:t>
            </a:r>
            <a:endParaRPr lang="en-US" dirty="0" smtClean="0"/>
          </a:p>
          <a:p>
            <a:pPr marL="429254" indent="-245288">
              <a:buFont typeface="+mj-lt"/>
              <a:buAutoNum type="arabicPeriod"/>
            </a:pPr>
            <a:r>
              <a:rPr lang="zh-CN" altLang="en-US" dirty="0" smtClean="0"/>
              <a:t>因为</a:t>
            </a:r>
            <a:r>
              <a:rPr lang="en-US" i="1" dirty="0" err="1" smtClean="0"/>
              <a:t>dn</a:t>
            </a:r>
            <a:r>
              <a:rPr lang="en-US" dirty="0" smtClean="0"/>
              <a:t>/</a:t>
            </a:r>
            <a:r>
              <a:rPr lang="en-US" i="1" dirty="0" smtClean="0"/>
              <a:t>dc </a:t>
            </a:r>
            <a:r>
              <a:rPr lang="zh-CN" altLang="en-US" dirty="0" smtClean="0"/>
              <a:t>项为二次方，因此，采用单机法（</a:t>
            </a:r>
            <a:r>
              <a:rPr lang="en-US" dirty="0" err="1" smtClean="0"/>
              <a:t>microbatch</a:t>
            </a:r>
            <a:r>
              <a:rPr lang="zh-CN" altLang="en-US" dirty="0" smtClean="0"/>
              <a:t>或</a:t>
            </a:r>
            <a:r>
              <a:rPr lang="en-US" altLang="zh-CN" dirty="0" smtClean="0"/>
              <a:t>batch</a:t>
            </a:r>
            <a:r>
              <a:rPr lang="zh-CN" altLang="en-US" dirty="0" smtClean="0"/>
              <a:t>）测定摩尔质量时，浓度单独确定，因而</a:t>
            </a:r>
            <a:r>
              <a:rPr lang="en-US" i="1" dirty="0" err="1" smtClean="0"/>
              <a:t>dn</a:t>
            </a:r>
            <a:r>
              <a:rPr lang="en-US" dirty="0" smtClean="0"/>
              <a:t>/</a:t>
            </a:r>
            <a:r>
              <a:rPr lang="en-US" i="1" dirty="0" smtClean="0"/>
              <a:t>dc</a:t>
            </a:r>
            <a:r>
              <a:rPr lang="en-US" dirty="0" smtClean="0"/>
              <a:t> </a:t>
            </a:r>
            <a:r>
              <a:rPr lang="en-US" b="1" dirty="0" smtClean="0"/>
              <a:t>10</a:t>
            </a:r>
            <a:r>
              <a:rPr lang="en-US" dirty="0" smtClean="0"/>
              <a:t>%</a:t>
            </a:r>
            <a:r>
              <a:rPr lang="zh-CN" altLang="en-US" dirty="0" smtClean="0"/>
              <a:t>误差将引起计算摩尔质量</a:t>
            </a:r>
            <a:r>
              <a:rPr lang="en-US" b="1" dirty="0" smtClean="0"/>
              <a:t>20%</a:t>
            </a:r>
            <a:r>
              <a:rPr lang="en-US" dirty="0" smtClean="0"/>
              <a:t> </a:t>
            </a:r>
            <a:r>
              <a:rPr lang="zh-CN" altLang="en-US" dirty="0" smtClean="0"/>
              <a:t>的误差。而在</a:t>
            </a:r>
            <a:r>
              <a:rPr lang="en-US" dirty="0" smtClean="0"/>
              <a:t>SEC/MALS </a:t>
            </a:r>
            <a:r>
              <a:rPr lang="zh-CN" altLang="en-US" dirty="0" smtClean="0"/>
              <a:t>模式中，浓度由示差折光检测器直接测定，因此，摩尔质量的计算仅与</a:t>
            </a:r>
            <a:r>
              <a:rPr lang="en-US" i="1" dirty="0" err="1" smtClean="0"/>
              <a:t>dn</a:t>
            </a:r>
            <a:r>
              <a:rPr lang="en-US" dirty="0" smtClean="0"/>
              <a:t>/</a:t>
            </a:r>
            <a:r>
              <a:rPr lang="en-US" i="1" dirty="0" smtClean="0"/>
              <a:t>dc</a:t>
            </a:r>
            <a:r>
              <a:rPr lang="en-US" dirty="0" smtClean="0"/>
              <a:t> </a:t>
            </a:r>
            <a:r>
              <a:rPr lang="zh-CN" altLang="en-US" dirty="0" smtClean="0"/>
              <a:t>一次方有关。所以</a:t>
            </a:r>
            <a:r>
              <a:rPr lang="en-US" i="1" dirty="0" err="1" smtClean="0"/>
              <a:t>dn</a:t>
            </a:r>
            <a:r>
              <a:rPr lang="en-US" dirty="0" smtClean="0"/>
              <a:t>/</a:t>
            </a:r>
            <a:r>
              <a:rPr lang="en-US" i="1" dirty="0" smtClean="0"/>
              <a:t>dc</a:t>
            </a:r>
            <a:r>
              <a:rPr lang="en-US" dirty="0" smtClean="0"/>
              <a:t> </a:t>
            </a:r>
            <a:r>
              <a:rPr lang="en-US" b="1" dirty="0" smtClean="0"/>
              <a:t>10</a:t>
            </a:r>
            <a:r>
              <a:rPr lang="en-US" dirty="0" smtClean="0"/>
              <a:t>%</a:t>
            </a:r>
            <a:r>
              <a:rPr lang="zh-CN" altLang="en-US" dirty="0" smtClean="0"/>
              <a:t>误差将引起计算分子量</a:t>
            </a:r>
            <a:r>
              <a:rPr lang="en-US" b="1" dirty="0" smtClean="0"/>
              <a:t>10%</a:t>
            </a:r>
            <a:r>
              <a:rPr lang="en-US" dirty="0" smtClean="0"/>
              <a:t> </a:t>
            </a:r>
            <a:r>
              <a:rPr lang="zh-CN" altLang="en-US" dirty="0" smtClean="0"/>
              <a:t>的误差。。</a:t>
            </a:r>
            <a:endParaRPr lang="en-US" dirty="0" smtClean="0"/>
          </a:p>
          <a:p>
            <a:endParaRPr lang="en-US" u="sng" dirty="0" smtClean="0"/>
          </a:p>
          <a:p>
            <a:r>
              <a:rPr lang="zh-CN" altLang="en-US" b="1" u="sng" dirty="0" smtClean="0"/>
              <a:t>重点</a:t>
            </a:r>
            <a:r>
              <a:rPr lang="zh-CN" altLang="en-US" dirty="0" smtClean="0"/>
              <a:t>：</a:t>
            </a:r>
            <a:endParaRPr lang="en-US" dirty="0" smtClean="0"/>
          </a:p>
          <a:p>
            <a:pPr marL="180559" indent="-180559">
              <a:buFontTx/>
              <a:buChar char="•"/>
            </a:pPr>
            <a:r>
              <a:rPr lang="zh-CN" altLang="en-US" b="1" dirty="0" smtClean="0"/>
              <a:t>过剩瑞利比</a:t>
            </a:r>
            <a:r>
              <a:rPr lang="en-US" altLang="zh-CN" b="1" dirty="0" smtClean="0"/>
              <a:t>(</a:t>
            </a:r>
            <a:r>
              <a:rPr lang="en-US" b="1" dirty="0" smtClean="0"/>
              <a:t>Excess Rayleigh ratio</a:t>
            </a:r>
            <a:r>
              <a:rPr lang="zh-CN" altLang="en-US" b="1" dirty="0" smtClean="0"/>
              <a:t>，</a:t>
            </a:r>
            <a:r>
              <a:rPr lang="en-US" b="1" dirty="0" smtClean="0"/>
              <a:t> </a:t>
            </a:r>
            <a:r>
              <a:rPr lang="en-US" b="1" i="1" dirty="0" smtClean="0"/>
              <a:t>R</a:t>
            </a:r>
            <a:r>
              <a:rPr lang="en-US" b="1" dirty="0" smtClean="0"/>
              <a:t>(</a:t>
            </a:r>
            <a:r>
              <a:rPr lang="en-US" b="1" i="1" dirty="0" smtClean="0">
                <a:latin typeface="Symbol" pitchFamily="18" charset="2"/>
              </a:rPr>
              <a:t>q</a:t>
            </a:r>
            <a:r>
              <a:rPr lang="en-US" b="1" dirty="0" smtClean="0"/>
              <a:t>)</a:t>
            </a:r>
            <a:r>
              <a:rPr lang="en-US" dirty="0" smtClean="0"/>
              <a:t> </a:t>
            </a:r>
            <a:r>
              <a:rPr lang="en-US" altLang="zh-CN" b="1" dirty="0" smtClean="0"/>
              <a:t>)</a:t>
            </a:r>
            <a:r>
              <a:rPr lang="en-US" b="1" dirty="0" smtClean="0"/>
              <a:t> </a:t>
            </a:r>
            <a:r>
              <a:rPr lang="en-US" dirty="0" smtClean="0"/>
              <a:t>-  </a:t>
            </a:r>
            <a:r>
              <a:rPr lang="zh-CN" altLang="en-US" dirty="0" smtClean="0"/>
              <a:t>实际测定散射光取决于如下因素：散射角、散射中心到观测点距离、入射光强度、散射体积。过剩瑞利比值是将以上因素考虑在内，并计算散射光与入射光的比值。之所以称之为过剩瑞利比值是因为该散射光是扣除了溶剂的散射光。过剩瑞利比值由</a:t>
            </a:r>
            <a:r>
              <a:rPr lang="en-US" dirty="0" smtClean="0">
                <a:sym typeface="Symbol" pitchFamily="18" charset="2"/>
              </a:rPr>
              <a:t>DAWN </a:t>
            </a:r>
            <a:r>
              <a:rPr lang="zh-CN" altLang="en-US" dirty="0" smtClean="0">
                <a:sym typeface="Symbol" pitchFamily="18" charset="2"/>
              </a:rPr>
              <a:t>或</a:t>
            </a:r>
            <a:r>
              <a:rPr lang="en-US" dirty="0" err="1" smtClean="0">
                <a:sym typeface="Symbol" pitchFamily="18" charset="2"/>
              </a:rPr>
              <a:t>miniDAWN</a:t>
            </a:r>
            <a:r>
              <a:rPr lang="zh-CN" altLang="en-US" dirty="0" smtClean="0">
                <a:sym typeface="Symbol" pitchFamily="18" charset="2"/>
              </a:rPr>
              <a:t>散射仪测定。</a:t>
            </a:r>
            <a:endParaRPr lang="en-US" dirty="0" smtClean="0">
              <a:sym typeface="Symbol" pitchFamily="18" charset="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49155" name="Rectangle 5"/>
          <p:cNvSpPr>
            <a:spLocks noGrp="1" noChangeArrowheads="1"/>
          </p:cNvSpPr>
          <p:nvPr>
            <p:ph type="sldNum" sz="quarter" idx="5"/>
          </p:nvPr>
        </p:nvSpPr>
        <p:spPr>
          <a:noFill/>
        </p:spPr>
        <p:txBody>
          <a:bodyPr/>
          <a:lstStyle/>
          <a:p>
            <a:r>
              <a:rPr lang="en-US" dirty="0" smtClean="0"/>
              <a:t>20</a:t>
            </a:r>
            <a:endParaRPr lang="en-US" dirty="0"/>
          </a:p>
        </p:txBody>
      </p:sp>
      <p:sp>
        <p:nvSpPr>
          <p:cNvPr id="49156" name="Rectangle 2"/>
          <p:cNvSpPr>
            <a:spLocks noGrp="1" noRot="1" noChangeAspect="1" noChangeArrowheads="1" noTextEdit="1"/>
          </p:cNvSpPr>
          <p:nvPr>
            <p:ph type="sldImg"/>
          </p:nvPr>
        </p:nvSpPr>
        <p:spPr>
          <a:ln/>
        </p:spPr>
      </p:sp>
      <p:sp>
        <p:nvSpPr>
          <p:cNvPr id="49157" name="Rectangle 4"/>
          <p:cNvSpPr>
            <a:spLocks noGrp="1" noChangeArrowheads="1"/>
          </p:cNvSpPr>
          <p:nvPr>
            <p:ph type="body" idx="1"/>
          </p:nvPr>
        </p:nvSpPr>
        <p:spPr>
          <a:noFill/>
          <a:ln/>
        </p:spPr>
        <p:txBody>
          <a:bodyPr/>
          <a:lstStyle/>
          <a:p>
            <a:r>
              <a:rPr lang="zh-CN" altLang="en-US" b="1" u="sng" dirty="0" smtClean="0"/>
              <a:t>备注</a:t>
            </a:r>
            <a:r>
              <a:rPr lang="en-US" u="sng" dirty="0" smtClean="0"/>
              <a:t>:</a:t>
            </a:r>
            <a:r>
              <a:rPr lang="en-US" dirty="0" smtClean="0"/>
              <a:t>  </a:t>
            </a:r>
          </a:p>
          <a:p>
            <a:r>
              <a:rPr lang="zh-CN" altLang="en-US" dirty="0" smtClean="0"/>
              <a:t>第二维利系数</a:t>
            </a:r>
            <a:r>
              <a:rPr lang="en-US" altLang="zh-CN" dirty="0" smtClean="0"/>
              <a:t>(S</a:t>
            </a:r>
            <a:r>
              <a:rPr lang="en-US" dirty="0" smtClean="0"/>
              <a:t>econd </a:t>
            </a:r>
            <a:r>
              <a:rPr lang="en-US" dirty="0" err="1" smtClean="0"/>
              <a:t>Virial</a:t>
            </a:r>
            <a:r>
              <a:rPr lang="en-US" dirty="0" smtClean="0"/>
              <a:t> Coefficient</a:t>
            </a:r>
            <a:r>
              <a:rPr lang="zh-CN" altLang="en-US" dirty="0" smtClean="0"/>
              <a:t>，</a:t>
            </a:r>
            <a:r>
              <a:rPr lang="en-US" i="1" dirty="0" smtClean="0"/>
              <a:t>A</a:t>
            </a:r>
            <a:r>
              <a:rPr lang="en-US" baseline="-25000" dirty="0" smtClean="0"/>
              <a:t>2</a:t>
            </a:r>
            <a:r>
              <a:rPr lang="en-US" altLang="zh-CN" dirty="0" smtClean="0"/>
              <a:t>)</a:t>
            </a:r>
            <a:r>
              <a:rPr lang="zh-CN" altLang="en-US" dirty="0" smtClean="0"/>
              <a:t>表征溶液中溶质与溶剂相互作用的物理量。</a:t>
            </a:r>
            <a:endParaRPr lang="en-US" dirty="0" smtClean="0"/>
          </a:p>
          <a:p>
            <a:pPr>
              <a:lnSpc>
                <a:spcPct val="30000"/>
              </a:lnSpc>
            </a:pPr>
            <a:endParaRPr lang="en-US" dirty="0" smtClean="0"/>
          </a:p>
          <a:p>
            <a:pPr marL="369636" indent="-185670">
              <a:buFont typeface="Arial" pitchFamily="34" charset="0"/>
              <a:buChar char="•"/>
            </a:pPr>
            <a:r>
              <a:rPr lang="zh-CN" altLang="en-US" dirty="0" smtClean="0"/>
              <a:t>若 </a:t>
            </a:r>
            <a:r>
              <a:rPr lang="en-US" b="1" i="1" dirty="0" smtClean="0"/>
              <a:t>A</a:t>
            </a:r>
            <a:r>
              <a:rPr lang="en-US" b="1" baseline="-25000" dirty="0" smtClean="0"/>
              <a:t>2</a:t>
            </a:r>
            <a:r>
              <a:rPr lang="en-US" b="1" dirty="0" smtClean="0"/>
              <a:t> &gt; 0</a:t>
            </a:r>
            <a:r>
              <a:rPr lang="en-US" dirty="0" smtClean="0"/>
              <a:t>:  </a:t>
            </a:r>
            <a:r>
              <a:rPr lang="zh-CN" altLang="en-US" dirty="0" smtClean="0"/>
              <a:t>对某一高分子为良溶剂。</a:t>
            </a:r>
            <a:endParaRPr lang="en-US" dirty="0" smtClean="0"/>
          </a:p>
          <a:p>
            <a:pPr marL="369636" indent="-185670">
              <a:lnSpc>
                <a:spcPct val="10000"/>
              </a:lnSpc>
              <a:buFont typeface="Arial" pitchFamily="34" charset="0"/>
              <a:buChar char="•"/>
            </a:pPr>
            <a:endParaRPr lang="en-US" dirty="0" smtClean="0"/>
          </a:p>
          <a:p>
            <a:pPr marL="369636" indent="-185670">
              <a:buFont typeface="Arial" pitchFamily="34" charset="0"/>
              <a:buChar char="•"/>
            </a:pPr>
            <a:r>
              <a:rPr lang="zh-CN" altLang="en-US" dirty="0" smtClean="0"/>
              <a:t>若 </a:t>
            </a:r>
            <a:r>
              <a:rPr lang="en-US" b="1" i="1" dirty="0" smtClean="0"/>
              <a:t>A</a:t>
            </a:r>
            <a:r>
              <a:rPr lang="en-US" b="1" baseline="-25000" dirty="0" smtClean="0"/>
              <a:t>2</a:t>
            </a:r>
            <a:r>
              <a:rPr lang="en-US" b="1" dirty="0" smtClean="0"/>
              <a:t> = 0</a:t>
            </a:r>
            <a:r>
              <a:rPr lang="en-US" dirty="0" smtClean="0"/>
              <a:t>:</a:t>
            </a:r>
            <a:r>
              <a:rPr lang="zh-CN" altLang="en-US" dirty="0" smtClean="0"/>
              <a:t>对某一高分子为</a:t>
            </a:r>
            <a:r>
              <a:rPr lang="en-US" dirty="0" smtClean="0"/>
              <a:t>“</a:t>
            </a:r>
            <a:r>
              <a:rPr lang="el-GR" i="1" dirty="0" smtClean="0"/>
              <a:t>θ</a:t>
            </a:r>
            <a:r>
              <a:rPr lang="en-US" dirty="0" smtClean="0"/>
              <a:t>” </a:t>
            </a:r>
            <a:r>
              <a:rPr lang="zh-CN" altLang="en-US" dirty="0" smtClean="0"/>
              <a:t>或理想溶剂</a:t>
            </a:r>
            <a:r>
              <a:rPr lang="en-US" dirty="0" smtClean="0"/>
              <a:t> </a:t>
            </a:r>
            <a:r>
              <a:rPr lang="zh-CN" altLang="en-US" dirty="0" smtClean="0"/>
              <a:t>。在</a:t>
            </a:r>
            <a:r>
              <a:rPr lang="el-GR" i="1" dirty="0" smtClean="0"/>
              <a:t>θ</a:t>
            </a:r>
            <a:r>
              <a:rPr lang="zh-CN" altLang="en-US" dirty="0" smtClean="0"/>
              <a:t>溶剂条件下，无归线团高分子半径与其单独存在时半径相同。</a:t>
            </a:r>
            <a:endParaRPr lang="en-US" dirty="0" smtClean="0"/>
          </a:p>
          <a:p>
            <a:pPr marL="369636" indent="-185670">
              <a:lnSpc>
                <a:spcPct val="20000"/>
              </a:lnSpc>
              <a:buFont typeface="Arial" pitchFamily="34" charset="0"/>
              <a:buChar char="•"/>
            </a:pPr>
            <a:endParaRPr lang="en-US" dirty="0" smtClean="0"/>
          </a:p>
          <a:p>
            <a:pPr marL="369636" indent="-185670">
              <a:buFont typeface="Arial" pitchFamily="34" charset="0"/>
              <a:buChar char="•"/>
            </a:pPr>
            <a:r>
              <a:rPr lang="zh-CN" altLang="en-US" dirty="0" smtClean="0"/>
              <a:t>若 </a:t>
            </a:r>
            <a:r>
              <a:rPr lang="en-US" b="1" i="1" dirty="0" smtClean="0"/>
              <a:t>A</a:t>
            </a:r>
            <a:r>
              <a:rPr lang="en-US" b="1" baseline="-25000" dirty="0" smtClean="0"/>
              <a:t>2</a:t>
            </a:r>
            <a:r>
              <a:rPr lang="en-US" b="1" dirty="0" smtClean="0"/>
              <a:t> &lt; 0</a:t>
            </a:r>
            <a:r>
              <a:rPr lang="en-US" dirty="0" smtClean="0"/>
              <a:t>:</a:t>
            </a:r>
            <a:r>
              <a:rPr lang="zh-CN" altLang="en-US" dirty="0" smtClean="0"/>
              <a:t>对某一高分子为不良溶剂。高分子可能从溶液中析出。</a:t>
            </a:r>
            <a:endParaRPr lang="en-US" dirty="0" smtClean="0"/>
          </a:p>
          <a:p>
            <a:pPr>
              <a:lnSpc>
                <a:spcPct val="30000"/>
              </a:lnSpc>
            </a:pPr>
            <a:endParaRPr lang="en-US" dirty="0" smtClean="0"/>
          </a:p>
          <a:p>
            <a:r>
              <a:rPr lang="zh-CN" altLang="en-US" dirty="0" smtClean="0"/>
              <a:t>值得注意的是：粒子散射函数（或形状因子）在零角度时，其值为</a:t>
            </a:r>
            <a:r>
              <a:rPr lang="en-US" altLang="zh-CN" dirty="0" smtClean="0"/>
              <a:t>1</a:t>
            </a:r>
            <a:r>
              <a:rPr lang="zh-CN" altLang="en-US" dirty="0" smtClean="0"/>
              <a:t>。即在零散射角度下，由于高分子尺寸导致散射光强度无衰减。</a:t>
            </a:r>
            <a:endParaRPr lang="en-US" dirty="0" smtClean="0"/>
          </a:p>
          <a:p>
            <a:endParaRPr lang="en-US" u="sng" dirty="0" smtClean="0"/>
          </a:p>
          <a:p>
            <a:r>
              <a:rPr lang="zh-CN" altLang="en-US" b="1" u="sng" dirty="0" smtClean="0"/>
              <a:t>重点</a:t>
            </a:r>
            <a:r>
              <a:rPr lang="en-US" b="1" dirty="0" smtClean="0"/>
              <a:t> </a:t>
            </a:r>
            <a:r>
              <a:rPr lang="zh-CN" altLang="en-US" dirty="0" smtClean="0"/>
              <a:t>：</a:t>
            </a:r>
            <a:endParaRPr lang="en-US" dirty="0" smtClean="0"/>
          </a:p>
          <a:p>
            <a:pPr marL="180559" indent="-180559">
              <a:buFontTx/>
              <a:buChar char="•"/>
            </a:pPr>
            <a:r>
              <a:rPr lang="zh-CN" altLang="en-US" b="1" dirty="0" smtClean="0"/>
              <a:t>第二维利系数</a:t>
            </a:r>
            <a:r>
              <a:rPr lang="en-US" altLang="zh-CN" b="1" dirty="0" smtClean="0"/>
              <a:t>(</a:t>
            </a:r>
            <a:r>
              <a:rPr lang="en-US" b="1" dirty="0" smtClean="0"/>
              <a:t>Second </a:t>
            </a:r>
            <a:r>
              <a:rPr lang="en-US" b="1" dirty="0" err="1" smtClean="0"/>
              <a:t>Virial</a:t>
            </a:r>
            <a:r>
              <a:rPr lang="en-US" b="1" dirty="0" smtClean="0"/>
              <a:t> Coefficient</a:t>
            </a:r>
            <a:r>
              <a:rPr lang="zh-CN" altLang="en-US" b="1" dirty="0" smtClean="0"/>
              <a:t>，</a:t>
            </a:r>
            <a:r>
              <a:rPr lang="en-US" b="1" i="1" dirty="0" smtClean="0"/>
              <a:t>A</a:t>
            </a:r>
            <a:r>
              <a:rPr lang="en-US" b="1" baseline="-25000" dirty="0" smtClean="0"/>
              <a:t>2</a:t>
            </a:r>
            <a:r>
              <a:rPr lang="en-US" b="1" dirty="0" smtClean="0"/>
              <a:t>)</a:t>
            </a:r>
            <a:r>
              <a:rPr lang="en-US" dirty="0" smtClean="0"/>
              <a:t> -  </a:t>
            </a:r>
            <a:r>
              <a:rPr lang="zh-CN" altLang="en-US" dirty="0" smtClean="0"/>
              <a:t>渗透压维利展式第二项系数。</a:t>
            </a:r>
            <a:r>
              <a:rPr lang="en-US" i="1" dirty="0" smtClean="0"/>
              <a:t>A</a:t>
            </a:r>
            <a:r>
              <a:rPr lang="en-US" baseline="-25000" dirty="0" smtClean="0"/>
              <a:t>2</a:t>
            </a:r>
            <a:r>
              <a:rPr lang="en-US" dirty="0" smtClean="0"/>
              <a:t> </a:t>
            </a:r>
            <a:r>
              <a:rPr lang="zh-CN" altLang="en-US" dirty="0" smtClean="0"/>
              <a:t>表征溶液中溶质与溶剂之间的相互作用。若在光散射方程中输入 </a:t>
            </a:r>
            <a:r>
              <a:rPr lang="en-US" i="1" dirty="0" smtClean="0"/>
              <a:t>A</a:t>
            </a:r>
            <a:r>
              <a:rPr lang="en-US" baseline="-25000" dirty="0" smtClean="0"/>
              <a:t>2</a:t>
            </a:r>
            <a:r>
              <a:rPr lang="en-US" dirty="0" smtClean="0"/>
              <a:t> </a:t>
            </a:r>
            <a:r>
              <a:rPr lang="zh-CN" altLang="en-US" dirty="0" smtClean="0"/>
              <a:t>可以作为修正因子修正浓度效应。在高浓度条件下，分子间相干效应影响散射光强度。</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35843" name="Rectangle 5"/>
          <p:cNvSpPr>
            <a:spLocks noGrp="1" noChangeArrowheads="1"/>
          </p:cNvSpPr>
          <p:nvPr>
            <p:ph type="sldNum" sz="quarter" idx="5"/>
          </p:nvPr>
        </p:nvSpPr>
        <p:spPr>
          <a:noFill/>
        </p:spPr>
        <p:txBody>
          <a:bodyPr/>
          <a:lstStyle/>
          <a:p>
            <a:r>
              <a:rPr lang="en-US" dirty="0" smtClean="0"/>
              <a:t>3</a:t>
            </a:r>
            <a:endParaRPr lang="en-US" dirty="0"/>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p:spPr>
        <p:txBody>
          <a:bodyPr/>
          <a:lstStyle/>
          <a:p>
            <a:r>
              <a:rPr lang="zh-CN" altLang="en-US" b="1" u="sng" dirty="0" smtClean="0">
                <a:latin typeface="+mn-lt"/>
              </a:rPr>
              <a:t>备注</a:t>
            </a:r>
            <a:r>
              <a:rPr lang="en-US" u="sng" dirty="0" smtClean="0">
                <a:latin typeface="+mn-lt"/>
              </a:rPr>
              <a:t>:</a:t>
            </a:r>
            <a:r>
              <a:rPr lang="en-US" dirty="0" smtClean="0">
                <a:latin typeface="+mn-lt"/>
              </a:rPr>
              <a:t>  </a:t>
            </a:r>
          </a:p>
          <a:p>
            <a:pPr marL="183966" indent="-183966">
              <a:buFont typeface="Arial" pitchFamily="34" charset="0"/>
              <a:buChar char="•"/>
            </a:pPr>
            <a:r>
              <a:rPr lang="zh-CN" altLang="en-US" dirty="0" smtClean="0">
                <a:latin typeface="+mn-lt"/>
              </a:rPr>
              <a:t>本节主要概述光散射理论以及如何使用光散射技术其表征大分子物质。</a:t>
            </a:r>
            <a:r>
              <a:rPr lang="en-US" dirty="0" smtClean="0">
                <a:latin typeface="+mn-lt"/>
              </a:rPr>
              <a:t> </a:t>
            </a:r>
            <a:r>
              <a:rPr lang="zh-CN" altLang="en-US" dirty="0" smtClean="0">
                <a:latin typeface="+mn-lt"/>
              </a:rPr>
              <a:t>对于光散射理论仅涉及光散射法如何测定大分子物质部分，不包含光散射所有物理理论内容。</a:t>
            </a:r>
            <a:endParaRPr lang="en-US" dirty="0" smtClean="0">
              <a:latin typeface="+mn-lt"/>
            </a:endParaRPr>
          </a:p>
          <a:p>
            <a:pPr marL="183966" indent="-183966">
              <a:buFont typeface="Arial" pitchFamily="34" charset="0"/>
              <a:buChar char="•"/>
            </a:pPr>
            <a:r>
              <a:rPr lang="zh-CN" altLang="en-US" dirty="0" smtClean="0">
                <a:latin typeface="+mn-lt"/>
              </a:rPr>
              <a:t>关于光散射理论详细内容以及相关信息可参考如下文献：</a:t>
            </a:r>
            <a:r>
              <a:rPr lang="en-US" dirty="0" smtClean="0">
                <a:latin typeface="+mn-lt"/>
              </a:rPr>
              <a:t>Dr. Phillip Wyatt, “Light scattering and the absolute characterization of macromolecules,” Analytica Chimica Acta </a:t>
            </a:r>
            <a:r>
              <a:rPr lang="en-US" b="1" dirty="0" smtClean="0">
                <a:latin typeface="+mn-lt"/>
              </a:rPr>
              <a:t>272</a:t>
            </a:r>
            <a:r>
              <a:rPr lang="en-US" dirty="0" smtClean="0">
                <a:latin typeface="+mn-lt"/>
              </a:rPr>
              <a:t>, 1-40 (1993)</a:t>
            </a:r>
            <a:r>
              <a:rPr lang="zh-CN" altLang="en-US" dirty="0" smtClean="0">
                <a:latin typeface="+mn-lt"/>
              </a:rPr>
              <a:t>。</a:t>
            </a:r>
            <a:endParaRPr lang="en-US" u="sng" dirty="0" smtClean="0">
              <a:latin typeface="+mn-l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r>
              <a:rPr lang="en-US" dirty="0" smtClean="0"/>
              <a:t>21</a:t>
            </a:r>
            <a:endParaRPr lang="en-US" dirty="0"/>
          </a:p>
        </p:txBody>
      </p:sp>
      <p:sp>
        <p:nvSpPr>
          <p:cNvPr id="5" name="页脚占位符 4"/>
          <p:cNvSpPr>
            <a:spLocks noGrp="1"/>
          </p:cNvSpPr>
          <p:nvPr>
            <p:ph type="ftr" sz="quarter" idx="11"/>
          </p:nvPr>
        </p:nvSpPr>
        <p:spPr/>
        <p:txBody>
          <a:bodyPr/>
          <a:lstStyle/>
          <a:p>
            <a:r>
              <a:rPr lang="en-US" dirty="0" smtClean="0"/>
              <a:t>© Wyatt Technology Corporation </a:t>
            </a:r>
            <a:r>
              <a:rPr lang="en-US" dirty="0" smtClean="0"/>
              <a:t>2013 </a:t>
            </a:r>
            <a:r>
              <a:rPr lang="en-US" dirty="0" smtClean="0"/>
              <a:t>– All Rights Reserved</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50179" name="Rectangle 5"/>
          <p:cNvSpPr>
            <a:spLocks noGrp="1" noChangeArrowheads="1"/>
          </p:cNvSpPr>
          <p:nvPr>
            <p:ph type="sldNum" sz="quarter" idx="5"/>
          </p:nvPr>
        </p:nvSpPr>
        <p:spPr>
          <a:noFill/>
        </p:spPr>
        <p:txBody>
          <a:bodyPr/>
          <a:lstStyle/>
          <a:p>
            <a:r>
              <a:rPr lang="en-US" dirty="0" smtClean="0"/>
              <a:t>22</a:t>
            </a:r>
            <a:endParaRPr lang="en-US" dirty="0"/>
          </a:p>
        </p:txBody>
      </p:sp>
      <p:sp>
        <p:nvSpPr>
          <p:cNvPr id="50180" name="Rectangle 2"/>
          <p:cNvSpPr>
            <a:spLocks noGrp="1" noRot="1" noChangeAspect="1" noChangeArrowheads="1" noTextEdit="1"/>
          </p:cNvSpPr>
          <p:nvPr>
            <p:ph type="sldImg"/>
          </p:nvPr>
        </p:nvSpPr>
        <p:spPr>
          <a:ln/>
        </p:spPr>
      </p:sp>
      <p:sp>
        <p:nvSpPr>
          <p:cNvPr id="50181" name="Rectangle 4"/>
          <p:cNvSpPr>
            <a:spLocks noGrp="1" noChangeArrowheads="1"/>
          </p:cNvSpPr>
          <p:nvPr>
            <p:ph type="body" idx="1"/>
          </p:nvPr>
        </p:nvSpPr>
        <p:spPr>
          <a:noFill/>
          <a:ln/>
        </p:spPr>
        <p:txBody>
          <a:bodyPr/>
          <a:lstStyle/>
          <a:p>
            <a:r>
              <a:rPr lang="zh-CN" altLang="en-US" b="1" u="sng" dirty="0" smtClean="0"/>
              <a:t>备注</a:t>
            </a:r>
            <a:r>
              <a:rPr lang="en-US" u="sng" dirty="0" smtClean="0"/>
              <a:t>:</a:t>
            </a:r>
            <a:r>
              <a:rPr lang="en-US" dirty="0" smtClean="0"/>
              <a:t>  </a:t>
            </a:r>
          </a:p>
          <a:p>
            <a:pPr marL="183966" indent="-183966">
              <a:buFont typeface="Arial" pitchFamily="34" charset="0"/>
              <a:buChar char="•"/>
            </a:pPr>
            <a:r>
              <a:rPr lang="zh-CN" altLang="en-US" dirty="0" smtClean="0"/>
              <a:t>推荐使用</a:t>
            </a:r>
            <a:r>
              <a:rPr lang="zh-CN" altLang="en-US" b="1" dirty="0" smtClean="0"/>
              <a:t>甲苯</a:t>
            </a:r>
            <a:r>
              <a:rPr lang="en-US" altLang="zh-CN" dirty="0" smtClean="0"/>
              <a:t>(</a:t>
            </a:r>
            <a:r>
              <a:rPr lang="en-US" dirty="0" smtClean="0"/>
              <a:t>Toluene</a:t>
            </a:r>
            <a:r>
              <a:rPr lang="en-US" altLang="zh-CN" dirty="0" smtClean="0"/>
              <a:t>)</a:t>
            </a:r>
            <a:r>
              <a:rPr lang="zh-CN" altLang="en-US" dirty="0" smtClean="0"/>
              <a:t>校正</a:t>
            </a:r>
            <a:r>
              <a:rPr lang="en-US" dirty="0" smtClean="0"/>
              <a:t> DAWN </a:t>
            </a:r>
            <a:r>
              <a:rPr lang="zh-CN" altLang="en-US" dirty="0" smtClean="0"/>
              <a:t>和</a:t>
            </a:r>
            <a:r>
              <a:rPr lang="en-US" dirty="0" smtClean="0"/>
              <a:t> </a:t>
            </a:r>
            <a:r>
              <a:rPr lang="en-US" dirty="0" err="1" smtClean="0"/>
              <a:t>miniDAWN</a:t>
            </a:r>
            <a:r>
              <a:rPr lang="zh-CN" altLang="en-US" dirty="0" smtClean="0"/>
              <a:t>。由甲苯校正的仪器常数适用于其它任何一种溶剂。</a:t>
            </a:r>
            <a:endParaRPr lang="en-US" dirty="0" smtClean="0"/>
          </a:p>
          <a:p>
            <a:pPr marL="183966" indent="-183966">
              <a:buFont typeface="Arial" pitchFamily="34" charset="0"/>
              <a:buChar char="•"/>
            </a:pPr>
            <a:r>
              <a:rPr lang="zh-CN" altLang="en-US" dirty="0" smtClean="0"/>
              <a:t>使用甲苯校正是因为其具有较大的瑞利值；以及高纯度试剂易于获得。</a:t>
            </a:r>
            <a:endParaRPr lang="en-US" dirty="0" smtClean="0"/>
          </a:p>
          <a:p>
            <a:pPr marL="183966" indent="-183966">
              <a:buFont typeface="Arial" pitchFamily="34" charset="0"/>
              <a:buChar char="•"/>
            </a:pPr>
            <a:r>
              <a:rPr lang="zh-CN" altLang="en-US" dirty="0" smtClean="0"/>
              <a:t>不管实际光散射试验中使用何种溶剂，都必须使用甲苯校正。即使在水溶液中测定高分子分子量也必须使用甲苯校正。</a:t>
            </a:r>
            <a:endParaRPr lang="en-US" dirty="0" smtClean="0"/>
          </a:p>
          <a:p>
            <a:pPr marL="183966" indent="-183966">
              <a:buFont typeface="Arial" pitchFamily="34" charset="0"/>
              <a:buChar char="•"/>
            </a:pPr>
            <a:r>
              <a:rPr lang="zh-CN" altLang="en-US" dirty="0" smtClean="0"/>
              <a:t>只有</a:t>
            </a:r>
            <a:r>
              <a:rPr lang="en-US" altLang="zh-CN" dirty="0" smtClean="0"/>
              <a:t>90</a:t>
            </a:r>
            <a:r>
              <a:rPr lang="zh-CN" altLang="en-US" dirty="0" smtClean="0"/>
              <a:t>度角需要校正。</a:t>
            </a:r>
            <a:endParaRPr lang="en-US" dirty="0" smtClean="0"/>
          </a:p>
          <a:p>
            <a:pPr marL="183966" indent="-183966">
              <a:buFont typeface="Arial" pitchFamily="34" charset="0"/>
              <a:buChar char="•"/>
            </a:pPr>
            <a:r>
              <a:rPr lang="zh-CN" altLang="en-US" dirty="0" smtClean="0"/>
              <a:t>关于校正的详细信息，请参考</a:t>
            </a:r>
            <a:r>
              <a:rPr lang="en-US" dirty="0" smtClean="0"/>
              <a:t>ASTRA </a:t>
            </a:r>
            <a:r>
              <a:rPr lang="zh-CN" altLang="en-US" dirty="0" smtClean="0"/>
              <a:t>软件说明书中相关章节。仪器常数的校正不仅测定了</a:t>
            </a:r>
            <a:r>
              <a:rPr lang="en-US" altLang="zh-CN" dirty="0" smtClean="0"/>
              <a:t>90°</a:t>
            </a:r>
            <a:r>
              <a:rPr lang="zh-CN" altLang="en-US" dirty="0" smtClean="0"/>
              <a:t>光电二极管的灵敏度；而且还修正了散射体积、修正散射角度，以及修正光在池子表面反射能量的损失。</a:t>
            </a:r>
            <a:endParaRPr lang="en-US" dirty="0" smtClean="0"/>
          </a:p>
          <a:p>
            <a:endParaRPr lang="en-US" u="sng" dirty="0" smtClean="0"/>
          </a:p>
          <a:p>
            <a:r>
              <a:rPr lang="zh-CN" altLang="en-US" b="1" u="sng" dirty="0" smtClean="0"/>
              <a:t>重点</a:t>
            </a:r>
            <a:r>
              <a:rPr lang="zh-CN" altLang="en-US" b="1" dirty="0" smtClean="0"/>
              <a:t>：</a:t>
            </a:r>
            <a:endParaRPr lang="en-US" b="1" dirty="0" smtClean="0"/>
          </a:p>
          <a:p>
            <a:pPr marL="180559" indent="-180559">
              <a:buFontTx/>
              <a:buChar char="•"/>
            </a:pPr>
            <a:r>
              <a:rPr lang="zh-CN" altLang="en-US" b="1" dirty="0" smtClean="0"/>
              <a:t>仪器校正</a:t>
            </a:r>
            <a:r>
              <a:rPr lang="en-US" altLang="zh-CN" b="1" dirty="0" smtClean="0"/>
              <a:t>(</a:t>
            </a:r>
            <a:r>
              <a:rPr lang="en-US" b="1" dirty="0" smtClean="0"/>
              <a:t>Calibration</a:t>
            </a:r>
            <a:r>
              <a:rPr lang="en-US" dirty="0" smtClean="0"/>
              <a:t> </a:t>
            </a:r>
            <a:r>
              <a:rPr lang="en-US" altLang="zh-CN" b="1" dirty="0" smtClean="0"/>
              <a:t>)</a:t>
            </a:r>
            <a:r>
              <a:rPr lang="en-US" dirty="0" smtClean="0"/>
              <a:t> – </a:t>
            </a:r>
            <a:r>
              <a:rPr lang="zh-CN" altLang="en-US" dirty="0" smtClean="0"/>
              <a:t>将</a:t>
            </a:r>
            <a:r>
              <a:rPr lang="en-US" altLang="zh-CN" dirty="0" smtClean="0"/>
              <a:t>90°</a:t>
            </a:r>
            <a:r>
              <a:rPr lang="zh-CN" altLang="en-US" dirty="0" smtClean="0"/>
              <a:t>的原始电压值转换为散射光强度。不管实际光散射试验中使用何种溶剂，都必须使用甲苯校正。</a:t>
            </a:r>
            <a:endParaRPr lang="en-US" b="1"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51203" name="Rectangle 5"/>
          <p:cNvSpPr>
            <a:spLocks noGrp="1" noChangeArrowheads="1"/>
          </p:cNvSpPr>
          <p:nvPr>
            <p:ph type="sldNum" sz="quarter" idx="5"/>
          </p:nvPr>
        </p:nvSpPr>
        <p:spPr>
          <a:noFill/>
        </p:spPr>
        <p:txBody>
          <a:bodyPr/>
          <a:lstStyle/>
          <a:p>
            <a:r>
              <a:rPr lang="en-US" dirty="0" smtClean="0"/>
              <a:t>23</a:t>
            </a:r>
            <a:endParaRPr lang="en-US" dirty="0"/>
          </a:p>
        </p:txBody>
      </p:sp>
      <p:sp>
        <p:nvSpPr>
          <p:cNvPr id="51204" name="Rectangle 2"/>
          <p:cNvSpPr>
            <a:spLocks noGrp="1" noRot="1" noChangeAspect="1" noChangeArrowheads="1" noTextEdit="1"/>
          </p:cNvSpPr>
          <p:nvPr>
            <p:ph type="sldImg"/>
          </p:nvPr>
        </p:nvSpPr>
        <p:spPr>
          <a:ln/>
        </p:spPr>
      </p:sp>
      <p:sp>
        <p:nvSpPr>
          <p:cNvPr id="51205" name="Rectangle 4"/>
          <p:cNvSpPr>
            <a:spLocks noGrp="1" noChangeArrowheads="1"/>
          </p:cNvSpPr>
          <p:nvPr>
            <p:ph type="body" idx="1"/>
          </p:nvPr>
        </p:nvSpPr>
        <p:spPr>
          <a:xfrm>
            <a:off x="946574" y="4860071"/>
            <a:ext cx="5206153" cy="4860713"/>
          </a:xfrm>
          <a:noFill/>
          <a:ln/>
        </p:spPr>
        <p:txBody>
          <a:bodyPr/>
          <a:lstStyle/>
          <a:p>
            <a:r>
              <a:rPr lang="zh-CN" altLang="en-US" b="1" u="sng" dirty="0" smtClean="0"/>
              <a:t>备注</a:t>
            </a:r>
            <a:r>
              <a:rPr lang="en-US" u="sng" dirty="0" smtClean="0"/>
              <a:t>:</a:t>
            </a:r>
            <a:r>
              <a:rPr lang="en-US" dirty="0" smtClean="0"/>
              <a:t>  </a:t>
            </a:r>
          </a:p>
          <a:p>
            <a:pPr marL="183966" indent="-183966">
              <a:buFont typeface="Arial" pitchFamily="34" charset="0"/>
              <a:buChar char="•"/>
            </a:pPr>
            <a:r>
              <a:rPr lang="zh-CN" altLang="en-US" dirty="0" smtClean="0"/>
              <a:t>使用各向同性的高分子对（不包含</a:t>
            </a:r>
            <a:r>
              <a:rPr lang="en-US" altLang="zh-CN" dirty="0" smtClean="0"/>
              <a:t>90</a:t>
            </a:r>
            <a:r>
              <a:rPr lang="zh-CN" altLang="en-US" dirty="0" smtClean="0"/>
              <a:t>度角）不同角度光电二极管相对于</a:t>
            </a:r>
            <a:r>
              <a:rPr lang="en-US" altLang="zh-CN" dirty="0" smtClean="0"/>
              <a:t>90</a:t>
            </a:r>
            <a:r>
              <a:rPr lang="zh-CN" altLang="en-US" dirty="0" smtClean="0"/>
              <a:t>度进行归一化。</a:t>
            </a:r>
            <a:r>
              <a:rPr lang="en-US" dirty="0" smtClean="0"/>
              <a:t>(</a:t>
            </a:r>
            <a:r>
              <a:rPr lang="zh-CN" altLang="en-US" dirty="0" smtClean="0"/>
              <a:t>分子尺寸足够小的高分子其散射光强度在任何观测角度上相同</a:t>
            </a:r>
            <a:r>
              <a:rPr lang="en-US" dirty="0" smtClean="0"/>
              <a:t>)</a:t>
            </a:r>
            <a:r>
              <a:rPr lang="zh-CN" altLang="en-US" dirty="0" smtClean="0"/>
              <a:t>。</a:t>
            </a:r>
            <a:r>
              <a:rPr lang="en-US" dirty="0" smtClean="0"/>
              <a:t> </a:t>
            </a:r>
          </a:p>
          <a:p>
            <a:pPr marL="183966" indent="-183966">
              <a:buFont typeface="Arial" pitchFamily="34" charset="0"/>
              <a:buChar char="•"/>
            </a:pPr>
            <a:r>
              <a:rPr lang="zh-CN" altLang="en-US" dirty="0" smtClean="0"/>
              <a:t>各向同性高分子半径</a:t>
            </a:r>
            <a:r>
              <a:rPr lang="en-US" i="1" dirty="0" err="1" smtClean="0"/>
              <a:t>r</a:t>
            </a:r>
            <a:r>
              <a:rPr lang="en-US" i="1" baseline="-25000" dirty="0" err="1" smtClean="0"/>
              <a:t>g</a:t>
            </a:r>
            <a:r>
              <a:rPr lang="zh-CN" altLang="en-US" dirty="0" smtClean="0"/>
              <a:t>小于</a:t>
            </a:r>
            <a:r>
              <a:rPr lang="en-US" dirty="0" smtClean="0"/>
              <a:t>10 nm:  </a:t>
            </a:r>
          </a:p>
          <a:p>
            <a:pPr marL="683059" lvl="1" indent="-183966">
              <a:buFont typeface="Arial" pitchFamily="34" charset="0"/>
              <a:buChar char="•"/>
            </a:pPr>
            <a:r>
              <a:rPr lang="zh-CN" altLang="en-US" dirty="0" smtClean="0"/>
              <a:t>窄分布聚苯乙烯标样：分子量</a:t>
            </a:r>
            <a:r>
              <a:rPr lang="en-US" altLang="zh-CN" dirty="0" smtClean="0"/>
              <a:t>&lt;</a:t>
            </a:r>
            <a:r>
              <a:rPr lang="en-US" dirty="0" smtClean="0"/>
              <a:t> 30 </a:t>
            </a:r>
            <a:r>
              <a:rPr lang="en-US" dirty="0" err="1" smtClean="0"/>
              <a:t>kDa</a:t>
            </a:r>
            <a:r>
              <a:rPr lang="zh-CN" altLang="en-US" dirty="0" smtClean="0"/>
              <a:t>；</a:t>
            </a:r>
            <a:r>
              <a:rPr lang="en-US" i="1" dirty="0" smtClean="0"/>
              <a:t> </a:t>
            </a:r>
            <a:r>
              <a:rPr lang="en-US" i="1" dirty="0" err="1" smtClean="0"/>
              <a:t>r</a:t>
            </a:r>
            <a:r>
              <a:rPr lang="en-US" i="1" baseline="-25000" dirty="0" err="1" smtClean="0"/>
              <a:t>g</a:t>
            </a:r>
            <a:r>
              <a:rPr lang="en-US" dirty="0" smtClean="0"/>
              <a:t> = 6 nm</a:t>
            </a:r>
            <a:r>
              <a:rPr lang="zh-CN" altLang="en-US" dirty="0" smtClean="0"/>
              <a:t>；适用于有机溶剂</a:t>
            </a:r>
            <a:r>
              <a:rPr lang="en-US" dirty="0" smtClean="0"/>
              <a:t> </a:t>
            </a:r>
            <a:r>
              <a:rPr lang="zh-CN" altLang="en-US" dirty="0" smtClean="0"/>
              <a:t>。</a:t>
            </a:r>
            <a:endParaRPr lang="en-US" dirty="0" smtClean="0"/>
          </a:p>
          <a:p>
            <a:pPr marL="683059" lvl="1" indent="-183966">
              <a:buFont typeface="Arial" pitchFamily="34" charset="0"/>
              <a:buChar char="•"/>
            </a:pPr>
            <a:r>
              <a:rPr lang="zh-CN" altLang="en-US" dirty="0" smtClean="0"/>
              <a:t>右旋糖苷（</a:t>
            </a:r>
            <a:r>
              <a:rPr lang="en-US" altLang="zh-CN" dirty="0" err="1" smtClean="0"/>
              <a:t>d</a:t>
            </a:r>
            <a:r>
              <a:rPr lang="en-US" dirty="0" err="1" smtClean="0"/>
              <a:t>extran</a:t>
            </a:r>
            <a:r>
              <a:rPr lang="zh-CN" altLang="en-US" dirty="0" smtClean="0"/>
              <a:t>）：分子量≤</a:t>
            </a:r>
            <a:r>
              <a:rPr lang="en-US" dirty="0" smtClean="0"/>
              <a:t> 30 </a:t>
            </a:r>
            <a:r>
              <a:rPr lang="en-US" dirty="0" err="1" smtClean="0"/>
              <a:t>kD</a:t>
            </a:r>
            <a:r>
              <a:rPr lang="en-US" altLang="zh-CN" dirty="0" err="1" smtClean="0"/>
              <a:t>a</a:t>
            </a:r>
            <a:r>
              <a:rPr lang="zh-CN" altLang="en-US" dirty="0" smtClean="0"/>
              <a:t>；适用于水相体系（</a:t>
            </a:r>
            <a:r>
              <a:rPr lang="en-US" altLang="zh-CN" dirty="0" smtClean="0"/>
              <a:t>batch</a:t>
            </a:r>
            <a:r>
              <a:rPr lang="zh-CN" altLang="en-US" dirty="0" smtClean="0"/>
              <a:t>和</a:t>
            </a:r>
            <a:r>
              <a:rPr lang="en-US" dirty="0" smtClean="0"/>
              <a:t>SEC/MALS</a:t>
            </a:r>
            <a:r>
              <a:rPr lang="zh-CN" altLang="en-US" dirty="0" smtClean="0"/>
              <a:t>）。</a:t>
            </a:r>
            <a:endParaRPr lang="en-US" dirty="0" smtClean="0"/>
          </a:p>
          <a:p>
            <a:pPr marL="683059" lvl="1" indent="-183966">
              <a:buFont typeface="Arial" pitchFamily="34" charset="0"/>
              <a:buChar char="•"/>
            </a:pPr>
            <a:r>
              <a:rPr lang="zh-CN" altLang="en-US" dirty="0" smtClean="0"/>
              <a:t>牛血清蛋白</a:t>
            </a:r>
            <a:r>
              <a:rPr lang="en-US" dirty="0" smtClean="0"/>
              <a:t> </a:t>
            </a:r>
            <a:r>
              <a:rPr lang="zh-CN" altLang="en-US" dirty="0" smtClean="0"/>
              <a:t>（</a:t>
            </a:r>
            <a:r>
              <a:rPr lang="en-US" dirty="0" smtClean="0"/>
              <a:t> BSA </a:t>
            </a:r>
            <a:r>
              <a:rPr lang="zh-CN" altLang="en-US" dirty="0" smtClean="0"/>
              <a:t>）：分子量</a:t>
            </a:r>
            <a:r>
              <a:rPr lang="en-US" dirty="0" smtClean="0"/>
              <a:t>~ 66 </a:t>
            </a:r>
            <a:r>
              <a:rPr lang="en-US" dirty="0" err="1" smtClean="0"/>
              <a:t>kDa</a:t>
            </a:r>
            <a:r>
              <a:rPr lang="zh-CN" altLang="en-US" dirty="0" smtClean="0"/>
              <a:t>；</a:t>
            </a:r>
            <a:r>
              <a:rPr lang="en-US" dirty="0" smtClean="0"/>
              <a:t> </a:t>
            </a:r>
            <a:r>
              <a:rPr lang="en-US" i="1" dirty="0" err="1" smtClean="0"/>
              <a:t>r</a:t>
            </a:r>
            <a:r>
              <a:rPr lang="en-US" i="1" baseline="-25000" dirty="0" err="1" smtClean="0"/>
              <a:t>g</a:t>
            </a:r>
            <a:r>
              <a:rPr lang="en-US" dirty="0" smtClean="0"/>
              <a:t> = 3.6 nm</a:t>
            </a:r>
            <a:r>
              <a:rPr lang="zh-CN" altLang="en-US" dirty="0" smtClean="0"/>
              <a:t>；适用于水相体系（</a:t>
            </a:r>
            <a:r>
              <a:rPr lang="en-US" dirty="0" smtClean="0"/>
              <a:t>SEC/MALS</a:t>
            </a:r>
            <a:r>
              <a:rPr lang="zh-CN" altLang="en-US" dirty="0" smtClean="0"/>
              <a:t>）。</a:t>
            </a:r>
            <a:endParaRPr lang="en-US" dirty="0" smtClean="0"/>
          </a:p>
          <a:p>
            <a:pPr marL="183966" indent="-183966">
              <a:buFont typeface="Arial" pitchFamily="34" charset="0"/>
              <a:buChar char="•"/>
            </a:pPr>
            <a:r>
              <a:rPr lang="zh-CN" altLang="en-US" dirty="0" smtClean="0"/>
              <a:t>使用</a:t>
            </a:r>
            <a:r>
              <a:rPr lang="en-US" dirty="0" smtClean="0"/>
              <a:t>0.02</a:t>
            </a:r>
            <a:r>
              <a:rPr lang="en-US" altLang="zh-CN" dirty="0" smtClean="0"/>
              <a:t>um</a:t>
            </a:r>
            <a:r>
              <a:rPr lang="zh-CN" altLang="en-US" dirty="0" smtClean="0"/>
              <a:t>过滤头过滤除去可能存在的大颗粒。</a:t>
            </a:r>
            <a:r>
              <a:rPr lang="en-US" dirty="0" smtClean="0"/>
              <a:t> </a:t>
            </a:r>
            <a:r>
              <a:rPr lang="zh-CN" altLang="en-US" dirty="0" smtClean="0"/>
              <a:t>用于归一化的样品既不需要知道精确的摩尔质量也不需要知道精确的浓度。只要求该样品为各项同性高分子。</a:t>
            </a:r>
            <a:endParaRPr lang="en-US" dirty="0" smtClean="0"/>
          </a:p>
          <a:p>
            <a:endParaRPr lang="en-US" u="sng" dirty="0" smtClean="0"/>
          </a:p>
          <a:p>
            <a:r>
              <a:rPr lang="zh-CN" altLang="en-US" b="1" u="sng" dirty="0" smtClean="0"/>
              <a:t>重点</a:t>
            </a:r>
            <a:r>
              <a:rPr lang="zh-CN" altLang="en-US" b="1" dirty="0" smtClean="0"/>
              <a:t>：</a:t>
            </a:r>
            <a:endParaRPr lang="en-US" b="1" dirty="0" smtClean="0"/>
          </a:p>
          <a:p>
            <a:pPr marL="180559" indent="-180559">
              <a:buFontTx/>
              <a:buChar char="•"/>
            </a:pPr>
            <a:r>
              <a:rPr lang="zh-CN" altLang="en-US" b="1" dirty="0" smtClean="0"/>
              <a:t>归一化（</a:t>
            </a:r>
            <a:r>
              <a:rPr lang="en-US" b="1" dirty="0" smtClean="0"/>
              <a:t>Normalization</a:t>
            </a:r>
            <a:r>
              <a:rPr lang="zh-CN" altLang="en-US" b="1" dirty="0" smtClean="0"/>
              <a:t>）</a:t>
            </a:r>
            <a:r>
              <a:rPr lang="en-US" dirty="0" smtClean="0"/>
              <a:t> – </a:t>
            </a:r>
            <a:r>
              <a:rPr lang="zh-CN" altLang="en-US" dirty="0" smtClean="0"/>
              <a:t>建立不同角度光电二极管所测电压值与</a:t>
            </a:r>
            <a:r>
              <a:rPr lang="en-US" dirty="0" smtClean="0"/>
              <a:t>90° </a:t>
            </a:r>
            <a:r>
              <a:rPr lang="zh-CN" altLang="en-US" dirty="0" smtClean="0"/>
              <a:t>光电二极管所测电压值之间的关系的过程。</a:t>
            </a:r>
            <a:r>
              <a:rPr lang="en-US" dirty="0" smtClean="0"/>
              <a:t> (90° </a:t>
            </a:r>
            <a:r>
              <a:rPr lang="zh-CN" altLang="en-US" dirty="0" smtClean="0"/>
              <a:t>光电二极管归一化系数为</a:t>
            </a:r>
            <a:r>
              <a:rPr lang="en-US" dirty="0" smtClean="0"/>
              <a:t>1.0)</a:t>
            </a:r>
            <a:r>
              <a:rPr lang="zh-CN" altLang="en-US" dirty="0" smtClean="0"/>
              <a:t>。因为每一光电二极管检测的真实散射角、散射体积与以下因素有关</a:t>
            </a:r>
            <a:r>
              <a:rPr lang="en-US" dirty="0" smtClean="0"/>
              <a:t>: </a:t>
            </a:r>
            <a:r>
              <a:rPr lang="en-US" i="1" dirty="0" smtClean="0"/>
              <a:t>i</a:t>
            </a:r>
            <a:r>
              <a:rPr lang="en-US" dirty="0" smtClean="0"/>
              <a:t>)  </a:t>
            </a:r>
            <a:r>
              <a:rPr lang="zh-CN" altLang="en-US" dirty="0" smtClean="0"/>
              <a:t>溶剂绝对折射率；</a:t>
            </a:r>
            <a:r>
              <a:rPr lang="en-US" altLang="zh-CN" dirty="0" smtClean="0"/>
              <a:t> </a:t>
            </a:r>
            <a:r>
              <a:rPr lang="en-US" i="1" dirty="0" smtClean="0"/>
              <a:t>ii</a:t>
            </a:r>
            <a:r>
              <a:rPr lang="en-US" dirty="0" smtClean="0"/>
              <a:t>) </a:t>
            </a:r>
            <a:r>
              <a:rPr lang="zh-CN" altLang="en-US" dirty="0" smtClean="0"/>
              <a:t>流动池玻璃的绝对折射率。</a:t>
            </a:r>
            <a:r>
              <a:rPr lang="en-US" dirty="0" smtClean="0"/>
              <a:t> </a:t>
            </a:r>
            <a:r>
              <a:rPr lang="zh-CN" altLang="en-US" dirty="0" smtClean="0"/>
              <a:t>归一化必须在需要使用的溶剂条件下执行。如果更换溶剂，就必须重新归一化。</a:t>
            </a:r>
            <a:endParaRPr lang="en-US" dirty="0" smtClean="0"/>
          </a:p>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52227" name="Rectangle 5"/>
          <p:cNvSpPr>
            <a:spLocks noGrp="1" noChangeArrowheads="1"/>
          </p:cNvSpPr>
          <p:nvPr>
            <p:ph type="sldNum" sz="quarter" idx="5"/>
          </p:nvPr>
        </p:nvSpPr>
        <p:spPr>
          <a:noFill/>
        </p:spPr>
        <p:txBody>
          <a:bodyPr/>
          <a:lstStyle/>
          <a:p>
            <a:r>
              <a:rPr lang="en-US" dirty="0" smtClean="0"/>
              <a:t>24</a:t>
            </a:r>
            <a:endParaRPr lang="en-US" dirty="0"/>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p:spPr>
        <p:txBody>
          <a:bodyPr/>
          <a:lstStyle/>
          <a:p>
            <a:pPr marL="185670" indent="-185670" defTabSz="1045880"/>
            <a:r>
              <a:rPr lang="zh-CN" altLang="en-US" b="1" u="sng" dirty="0" smtClean="0"/>
              <a:t>备注</a:t>
            </a:r>
            <a:r>
              <a:rPr lang="en-US" dirty="0" smtClean="0"/>
              <a:t>:  </a:t>
            </a:r>
          </a:p>
          <a:p>
            <a:pPr marL="185670" indent="-185670" defTabSz="1045880">
              <a:buFont typeface="Arial" pitchFamily="34" charset="0"/>
              <a:buChar char="•"/>
            </a:pPr>
            <a:r>
              <a:rPr lang="zh-CN" altLang="en-US" dirty="0" smtClean="0"/>
              <a:t>在联机模式中（</a:t>
            </a:r>
            <a:r>
              <a:rPr lang="en-US" altLang="zh-CN" dirty="0" smtClean="0"/>
              <a:t>Online Model</a:t>
            </a:r>
            <a:r>
              <a:rPr lang="zh-CN" altLang="en-US" dirty="0" smtClean="0"/>
              <a:t>），经过分离系统分离的样品依次流过激光光散射仪、浓度型检测器，如示差折光检测器或紫外检测器。因为浓度可以直接由浓度型检测器测定。因此，不需要事先知道样品的浓度。</a:t>
            </a:r>
            <a:endParaRPr lang="en-US" dirty="0" smtClean="0"/>
          </a:p>
          <a:p>
            <a:pPr marL="185670" indent="-185670" defTabSz="1045880">
              <a:buFont typeface="Arial" pitchFamily="34" charset="0"/>
              <a:buChar char="•"/>
            </a:pPr>
            <a:r>
              <a:rPr lang="zh-CN" altLang="en-US" dirty="0" smtClean="0"/>
              <a:t>图中呈现的是相对光散射强度和示差折光信号是如何随</a:t>
            </a:r>
            <a:r>
              <a:rPr lang="en-US" altLang="zh-CN" dirty="0" smtClean="0"/>
              <a:t>BSA</a:t>
            </a:r>
            <a:r>
              <a:rPr lang="zh-CN" altLang="en-US" dirty="0" smtClean="0"/>
              <a:t>低聚物序列而变化。充分证明了光散射信号不仅与分子量成正比；而且还与物质浓度成正比。而浓度型检测器信号仅与物质浓度成正比。</a:t>
            </a:r>
            <a:endParaRPr lang="en-US" dirty="0" smtClean="0"/>
          </a:p>
        </p:txBody>
      </p:sp>
      <p:sp>
        <p:nvSpPr>
          <p:cNvPr id="52230" name="Rectangle 4"/>
          <p:cNvSpPr>
            <a:spLocks noChangeArrowheads="1"/>
          </p:cNvSpPr>
          <p:nvPr/>
        </p:nvSpPr>
        <p:spPr bwMode="auto">
          <a:xfrm>
            <a:off x="1102693" y="5029795"/>
            <a:ext cx="4956363" cy="4299633"/>
          </a:xfrm>
          <a:prstGeom prst="rect">
            <a:avLst/>
          </a:prstGeom>
          <a:noFill/>
          <a:ln w="9525">
            <a:noFill/>
            <a:miter lim="800000"/>
            <a:headEnd/>
            <a:tailEnd/>
          </a:ln>
        </p:spPr>
        <p:txBody>
          <a:bodyPr wrap="none" lIns="98115" tIns="49058" rIns="98115" bIns="49058" anchor="ct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53251" name="Rectangle 5"/>
          <p:cNvSpPr>
            <a:spLocks noGrp="1" noChangeArrowheads="1"/>
          </p:cNvSpPr>
          <p:nvPr>
            <p:ph type="sldNum" sz="quarter" idx="5"/>
          </p:nvPr>
        </p:nvSpPr>
        <p:spPr>
          <a:noFill/>
        </p:spPr>
        <p:txBody>
          <a:bodyPr/>
          <a:lstStyle/>
          <a:p>
            <a:r>
              <a:rPr lang="en-US" dirty="0" smtClean="0"/>
              <a:t>25</a:t>
            </a:r>
            <a:endParaRPr lang="en-US" dirty="0"/>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p:spPr>
        <p:txBody>
          <a:bodyPr/>
          <a:lstStyle/>
          <a:p>
            <a:r>
              <a:rPr lang="zh-CN" altLang="en-US" b="1" u="sng" dirty="0" smtClean="0"/>
              <a:t>备注</a:t>
            </a:r>
            <a:r>
              <a:rPr lang="en-US" u="sng" dirty="0" smtClean="0"/>
              <a:t>:</a:t>
            </a:r>
            <a:r>
              <a:rPr lang="en-US" dirty="0" smtClean="0"/>
              <a:t>  </a:t>
            </a:r>
          </a:p>
          <a:p>
            <a:pPr marL="183966" indent="-183966">
              <a:buFont typeface="Arial" pitchFamily="34" charset="0"/>
              <a:buChar char="•"/>
            </a:pPr>
            <a:r>
              <a:rPr lang="zh-CN" altLang="en-US" dirty="0" smtClean="0"/>
              <a:t>在联机模式中，由于浓度足够低，致使在光散射信号中需要使用</a:t>
            </a:r>
            <a:r>
              <a:rPr lang="en-US" altLang="zh-CN" i="1" dirty="0" smtClean="0"/>
              <a:t>A</a:t>
            </a:r>
            <a:r>
              <a:rPr lang="en-US" altLang="zh-CN" i="1" baseline="-25000" dirty="0" smtClean="0"/>
              <a:t>2</a:t>
            </a:r>
            <a:r>
              <a:rPr lang="zh-CN" altLang="en-US" dirty="0" smtClean="0"/>
              <a:t>进行修正的影响完全可以忽略。图例中，</a:t>
            </a:r>
            <a:r>
              <a:rPr lang="en-US" dirty="0" smtClean="0"/>
              <a:t> </a:t>
            </a:r>
            <a:r>
              <a:rPr lang="zh-CN" altLang="en-US" dirty="0" smtClean="0"/>
              <a:t>每一切片（</a:t>
            </a:r>
            <a:r>
              <a:rPr lang="en-US" altLang="zh-CN" i="1" dirty="0" smtClean="0"/>
              <a:t>Slice</a:t>
            </a:r>
            <a:r>
              <a:rPr lang="zh-CN" altLang="en-US" dirty="0" smtClean="0"/>
              <a:t>）的浓度由浓度型检测器如示差折光检测器或紫外检测器测定。在该切片浓度下，数据角度变化可以确定该切片的摩尔质量和半径。</a:t>
            </a:r>
            <a:endParaRPr lang="en-US" dirty="0" smtClean="0"/>
          </a:p>
          <a:p>
            <a:pPr marL="183966" indent="-183966">
              <a:buFont typeface="Arial" pitchFamily="34" charset="0"/>
              <a:buChar char="•"/>
            </a:pPr>
            <a:r>
              <a:rPr lang="en-US" dirty="0" smtClean="0"/>
              <a:t>ASTRA </a:t>
            </a:r>
            <a:r>
              <a:rPr lang="zh-CN" altLang="en-US" dirty="0" smtClean="0"/>
              <a:t>强大的功能还在于</a:t>
            </a:r>
            <a:r>
              <a:rPr lang="en-US" dirty="0" smtClean="0"/>
              <a:t>, </a:t>
            </a:r>
            <a:r>
              <a:rPr lang="zh-CN" altLang="en-US" dirty="0" smtClean="0"/>
              <a:t>支持已知样品的</a:t>
            </a:r>
            <a:r>
              <a:rPr lang="en-US" altLang="zh-CN" i="1" dirty="0" smtClean="0"/>
              <a:t>A</a:t>
            </a:r>
            <a:r>
              <a:rPr lang="en-US" altLang="zh-CN" i="1" baseline="-25000" dirty="0" smtClean="0"/>
              <a:t>2</a:t>
            </a:r>
            <a:r>
              <a:rPr lang="zh-CN" altLang="en-US" dirty="0" smtClean="0"/>
              <a:t>值输入功能。从而对试验结果进行修正。以期获得更精确的结果。</a:t>
            </a:r>
            <a:endParaRPr lang="en-US" dirty="0" smtClean="0"/>
          </a:p>
          <a:p>
            <a:pPr marL="183966" indent="-183966">
              <a:buFont typeface="Arial" pitchFamily="34" charset="0"/>
              <a:buChar char="•"/>
            </a:pPr>
            <a:r>
              <a:rPr lang="zh-CN" altLang="en-US" dirty="0" smtClean="0"/>
              <a:t>光散射方程拟合的效果可以使用</a:t>
            </a:r>
            <a:r>
              <a:rPr lang="en-US" i="1" dirty="0" smtClean="0"/>
              <a:t>Debye plot</a:t>
            </a:r>
            <a:r>
              <a:rPr lang="zh-CN" altLang="en-US" dirty="0" smtClean="0"/>
              <a:t>进行评价；</a:t>
            </a:r>
            <a:r>
              <a:rPr lang="en-US" i="1" dirty="0" smtClean="0"/>
              <a:t>Debye plot </a:t>
            </a:r>
            <a:r>
              <a:rPr lang="zh-CN" altLang="en-US" dirty="0" smtClean="0"/>
              <a:t>呈现的是散射光数据的角度拟合情况。</a:t>
            </a:r>
            <a:endParaRPr lang="en-US" dirty="0" smtClean="0"/>
          </a:p>
          <a:p>
            <a:pPr marL="183966" indent="-183966"/>
            <a:r>
              <a:rPr lang="en-US" dirty="0" smtClean="0"/>
              <a:t>  </a:t>
            </a:r>
          </a:p>
          <a:p>
            <a:r>
              <a:rPr lang="zh-CN" altLang="en-US" b="1" u="sng" dirty="0" smtClean="0"/>
              <a:t>重点</a:t>
            </a:r>
            <a:r>
              <a:rPr lang="zh-CN" altLang="en-US" b="1" dirty="0" smtClean="0"/>
              <a:t>：</a:t>
            </a:r>
            <a:endParaRPr lang="en-US" b="1" dirty="0" smtClean="0"/>
          </a:p>
          <a:p>
            <a:pPr marL="180559" indent="-180559">
              <a:buFontTx/>
              <a:buChar char="•"/>
            </a:pPr>
            <a:r>
              <a:rPr lang="en-US" b="1" dirty="0" smtClean="0"/>
              <a:t> Debye plot</a:t>
            </a:r>
            <a:r>
              <a:rPr lang="en-US" dirty="0" smtClean="0"/>
              <a:t> – </a:t>
            </a:r>
            <a:r>
              <a:rPr lang="zh-CN" altLang="en-US" dirty="0" smtClean="0"/>
              <a:t>实际光散射信号与角度之间的关系以及依据光散射方程拟合的结果图。</a:t>
            </a:r>
            <a:r>
              <a:rPr lang="en-US" dirty="0" smtClean="0"/>
              <a:t>Debye </a:t>
            </a:r>
            <a:r>
              <a:rPr lang="zh-CN" altLang="en-US" dirty="0" smtClean="0"/>
              <a:t>图可用于评价光散射数据拟合效果。若拟合较好，则所有点将在拟合线附近；且拟合线在所有点的误差线范围内。此时，无系统偏差。若拟合效果不好，则说明归一化不好、或池子脏、或拟合模型或拟合度选择不合适。</a:t>
            </a:r>
            <a:endParaRPr lang="en-US" u="sng"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54275" name="Rectangle 5"/>
          <p:cNvSpPr>
            <a:spLocks noGrp="1" noChangeArrowheads="1"/>
          </p:cNvSpPr>
          <p:nvPr>
            <p:ph type="sldNum" sz="quarter" idx="5"/>
          </p:nvPr>
        </p:nvSpPr>
        <p:spPr>
          <a:noFill/>
        </p:spPr>
        <p:txBody>
          <a:bodyPr/>
          <a:lstStyle/>
          <a:p>
            <a:r>
              <a:rPr lang="en-US" dirty="0" smtClean="0"/>
              <a:t>26</a:t>
            </a:r>
            <a:endParaRPr lang="en-US" dirty="0"/>
          </a:p>
        </p:txBody>
      </p:sp>
      <p:sp>
        <p:nvSpPr>
          <p:cNvPr id="54276" name="Rectangle 2"/>
          <p:cNvSpPr>
            <a:spLocks noGrp="1" noRot="1" noChangeAspect="1" noChangeArrowheads="1" noTextEdit="1"/>
          </p:cNvSpPr>
          <p:nvPr>
            <p:ph type="sldImg"/>
          </p:nvPr>
        </p:nvSpPr>
        <p:spPr>
          <a:ln/>
        </p:spPr>
      </p:sp>
      <p:sp>
        <p:nvSpPr>
          <p:cNvPr id="54277" name="Rectangle 4"/>
          <p:cNvSpPr>
            <a:spLocks noGrp="1" noChangeArrowheads="1"/>
          </p:cNvSpPr>
          <p:nvPr>
            <p:ph type="body" idx="1"/>
          </p:nvPr>
        </p:nvSpPr>
        <p:spPr>
          <a:noFill/>
          <a:ln/>
        </p:spPr>
        <p:txBody>
          <a:bodyPr/>
          <a:lstStyle/>
          <a:p>
            <a:pPr marL="185670" indent="-185670" defTabSz="1045880"/>
            <a:r>
              <a:rPr lang="zh-CN" altLang="en-US" b="1" u="sng" dirty="0" smtClean="0"/>
              <a:t>备注</a:t>
            </a:r>
            <a:r>
              <a:rPr lang="en-US" dirty="0" smtClean="0"/>
              <a:t>:  </a:t>
            </a:r>
          </a:p>
          <a:p>
            <a:pPr marL="183966" indent="-183966" defTabSz="1045880">
              <a:buFont typeface="Arial" pitchFamily="34" charset="0"/>
              <a:buChar char="•"/>
            </a:pPr>
            <a:r>
              <a:rPr lang="zh-CN" altLang="en-US" dirty="0" smtClean="0"/>
              <a:t>单机试验（</a:t>
            </a:r>
            <a:r>
              <a:rPr lang="en-US" dirty="0" smtClean="0"/>
              <a:t>batch </a:t>
            </a:r>
            <a:r>
              <a:rPr lang="en-US" altLang="zh-CN" dirty="0" smtClean="0"/>
              <a:t>model</a:t>
            </a:r>
            <a:r>
              <a:rPr lang="zh-CN" altLang="en-US" dirty="0" smtClean="0"/>
              <a:t>）中，装有样品的光散射瓶插入至激光光散射仪中。每一浓度梯度下，激光信号为一平台（一般需</a:t>
            </a:r>
            <a:r>
              <a:rPr lang="en-US" altLang="zh-CN" dirty="0" smtClean="0"/>
              <a:t>5 - 6</a:t>
            </a:r>
            <a:r>
              <a:rPr lang="zh-CN" altLang="en-US" dirty="0" smtClean="0"/>
              <a:t>个浓度梯度）。</a:t>
            </a:r>
            <a:endParaRPr lang="en-US" u="sng" dirty="0" smtClean="0"/>
          </a:p>
          <a:p>
            <a:pPr marL="185670" indent="-185670" defTabSz="1045880">
              <a:spcBef>
                <a:spcPts val="644"/>
              </a:spcBef>
              <a:spcAft>
                <a:spcPts val="0"/>
              </a:spcAft>
              <a:buFont typeface="Arial" pitchFamily="34" charset="0"/>
              <a:buChar char="•"/>
            </a:pPr>
            <a:r>
              <a:rPr lang="zh-CN" altLang="en-US" b="1" dirty="0" smtClean="0"/>
              <a:t>总的光散射信号（以电压表示）</a:t>
            </a:r>
            <a:r>
              <a:rPr lang="zh-CN" altLang="en-US" dirty="0" smtClean="0"/>
              <a:t>由三部分组成：</a:t>
            </a:r>
            <a:endParaRPr lang="en-US" dirty="0" smtClean="0"/>
          </a:p>
          <a:p>
            <a:pPr marL="490576" lvl="1" indent="-185670" defTabSz="1045880">
              <a:spcBef>
                <a:spcPts val="644"/>
              </a:spcBef>
              <a:spcAft>
                <a:spcPts val="0"/>
              </a:spcAft>
              <a:buFont typeface="+mj-lt"/>
              <a:buAutoNum type="arabicPeriod"/>
              <a:tabLst>
                <a:tab pos="490576" algn="l"/>
              </a:tabLst>
            </a:pPr>
            <a:r>
              <a:rPr lang="zh-CN" altLang="en-US" b="1" dirty="0" smtClean="0"/>
              <a:t>光电二极管自身信号</a:t>
            </a:r>
            <a:r>
              <a:rPr lang="zh-CN" altLang="en-US" dirty="0" smtClean="0"/>
              <a:t>。这部分电压称之为暗电压偏移量</a:t>
            </a:r>
            <a:r>
              <a:rPr lang="zh-CN" altLang="en-US" b="1" dirty="0" smtClean="0"/>
              <a:t>。</a:t>
            </a:r>
            <a:r>
              <a:rPr lang="zh-CN" altLang="en-US" dirty="0" smtClean="0"/>
              <a:t>因为即使激光管在关闭的情况下信号依然存在。该信号值可能为正或负。</a:t>
            </a:r>
            <a:endParaRPr lang="en-US" dirty="0" smtClean="0"/>
          </a:p>
          <a:p>
            <a:pPr marL="490576" lvl="1" indent="-185670" defTabSz="1045880">
              <a:spcBef>
                <a:spcPts val="644"/>
              </a:spcBef>
              <a:spcAft>
                <a:spcPts val="0"/>
              </a:spcAft>
              <a:buFont typeface="+mj-lt"/>
              <a:buAutoNum type="arabicPeriod"/>
              <a:tabLst>
                <a:tab pos="490576" algn="l"/>
              </a:tabLst>
            </a:pPr>
            <a:r>
              <a:rPr lang="zh-CN" altLang="en-US" b="1" dirty="0" smtClean="0"/>
              <a:t>溶剂信号</a:t>
            </a:r>
            <a:r>
              <a:rPr lang="en-US" dirty="0" smtClean="0"/>
              <a:t>(</a:t>
            </a:r>
            <a:r>
              <a:rPr lang="zh-CN" altLang="en-US" dirty="0" smtClean="0"/>
              <a:t>缓冲液，流动相</a:t>
            </a:r>
            <a:r>
              <a:rPr lang="en-US" dirty="0" smtClean="0"/>
              <a:t>)</a:t>
            </a:r>
            <a:r>
              <a:rPr lang="zh-CN" altLang="en-US" dirty="0" smtClean="0"/>
              <a:t>。</a:t>
            </a:r>
            <a:r>
              <a:rPr lang="en-US" dirty="0" smtClean="0"/>
              <a:t> </a:t>
            </a:r>
            <a:r>
              <a:rPr lang="zh-CN" altLang="en-US" dirty="0" smtClean="0"/>
              <a:t>这部分电压值称为溶剂偏移量。该值为正。</a:t>
            </a:r>
            <a:endParaRPr lang="en-US" dirty="0" smtClean="0"/>
          </a:p>
          <a:p>
            <a:pPr marL="490576" lvl="1" indent="-185670" defTabSz="1045880">
              <a:spcBef>
                <a:spcPts val="644"/>
              </a:spcBef>
              <a:spcAft>
                <a:spcPts val="0"/>
              </a:spcAft>
              <a:buFont typeface="+mj-lt"/>
              <a:buAutoNum type="arabicPeriod"/>
              <a:tabLst>
                <a:tab pos="490576" algn="l"/>
              </a:tabLst>
            </a:pPr>
            <a:r>
              <a:rPr lang="en-US" b="1" dirty="0" smtClean="0"/>
              <a:t> </a:t>
            </a:r>
            <a:r>
              <a:rPr lang="zh-CN" altLang="en-US" b="1" dirty="0" smtClean="0"/>
              <a:t>待测样品信号。</a:t>
            </a:r>
            <a:r>
              <a:rPr lang="en-US" dirty="0" smtClean="0"/>
              <a:t> </a:t>
            </a:r>
            <a:r>
              <a:rPr lang="zh-CN" altLang="en-US" dirty="0" smtClean="0"/>
              <a:t>这部分电压称为样品过剩散射电压。因为该信号扣除了暗电压偏移量和溶剂偏移量。该值为正。</a:t>
            </a:r>
            <a:endParaRPr lang="en-US" dirty="0" smtClean="0"/>
          </a:p>
          <a:p>
            <a:pPr marL="185670" indent="-185670" defTabSz="1045880">
              <a:spcBef>
                <a:spcPts val="644"/>
              </a:spcBef>
              <a:spcAft>
                <a:spcPts val="0"/>
              </a:spcAft>
              <a:buFont typeface="Arial" pitchFamily="34" charset="0"/>
              <a:buChar char="•"/>
            </a:pPr>
            <a:r>
              <a:rPr lang="zh-CN" altLang="en-US" b="1" dirty="0" smtClean="0"/>
              <a:t>提示</a:t>
            </a:r>
            <a:r>
              <a:rPr lang="zh-CN" altLang="en-US" dirty="0" smtClean="0"/>
              <a:t>：</a:t>
            </a:r>
            <a:r>
              <a:rPr lang="en-US" dirty="0" smtClean="0"/>
              <a:t> ASTRA </a:t>
            </a:r>
            <a:r>
              <a:rPr lang="zh-CN" altLang="en-US" dirty="0" smtClean="0"/>
              <a:t>软件中定基线（</a:t>
            </a:r>
            <a:r>
              <a:rPr lang="en-US" dirty="0" smtClean="0"/>
              <a:t>setting the baseline</a:t>
            </a:r>
            <a:r>
              <a:rPr lang="zh-CN" altLang="en-US" dirty="0" smtClean="0"/>
              <a:t>）目的是计算待测样品过剩散射电压值，即待测样品信号。</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55299" name="Rectangle 5"/>
          <p:cNvSpPr>
            <a:spLocks noGrp="1" noChangeArrowheads="1"/>
          </p:cNvSpPr>
          <p:nvPr>
            <p:ph type="sldNum" sz="quarter" idx="5"/>
          </p:nvPr>
        </p:nvSpPr>
        <p:spPr>
          <a:noFill/>
        </p:spPr>
        <p:txBody>
          <a:bodyPr/>
          <a:lstStyle/>
          <a:p>
            <a:r>
              <a:rPr lang="en-US" dirty="0" smtClean="0"/>
              <a:t>27</a:t>
            </a:r>
            <a:endParaRPr lang="en-US" dirty="0"/>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p:spPr>
        <p:txBody>
          <a:bodyPr>
            <a:normAutofit/>
          </a:bodyPr>
          <a:lstStyle/>
          <a:p>
            <a:pPr>
              <a:lnSpc>
                <a:spcPct val="100000"/>
              </a:lnSpc>
            </a:pPr>
            <a:r>
              <a:rPr lang="zh-CN" altLang="en-US" b="1" u="sng" dirty="0" smtClean="0"/>
              <a:t>备注</a:t>
            </a:r>
            <a:r>
              <a:rPr lang="en-US" u="sng" dirty="0" smtClean="0"/>
              <a:t>:</a:t>
            </a:r>
            <a:r>
              <a:rPr lang="en-US" dirty="0" smtClean="0"/>
              <a:t>  </a:t>
            </a:r>
          </a:p>
          <a:p>
            <a:pPr marL="183966" indent="-183966">
              <a:lnSpc>
                <a:spcPct val="100000"/>
              </a:lnSpc>
              <a:buFont typeface="Arial" pitchFamily="34" charset="0"/>
              <a:buChar char="•"/>
            </a:pPr>
            <a:r>
              <a:rPr lang="zh-CN" altLang="en-US" dirty="0" smtClean="0"/>
              <a:t>单机试验可以测定高分子摩尔质量、</a:t>
            </a:r>
            <a:r>
              <a:rPr lang="en-US" dirty="0" smtClean="0"/>
              <a:t> </a:t>
            </a:r>
            <a:r>
              <a:rPr lang="zh-CN" altLang="en-US" dirty="0" smtClean="0"/>
              <a:t>均方根半径以及第二维利系数。若要测定以上参数，就必须测定不同角度以及不同浓度下的光散射信号。而怀雅特的多角度光散射仪能自动测定一定浓度下的光散射信号。因此，仅需配制一系列浓度梯度测定不同浓度下的光散射信号。</a:t>
            </a:r>
            <a:endParaRPr lang="en-US" dirty="0" smtClean="0"/>
          </a:p>
          <a:p>
            <a:pPr marL="183966" indent="-183966">
              <a:lnSpc>
                <a:spcPct val="100000"/>
              </a:lnSpc>
              <a:buFont typeface="Arial" pitchFamily="34" charset="0"/>
              <a:buChar char="•"/>
            </a:pPr>
            <a:r>
              <a:rPr lang="zh-CN" altLang="en-US" dirty="0" smtClean="0"/>
              <a:t>不同角度和不同浓度下的光散射信号分别拟合到光散射方程中。怀雅特光散射仪采用全盘拟合技术</a:t>
            </a:r>
            <a:r>
              <a:rPr lang="en-US" altLang="zh-CN" dirty="0" smtClean="0"/>
              <a:t>(</a:t>
            </a:r>
            <a:r>
              <a:rPr lang="en-US" i="1" dirty="0" smtClean="0"/>
              <a:t>global fit</a:t>
            </a:r>
            <a:r>
              <a:rPr lang="en-US" dirty="0" smtClean="0"/>
              <a:t> </a:t>
            </a:r>
            <a:r>
              <a:rPr lang="en-US" altLang="zh-CN" dirty="0" smtClean="0"/>
              <a:t>)</a:t>
            </a:r>
            <a:r>
              <a:rPr lang="en-US" i="1" dirty="0" smtClean="0"/>
              <a:t> </a:t>
            </a:r>
            <a:r>
              <a:rPr lang="zh-CN" altLang="en-US" dirty="0" smtClean="0"/>
              <a:t>，与传统</a:t>
            </a:r>
            <a:r>
              <a:rPr lang="en-US" altLang="zh-CN" dirty="0" err="1" smtClean="0"/>
              <a:t>Zimm</a:t>
            </a:r>
            <a:r>
              <a:rPr lang="zh-CN" altLang="en-US" dirty="0" smtClean="0"/>
              <a:t>拟合技术不同之处在于：该拟合技术将所有采集数据作为整体，无需将角度和浓度分别外推至零。</a:t>
            </a:r>
            <a:endParaRPr lang="en-US" dirty="0" smtClean="0"/>
          </a:p>
          <a:p>
            <a:pPr marL="183966" indent="-183966">
              <a:lnSpc>
                <a:spcPct val="100000"/>
              </a:lnSpc>
              <a:buFont typeface="Arial" pitchFamily="34" charset="0"/>
              <a:buChar char="•"/>
            </a:pPr>
            <a:r>
              <a:rPr lang="zh-CN" altLang="en-US" dirty="0" smtClean="0"/>
              <a:t>拟合效果可以采用</a:t>
            </a:r>
            <a:r>
              <a:rPr lang="en-US" altLang="zh-CN" dirty="0" err="1" smtClean="0"/>
              <a:t>Zimm</a:t>
            </a:r>
            <a:r>
              <a:rPr lang="zh-CN" altLang="en-US" dirty="0" smtClean="0"/>
              <a:t>图评价。该图将三维的数据拟合至二维图中。全盘拟合结果以方格表示；而实际测定数据以点表示。若拟合较好，则数据点将落在方格上；此时，无系统偏差。通常，第一个浓度图不准确。这一现象可以从 全盘拟合图中看出。</a:t>
            </a:r>
            <a:endParaRPr lang="en-US" dirty="0" smtClean="0"/>
          </a:p>
          <a:p>
            <a:pPr marL="183966" indent="-183966">
              <a:lnSpc>
                <a:spcPct val="100000"/>
              </a:lnSpc>
              <a:buFont typeface="Arial" pitchFamily="34" charset="0"/>
              <a:buChar char="•"/>
            </a:pPr>
            <a:endParaRPr lang="en-US" dirty="0" smtClean="0"/>
          </a:p>
          <a:p>
            <a:pPr>
              <a:lnSpc>
                <a:spcPct val="100000"/>
              </a:lnSpc>
            </a:pPr>
            <a:r>
              <a:rPr lang="zh-CN" altLang="en-US" b="1" u="sng" dirty="0" smtClean="0"/>
              <a:t>重点 </a:t>
            </a:r>
            <a:r>
              <a:rPr lang="zh-CN" altLang="en-US" dirty="0" smtClean="0"/>
              <a:t>：</a:t>
            </a:r>
            <a:endParaRPr lang="en-US" dirty="0" smtClean="0"/>
          </a:p>
          <a:p>
            <a:pPr marL="180559" indent="-180559">
              <a:lnSpc>
                <a:spcPct val="100000"/>
              </a:lnSpc>
              <a:buFontTx/>
              <a:buChar char="•"/>
            </a:pPr>
            <a:r>
              <a:rPr lang="en-US" b="1" dirty="0" smtClean="0"/>
              <a:t> Zimm plot</a:t>
            </a:r>
            <a:r>
              <a:rPr lang="en-US" dirty="0" smtClean="0"/>
              <a:t> – </a:t>
            </a:r>
            <a:r>
              <a:rPr lang="zh-CN" altLang="en-US" dirty="0" smtClean="0"/>
              <a:t>传统方法中</a:t>
            </a:r>
            <a:r>
              <a:rPr lang="en-US" dirty="0" smtClean="0"/>
              <a:t>, </a:t>
            </a:r>
            <a:r>
              <a:rPr lang="zh-CN" altLang="en-US" dirty="0" smtClean="0"/>
              <a:t>该拟合法分别融入了浓度和角度的光散射射数据，从而计算物质摩尔质量、均方根半径和第二维利系数。而全盘拟合技术中，</a:t>
            </a:r>
            <a:r>
              <a:rPr lang="en-US" altLang="zh-CN" dirty="0" err="1" smtClean="0"/>
              <a:t>Zimm</a:t>
            </a:r>
            <a:r>
              <a:rPr lang="zh-CN" altLang="en-US" dirty="0" smtClean="0"/>
              <a:t>图仅仅是用于评价拟合结果的好坏。</a:t>
            </a:r>
            <a:endParaRPr lang="en-US" dirty="0" smtClean="0"/>
          </a:p>
          <a:p>
            <a:pPr>
              <a:lnSpc>
                <a:spcPct val="80000"/>
              </a:lnSpc>
            </a:pP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b="1" u="sng" dirty="0" smtClean="0"/>
              <a:t>备注</a:t>
            </a:r>
            <a:r>
              <a:rPr lang="en-US" u="sng" dirty="0" smtClean="0"/>
              <a:t>:</a:t>
            </a:r>
            <a:endParaRPr lang="en-US" dirty="0" smtClean="0"/>
          </a:p>
          <a:p>
            <a:pPr marL="183966" indent="-183966">
              <a:buFont typeface="Arial" pitchFamily="34" charset="0"/>
              <a:buChar char="•"/>
            </a:pPr>
            <a:r>
              <a:rPr lang="zh-CN" altLang="en-US" dirty="0" smtClean="0"/>
              <a:t>实际上，并不需要事先配制浓度梯度。因为可以使用</a:t>
            </a:r>
            <a:r>
              <a:rPr lang="en-US" dirty="0" err="1" smtClean="0"/>
              <a:t>Optilab</a:t>
            </a:r>
            <a:r>
              <a:rPr lang="en-US" dirty="0" smtClean="0"/>
              <a:t> </a:t>
            </a:r>
            <a:r>
              <a:rPr lang="en-US" dirty="0" err="1" smtClean="0"/>
              <a:t>rEX</a:t>
            </a:r>
            <a:r>
              <a:rPr lang="en-US" dirty="0" smtClean="0"/>
              <a:t> </a:t>
            </a:r>
            <a:r>
              <a:rPr lang="zh-CN" altLang="en-US" dirty="0" smtClean="0"/>
              <a:t>在线检测样品浓度。因此，可以将</a:t>
            </a:r>
            <a:r>
              <a:rPr lang="en-US" dirty="0" smtClean="0"/>
              <a:t>DAWN HELEOS</a:t>
            </a:r>
            <a:r>
              <a:rPr lang="zh-CN" altLang="en-US" dirty="0" smtClean="0"/>
              <a:t>与</a:t>
            </a:r>
            <a:r>
              <a:rPr lang="en-US" dirty="0" err="1" smtClean="0"/>
              <a:t>Optilab</a:t>
            </a:r>
            <a:r>
              <a:rPr lang="en-US" dirty="0" smtClean="0"/>
              <a:t> </a:t>
            </a:r>
            <a:r>
              <a:rPr lang="en-US" dirty="0" err="1" smtClean="0"/>
              <a:t>rEX</a:t>
            </a:r>
            <a:r>
              <a:rPr lang="en-US" dirty="0" smtClean="0"/>
              <a:t> </a:t>
            </a:r>
            <a:r>
              <a:rPr lang="zh-CN" altLang="en-US" dirty="0" smtClean="0"/>
              <a:t>联用，同样可以得到</a:t>
            </a:r>
            <a:r>
              <a:rPr lang="en-US" altLang="zh-CN" dirty="0" err="1" smtClean="0"/>
              <a:t>Zimm</a:t>
            </a:r>
            <a:r>
              <a:rPr lang="zh-CN" altLang="en-US" dirty="0" smtClean="0"/>
              <a:t>图。</a:t>
            </a:r>
            <a:endParaRPr lang="en-US" baseline="0" dirty="0" smtClean="0"/>
          </a:p>
          <a:p>
            <a:pPr marL="183966" indent="-183966">
              <a:buFont typeface="Arial" pitchFamily="34" charset="0"/>
              <a:buChar char="•"/>
            </a:pPr>
            <a:r>
              <a:rPr lang="zh-CN" altLang="en-US" baseline="0" dirty="0" smtClean="0"/>
              <a:t>配制一定浓度的样品，使用液相二元泵将流动相与样品按不同比例混合，输入至检测器中。</a:t>
            </a:r>
            <a:endParaRPr lang="en-US" baseline="0" dirty="0" smtClean="0"/>
          </a:p>
          <a:p>
            <a:pPr marL="183966" indent="-183966">
              <a:buFont typeface="Arial" pitchFamily="34" charset="0"/>
              <a:buChar char="•"/>
            </a:pPr>
            <a:r>
              <a:rPr lang="zh-CN" altLang="en-US" baseline="0" dirty="0" smtClean="0"/>
              <a:t>参见</a:t>
            </a:r>
            <a:r>
              <a:rPr lang="en-US" baseline="0" dirty="0" smtClean="0"/>
              <a:t>Wyatt Application Note:  </a:t>
            </a:r>
            <a:br>
              <a:rPr lang="en-US" baseline="0" dirty="0" smtClean="0"/>
            </a:br>
            <a:r>
              <a:rPr lang="en-US" baseline="0" dirty="0" smtClean="0"/>
              <a:t>“</a:t>
            </a:r>
            <a:r>
              <a:rPr lang="en-US" i="1" baseline="0" dirty="0" smtClean="0"/>
              <a:t>Rapid Automated Molecular Characterization Using a Binary HPLC Pump</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r>
              <a:rPr lang="en-US" dirty="0" smtClean="0"/>
              <a:t>28</a:t>
            </a:r>
            <a:endParaRPr lang="en-US" dirty="0"/>
          </a:p>
        </p:txBody>
      </p:sp>
      <p:sp>
        <p:nvSpPr>
          <p:cNvPr id="6"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All Rights Reserved</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5"/>
          <p:cNvSpPr>
            <a:spLocks noGrp="1" noChangeArrowheads="1"/>
          </p:cNvSpPr>
          <p:nvPr>
            <p:ph type="sldNum" sz="quarter" idx="5"/>
          </p:nvPr>
        </p:nvSpPr>
        <p:spPr/>
        <p:txBody>
          <a:bodyPr/>
          <a:lstStyle/>
          <a:p>
            <a:r>
              <a:rPr lang="en-US" dirty="0" smtClean="0"/>
              <a:t>29</a:t>
            </a:r>
            <a:endParaRPr lang="en-US" dirty="0"/>
          </a:p>
        </p:txBody>
      </p:sp>
      <p:sp>
        <p:nvSpPr>
          <p:cNvPr id="18437" name="Rectangle 4"/>
          <p:cNvSpPr>
            <a:spLocks noGrp="1" noChangeArrowheads="1"/>
          </p:cNvSpPr>
          <p:nvPr>
            <p:ph type="body" idx="1"/>
          </p:nvPr>
        </p:nvSpPr>
        <p:spPr/>
        <p:txBody>
          <a:bodyPr>
            <a:normAutofit/>
          </a:bodyPr>
          <a:lstStyle/>
          <a:p>
            <a:r>
              <a:rPr lang="zh-CN" altLang="en-US" b="1" u="sng" dirty="0" smtClean="0"/>
              <a:t>备注</a:t>
            </a:r>
            <a:r>
              <a:rPr lang="en-US" u="sng" dirty="0" smtClean="0"/>
              <a:t>:  </a:t>
            </a:r>
          </a:p>
          <a:p>
            <a:pPr marL="180559" indent="-180559">
              <a:buFont typeface="Arial" pitchFamily="34" charset="0"/>
              <a:buChar char="•"/>
            </a:pPr>
            <a:r>
              <a:rPr lang="zh-CN" altLang="en-US" dirty="0" smtClean="0"/>
              <a:t>对于已分离样品或单分散性样品。光散射测定摩尔质量和均方根半径不需要进一步解释。</a:t>
            </a:r>
            <a:endParaRPr lang="en-US" dirty="0" smtClean="0"/>
          </a:p>
          <a:p>
            <a:pPr marL="180559" indent="-180559">
              <a:buFont typeface="Arial" pitchFamily="34" charset="0"/>
              <a:buChar char="•"/>
            </a:pPr>
            <a:r>
              <a:rPr lang="zh-CN" altLang="en-US" dirty="0" smtClean="0"/>
              <a:t>对于未分离样品，光散射法测定的量为：</a:t>
            </a:r>
            <a:endParaRPr lang="en-US" dirty="0" smtClean="0"/>
          </a:p>
          <a:p>
            <a:pPr marL="679652" lvl="1" indent="-180559">
              <a:spcBef>
                <a:spcPts val="0"/>
              </a:spcBef>
              <a:buFont typeface="Arial" pitchFamily="34" charset="0"/>
              <a:buChar char="•"/>
            </a:pPr>
            <a:r>
              <a:rPr lang="zh-CN" altLang="en-US" dirty="0" smtClean="0"/>
              <a:t>重均分子量平均值，</a:t>
            </a:r>
            <a:r>
              <a:rPr lang="en-US" dirty="0" smtClean="0"/>
              <a:t>M</a:t>
            </a:r>
            <a:r>
              <a:rPr lang="en-US" baseline="-25000" dirty="0" smtClean="0"/>
              <a:t>W</a:t>
            </a:r>
            <a:r>
              <a:rPr lang="zh-CN" altLang="en-US" baseline="-25000" dirty="0" smtClean="0"/>
              <a:t>。</a:t>
            </a:r>
            <a:endParaRPr lang="en-US" dirty="0" smtClean="0"/>
          </a:p>
          <a:p>
            <a:pPr marL="679652" lvl="1" indent="-180559">
              <a:spcBef>
                <a:spcPts val="0"/>
              </a:spcBef>
              <a:buFont typeface="Arial" pitchFamily="34" charset="0"/>
              <a:buChar char="•"/>
            </a:pPr>
            <a:r>
              <a:rPr lang="en-US" dirty="0" smtClean="0"/>
              <a:t>z-</a:t>
            </a:r>
            <a:r>
              <a:rPr lang="zh-CN" altLang="en-US" dirty="0" smtClean="0"/>
              <a:t>均半径</a:t>
            </a:r>
            <a:r>
              <a:rPr lang="en-US" dirty="0" smtClean="0"/>
              <a:t>,</a:t>
            </a:r>
            <a:r>
              <a:rPr lang="zh-CN" altLang="en-US" dirty="0" smtClean="0"/>
              <a:t>，</a:t>
            </a:r>
            <a:r>
              <a:rPr lang="en-US" dirty="0" err="1" smtClean="0"/>
              <a:t>r</a:t>
            </a:r>
            <a:r>
              <a:rPr lang="en-US" baseline="-25000" dirty="0" err="1" smtClean="0"/>
              <a:t>z</a:t>
            </a:r>
            <a:endParaRPr lang="en-US" dirty="0" smtClean="0"/>
          </a:p>
          <a:p>
            <a:pPr marL="180559" indent="-180559">
              <a:buFont typeface="Arial" pitchFamily="34" charset="0"/>
              <a:buChar char="•"/>
            </a:pPr>
            <a:r>
              <a:rPr lang="zh-CN" altLang="en-US" dirty="0" smtClean="0"/>
              <a:t>对于已分离样品和未分离样品对应的参数差别将在稍后的课程中讲解。</a:t>
            </a:r>
            <a:endParaRPr lang="en-US" dirty="0" smtClean="0"/>
          </a:p>
          <a:p>
            <a:endParaRPr lang="en-US" dirty="0" smtClean="0"/>
          </a:p>
          <a:p>
            <a:r>
              <a:rPr lang="zh-CN" altLang="en-US" b="1" u="sng" dirty="0" smtClean="0"/>
              <a:t>重点</a:t>
            </a:r>
            <a:r>
              <a:rPr lang="zh-CN" altLang="en-US" dirty="0" smtClean="0"/>
              <a:t>：</a:t>
            </a:r>
            <a:endParaRPr lang="en-US" dirty="0" smtClean="0"/>
          </a:p>
          <a:p>
            <a:pPr marL="180559" indent="-180559">
              <a:buFont typeface="Arial" pitchFamily="34" charset="0"/>
              <a:buChar char="•"/>
            </a:pPr>
            <a:r>
              <a:rPr lang="en-US" dirty="0" smtClean="0"/>
              <a:t> </a:t>
            </a:r>
            <a:r>
              <a:rPr lang="en-US" b="1" dirty="0" smtClean="0"/>
              <a:t>Weight-averaged molar mass M</a:t>
            </a:r>
            <a:r>
              <a:rPr lang="en-US" b="1" baseline="-25000" dirty="0" smtClean="0"/>
              <a:t>W</a:t>
            </a:r>
            <a:r>
              <a:rPr lang="en-US" b="1" dirty="0" smtClean="0"/>
              <a:t> -  </a:t>
            </a:r>
            <a:r>
              <a:rPr lang="zh-CN" altLang="en-US" dirty="0" smtClean="0"/>
              <a:t>因为散射光与摩尔质量、质量浓度成正比。测定未分离样品的结果是重均分子量的平均值。请参见具体计算公式。</a:t>
            </a:r>
            <a:endParaRPr lang="en-US" dirty="0" smtClean="0"/>
          </a:p>
          <a:p>
            <a:pPr marL="180559" indent="-180559">
              <a:buFont typeface="Arial" pitchFamily="34" charset="0"/>
              <a:buChar char="•"/>
            </a:pPr>
            <a:r>
              <a:rPr lang="en-US" dirty="0" smtClean="0"/>
              <a:t> </a:t>
            </a:r>
            <a:r>
              <a:rPr lang="en-US" b="1" dirty="0" smtClean="0"/>
              <a:t>z-averaged rms radius </a:t>
            </a:r>
            <a:r>
              <a:rPr lang="en-US" b="1" dirty="0" err="1" smtClean="0"/>
              <a:t>r</a:t>
            </a:r>
            <a:r>
              <a:rPr lang="en-US" b="1" baseline="-25000" dirty="0" err="1" smtClean="0"/>
              <a:t>z</a:t>
            </a:r>
            <a:r>
              <a:rPr lang="en-US" b="1" dirty="0" smtClean="0"/>
              <a:t>  </a:t>
            </a:r>
            <a:r>
              <a:rPr lang="en-US" dirty="0" smtClean="0"/>
              <a:t>-</a:t>
            </a:r>
            <a:r>
              <a:rPr lang="zh-CN" altLang="en-US" dirty="0" smtClean="0"/>
              <a:t>因为散射光与摩尔质量、质量浓度成正比。测定未分离样品的结果是重均分子量的平均值。而</a:t>
            </a:r>
            <a:r>
              <a:rPr lang="en-US" b="1" dirty="0" err="1" smtClean="0"/>
              <a:t>r</a:t>
            </a:r>
            <a:r>
              <a:rPr lang="en-US" b="1" baseline="-25000" dirty="0" err="1" smtClean="0"/>
              <a:t>z</a:t>
            </a:r>
            <a:r>
              <a:rPr lang="en-US" b="1" dirty="0" smtClean="0"/>
              <a:t> </a:t>
            </a:r>
            <a:r>
              <a:rPr lang="zh-CN" altLang="en-US" dirty="0" smtClean="0"/>
              <a:t>代表了更高含量组分的半径分布。</a:t>
            </a:r>
            <a:r>
              <a:rPr lang="en-US" altLang="zh-CN" dirty="0" smtClean="0"/>
              <a:t>Z-</a:t>
            </a:r>
            <a:r>
              <a:rPr lang="zh-CN" altLang="en-US" dirty="0" smtClean="0"/>
              <a:t>均值源于德语词</a:t>
            </a:r>
            <a:r>
              <a:rPr lang="en-US" dirty="0" err="1" smtClean="0"/>
              <a:t>Zentrifuge</a:t>
            </a:r>
            <a:r>
              <a:rPr lang="zh-CN" altLang="en-US" dirty="0" smtClean="0"/>
              <a:t>。因为其分布与离心法测定结果类似。</a:t>
            </a:r>
            <a:endParaRPr lang="en-US" dirty="0" smtClean="0"/>
          </a:p>
        </p:txBody>
      </p:sp>
      <p:sp>
        <p:nvSpPr>
          <p:cNvPr id="10" name="Slide Image Placeholder 9"/>
          <p:cNvSpPr>
            <a:spLocks noGrp="1" noRot="1" noChangeAspect="1"/>
          </p:cNvSpPr>
          <p:nvPr>
            <p:ph type="sldImg"/>
          </p:nvPr>
        </p:nvSpPr>
        <p:spPr/>
      </p:sp>
      <p:sp>
        <p:nvSpPr>
          <p:cNvPr id="12"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a:t>
            </a:r>
            <a:r>
              <a:rPr lang="en-US" smtClean="0"/>
              <a:t>Corporation </a:t>
            </a:r>
            <a:r>
              <a:rPr lang="en-US" smtClean="0"/>
              <a:t>2013 </a:t>
            </a:r>
            <a:r>
              <a:rPr lang="en-US" dirty="0" smtClean="0"/>
              <a:t>– All Rights Reserved</a:t>
            </a:r>
            <a:endParaRPr lang="en-US" dirty="0"/>
          </a:p>
        </p:txBody>
      </p:sp>
      <p:sp>
        <p:nvSpPr>
          <p:cNvPr id="57347" name="Rectangle 5"/>
          <p:cNvSpPr>
            <a:spLocks noGrp="1" noChangeArrowheads="1"/>
          </p:cNvSpPr>
          <p:nvPr>
            <p:ph type="sldNum" sz="quarter" idx="5"/>
          </p:nvPr>
        </p:nvSpPr>
        <p:spPr>
          <a:noFill/>
        </p:spPr>
        <p:txBody>
          <a:bodyPr/>
          <a:lstStyle/>
          <a:p>
            <a:r>
              <a:rPr lang="en-US" dirty="0" smtClean="0"/>
              <a:t>30</a:t>
            </a:r>
            <a:endParaRPr lang="en-US" dirty="0"/>
          </a:p>
        </p:txBody>
      </p:sp>
      <p:sp>
        <p:nvSpPr>
          <p:cNvPr id="57348" name="Rectangle 2"/>
          <p:cNvSpPr>
            <a:spLocks noGrp="1" noRot="1" noChangeAspect="1" noChangeArrowheads="1" noTextEdit="1"/>
          </p:cNvSpPr>
          <p:nvPr>
            <p:ph type="sldImg"/>
          </p:nvPr>
        </p:nvSpPr>
        <p:spPr>
          <a:ln/>
        </p:spPr>
      </p:sp>
      <p:sp>
        <p:nvSpPr>
          <p:cNvPr id="6" name="Notes Placeholder 2"/>
          <p:cNvSpPr>
            <a:spLocks noGrp="1"/>
          </p:cNvSpPr>
          <p:nvPr>
            <p:ph type="body" idx="3"/>
          </p:nvPr>
        </p:nvSpPr>
        <p:spPr>
          <a:xfrm>
            <a:off x="946574" y="4860071"/>
            <a:ext cx="5206153" cy="4603720"/>
          </a:xfrm>
        </p:spPr>
        <p:txBody>
          <a:bodyPr>
            <a:normAutofit/>
          </a:bodyPr>
          <a:lstStyle/>
          <a:p>
            <a:r>
              <a:rPr lang="zh-CN" altLang="en-US" u="sng" dirty="0" smtClean="0"/>
              <a:t>备注</a:t>
            </a:r>
            <a:r>
              <a:rPr lang="en-US" dirty="0"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36867" name="Rectangle 5"/>
          <p:cNvSpPr>
            <a:spLocks noGrp="1" noChangeArrowheads="1"/>
          </p:cNvSpPr>
          <p:nvPr>
            <p:ph type="sldNum" sz="quarter" idx="5"/>
          </p:nvPr>
        </p:nvSpPr>
        <p:spPr>
          <a:noFill/>
        </p:spPr>
        <p:txBody>
          <a:bodyPr/>
          <a:lstStyle/>
          <a:p>
            <a:r>
              <a:rPr lang="en-US" dirty="0" smtClean="0"/>
              <a:t>4</a:t>
            </a:r>
            <a:endParaRPr lang="en-US" dirty="0"/>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r>
              <a:rPr lang="zh-CN" altLang="en-US" b="1" u="sng" dirty="0" smtClean="0">
                <a:latin typeface="+mn-lt"/>
              </a:rPr>
              <a:t>备注</a:t>
            </a:r>
            <a:r>
              <a:rPr lang="en-US" u="sng" dirty="0" smtClean="0">
                <a:latin typeface="+mn-lt"/>
              </a:rPr>
              <a:t>:</a:t>
            </a:r>
            <a:r>
              <a:rPr lang="en-US" dirty="0" smtClean="0">
                <a:latin typeface="+mn-lt"/>
              </a:rPr>
              <a:t>  </a:t>
            </a:r>
          </a:p>
          <a:p>
            <a:pPr marL="183966" indent="-183966">
              <a:buFont typeface="Arial" pitchFamily="34" charset="0"/>
              <a:buChar char="•"/>
            </a:pPr>
            <a:r>
              <a:rPr lang="zh-CN" altLang="en-US" dirty="0" smtClean="0">
                <a:latin typeface="+mn-lt"/>
              </a:rPr>
              <a:t>日常生活中可能有人会问：天空为什么是蓝色？我们是如何看见云彩的？为什么晚霞是红色？等问题；而这些答案都与光的散射密切相关。事实上，正是由于对这些问题的思考，</a:t>
            </a:r>
            <a:r>
              <a:rPr lang="en-US" altLang="zh-CN" i="1" dirty="0" smtClean="0">
                <a:latin typeface="+mn-lt"/>
              </a:rPr>
              <a:t>Lord Rayleigh </a:t>
            </a:r>
            <a:r>
              <a:rPr lang="zh-CN" altLang="en-US" dirty="0" smtClean="0">
                <a:latin typeface="+mn-lt"/>
              </a:rPr>
              <a:t>于</a:t>
            </a:r>
            <a:r>
              <a:rPr lang="en-US" altLang="zh-CN" dirty="0" smtClean="0">
                <a:latin typeface="+mn-lt"/>
              </a:rPr>
              <a:t>1871</a:t>
            </a:r>
            <a:r>
              <a:rPr lang="zh-CN" altLang="en-US" dirty="0" smtClean="0">
                <a:latin typeface="+mn-lt"/>
              </a:rPr>
              <a:t>年在世界上首次提出了光在大气中的散射理论，从而揭示了光散射行为与天空的颜色之间的关系。</a:t>
            </a:r>
            <a:endParaRPr lang="en-US" dirty="0" smtClean="0">
              <a:latin typeface="+mn-lt"/>
            </a:endParaRPr>
          </a:p>
          <a:p>
            <a:pPr marL="183966" indent="-183966">
              <a:buFont typeface="Arial" pitchFamily="34" charset="0"/>
              <a:buChar char="•"/>
            </a:pPr>
            <a:r>
              <a:rPr lang="zh-CN" altLang="en-US" dirty="0" smtClean="0">
                <a:latin typeface="+mn-lt"/>
              </a:rPr>
              <a:t>当一束光经过某一物质时，绝大部分光仍保持原来的方向传播；而部分光将散射至新的方向。仔细对散射光进行研究可以了解散射系统更深层次的信息。</a:t>
            </a:r>
            <a:endParaRPr lang="en-US" dirty="0" smtClean="0">
              <a:latin typeface="+mn-lt"/>
            </a:endParaRPr>
          </a:p>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37891" name="Rectangle 5"/>
          <p:cNvSpPr>
            <a:spLocks noGrp="1" noChangeArrowheads="1"/>
          </p:cNvSpPr>
          <p:nvPr>
            <p:ph type="sldNum" sz="quarter" idx="5"/>
          </p:nvPr>
        </p:nvSpPr>
        <p:spPr>
          <a:noFill/>
        </p:spPr>
        <p:txBody>
          <a:bodyPr/>
          <a:lstStyle/>
          <a:p>
            <a:r>
              <a:rPr lang="en-US" dirty="0" smtClean="0"/>
              <a:t>5</a:t>
            </a:r>
            <a:endParaRPr lang="en-US" dirty="0"/>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p:spPr>
        <p:txBody>
          <a:bodyPr/>
          <a:lstStyle/>
          <a:p>
            <a:r>
              <a:rPr lang="zh-CN" altLang="en-US" b="1" u="sng" dirty="0" smtClean="0">
                <a:latin typeface="+mn-lt"/>
              </a:rPr>
              <a:t>备注</a:t>
            </a:r>
            <a:r>
              <a:rPr lang="en-US" u="sng" dirty="0" smtClean="0">
                <a:latin typeface="+mn-lt"/>
              </a:rPr>
              <a:t>:</a:t>
            </a:r>
            <a:r>
              <a:rPr lang="en-US" dirty="0" smtClean="0">
                <a:latin typeface="+mn-lt"/>
              </a:rPr>
              <a:t>  </a:t>
            </a:r>
          </a:p>
          <a:p>
            <a:pPr marL="183966" indent="-183966">
              <a:buFont typeface="Arial" pitchFamily="34" charset="0"/>
              <a:buChar char="•"/>
            </a:pPr>
            <a:r>
              <a:rPr lang="zh-CN" altLang="en-US" dirty="0" smtClean="0">
                <a:latin typeface="+mn-lt"/>
              </a:rPr>
              <a:t>实验室中，我们可以控制测定条件，如光的波长</a:t>
            </a:r>
            <a:r>
              <a:rPr lang="en-US" dirty="0" smtClean="0">
                <a:latin typeface="+mn-lt"/>
              </a:rPr>
              <a:t>(</a:t>
            </a:r>
            <a:r>
              <a:rPr lang="el-GR" i="1" dirty="0" smtClean="0">
                <a:latin typeface="+mn-lt"/>
              </a:rPr>
              <a:t>λ</a:t>
            </a:r>
            <a:r>
              <a:rPr lang="en-US" dirty="0" smtClean="0">
                <a:latin typeface="+mn-lt"/>
              </a:rPr>
              <a:t>)</a:t>
            </a:r>
            <a:r>
              <a:rPr lang="zh-CN" altLang="en-US" dirty="0" smtClean="0">
                <a:latin typeface="+mn-lt"/>
              </a:rPr>
              <a:t> ，极化率（</a:t>
            </a:r>
            <a:r>
              <a:rPr lang="en-US" altLang="zh-CN" i="1" dirty="0" smtClean="0">
                <a:latin typeface="+mn-lt"/>
              </a:rPr>
              <a:t>Polarization</a:t>
            </a:r>
            <a:r>
              <a:rPr lang="zh-CN" altLang="en-US" dirty="0" smtClean="0">
                <a:latin typeface="+mn-lt"/>
              </a:rPr>
              <a:t>），入射光光强度等获取散射光更深层次的信息。光束与观测视角相交的部分定义为散射体积。建立单位散射体积中散射光与观测角度（</a:t>
            </a:r>
            <a:r>
              <a:rPr lang="el-GR" altLang="zh-CN" i="1" dirty="0" smtClean="0">
                <a:latin typeface="+mn-lt"/>
              </a:rPr>
              <a:t>θ</a:t>
            </a:r>
            <a:r>
              <a:rPr lang="zh-CN" altLang="en-US" dirty="0" smtClean="0">
                <a:latin typeface="+mn-lt"/>
              </a:rPr>
              <a:t>）、极化率之间的函数关系。</a:t>
            </a:r>
            <a:endParaRPr lang="en-US" dirty="0" smtClean="0">
              <a:latin typeface="+mn-lt"/>
            </a:endParaRPr>
          </a:p>
          <a:p>
            <a:pPr marL="183966" indent="-183966">
              <a:buFont typeface="Arial" pitchFamily="34" charset="0"/>
              <a:buChar char="•"/>
            </a:pPr>
            <a:r>
              <a:rPr lang="zh-CN" altLang="en-US" dirty="0" smtClean="0">
                <a:latin typeface="+mn-lt"/>
              </a:rPr>
              <a:t>通过精确控制以上试验参数，我们可以利用光的散射获取散射介质基本的物理性质。</a:t>
            </a:r>
            <a:endParaRPr lang="en-US" dirty="0" smtClean="0">
              <a:latin typeface="+mn-lt"/>
            </a:endParaRPr>
          </a:p>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38915" name="Rectangle 5"/>
          <p:cNvSpPr>
            <a:spLocks noGrp="1" noChangeArrowheads="1"/>
          </p:cNvSpPr>
          <p:nvPr>
            <p:ph type="sldNum" sz="quarter" idx="5"/>
          </p:nvPr>
        </p:nvSpPr>
        <p:spPr>
          <a:noFill/>
        </p:spPr>
        <p:txBody>
          <a:bodyPr/>
          <a:lstStyle/>
          <a:p>
            <a:r>
              <a:rPr lang="en-US" dirty="0" smtClean="0"/>
              <a:t>6</a:t>
            </a:r>
            <a:endParaRPr lang="en-US" dirty="0"/>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xfrm>
            <a:off x="946574" y="4860072"/>
            <a:ext cx="5206153" cy="4798389"/>
          </a:xfrm>
          <a:noFill/>
          <a:ln/>
        </p:spPr>
        <p:txBody>
          <a:bodyPr>
            <a:noAutofit/>
          </a:bodyPr>
          <a:lstStyle/>
          <a:p>
            <a:r>
              <a:rPr lang="zh-CN" altLang="en-US" b="1" u="sng" dirty="0" smtClean="0">
                <a:latin typeface="+mn-lt"/>
              </a:rPr>
              <a:t>备注</a:t>
            </a:r>
            <a:r>
              <a:rPr lang="en-US" u="sng" dirty="0" smtClean="0">
                <a:latin typeface="+mn-lt"/>
              </a:rPr>
              <a:t>:</a:t>
            </a:r>
            <a:r>
              <a:rPr lang="en-US" dirty="0" smtClean="0">
                <a:latin typeface="+mn-lt"/>
              </a:rPr>
              <a:t>  </a:t>
            </a:r>
          </a:p>
          <a:p>
            <a:pPr marL="183966" indent="-183966">
              <a:buFont typeface="Arial" pitchFamily="34" charset="0"/>
              <a:buChar char="•"/>
            </a:pPr>
            <a:r>
              <a:rPr lang="zh-CN" altLang="en-US" dirty="0" smtClean="0">
                <a:latin typeface="+mn-lt"/>
              </a:rPr>
              <a:t>通过控制试验条件参数，我们可以利用光散射法测定高分子摩尔质量</a:t>
            </a:r>
            <a:r>
              <a:rPr lang="en-US" dirty="0" smtClean="0">
                <a:latin typeface="+mn-lt"/>
              </a:rPr>
              <a:t>(</a:t>
            </a:r>
            <a:r>
              <a:rPr lang="en-US" i="1" dirty="0" smtClean="0">
                <a:latin typeface="+mn-lt"/>
              </a:rPr>
              <a:t>M</a:t>
            </a:r>
            <a:r>
              <a:rPr lang="en-US" dirty="0" smtClean="0">
                <a:latin typeface="+mn-lt"/>
              </a:rPr>
              <a:t>) </a:t>
            </a:r>
            <a:r>
              <a:rPr lang="zh-CN" altLang="en-US" dirty="0" smtClean="0">
                <a:latin typeface="+mn-lt"/>
              </a:rPr>
              <a:t>、尺寸</a:t>
            </a:r>
            <a:r>
              <a:rPr lang="en-US" dirty="0" smtClean="0">
                <a:latin typeface="+mn-lt"/>
              </a:rPr>
              <a:t>(</a:t>
            </a:r>
            <a:r>
              <a:rPr lang="en-US" i="1" dirty="0" err="1" smtClean="0">
                <a:latin typeface="+mn-lt"/>
              </a:rPr>
              <a:t>r</a:t>
            </a:r>
            <a:r>
              <a:rPr lang="en-US" i="1" baseline="-25000" dirty="0" err="1" smtClean="0">
                <a:latin typeface="+mn-lt"/>
              </a:rPr>
              <a:t>g</a:t>
            </a:r>
            <a:r>
              <a:rPr lang="en-US" dirty="0" smtClean="0">
                <a:latin typeface="+mn-lt"/>
              </a:rPr>
              <a:t>) </a:t>
            </a:r>
            <a:r>
              <a:rPr lang="zh-CN" altLang="en-US" dirty="0" smtClean="0">
                <a:latin typeface="+mn-lt"/>
              </a:rPr>
              <a:t>、第二维利系数</a:t>
            </a:r>
            <a:r>
              <a:rPr lang="en-US" dirty="0" smtClean="0">
                <a:latin typeface="+mn-lt"/>
              </a:rPr>
              <a:t>(</a:t>
            </a:r>
            <a:r>
              <a:rPr lang="en-US" i="1" dirty="0" smtClean="0">
                <a:latin typeface="+mn-lt"/>
              </a:rPr>
              <a:t>A</a:t>
            </a:r>
            <a:r>
              <a:rPr lang="en-US" i="1" baseline="-25000" dirty="0" smtClean="0">
                <a:latin typeface="+mn-lt"/>
              </a:rPr>
              <a:t>2</a:t>
            </a:r>
            <a:r>
              <a:rPr lang="en-US" dirty="0" smtClean="0">
                <a:latin typeface="+mn-lt"/>
              </a:rPr>
              <a:t>)</a:t>
            </a:r>
            <a:r>
              <a:rPr lang="zh-CN" altLang="en-US" dirty="0" smtClean="0">
                <a:latin typeface="+mn-lt"/>
              </a:rPr>
              <a:t>以及溶质在溶液中的平移扩散系数</a:t>
            </a:r>
            <a:r>
              <a:rPr lang="en-US" dirty="0" smtClean="0">
                <a:latin typeface="+mn-lt"/>
              </a:rPr>
              <a:t>(</a:t>
            </a:r>
            <a:r>
              <a:rPr lang="en-US" i="1" dirty="0" err="1" smtClean="0">
                <a:latin typeface="+mn-lt"/>
              </a:rPr>
              <a:t>D</a:t>
            </a:r>
            <a:r>
              <a:rPr lang="en-US" i="1" baseline="-25000" dirty="0" err="1" smtClean="0">
                <a:latin typeface="+mn-lt"/>
              </a:rPr>
              <a:t>t</a:t>
            </a:r>
            <a:r>
              <a:rPr lang="en-US" dirty="0" smtClean="0">
                <a:latin typeface="+mn-lt"/>
              </a:rPr>
              <a:t>) </a:t>
            </a:r>
            <a:r>
              <a:rPr lang="zh-CN" altLang="en-US" dirty="0" smtClean="0">
                <a:latin typeface="+mn-lt"/>
              </a:rPr>
              <a:t>。与其它测定方法相比，光散射法是一种非破坏性（无损）测量法。</a:t>
            </a:r>
            <a:endParaRPr lang="en-US" dirty="0" smtClean="0">
              <a:latin typeface="+mn-lt"/>
            </a:endParaRPr>
          </a:p>
          <a:p>
            <a:pPr marL="183966" indent="-183966">
              <a:buFont typeface="Arial" pitchFamily="34" charset="0"/>
              <a:buChar char="•"/>
            </a:pPr>
            <a:r>
              <a:rPr lang="zh-CN" altLang="en-US" dirty="0" smtClean="0">
                <a:latin typeface="+mn-lt"/>
              </a:rPr>
              <a:t>依据不同试验模式，光散射法可以分别测定以上参数并获取不同信息。例如在单机模式中（</a:t>
            </a:r>
            <a:r>
              <a:rPr lang="en-US" dirty="0" smtClean="0">
                <a:latin typeface="+mn-lt"/>
              </a:rPr>
              <a:t> batch </a:t>
            </a:r>
            <a:r>
              <a:rPr lang="en-US" altLang="zh-CN" dirty="0" smtClean="0">
                <a:latin typeface="+mn-lt"/>
              </a:rPr>
              <a:t>model</a:t>
            </a:r>
            <a:r>
              <a:rPr lang="zh-CN" altLang="en-US" dirty="0" smtClean="0">
                <a:latin typeface="+mn-lt"/>
              </a:rPr>
              <a:t>），样品未经分离系统如</a:t>
            </a:r>
            <a:r>
              <a:rPr lang="en-US" altLang="zh-CN" dirty="0" smtClean="0">
                <a:latin typeface="+mn-lt"/>
              </a:rPr>
              <a:t>GPC</a:t>
            </a:r>
            <a:r>
              <a:rPr lang="zh-CN" altLang="en-US" dirty="0" smtClean="0">
                <a:latin typeface="+mn-lt"/>
              </a:rPr>
              <a:t>分离。所测定的摩尔质量即为样品的平均摩尔质量；而分子尺寸即为平均尺寸。而对于经过分离系统分离得到的样品，我们不仅可以获知样品的分子量和分子尺寸分布曲线，而且还可以确定样品在溶液中的构象。</a:t>
            </a:r>
            <a:endParaRPr lang="en-US" dirty="0" smtClean="0">
              <a:latin typeface="+mn-lt"/>
            </a:endParaRPr>
          </a:p>
          <a:p>
            <a:pPr marL="183966" indent="-183966">
              <a:buFont typeface="Arial" pitchFamily="34" charset="0"/>
              <a:buChar char="•"/>
            </a:pPr>
            <a:r>
              <a:rPr lang="zh-CN" altLang="en-US" dirty="0" smtClean="0">
                <a:latin typeface="+mn-lt"/>
              </a:rPr>
              <a:t>前三个量</a:t>
            </a:r>
            <a:r>
              <a:rPr lang="en-US" i="1" dirty="0" smtClean="0">
                <a:latin typeface="+mn-lt"/>
              </a:rPr>
              <a:t>M</a:t>
            </a:r>
            <a:r>
              <a:rPr lang="zh-CN" altLang="en-US" i="1" dirty="0" smtClean="0">
                <a:latin typeface="+mn-lt"/>
              </a:rPr>
              <a:t>、</a:t>
            </a:r>
            <a:r>
              <a:rPr lang="en-US" i="1" dirty="0" err="1" smtClean="0">
                <a:latin typeface="+mn-lt"/>
              </a:rPr>
              <a:t>r</a:t>
            </a:r>
            <a:r>
              <a:rPr lang="en-US" i="1" baseline="-25000" dirty="0" err="1" smtClean="0">
                <a:latin typeface="+mn-lt"/>
              </a:rPr>
              <a:t>g</a:t>
            </a:r>
            <a:r>
              <a:rPr lang="zh-CN" altLang="en-US" i="1" dirty="0" smtClean="0">
                <a:latin typeface="+mn-lt"/>
              </a:rPr>
              <a:t> 、</a:t>
            </a:r>
            <a:r>
              <a:rPr lang="en-US" dirty="0" smtClean="0">
                <a:latin typeface="+mn-lt"/>
              </a:rPr>
              <a:t> </a:t>
            </a:r>
            <a:r>
              <a:rPr lang="en-US" i="1" dirty="0" smtClean="0">
                <a:latin typeface="+mn-lt"/>
              </a:rPr>
              <a:t>A</a:t>
            </a:r>
            <a:r>
              <a:rPr lang="en-US" i="1" baseline="-25000" dirty="0" smtClean="0">
                <a:latin typeface="+mn-lt"/>
              </a:rPr>
              <a:t>2</a:t>
            </a:r>
            <a:r>
              <a:rPr lang="zh-CN" altLang="en-US" dirty="0" smtClean="0"/>
              <a:t>，</a:t>
            </a:r>
            <a:r>
              <a:rPr lang="zh-CN" altLang="en-US" dirty="0" smtClean="0">
                <a:latin typeface="+mn-lt"/>
              </a:rPr>
              <a:t>通过经典光散射，又称为静态光散射或瑞利光散射</a:t>
            </a:r>
            <a:r>
              <a:rPr lang="en-US" dirty="0" smtClean="0">
                <a:latin typeface="+mn-lt"/>
              </a:rPr>
              <a:t>(Rayleigh scattering)</a:t>
            </a:r>
            <a:r>
              <a:rPr lang="zh-CN" altLang="en-US" dirty="0" smtClean="0">
                <a:latin typeface="+mn-lt"/>
              </a:rPr>
              <a:t>测定。</a:t>
            </a:r>
            <a:r>
              <a:rPr lang="en-US" dirty="0" smtClean="0">
                <a:latin typeface="+mn-lt"/>
              </a:rPr>
              <a:t> </a:t>
            </a:r>
            <a:r>
              <a:rPr lang="zh-CN" altLang="en-US" dirty="0" smtClean="0">
                <a:latin typeface="+mn-lt"/>
              </a:rPr>
              <a:t>该方法中，测量所需时间远长于由分子布朗运动而引起的光强度的波动。因此，我们可以认为光强度随时间的变化是恒定不变的</a:t>
            </a:r>
            <a:r>
              <a:rPr lang="en-US" dirty="0" smtClean="0">
                <a:latin typeface="+mn-lt"/>
              </a:rPr>
              <a:t>.  </a:t>
            </a:r>
            <a:r>
              <a:rPr lang="zh-CN" altLang="en-US" dirty="0" smtClean="0">
                <a:latin typeface="+mn-lt"/>
              </a:rPr>
              <a:t>本节内容主要针对于</a:t>
            </a:r>
            <a:r>
              <a:rPr lang="en-US" dirty="0" smtClean="0">
                <a:latin typeface="+mn-lt"/>
              </a:rPr>
              <a:t>Rayleigh </a:t>
            </a:r>
            <a:r>
              <a:rPr lang="zh-CN" altLang="en-US" dirty="0" smtClean="0">
                <a:latin typeface="+mn-lt"/>
              </a:rPr>
              <a:t>光散射。而研究纳秒范围内光强度的波动的技术称为动态光散射</a:t>
            </a:r>
            <a:r>
              <a:rPr lang="en-US" dirty="0" smtClean="0">
                <a:latin typeface="+mn-lt"/>
              </a:rPr>
              <a:t>(Dynamic Light Scattering</a:t>
            </a:r>
            <a:r>
              <a:rPr lang="zh-CN" altLang="en-US" dirty="0" smtClean="0">
                <a:latin typeface="+mn-lt"/>
              </a:rPr>
              <a:t>，</a:t>
            </a:r>
            <a:r>
              <a:rPr lang="en-US" dirty="0" smtClean="0">
                <a:latin typeface="+mn-lt"/>
              </a:rPr>
              <a:t>DLS)</a:t>
            </a:r>
            <a:r>
              <a:rPr lang="zh-CN" altLang="en-US" dirty="0" smtClean="0">
                <a:latin typeface="+mn-lt"/>
              </a:rPr>
              <a:t>，或光子相关谱</a:t>
            </a:r>
            <a:r>
              <a:rPr lang="en-US" dirty="0" smtClean="0">
                <a:latin typeface="+mn-lt"/>
              </a:rPr>
              <a:t>(Photon Correlation Spectroscopy</a:t>
            </a:r>
            <a:r>
              <a:rPr lang="zh-CN" altLang="en-US" dirty="0" smtClean="0">
                <a:latin typeface="+mn-lt"/>
              </a:rPr>
              <a:t>，</a:t>
            </a:r>
            <a:r>
              <a:rPr lang="en-US" dirty="0" smtClean="0">
                <a:latin typeface="+mn-lt"/>
              </a:rPr>
              <a:t>PCS)</a:t>
            </a:r>
            <a:r>
              <a:rPr lang="zh-CN" altLang="en-US" dirty="0" smtClean="0">
                <a:latin typeface="+mn-lt"/>
              </a:rPr>
              <a:t>，或</a:t>
            </a:r>
            <a:r>
              <a:rPr lang="en-US" dirty="0" smtClean="0">
                <a:latin typeface="+mn-lt"/>
              </a:rPr>
              <a:t>(Quasi-Elastic Light Scattering </a:t>
            </a:r>
            <a:r>
              <a:rPr lang="zh-CN" altLang="en-US" dirty="0" smtClean="0">
                <a:latin typeface="+mn-lt"/>
              </a:rPr>
              <a:t>，</a:t>
            </a:r>
            <a:r>
              <a:rPr lang="en-US" dirty="0" smtClean="0">
                <a:latin typeface="+mn-lt"/>
              </a:rPr>
              <a:t>QELS).  </a:t>
            </a:r>
            <a:r>
              <a:rPr lang="zh-CN" altLang="en-US" dirty="0" smtClean="0">
                <a:latin typeface="+mn-lt"/>
              </a:rPr>
              <a:t>该技术可以直接测定溶质分子在溶液中的平移扩散系数；如果假设溶质分子为球型，还可以计算溶质分子的流体力学半径</a:t>
            </a:r>
            <a:r>
              <a:rPr lang="en-US" dirty="0" smtClean="0">
                <a:latin typeface="+mn-lt"/>
              </a:rPr>
              <a:t>hydrodynamic radius (</a:t>
            </a:r>
            <a:r>
              <a:rPr lang="en-US" i="1" dirty="0" err="1" smtClean="0">
                <a:latin typeface="+mn-lt"/>
              </a:rPr>
              <a:t>r</a:t>
            </a:r>
            <a:r>
              <a:rPr lang="en-US" i="1" baseline="-25000" dirty="0" err="1" smtClean="0">
                <a:latin typeface="+mn-lt"/>
              </a:rPr>
              <a:t>h</a:t>
            </a:r>
            <a:r>
              <a:rPr lang="en-US" dirty="0" smtClean="0">
                <a:latin typeface="+mn-lt"/>
              </a:rPr>
              <a:t>)</a:t>
            </a:r>
            <a:r>
              <a:rPr lang="zh-CN" altLang="en-US" dirty="0" smtClean="0">
                <a:latin typeface="+mn-lt"/>
              </a:rPr>
              <a:t> 。</a:t>
            </a:r>
            <a:endParaRPr lang="en-US" dirty="0" smtClean="0">
              <a:latin typeface="+mn-lt"/>
            </a:endParaRPr>
          </a:p>
          <a:p>
            <a:pPr>
              <a:spcBef>
                <a:spcPts val="1288"/>
              </a:spcBef>
            </a:pPr>
            <a:r>
              <a:rPr lang="zh-CN" altLang="en-US" b="1" u="sng" dirty="0" smtClean="0">
                <a:latin typeface="+mn-lt"/>
              </a:rPr>
              <a:t>重点</a:t>
            </a:r>
            <a:r>
              <a:rPr lang="en-US" u="sng" dirty="0" smtClean="0">
                <a:latin typeface="+mn-lt"/>
              </a:rPr>
              <a:t>:</a:t>
            </a:r>
          </a:p>
          <a:p>
            <a:pPr marL="185670" indent="-185670">
              <a:buFont typeface="Arial" pitchFamily="34" charset="0"/>
              <a:buChar char="•"/>
            </a:pPr>
            <a:r>
              <a:rPr lang="zh-CN" altLang="en-US" b="1" dirty="0" smtClean="0">
                <a:latin typeface="+mn-lt"/>
              </a:rPr>
              <a:t>静态光散射</a:t>
            </a:r>
            <a:r>
              <a:rPr lang="en-US" b="1" dirty="0" smtClean="0">
                <a:latin typeface="+mn-lt"/>
              </a:rPr>
              <a:t> </a:t>
            </a:r>
            <a:r>
              <a:rPr lang="en-US" dirty="0" smtClean="0">
                <a:latin typeface="+mn-lt"/>
              </a:rPr>
              <a:t>( </a:t>
            </a:r>
            <a:r>
              <a:rPr lang="en-US" b="1" dirty="0" smtClean="0">
                <a:latin typeface="+mn-lt"/>
              </a:rPr>
              <a:t>Static Light Scattering</a:t>
            </a:r>
            <a:r>
              <a:rPr lang="en-US" dirty="0" smtClean="0">
                <a:latin typeface="+mn-lt"/>
              </a:rPr>
              <a:t>) </a:t>
            </a:r>
            <a:r>
              <a:rPr lang="zh-CN" altLang="en-US" dirty="0" smtClean="0">
                <a:latin typeface="+mn-lt"/>
              </a:rPr>
              <a:t>测定</a:t>
            </a:r>
            <a:r>
              <a:rPr lang="en-US" dirty="0" smtClean="0">
                <a:latin typeface="+mn-lt"/>
              </a:rPr>
              <a:t>M</a:t>
            </a:r>
            <a:r>
              <a:rPr lang="en-US" altLang="zh-CN" dirty="0" smtClean="0">
                <a:latin typeface="+mn-lt"/>
              </a:rPr>
              <a:t>w</a:t>
            </a:r>
            <a:r>
              <a:rPr lang="zh-CN" altLang="en-US" dirty="0" smtClean="0">
                <a:latin typeface="+mn-lt"/>
              </a:rPr>
              <a:t>、</a:t>
            </a:r>
            <a:r>
              <a:rPr lang="en-US" i="1" dirty="0" smtClean="0">
                <a:latin typeface="+mn-lt"/>
              </a:rPr>
              <a:t> </a:t>
            </a:r>
            <a:r>
              <a:rPr lang="en-US" i="1" dirty="0" err="1" smtClean="0">
                <a:latin typeface="+mn-lt"/>
              </a:rPr>
              <a:t>r</a:t>
            </a:r>
            <a:r>
              <a:rPr lang="en-US" i="1" baseline="-25000" dirty="0" err="1" smtClean="0">
                <a:latin typeface="+mn-lt"/>
              </a:rPr>
              <a:t>g</a:t>
            </a:r>
            <a:r>
              <a:rPr lang="en-US" dirty="0" smtClean="0">
                <a:latin typeface="+mn-lt"/>
              </a:rPr>
              <a:t> (radius of gyration) </a:t>
            </a:r>
            <a:r>
              <a:rPr lang="zh-CN" altLang="en-US" dirty="0" smtClean="0">
                <a:latin typeface="+mn-lt"/>
              </a:rPr>
              <a:t>、</a:t>
            </a:r>
            <a:r>
              <a:rPr lang="en-US" i="1" dirty="0" smtClean="0">
                <a:latin typeface="+mn-lt"/>
              </a:rPr>
              <a:t> A</a:t>
            </a:r>
            <a:r>
              <a:rPr lang="en-US" i="1" baseline="-25000" dirty="0" smtClean="0">
                <a:latin typeface="+mn-lt"/>
              </a:rPr>
              <a:t>2</a:t>
            </a:r>
            <a:r>
              <a:rPr lang="zh-CN" altLang="en-US" dirty="0" smtClean="0">
                <a:latin typeface="+mn-lt"/>
              </a:rPr>
              <a:t> 。</a:t>
            </a:r>
            <a:endParaRPr lang="en-US" dirty="0" smtClean="0">
              <a:latin typeface="+mn-lt"/>
            </a:endParaRPr>
          </a:p>
          <a:p>
            <a:pPr marL="185670" indent="-185670">
              <a:buFont typeface="Arial" pitchFamily="34" charset="0"/>
              <a:buChar char="•"/>
            </a:pPr>
            <a:r>
              <a:rPr lang="zh-CN" altLang="en-US" b="1" dirty="0" smtClean="0">
                <a:latin typeface="+mn-lt"/>
              </a:rPr>
              <a:t>动态光散射</a:t>
            </a:r>
            <a:r>
              <a:rPr lang="en-US" dirty="0" smtClean="0">
                <a:latin typeface="+mn-lt"/>
              </a:rPr>
              <a:t>( </a:t>
            </a:r>
            <a:r>
              <a:rPr lang="en-US" b="1" dirty="0" smtClean="0">
                <a:latin typeface="+mn-lt"/>
              </a:rPr>
              <a:t>Dynamic Light Scattering</a:t>
            </a:r>
            <a:r>
              <a:rPr lang="en-US" dirty="0" smtClean="0">
                <a:latin typeface="+mn-lt"/>
              </a:rPr>
              <a:t>) </a:t>
            </a:r>
            <a:r>
              <a:rPr lang="zh-CN" altLang="en-US" dirty="0" smtClean="0">
                <a:latin typeface="+mn-lt"/>
              </a:rPr>
              <a:t>测定平移扩散系数</a:t>
            </a:r>
            <a:r>
              <a:rPr lang="en-US" dirty="0" smtClean="0">
                <a:latin typeface="+mn-lt"/>
              </a:rPr>
              <a:t>(</a:t>
            </a:r>
            <a:r>
              <a:rPr lang="en-US" i="1" dirty="0" err="1" smtClean="0">
                <a:latin typeface="+mn-lt"/>
              </a:rPr>
              <a:t>D</a:t>
            </a:r>
            <a:r>
              <a:rPr lang="en-US" i="1" baseline="-25000" dirty="0" err="1" smtClean="0">
                <a:latin typeface="+mn-lt"/>
              </a:rPr>
              <a:t>t</a:t>
            </a:r>
            <a:r>
              <a:rPr lang="en-US" dirty="0" smtClean="0">
                <a:latin typeface="+mn-lt"/>
              </a:rPr>
              <a:t>)</a:t>
            </a:r>
            <a:r>
              <a:rPr lang="zh-CN" altLang="en-US" dirty="0" smtClean="0">
                <a:latin typeface="+mn-lt"/>
              </a:rPr>
              <a:t>、流体力学半径</a:t>
            </a:r>
            <a:r>
              <a:rPr lang="en-US" dirty="0" smtClean="0">
                <a:latin typeface="+mn-lt"/>
              </a:rPr>
              <a:t> (</a:t>
            </a:r>
            <a:r>
              <a:rPr lang="en-US" altLang="zh-CN" i="1" dirty="0" err="1" smtClean="0">
                <a:latin typeface="+mn-lt"/>
              </a:rPr>
              <a:t>R</a:t>
            </a:r>
            <a:r>
              <a:rPr lang="en-US" altLang="zh-CN" i="1" baseline="-25000" dirty="0" err="1" smtClean="0">
                <a:latin typeface="+mn-lt"/>
              </a:rPr>
              <a:t>h</a:t>
            </a:r>
            <a:r>
              <a:rPr lang="en-US" dirty="0" smtClean="0">
                <a:latin typeface="+mn-lt"/>
              </a:rPr>
              <a:t> ) </a:t>
            </a:r>
            <a:r>
              <a:rPr lang="zh-CN" altLang="en-US" dirty="0" smtClean="0">
                <a:latin typeface="+mn-lt"/>
              </a:rPr>
              <a:t>。</a:t>
            </a:r>
            <a:endParaRPr lang="en-US" dirty="0" smtClean="0">
              <a:latin typeface="+mn-lt"/>
            </a:endParaRPr>
          </a:p>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5124" name="Rectangle 5"/>
          <p:cNvSpPr>
            <a:spLocks noGrp="1" noChangeArrowheads="1"/>
          </p:cNvSpPr>
          <p:nvPr>
            <p:ph type="sldNum" sz="quarter" idx="5"/>
          </p:nvPr>
        </p:nvSpPr>
        <p:spPr>
          <a:noFill/>
        </p:spPr>
        <p:txBody>
          <a:bodyPr/>
          <a:lstStyle/>
          <a:p>
            <a:r>
              <a:rPr lang="en-US" dirty="0" smtClean="0"/>
              <a:t>7</a:t>
            </a:r>
            <a:endParaRPr lang="en-US" dirty="0"/>
          </a:p>
        </p:txBody>
      </p:sp>
      <p:sp>
        <p:nvSpPr>
          <p:cNvPr id="5125" name="Rectangle 2"/>
          <p:cNvSpPr>
            <a:spLocks noGrp="1" noRot="1" noChangeAspect="1" noChangeArrowheads="1" noTextEdit="1"/>
          </p:cNvSpPr>
          <p:nvPr>
            <p:ph type="sldImg"/>
          </p:nvPr>
        </p:nvSpPr>
        <p:spPr>
          <a:ln/>
        </p:spPr>
      </p:sp>
      <p:sp>
        <p:nvSpPr>
          <p:cNvPr id="5126" name="Rectangle 6"/>
          <p:cNvSpPr>
            <a:spLocks noGrp="1" noChangeArrowheads="1"/>
          </p:cNvSpPr>
          <p:nvPr>
            <p:ph type="body" idx="1"/>
          </p:nvPr>
        </p:nvSpPr>
        <p:spPr>
          <a:noFill/>
          <a:ln/>
        </p:spPr>
        <p:txBody>
          <a:bodyPr/>
          <a:lstStyle/>
          <a:p>
            <a:r>
              <a:rPr lang="zh-CN" altLang="en-US" b="1" u="sng" dirty="0" smtClean="0">
                <a:latin typeface="+mn-lt"/>
              </a:rPr>
              <a:t>备注</a:t>
            </a:r>
            <a:r>
              <a:rPr lang="en-US" u="sng" dirty="0" smtClean="0">
                <a:latin typeface="+mn-lt"/>
              </a:rPr>
              <a:t>:</a:t>
            </a:r>
            <a:r>
              <a:rPr lang="en-US" dirty="0" smtClean="0">
                <a:latin typeface="+mn-lt"/>
              </a:rPr>
              <a:t>  </a:t>
            </a:r>
          </a:p>
          <a:p>
            <a:pPr marL="183966" indent="-183966">
              <a:buFont typeface="Arial" pitchFamily="34" charset="0"/>
              <a:buChar char="•"/>
            </a:pPr>
            <a:r>
              <a:rPr lang="en-US" dirty="0" smtClean="0">
                <a:latin typeface="+mn-lt"/>
              </a:rPr>
              <a:t>1864 -1873</a:t>
            </a:r>
            <a:r>
              <a:rPr lang="zh-CN" altLang="en-US" dirty="0" smtClean="0">
                <a:latin typeface="+mn-lt"/>
              </a:rPr>
              <a:t>年，</a:t>
            </a:r>
            <a:r>
              <a:rPr lang="en-US" i="1" dirty="0" smtClean="0">
                <a:latin typeface="+mn-lt"/>
              </a:rPr>
              <a:t>James Clerk Maxwell </a:t>
            </a:r>
            <a:r>
              <a:rPr lang="zh-CN" altLang="en-US" dirty="0" smtClean="0">
                <a:latin typeface="+mn-lt"/>
              </a:rPr>
              <a:t>从理论上揭示了电场与磁场间的关系，并成功预示光是一种电磁波，且以正交的电场、磁场存在于自由空间中。</a:t>
            </a:r>
            <a:endParaRPr lang="en-US" dirty="0" smtClean="0">
              <a:latin typeface="+mn-lt"/>
            </a:endParaRPr>
          </a:p>
          <a:p>
            <a:pPr marL="183966" indent="-183966">
              <a:buFont typeface="Arial" pitchFamily="34" charset="0"/>
              <a:buChar char="•"/>
            </a:pPr>
            <a:r>
              <a:rPr lang="en-US" dirty="0" smtClean="0">
                <a:latin typeface="+mn-lt"/>
              </a:rPr>
              <a:t>Maxwell</a:t>
            </a:r>
            <a:r>
              <a:rPr lang="zh-CN" altLang="en-US" dirty="0" smtClean="0">
                <a:latin typeface="+mn-lt"/>
              </a:rPr>
              <a:t>电磁理论解释了光的许多重要性质。例如，光具有线偏振性；光的偏正或极化率方向与振荡电场方向一致。散射光和反射光都具有偏正性。该现象可以使用偏光太阳镜观察：旋转偏光太阳镜，观察凹面处太阳光或反射光变化。</a:t>
            </a:r>
            <a:endParaRPr lang="en-US" dirty="0" smtClean="0">
              <a:latin typeface="+mn-lt"/>
            </a:endParaRPr>
          </a:p>
          <a:p>
            <a:pPr marL="183966" indent="-183966">
              <a:buFont typeface="Arial" pitchFamily="34" charset="0"/>
              <a:buChar char="•"/>
            </a:pPr>
            <a:r>
              <a:rPr lang="zh-CN" altLang="en-US" dirty="0" smtClean="0">
                <a:latin typeface="+mn-lt"/>
              </a:rPr>
              <a:t>衡量光的强弱的量称为光强度</a:t>
            </a:r>
            <a:r>
              <a:rPr lang="en-US" altLang="zh-CN" dirty="0" smtClean="0">
                <a:latin typeface="+mn-lt"/>
              </a:rPr>
              <a:t>(</a:t>
            </a:r>
            <a:r>
              <a:rPr lang="en-US" altLang="zh-CN" i="1" dirty="0" smtClean="0">
                <a:latin typeface="+mn-lt"/>
              </a:rPr>
              <a:t>I</a:t>
            </a:r>
            <a:r>
              <a:rPr lang="en-US" altLang="zh-CN" dirty="0" smtClean="0">
                <a:latin typeface="+mn-lt"/>
              </a:rPr>
              <a:t>)</a:t>
            </a:r>
            <a:r>
              <a:rPr lang="zh-CN" altLang="en-US" dirty="0" smtClean="0">
                <a:latin typeface="+mn-lt"/>
              </a:rPr>
              <a:t>，该值与电场强度</a:t>
            </a:r>
            <a:r>
              <a:rPr lang="en-US" altLang="zh-CN" dirty="0" smtClean="0">
                <a:latin typeface="+mn-lt"/>
              </a:rPr>
              <a:t>(</a:t>
            </a:r>
            <a:r>
              <a:rPr lang="en-US" altLang="zh-CN" i="1" dirty="0" smtClean="0">
                <a:latin typeface="+mn-lt"/>
              </a:rPr>
              <a:t>E</a:t>
            </a:r>
            <a:r>
              <a:rPr lang="en-US" altLang="zh-CN" dirty="0" smtClean="0">
                <a:latin typeface="+mn-lt"/>
              </a:rPr>
              <a:t>)</a:t>
            </a:r>
            <a:r>
              <a:rPr lang="zh-CN" altLang="en-US" dirty="0" smtClean="0">
                <a:latin typeface="+mn-lt"/>
              </a:rPr>
              <a:t>的二次方成正比。</a:t>
            </a:r>
            <a:endParaRPr lang="en-US" altLang="zh-CN" dirty="0" smtClean="0">
              <a:latin typeface="+mn-lt"/>
            </a:endParaRPr>
          </a:p>
          <a:p>
            <a:pPr marL="183966" indent="-183966"/>
            <a:endParaRPr lang="en-US" dirty="0" smtClean="0">
              <a:latin typeface="+mn-lt"/>
            </a:endParaRPr>
          </a:p>
          <a:p>
            <a:pPr marL="183966" indent="-183966"/>
            <a:r>
              <a:rPr lang="zh-CN" altLang="en-US" dirty="0" smtClean="0">
                <a:latin typeface="+mn-lt"/>
              </a:rPr>
              <a:t>     </a:t>
            </a:r>
            <a:r>
              <a:rPr lang="en-US" altLang="zh-CN" dirty="0" smtClean="0">
                <a:latin typeface="+mn-lt"/>
              </a:rPr>
              <a:t/>
            </a:r>
            <a:br>
              <a:rPr lang="en-US" altLang="zh-CN" dirty="0" smtClean="0">
                <a:latin typeface="+mn-lt"/>
              </a:rPr>
            </a:br>
            <a:r>
              <a:rPr lang="zh-CN" altLang="en-US" dirty="0" smtClean="0">
                <a:latin typeface="+mn-lt"/>
              </a:rPr>
              <a:t>光强度衡量指定区域内光的能量。</a:t>
            </a:r>
            <a:endParaRPr lang="en-US" dirty="0" smtClean="0">
              <a:latin typeface="+mn-lt"/>
            </a:endParaRPr>
          </a:p>
          <a:p>
            <a:endParaRPr lang="en-US" u="sng" dirty="0" smtClean="0">
              <a:latin typeface="+mn-lt"/>
            </a:endParaRPr>
          </a:p>
          <a:p>
            <a:r>
              <a:rPr lang="zh-CN" altLang="en-US" b="1" u="sng" dirty="0" smtClean="0">
                <a:latin typeface="+mn-lt"/>
              </a:rPr>
              <a:t>重点</a:t>
            </a:r>
            <a:r>
              <a:rPr lang="en-US" u="sng" dirty="0" smtClean="0">
                <a:latin typeface="+mn-lt"/>
              </a:rPr>
              <a:t>:</a:t>
            </a:r>
            <a:endParaRPr lang="en-US" i="1" u="sng" dirty="0" smtClean="0">
              <a:latin typeface="+mn-lt"/>
            </a:endParaRPr>
          </a:p>
          <a:p>
            <a:pPr marL="189077" indent="-189077">
              <a:buFontTx/>
              <a:buChar char="•"/>
            </a:pPr>
            <a:r>
              <a:rPr lang="zh-CN" altLang="en-US" b="1" dirty="0" smtClean="0">
                <a:latin typeface="+mn-lt"/>
              </a:rPr>
              <a:t>电场 </a:t>
            </a:r>
            <a:r>
              <a:rPr lang="en-US" altLang="zh-CN" dirty="0" smtClean="0">
                <a:latin typeface="+mn-lt"/>
              </a:rPr>
              <a:t>(</a:t>
            </a:r>
            <a:r>
              <a:rPr lang="en-US" b="1" dirty="0" smtClean="0">
                <a:latin typeface="+mn-lt"/>
              </a:rPr>
              <a:t>Electric field</a:t>
            </a:r>
            <a:r>
              <a:rPr lang="en-US" dirty="0" smtClean="0">
                <a:latin typeface="+mn-lt"/>
              </a:rPr>
              <a:t> </a:t>
            </a:r>
            <a:r>
              <a:rPr lang="en-US" altLang="zh-CN" dirty="0" smtClean="0">
                <a:latin typeface="+mn-lt"/>
              </a:rPr>
              <a:t>)</a:t>
            </a:r>
            <a:r>
              <a:rPr lang="en-US" dirty="0" smtClean="0">
                <a:latin typeface="+mn-lt"/>
              </a:rPr>
              <a:t> -  </a:t>
            </a:r>
            <a:r>
              <a:rPr lang="zh-CN" altLang="en-US" dirty="0" smtClean="0">
                <a:latin typeface="+mn-lt"/>
              </a:rPr>
              <a:t>光是由电场和磁场组成。</a:t>
            </a:r>
            <a:r>
              <a:rPr lang="en-US" dirty="0" smtClean="0">
                <a:latin typeface="+mn-lt"/>
              </a:rPr>
              <a:t>  </a:t>
            </a:r>
            <a:r>
              <a:rPr lang="zh-CN" altLang="en-US" dirty="0" smtClean="0">
                <a:latin typeface="+mn-lt"/>
              </a:rPr>
              <a:t>电场与物质的相互作用远强于磁场。</a:t>
            </a:r>
            <a:endParaRPr lang="en-US" b="1" dirty="0" smtClean="0">
              <a:latin typeface="+mn-lt"/>
            </a:endParaRPr>
          </a:p>
          <a:p>
            <a:pPr marL="189077" indent="-189077">
              <a:buFontTx/>
              <a:buChar char="•"/>
            </a:pPr>
            <a:r>
              <a:rPr lang="zh-CN" altLang="en-US" b="1" dirty="0" smtClean="0">
                <a:latin typeface="+mn-lt"/>
              </a:rPr>
              <a:t>线偏振 </a:t>
            </a:r>
            <a:r>
              <a:rPr lang="en-US" dirty="0" smtClean="0">
                <a:latin typeface="+mn-lt"/>
              </a:rPr>
              <a:t>(</a:t>
            </a:r>
            <a:r>
              <a:rPr lang="en-US" b="1" dirty="0" smtClean="0">
                <a:latin typeface="+mn-lt"/>
              </a:rPr>
              <a:t>Linear polarization</a:t>
            </a:r>
            <a:r>
              <a:rPr lang="en-US" dirty="0" smtClean="0">
                <a:latin typeface="+mn-lt"/>
              </a:rPr>
              <a:t> )</a:t>
            </a:r>
            <a:r>
              <a:rPr lang="en-US" b="1" dirty="0" smtClean="0">
                <a:latin typeface="+mn-lt"/>
              </a:rPr>
              <a:t> </a:t>
            </a:r>
            <a:r>
              <a:rPr lang="en-US" dirty="0" smtClean="0">
                <a:latin typeface="+mn-lt"/>
              </a:rPr>
              <a:t>- </a:t>
            </a:r>
            <a:r>
              <a:rPr lang="zh-CN" altLang="en-US" dirty="0" smtClean="0">
                <a:latin typeface="+mn-lt"/>
              </a:rPr>
              <a:t>振荡电场方向。</a:t>
            </a:r>
            <a:endParaRPr lang="en-US" dirty="0" smtClean="0">
              <a:latin typeface="+mn-lt"/>
            </a:endParaRPr>
          </a:p>
          <a:p>
            <a:pPr marL="189077" indent="-189077">
              <a:buFontTx/>
              <a:buChar char="•"/>
            </a:pPr>
            <a:r>
              <a:rPr lang="zh-CN" altLang="en-US" b="1" dirty="0" smtClean="0">
                <a:latin typeface="+mn-lt"/>
              </a:rPr>
              <a:t>光强度</a:t>
            </a:r>
            <a:r>
              <a:rPr lang="en-US" dirty="0" smtClean="0">
                <a:latin typeface="+mn-lt"/>
              </a:rPr>
              <a:t>(</a:t>
            </a:r>
            <a:r>
              <a:rPr lang="en-US" b="1" dirty="0" smtClean="0">
                <a:latin typeface="+mn-lt"/>
              </a:rPr>
              <a:t> Intensity</a:t>
            </a:r>
            <a:r>
              <a:rPr lang="en-US" dirty="0" smtClean="0">
                <a:latin typeface="+mn-lt"/>
              </a:rPr>
              <a:t> )</a:t>
            </a:r>
            <a:r>
              <a:rPr lang="en-US" b="1" dirty="0" smtClean="0">
                <a:latin typeface="+mn-lt"/>
              </a:rPr>
              <a:t> </a:t>
            </a:r>
            <a:r>
              <a:rPr lang="en-US" dirty="0" smtClean="0">
                <a:latin typeface="+mn-lt"/>
              </a:rPr>
              <a:t> -  </a:t>
            </a:r>
            <a:r>
              <a:rPr lang="zh-CN" altLang="en-US" dirty="0" smtClean="0">
                <a:latin typeface="+mn-lt"/>
              </a:rPr>
              <a:t>所观测到光的强弱，例如指定区域内光的能量。该值与电场强度</a:t>
            </a:r>
            <a:r>
              <a:rPr lang="en-US" altLang="zh-CN" dirty="0" smtClean="0">
                <a:latin typeface="+mn-lt"/>
              </a:rPr>
              <a:t>(</a:t>
            </a:r>
            <a:r>
              <a:rPr lang="en-US" altLang="zh-CN" i="1" dirty="0" smtClean="0">
                <a:latin typeface="+mn-lt"/>
              </a:rPr>
              <a:t>E</a:t>
            </a:r>
            <a:r>
              <a:rPr lang="en-US" altLang="zh-CN" dirty="0" smtClean="0">
                <a:latin typeface="+mn-lt"/>
              </a:rPr>
              <a:t>)</a:t>
            </a:r>
            <a:r>
              <a:rPr lang="zh-CN" altLang="en-US" dirty="0" smtClean="0">
                <a:latin typeface="+mn-lt"/>
              </a:rPr>
              <a:t>的二次方成正比。</a:t>
            </a:r>
            <a:endParaRPr lang="en-US" dirty="0" smtClean="0">
              <a:latin typeface="+mn-lt"/>
            </a:endParaRPr>
          </a:p>
        </p:txBody>
      </p:sp>
      <p:graphicFrame>
        <p:nvGraphicFramePr>
          <p:cNvPr id="5122" name="Object 7"/>
          <p:cNvGraphicFramePr>
            <a:graphicFrameLocks noChangeAspect="1"/>
          </p:cNvGraphicFramePr>
          <p:nvPr/>
        </p:nvGraphicFramePr>
        <p:xfrm>
          <a:off x="3084949" y="6517562"/>
          <a:ext cx="512727" cy="311158"/>
        </p:xfrm>
        <a:graphic>
          <a:graphicData uri="http://schemas.openxmlformats.org/presentationml/2006/ole">
            <p:oleObj spid="_x0000_s5123" name="Equation" r:id="rId4" imgW="495085" imgH="279279" progId="Equation.3">
              <p:embed/>
            </p:oleObj>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39939" name="Rectangle 5"/>
          <p:cNvSpPr>
            <a:spLocks noGrp="1" noChangeArrowheads="1"/>
          </p:cNvSpPr>
          <p:nvPr>
            <p:ph type="sldNum" sz="quarter" idx="5"/>
          </p:nvPr>
        </p:nvSpPr>
        <p:spPr>
          <a:noFill/>
        </p:spPr>
        <p:txBody>
          <a:bodyPr/>
          <a:lstStyle/>
          <a:p>
            <a:r>
              <a:rPr lang="en-US" dirty="0" smtClean="0"/>
              <a:t>8</a:t>
            </a:r>
            <a:endParaRPr lang="en-US" dirty="0"/>
          </a:p>
        </p:txBody>
      </p:sp>
      <p:sp>
        <p:nvSpPr>
          <p:cNvPr id="39940" name="Rectangle 2"/>
          <p:cNvSpPr>
            <a:spLocks noGrp="1" noRot="1" noChangeAspect="1" noChangeArrowheads="1" noTextEdit="1"/>
          </p:cNvSpPr>
          <p:nvPr>
            <p:ph type="sldImg"/>
          </p:nvPr>
        </p:nvSpPr>
        <p:spPr>
          <a:ln/>
        </p:spPr>
      </p:sp>
      <p:sp>
        <p:nvSpPr>
          <p:cNvPr id="39941" name="Rectangle 4"/>
          <p:cNvSpPr>
            <a:spLocks noGrp="1" noChangeArrowheads="1"/>
          </p:cNvSpPr>
          <p:nvPr>
            <p:ph type="body" idx="1"/>
          </p:nvPr>
        </p:nvSpPr>
        <p:spPr>
          <a:noFill/>
          <a:ln/>
        </p:spPr>
        <p:txBody>
          <a:bodyPr/>
          <a:lstStyle/>
          <a:p>
            <a:r>
              <a:rPr lang="zh-CN" altLang="en-US" b="1" u="sng" dirty="0" smtClean="0">
                <a:latin typeface="+mn-lt"/>
              </a:rPr>
              <a:t>备注</a:t>
            </a:r>
            <a:r>
              <a:rPr lang="en-US" u="sng" dirty="0" smtClean="0">
                <a:latin typeface="+mn-lt"/>
              </a:rPr>
              <a:t>:</a:t>
            </a:r>
            <a:r>
              <a:rPr lang="en-US" dirty="0" smtClean="0">
                <a:latin typeface="+mn-lt"/>
              </a:rPr>
              <a:t>  </a:t>
            </a:r>
          </a:p>
          <a:p>
            <a:pPr marL="183966" indent="-183966">
              <a:buFont typeface="Arial" pitchFamily="34" charset="0"/>
              <a:buChar char="•"/>
            </a:pPr>
            <a:r>
              <a:rPr lang="zh-CN" altLang="en-US" dirty="0" smtClean="0">
                <a:latin typeface="+mn-lt"/>
              </a:rPr>
              <a:t>关于光散射的简单描述：振荡电场促使粒子中正负电荷部分分离。正负电荷分离的程度以极化率</a:t>
            </a:r>
            <a:r>
              <a:rPr lang="en-US" altLang="zh-CN" dirty="0" smtClean="0">
                <a:latin typeface="+mn-lt"/>
              </a:rPr>
              <a:t>(</a:t>
            </a:r>
            <a:r>
              <a:rPr lang="en-US" i="1" dirty="0" err="1" smtClean="0">
                <a:latin typeface="+mn-lt"/>
              </a:rPr>
              <a:t>Polarizability</a:t>
            </a:r>
            <a:r>
              <a:rPr lang="en-US" altLang="zh-CN" dirty="0" smtClean="0">
                <a:latin typeface="+mn-lt"/>
              </a:rPr>
              <a:t>)</a:t>
            </a:r>
            <a:r>
              <a:rPr lang="zh-CN" altLang="en-US" dirty="0" smtClean="0">
                <a:latin typeface="+mn-lt"/>
              </a:rPr>
              <a:t>表示</a:t>
            </a:r>
            <a:r>
              <a:rPr lang="zh-CN" altLang="en-US" i="1" dirty="0" smtClean="0">
                <a:latin typeface="+mn-lt"/>
              </a:rPr>
              <a:t>。</a:t>
            </a:r>
            <a:r>
              <a:rPr lang="zh-CN" altLang="en-US" dirty="0" smtClean="0">
                <a:latin typeface="+mn-lt"/>
              </a:rPr>
              <a:t>值得注意的是磁场与物质相互作用远弱于电场</a:t>
            </a:r>
            <a:r>
              <a:rPr lang="en-US" dirty="0" smtClean="0">
                <a:latin typeface="+mn-lt"/>
              </a:rPr>
              <a:t> </a:t>
            </a:r>
            <a:r>
              <a:rPr lang="zh-CN" altLang="en-US" dirty="0" smtClean="0">
                <a:latin typeface="+mn-lt"/>
              </a:rPr>
              <a:t>，因此，磁场与物质的相互作用可以忽略。</a:t>
            </a:r>
            <a:endParaRPr lang="en-US" dirty="0" smtClean="0">
              <a:latin typeface="+mn-lt"/>
            </a:endParaRPr>
          </a:p>
          <a:p>
            <a:pPr marL="183966" indent="-183966">
              <a:buFont typeface="Arial" pitchFamily="34" charset="0"/>
              <a:buChar char="•"/>
            </a:pPr>
            <a:r>
              <a:rPr lang="zh-CN" altLang="en-US" dirty="0" smtClean="0">
                <a:latin typeface="+mn-lt"/>
              </a:rPr>
              <a:t>在入射光的波长远大于粒子物理尺寸的条件下，粒子中已分离的正负电荷产生偶极场。在振荡电场作用下，粒子中产生振荡偶极，从而发射出与入射光具有相同波长同频率的散射光。如同无线电站的天线。以此种形式产生的散射光通常非常小 </a:t>
            </a:r>
            <a:r>
              <a:rPr lang="en-US" altLang="zh-CN" dirty="0" smtClean="0">
                <a:latin typeface="+mn-lt"/>
              </a:rPr>
              <a:t>-- </a:t>
            </a:r>
            <a:r>
              <a:rPr lang="zh-CN" altLang="en-US" dirty="0" smtClean="0">
                <a:latin typeface="+mn-lt"/>
              </a:rPr>
              <a:t>仅占入射光强度百分之一的一部分。实际上，绝大部分散射光处于与偏振光方向垂直的平面内。</a:t>
            </a:r>
            <a:endParaRPr lang="en-US" dirty="0" smtClean="0">
              <a:latin typeface="+mn-lt"/>
            </a:endParaRPr>
          </a:p>
          <a:p>
            <a:pPr marL="183966" indent="-183966">
              <a:buFont typeface="Arial" pitchFamily="34" charset="0"/>
              <a:buChar char="•"/>
            </a:pPr>
            <a:r>
              <a:rPr lang="zh-CN" altLang="en-US" dirty="0" smtClean="0">
                <a:latin typeface="+mn-lt"/>
              </a:rPr>
              <a:t>值得注意的是：图中呈现的粒子中振荡偶极情形仅在</a:t>
            </a:r>
            <a:r>
              <a:rPr lang="en-US" dirty="0" smtClean="0">
                <a:latin typeface="+mn-lt"/>
              </a:rPr>
              <a:t>Rayleigh-</a:t>
            </a:r>
            <a:r>
              <a:rPr lang="en-US" dirty="0" err="1" smtClean="0">
                <a:latin typeface="+mn-lt"/>
              </a:rPr>
              <a:t>Gans</a:t>
            </a:r>
            <a:r>
              <a:rPr lang="en-US" dirty="0" smtClean="0">
                <a:latin typeface="+mn-lt"/>
              </a:rPr>
              <a:t>-Debye (RGD) </a:t>
            </a:r>
            <a:r>
              <a:rPr lang="zh-CN" altLang="en-US" dirty="0" smtClean="0">
                <a:latin typeface="+mn-lt"/>
              </a:rPr>
              <a:t>条件下成立。因此，待测粒子的物理尺寸应远小于入射光的波长。关于</a:t>
            </a:r>
            <a:r>
              <a:rPr lang="en-US" dirty="0" smtClean="0">
                <a:latin typeface="+mn-lt"/>
              </a:rPr>
              <a:t>RGD </a:t>
            </a:r>
            <a:r>
              <a:rPr lang="zh-CN" altLang="en-US" dirty="0" smtClean="0">
                <a:latin typeface="+mn-lt"/>
              </a:rPr>
              <a:t>局限性将在稍后课程中讲解。</a:t>
            </a:r>
            <a:endParaRPr lang="en-US" u="sng" dirty="0" smtClean="0">
              <a:latin typeface="+mn-lt"/>
            </a:endParaRPr>
          </a:p>
          <a:p>
            <a:endParaRPr lang="en-US" u="sng" dirty="0" smtClean="0">
              <a:latin typeface="+mn-lt"/>
            </a:endParaRPr>
          </a:p>
          <a:p>
            <a:r>
              <a:rPr lang="zh-CN" altLang="en-US" b="1" u="sng" dirty="0" smtClean="0">
                <a:latin typeface="+mn-lt"/>
              </a:rPr>
              <a:t>重点</a:t>
            </a:r>
            <a:r>
              <a:rPr lang="en-US" u="sng" dirty="0" smtClean="0">
                <a:latin typeface="+mn-lt"/>
              </a:rPr>
              <a:t>:</a:t>
            </a:r>
          </a:p>
          <a:p>
            <a:pPr marL="180559" indent="-180559">
              <a:buFontTx/>
              <a:buChar char="•"/>
            </a:pPr>
            <a:r>
              <a:rPr lang="zh-CN" altLang="en-US" b="1" dirty="0" smtClean="0">
                <a:latin typeface="+mn-lt"/>
              </a:rPr>
              <a:t>可极化</a:t>
            </a:r>
            <a:r>
              <a:rPr lang="en-US" altLang="zh-CN" b="1" dirty="0" smtClean="0">
                <a:latin typeface="+mn-lt"/>
              </a:rPr>
              <a:t>(</a:t>
            </a:r>
            <a:r>
              <a:rPr lang="en-US" b="1" dirty="0" err="1" smtClean="0">
                <a:latin typeface="+mn-lt"/>
              </a:rPr>
              <a:t>Polarizable</a:t>
            </a:r>
            <a:r>
              <a:rPr lang="en-US" altLang="zh-CN" b="1" dirty="0" smtClean="0">
                <a:latin typeface="+mn-lt"/>
              </a:rPr>
              <a:t>)</a:t>
            </a:r>
            <a:r>
              <a:rPr lang="en-US" b="1" dirty="0" smtClean="0">
                <a:latin typeface="+mn-lt"/>
              </a:rPr>
              <a:t> </a:t>
            </a:r>
            <a:r>
              <a:rPr lang="en-US" dirty="0" smtClean="0">
                <a:latin typeface="+mn-lt"/>
              </a:rPr>
              <a:t>-  </a:t>
            </a:r>
            <a:r>
              <a:rPr lang="zh-CN" altLang="en-US" dirty="0" smtClean="0">
                <a:latin typeface="+mn-lt"/>
              </a:rPr>
              <a:t>物质中正负电荷在电场作用下，正负电荷部分分离从而产生偶极场的现象。正负电荷越易分离，该物质将越容易被极化。物质的极化率与其折射率有关。</a:t>
            </a:r>
            <a:r>
              <a:rPr lang="en-US" altLang="zh-CN" dirty="0" smtClean="0">
                <a:latin typeface="+mn-lt"/>
              </a:rPr>
              <a:t>(</a:t>
            </a:r>
            <a:r>
              <a:rPr lang="zh-CN" altLang="en-US" dirty="0" smtClean="0">
                <a:latin typeface="+mn-lt"/>
              </a:rPr>
              <a:t>将在稍后课程中讲解</a:t>
            </a:r>
            <a:r>
              <a:rPr lang="en-US" altLang="zh-CN" dirty="0" smtClean="0">
                <a:latin typeface="+mn-lt"/>
              </a:rPr>
              <a:t>)</a:t>
            </a:r>
            <a:endParaRPr lang="en-US" dirty="0" smtClean="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type="sldNum" sz="quarter" idx="5"/>
          </p:nvPr>
        </p:nvSpPr>
        <p:spPr/>
        <p:txBody>
          <a:bodyPr/>
          <a:lstStyle/>
          <a:p>
            <a:r>
              <a:rPr lang="en-US" dirty="0" smtClean="0"/>
              <a:t>9</a:t>
            </a:r>
            <a:endParaRPr lang="en-US" dirty="0"/>
          </a:p>
        </p:txBody>
      </p:sp>
      <p:sp>
        <p:nvSpPr>
          <p:cNvPr id="7175" name="Rectangle 1028"/>
          <p:cNvSpPr>
            <a:spLocks noGrp="1" noChangeArrowheads="1"/>
          </p:cNvSpPr>
          <p:nvPr>
            <p:ph type="body" idx="1"/>
          </p:nvPr>
        </p:nvSpPr>
        <p:spPr/>
        <p:txBody>
          <a:bodyPr>
            <a:normAutofit/>
          </a:bodyPr>
          <a:lstStyle/>
          <a:p>
            <a:r>
              <a:rPr lang="zh-CN" altLang="en-US" b="1" u="sng" dirty="0" smtClean="0">
                <a:latin typeface="+mn-lt"/>
              </a:rPr>
              <a:t>备注</a:t>
            </a:r>
            <a:r>
              <a:rPr lang="en-US" u="sng" dirty="0" smtClean="0">
                <a:latin typeface="+mn-lt"/>
              </a:rPr>
              <a:t>:  </a:t>
            </a:r>
          </a:p>
          <a:p>
            <a:pPr marL="182263" indent="-182263">
              <a:buFont typeface="Arial" pitchFamily="34" charset="0"/>
              <a:buChar char="•"/>
            </a:pPr>
            <a:r>
              <a:rPr lang="zh-CN" altLang="en-US" dirty="0" smtClean="0">
                <a:latin typeface="+mn-lt"/>
              </a:rPr>
              <a:t>在连续介质中，光在传播过程中与物质发生相互作用。光受物质影响的程度可由折射率表示。折射率可以描述光的很多有趣的性质，例如在无其它场存在的连续介质中，光的传播速度小于光在真空中传播的速度。</a:t>
            </a:r>
            <a:r>
              <a:rPr lang="en-US" altLang="zh-CN" dirty="0" smtClean="0">
                <a:latin typeface="+mn-lt"/>
              </a:rPr>
              <a:t/>
            </a:r>
            <a:br>
              <a:rPr lang="en-US" altLang="zh-CN" dirty="0" smtClean="0">
                <a:latin typeface="+mn-lt"/>
              </a:rPr>
            </a:br>
            <a:r>
              <a:rPr lang="en-US" altLang="zh-CN" dirty="0" smtClean="0">
                <a:latin typeface="+mn-lt"/>
              </a:rPr>
              <a:t/>
            </a:r>
            <a:br>
              <a:rPr lang="en-US" altLang="zh-CN" dirty="0" smtClean="0">
                <a:latin typeface="+mn-lt"/>
              </a:rPr>
            </a:br>
            <a:r>
              <a:rPr lang="en-US" altLang="zh-CN" dirty="0" smtClean="0">
                <a:latin typeface="+mn-lt"/>
              </a:rPr>
              <a:t/>
            </a:r>
            <a:br>
              <a:rPr lang="en-US" altLang="zh-CN" dirty="0" smtClean="0">
                <a:latin typeface="+mn-lt"/>
              </a:rPr>
            </a:br>
            <a:endParaRPr lang="en-US" dirty="0" smtClean="0">
              <a:latin typeface="+mn-lt"/>
            </a:endParaRPr>
          </a:p>
          <a:p>
            <a:pPr marL="182263" indent="-182263">
              <a:buFont typeface="Arial" pitchFamily="34" charset="0"/>
              <a:buChar char="•"/>
            </a:pPr>
            <a:r>
              <a:rPr lang="zh-CN" altLang="en-US" dirty="0" smtClean="0">
                <a:latin typeface="+mn-lt"/>
              </a:rPr>
              <a:t>当光通过两种不同折射率的介质间的界面时，一部分光将在界面上发生反射；而剩余的光将穿过界面发生折射。</a:t>
            </a:r>
            <a:r>
              <a:rPr lang="en-US" i="1" dirty="0" smtClean="0">
                <a:latin typeface="+mn-lt"/>
              </a:rPr>
              <a:t>Snell</a:t>
            </a:r>
            <a:r>
              <a:rPr lang="zh-CN" altLang="en-US" dirty="0" smtClean="0">
                <a:latin typeface="+mn-lt"/>
              </a:rPr>
              <a:t>定律描述了折射率与折射角度之间的关系</a:t>
            </a:r>
            <a:r>
              <a:rPr lang="en-US" dirty="0" smtClean="0">
                <a:latin typeface="+mn-lt"/>
              </a:rPr>
              <a:t> </a:t>
            </a:r>
            <a:r>
              <a:rPr lang="zh-CN" altLang="en-US" dirty="0" smtClean="0">
                <a:latin typeface="+mn-lt"/>
              </a:rPr>
              <a:t>：</a:t>
            </a:r>
            <a:r>
              <a:rPr lang="en-US" dirty="0" smtClean="0">
                <a:latin typeface="+mn-lt"/>
              </a:rPr>
              <a:t/>
            </a:r>
            <a:br>
              <a:rPr lang="en-US" dirty="0" smtClean="0">
                <a:latin typeface="+mn-lt"/>
              </a:rPr>
            </a:br>
            <a:r>
              <a:rPr lang="en-US" dirty="0" smtClean="0">
                <a:latin typeface="+mn-lt"/>
              </a:rPr>
              <a:t>                           </a:t>
            </a:r>
            <a:br>
              <a:rPr lang="en-US" dirty="0" smtClean="0">
                <a:latin typeface="+mn-lt"/>
              </a:rPr>
            </a:br>
            <a:endParaRPr lang="en-US" dirty="0" smtClean="0">
              <a:latin typeface="+mn-lt"/>
            </a:endParaRPr>
          </a:p>
          <a:p>
            <a:pPr marL="182263" indent="-182263">
              <a:buFont typeface="Arial" pitchFamily="34" charset="0"/>
              <a:buChar char="•"/>
            </a:pPr>
            <a:r>
              <a:rPr lang="zh-CN" altLang="en-US" dirty="0" smtClean="0">
                <a:latin typeface="+mn-lt"/>
              </a:rPr>
              <a:t>折射率与物质极化率、物质散射能力有关。一般而言，直接相关的量为：</a:t>
            </a:r>
            <a:r>
              <a:rPr lang="en-US" i="1" dirty="0" err="1" smtClean="0">
                <a:latin typeface="+mn-lt"/>
              </a:rPr>
              <a:t>dn</a:t>
            </a:r>
            <a:r>
              <a:rPr lang="en-US" i="1" dirty="0" smtClean="0">
                <a:latin typeface="+mn-lt"/>
              </a:rPr>
              <a:t>/dc</a:t>
            </a:r>
            <a:r>
              <a:rPr lang="zh-CN" altLang="en-US" dirty="0" smtClean="0">
                <a:latin typeface="+mn-lt"/>
              </a:rPr>
              <a:t>，即折射率随浓度变化的量。又称为折射率增量。</a:t>
            </a:r>
            <a:endParaRPr lang="en-US" dirty="0" smtClean="0">
              <a:latin typeface="+mn-lt"/>
            </a:endParaRPr>
          </a:p>
          <a:p>
            <a:pPr>
              <a:spcBef>
                <a:spcPts val="1288"/>
              </a:spcBef>
            </a:pPr>
            <a:r>
              <a:rPr lang="zh-CN" altLang="en-US" b="1" u="sng" dirty="0" smtClean="0">
                <a:latin typeface="+mn-lt"/>
              </a:rPr>
              <a:t>重点</a:t>
            </a:r>
            <a:r>
              <a:rPr lang="en-US" u="sng" dirty="0" smtClean="0">
                <a:latin typeface="+mn-lt"/>
              </a:rPr>
              <a:t>:</a:t>
            </a:r>
          </a:p>
          <a:p>
            <a:pPr marL="180559" indent="-180559">
              <a:buFont typeface="Arial" pitchFamily="34" charset="0"/>
              <a:buChar char="•"/>
            </a:pPr>
            <a:r>
              <a:rPr lang="zh-CN" altLang="en-US" b="1" dirty="0" smtClean="0">
                <a:latin typeface="+mn-lt"/>
              </a:rPr>
              <a:t>折射率</a:t>
            </a:r>
            <a:r>
              <a:rPr lang="en-US" altLang="zh-CN" b="1" dirty="0" smtClean="0">
                <a:latin typeface="+mn-lt"/>
              </a:rPr>
              <a:t>(</a:t>
            </a:r>
            <a:r>
              <a:rPr lang="en-US" i="1" dirty="0" smtClean="0">
                <a:latin typeface="+mn-lt"/>
              </a:rPr>
              <a:t>I</a:t>
            </a:r>
            <a:r>
              <a:rPr lang="en-US" b="1" i="1" dirty="0" smtClean="0">
                <a:latin typeface="+mn-lt"/>
              </a:rPr>
              <a:t>ndex of refraction </a:t>
            </a:r>
            <a:r>
              <a:rPr lang="en-US" altLang="zh-CN" b="1" dirty="0" smtClean="0">
                <a:latin typeface="+mn-lt"/>
              </a:rPr>
              <a:t>)</a:t>
            </a:r>
            <a:r>
              <a:rPr lang="en-US" dirty="0" smtClean="0">
                <a:latin typeface="+mn-lt"/>
              </a:rPr>
              <a:t> -  </a:t>
            </a:r>
            <a:r>
              <a:rPr lang="zh-CN" altLang="en-US" dirty="0" smtClean="0">
                <a:latin typeface="+mn-lt"/>
              </a:rPr>
              <a:t>描述物质与光相互作用的量，该值与物质的极化率相关。</a:t>
            </a:r>
            <a:endParaRPr lang="en-US" dirty="0" smtClean="0">
              <a:latin typeface="+mn-lt"/>
            </a:endParaRPr>
          </a:p>
          <a:p>
            <a:pPr marL="180559" indent="-180559">
              <a:buFont typeface="Arial" pitchFamily="34" charset="0"/>
              <a:buChar char="•"/>
            </a:pPr>
            <a:r>
              <a:rPr lang="zh-CN" altLang="en-US" b="1" dirty="0" smtClean="0">
                <a:latin typeface="+mn-lt"/>
              </a:rPr>
              <a:t>折射</a:t>
            </a:r>
            <a:r>
              <a:rPr lang="en-US" altLang="zh-CN" b="1" dirty="0" smtClean="0">
                <a:latin typeface="+mn-lt"/>
              </a:rPr>
              <a:t> (</a:t>
            </a:r>
            <a:r>
              <a:rPr lang="en-US" b="1" i="1" dirty="0" smtClean="0">
                <a:latin typeface="+mn-lt"/>
              </a:rPr>
              <a:t>Refraction</a:t>
            </a:r>
            <a:r>
              <a:rPr lang="en-US" altLang="zh-CN" b="1" dirty="0" smtClean="0">
                <a:latin typeface="+mn-lt"/>
              </a:rPr>
              <a:t>)</a:t>
            </a:r>
            <a:r>
              <a:rPr lang="en-US" b="1" dirty="0" smtClean="0">
                <a:latin typeface="+mn-lt"/>
              </a:rPr>
              <a:t> </a:t>
            </a:r>
            <a:r>
              <a:rPr lang="en-US" dirty="0" smtClean="0">
                <a:latin typeface="+mn-lt"/>
              </a:rPr>
              <a:t> -  </a:t>
            </a:r>
            <a:r>
              <a:rPr lang="zh-CN" altLang="en-US" dirty="0" smtClean="0">
                <a:latin typeface="+mn-lt"/>
              </a:rPr>
              <a:t>当光通过两种不同折射率的介质间的界面时，光偏离原来传播方向的现象。</a:t>
            </a:r>
            <a:endParaRPr lang="en-US" dirty="0" smtClean="0">
              <a:latin typeface="+mn-lt"/>
            </a:endParaRPr>
          </a:p>
          <a:p>
            <a:pPr marL="180559" indent="-180559">
              <a:buFont typeface="Arial" pitchFamily="34" charset="0"/>
              <a:buChar char="•"/>
            </a:pPr>
            <a:r>
              <a:rPr lang="en-US" dirty="0" smtClean="0">
                <a:latin typeface="+mn-lt"/>
              </a:rPr>
              <a:t> </a:t>
            </a:r>
            <a:r>
              <a:rPr lang="zh-CN" altLang="en-US" b="1" dirty="0" smtClean="0">
                <a:latin typeface="+mn-lt"/>
              </a:rPr>
              <a:t>反射</a:t>
            </a:r>
            <a:r>
              <a:rPr lang="en-US" altLang="zh-CN" b="1" dirty="0" smtClean="0">
                <a:latin typeface="+mn-lt"/>
              </a:rPr>
              <a:t>( </a:t>
            </a:r>
            <a:r>
              <a:rPr lang="en-US" b="1" i="1" dirty="0" smtClean="0">
                <a:latin typeface="+mn-lt"/>
              </a:rPr>
              <a:t>Reflection</a:t>
            </a:r>
            <a:r>
              <a:rPr lang="en-US" altLang="zh-CN" b="1" i="1" dirty="0" smtClean="0">
                <a:latin typeface="+mn-lt"/>
              </a:rPr>
              <a:t>)</a:t>
            </a:r>
            <a:r>
              <a:rPr lang="en-US" b="1" i="1" dirty="0" smtClean="0">
                <a:latin typeface="+mn-lt"/>
              </a:rPr>
              <a:t> </a:t>
            </a:r>
            <a:r>
              <a:rPr lang="en-US" dirty="0" smtClean="0">
                <a:latin typeface="+mn-lt"/>
              </a:rPr>
              <a:t>- </a:t>
            </a:r>
            <a:r>
              <a:rPr lang="zh-CN" altLang="en-US" dirty="0" smtClean="0">
                <a:latin typeface="+mn-lt"/>
              </a:rPr>
              <a:t>光从一种介质射向另一种介质的交界面时，一部分光返回原来介质中，使光的传播方向发生了改变的现象。</a:t>
            </a:r>
            <a:endParaRPr lang="en-US" altLang="en-US" dirty="0" smtClean="0">
              <a:latin typeface="+mn-lt"/>
            </a:endParaRPr>
          </a:p>
        </p:txBody>
      </p:sp>
      <p:graphicFrame>
        <p:nvGraphicFramePr>
          <p:cNvPr id="7170" name="Object 1028"/>
          <p:cNvGraphicFramePr>
            <a:graphicFrameLocks noChangeAspect="1"/>
          </p:cNvGraphicFramePr>
          <p:nvPr/>
        </p:nvGraphicFramePr>
        <p:xfrm>
          <a:off x="2576671" y="5732280"/>
          <a:ext cx="1791120" cy="281987"/>
        </p:xfrm>
        <a:graphic>
          <a:graphicData uri="http://schemas.openxmlformats.org/presentationml/2006/ole">
            <p:oleObj spid="_x0000_s7172" name="Equation" r:id="rId4" imgW="1562100" imgH="228600" progId="Equation.3">
              <p:embed/>
            </p:oleObj>
          </a:graphicData>
        </a:graphic>
      </p:graphicFrame>
      <p:graphicFrame>
        <p:nvGraphicFramePr>
          <p:cNvPr id="7171" name="Object 1029"/>
          <p:cNvGraphicFramePr>
            <a:graphicFrameLocks noChangeAspect="1"/>
          </p:cNvGraphicFramePr>
          <p:nvPr/>
        </p:nvGraphicFramePr>
        <p:xfrm>
          <a:off x="2701809" y="6651580"/>
          <a:ext cx="1183217" cy="240440"/>
        </p:xfrm>
        <a:graphic>
          <a:graphicData uri="http://schemas.openxmlformats.org/presentationml/2006/ole">
            <p:oleObj spid="_x0000_s7173" name="Equation" r:id="rId5" imgW="1143000" imgH="215900" progId="Equation.3">
              <p:embed/>
            </p:oleObj>
          </a:graphicData>
        </a:graphic>
      </p:graphicFrame>
      <p:sp>
        <p:nvSpPr>
          <p:cNvPr id="10" name="Slide Image Placeholder 9"/>
          <p:cNvSpPr>
            <a:spLocks noGrp="1" noRot="1" noChangeAspect="1"/>
          </p:cNvSpPr>
          <p:nvPr>
            <p:ph type="sldImg"/>
          </p:nvPr>
        </p:nvSpPr>
        <p:spPr/>
      </p:sp>
      <p:sp>
        <p:nvSpPr>
          <p:cNvPr id="11"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4"/>
          <p:cNvSpPr>
            <a:spLocks noGrp="1" noChangeArrowheads="1"/>
          </p:cNvSpPr>
          <p:nvPr>
            <p:ph type="ftr" sz="quarter" idx="4"/>
          </p:nvPr>
        </p:nvSpPr>
        <p:spPr>
          <a:xfrm>
            <a:off x="156121" y="9785556"/>
            <a:ext cx="3787936" cy="281102"/>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9222" name="Rectangle 5"/>
          <p:cNvSpPr>
            <a:spLocks noGrp="1" noChangeArrowheads="1"/>
          </p:cNvSpPr>
          <p:nvPr>
            <p:ph type="sldNum" sz="quarter" idx="5"/>
          </p:nvPr>
        </p:nvSpPr>
        <p:spPr>
          <a:noFill/>
        </p:spPr>
        <p:txBody>
          <a:bodyPr/>
          <a:lstStyle/>
          <a:p>
            <a:r>
              <a:rPr lang="en-US" dirty="0" smtClean="0"/>
              <a:t>10</a:t>
            </a:r>
            <a:endParaRPr lang="en-US" dirty="0"/>
          </a:p>
        </p:txBody>
      </p:sp>
      <p:sp>
        <p:nvSpPr>
          <p:cNvPr id="9223" name="Rectangle 2"/>
          <p:cNvSpPr>
            <a:spLocks noGrp="1" noRot="1" noChangeAspect="1" noChangeArrowheads="1" noTextEdit="1"/>
          </p:cNvSpPr>
          <p:nvPr>
            <p:ph type="sldImg"/>
          </p:nvPr>
        </p:nvSpPr>
        <p:spPr>
          <a:ln/>
        </p:spPr>
      </p:sp>
      <p:sp>
        <p:nvSpPr>
          <p:cNvPr id="9224" name="Rectangle 3"/>
          <p:cNvSpPr>
            <a:spLocks noGrp="1" noChangeArrowheads="1"/>
          </p:cNvSpPr>
          <p:nvPr>
            <p:ph type="body" idx="1"/>
          </p:nvPr>
        </p:nvSpPr>
        <p:spPr>
          <a:xfrm>
            <a:off x="946574" y="4860070"/>
            <a:ext cx="5206153" cy="4847455"/>
          </a:xfrm>
          <a:noFill/>
          <a:ln/>
        </p:spPr>
        <p:txBody>
          <a:bodyPr/>
          <a:lstStyle/>
          <a:p>
            <a:r>
              <a:rPr lang="zh-CN" altLang="en-US" b="1" u="sng" dirty="0" smtClean="0">
                <a:latin typeface="+mn-lt"/>
              </a:rPr>
              <a:t>备注</a:t>
            </a:r>
            <a:r>
              <a:rPr lang="en-US" u="sng" dirty="0" smtClean="0">
                <a:latin typeface="+mn-lt"/>
              </a:rPr>
              <a:t>:</a:t>
            </a:r>
            <a:r>
              <a:rPr lang="en-US" dirty="0" smtClean="0">
                <a:latin typeface="+mn-lt"/>
              </a:rPr>
              <a:t>  </a:t>
            </a:r>
          </a:p>
          <a:p>
            <a:pPr marL="185670" indent="-185670">
              <a:lnSpc>
                <a:spcPct val="112000"/>
              </a:lnSpc>
              <a:buFont typeface="Arial" pitchFamily="34" charset="0"/>
              <a:buChar char="•"/>
            </a:pPr>
            <a:r>
              <a:rPr lang="zh-CN" altLang="en-US" dirty="0" smtClean="0">
                <a:latin typeface="+mn-lt"/>
              </a:rPr>
              <a:t>当两种或多种不同来源的光叠加为一束光时，我们可以发现许多有趣的现象：如果两束光其相位差是随机的，那么两光束叠加后的光称为非相关光。其叠加后的光强度总和可以用如下公式表示：</a:t>
            </a:r>
            <a:endParaRPr lang="en-US" dirty="0" smtClean="0">
              <a:latin typeface="+mn-lt"/>
            </a:endParaRPr>
          </a:p>
          <a:p>
            <a:pPr marL="185670" indent="-185670">
              <a:lnSpc>
                <a:spcPct val="112000"/>
              </a:lnSpc>
              <a:buFont typeface="Arial" pitchFamily="34" charset="0"/>
              <a:buChar char="•"/>
            </a:pPr>
            <a:endParaRPr lang="en-US" dirty="0" smtClean="0">
              <a:latin typeface="+mn-lt"/>
            </a:endParaRPr>
          </a:p>
          <a:p>
            <a:pPr marL="185670" indent="-185670">
              <a:lnSpc>
                <a:spcPct val="112000"/>
              </a:lnSpc>
              <a:buFont typeface="Arial" pitchFamily="34" charset="0"/>
              <a:buChar char="•"/>
            </a:pPr>
            <a:r>
              <a:rPr lang="zh-CN" altLang="en-US" dirty="0" smtClean="0">
                <a:latin typeface="+mn-lt"/>
              </a:rPr>
              <a:t>如果两束光其相位差固定不变。那么两光束叠加后的光称为相关光（</a:t>
            </a:r>
            <a:r>
              <a:rPr lang="en-US" altLang="zh-CN" i="1" dirty="0" smtClean="0">
                <a:latin typeface="+mn-lt"/>
              </a:rPr>
              <a:t>Coherent light</a:t>
            </a:r>
            <a:r>
              <a:rPr lang="zh-CN" altLang="en-US" dirty="0" smtClean="0">
                <a:latin typeface="+mn-lt"/>
              </a:rPr>
              <a:t>）。其叠加后的光强度总和与非相干光（</a:t>
            </a:r>
            <a:r>
              <a:rPr lang="en-US" altLang="zh-CN" dirty="0" smtClean="0">
                <a:latin typeface="+mn-lt"/>
              </a:rPr>
              <a:t>Incoherent</a:t>
            </a:r>
            <a:r>
              <a:rPr lang="en-US" altLang="zh-CN" baseline="0" dirty="0" smtClean="0">
                <a:latin typeface="+mn-lt"/>
              </a:rPr>
              <a:t> light</a:t>
            </a:r>
            <a:r>
              <a:rPr lang="zh-CN" altLang="en-US" dirty="0" smtClean="0">
                <a:latin typeface="+mn-lt"/>
              </a:rPr>
              <a:t>）有很大差别。其计算公式为：</a:t>
            </a:r>
            <a:r>
              <a:rPr lang="en-US" altLang="zh-CN" dirty="0" smtClean="0">
                <a:latin typeface="+mn-lt"/>
              </a:rPr>
              <a:t/>
            </a:r>
            <a:br>
              <a:rPr lang="en-US" altLang="zh-CN" dirty="0" smtClean="0">
                <a:latin typeface="+mn-lt"/>
              </a:rPr>
            </a:br>
            <a:r>
              <a:rPr lang="en-US" altLang="zh-CN" dirty="0" smtClean="0">
                <a:latin typeface="+mn-lt"/>
              </a:rPr>
              <a:t/>
            </a:r>
            <a:br>
              <a:rPr lang="en-US" altLang="zh-CN" dirty="0" smtClean="0">
                <a:latin typeface="+mn-lt"/>
              </a:rPr>
            </a:br>
            <a:r>
              <a:rPr lang="en-US" altLang="zh-CN" dirty="0" smtClean="0">
                <a:latin typeface="+mn-lt"/>
              </a:rPr>
              <a:t/>
            </a:r>
            <a:br>
              <a:rPr lang="en-US" altLang="zh-CN" dirty="0" smtClean="0">
                <a:latin typeface="+mn-lt"/>
              </a:rPr>
            </a:br>
            <a:r>
              <a:rPr lang="en-US" altLang="zh-CN" dirty="0" smtClean="0">
                <a:latin typeface="+mn-lt"/>
              </a:rPr>
              <a:t/>
            </a:r>
            <a:br>
              <a:rPr lang="en-US" altLang="zh-CN" dirty="0" smtClean="0">
                <a:latin typeface="+mn-lt"/>
              </a:rPr>
            </a:br>
            <a:r>
              <a:rPr lang="en-US" altLang="zh-CN" dirty="0" smtClean="0">
                <a:latin typeface="+mn-lt"/>
              </a:rPr>
              <a:t> </a:t>
            </a:r>
            <a:r>
              <a:rPr lang="zh-CN" altLang="en-US" dirty="0" smtClean="0">
                <a:latin typeface="+mn-lt"/>
              </a:rPr>
              <a:t>例如，时间与电场强度的关系可以用</a:t>
            </a:r>
            <a:r>
              <a:rPr lang="en-US" altLang="zh-CN" dirty="0" smtClean="0">
                <a:latin typeface="+mn-lt"/>
              </a:rPr>
              <a:t/>
            </a:r>
            <a:br>
              <a:rPr lang="en-US" altLang="zh-CN" dirty="0" smtClean="0">
                <a:latin typeface="+mn-lt"/>
              </a:rPr>
            </a:br>
            <a:r>
              <a:rPr lang="zh-CN" altLang="en-US" dirty="0" smtClean="0">
                <a:latin typeface="+mn-lt"/>
              </a:rPr>
              <a:t>表示。式中</a:t>
            </a:r>
            <a:r>
              <a:rPr lang="en-US" i="1" dirty="0" smtClean="0">
                <a:latin typeface="+mn-lt"/>
              </a:rPr>
              <a:t>E</a:t>
            </a:r>
            <a:r>
              <a:rPr lang="en-US" baseline="-25000" dirty="0" smtClean="0">
                <a:latin typeface="+mn-lt"/>
              </a:rPr>
              <a:t>0</a:t>
            </a:r>
            <a:r>
              <a:rPr lang="zh-CN" altLang="en-US" dirty="0" smtClean="0">
                <a:latin typeface="+mn-lt"/>
              </a:rPr>
              <a:t>为电场的振幅；</a:t>
            </a:r>
            <a:r>
              <a:rPr lang="en-US" i="1" dirty="0" smtClean="0">
                <a:solidFill>
                  <a:srgbClr val="FF0000"/>
                </a:solidFill>
                <a:latin typeface="+mn-ea"/>
              </a:rPr>
              <a:t>n</a:t>
            </a:r>
            <a:r>
              <a:rPr lang="zh-CN" altLang="en-US" dirty="0" smtClean="0">
                <a:latin typeface="+mn-lt"/>
              </a:rPr>
              <a:t>为频率；</a:t>
            </a:r>
            <a:r>
              <a:rPr lang="en-US" altLang="zh-CN" i="1" dirty="0" smtClean="0">
                <a:latin typeface="+mn-lt"/>
              </a:rPr>
              <a:t>φ</a:t>
            </a:r>
            <a:r>
              <a:rPr lang="zh-CN" altLang="en-US" dirty="0" smtClean="0">
                <a:latin typeface="+mn-lt"/>
              </a:rPr>
              <a:t>为相位。如果</a:t>
            </a:r>
            <a:r>
              <a:rPr lang="en-US" i="1" dirty="0" smtClean="0">
                <a:latin typeface="+mn-lt"/>
              </a:rPr>
              <a:t>E</a:t>
            </a:r>
            <a:r>
              <a:rPr lang="en-US" baseline="-25000" dirty="0" smtClean="0">
                <a:latin typeface="+mn-lt"/>
              </a:rPr>
              <a:t>1</a:t>
            </a:r>
            <a:r>
              <a:rPr lang="zh-CN" altLang="en-US" dirty="0" smtClean="0">
                <a:latin typeface="+mn-lt"/>
              </a:rPr>
              <a:t>和</a:t>
            </a:r>
            <a:r>
              <a:rPr lang="en-US" i="1" dirty="0" smtClean="0">
                <a:latin typeface="+mn-lt"/>
              </a:rPr>
              <a:t>E</a:t>
            </a:r>
            <a:r>
              <a:rPr lang="en-US" baseline="-25000" dirty="0" smtClean="0">
                <a:latin typeface="+mn-lt"/>
              </a:rPr>
              <a:t>2</a:t>
            </a:r>
            <a:r>
              <a:rPr lang="zh-CN" altLang="en-US" dirty="0" smtClean="0">
                <a:latin typeface="+mn-lt"/>
              </a:rPr>
              <a:t>相位差为</a:t>
            </a:r>
            <a:r>
              <a:rPr lang="en-US" dirty="0" smtClean="0">
                <a:latin typeface="+mn-lt"/>
              </a:rPr>
              <a:t>0°</a:t>
            </a:r>
            <a:r>
              <a:rPr lang="zh-CN" altLang="en-US" dirty="0" smtClean="0">
                <a:latin typeface="+mn-lt"/>
              </a:rPr>
              <a:t>，那么该现象称为</a:t>
            </a:r>
            <a:r>
              <a:rPr lang="en-US" i="1" dirty="0" smtClean="0">
                <a:latin typeface="+mn-lt"/>
              </a:rPr>
              <a:t>constructively interfere</a:t>
            </a:r>
            <a:r>
              <a:rPr lang="en-US" altLang="zh-CN" dirty="0" smtClean="0">
                <a:latin typeface="+mn-lt"/>
              </a:rPr>
              <a:t> </a:t>
            </a:r>
            <a:r>
              <a:rPr lang="zh-CN" altLang="en-US" dirty="0" smtClean="0">
                <a:latin typeface="+mn-lt"/>
              </a:rPr>
              <a:t>（干涉加强）</a:t>
            </a:r>
            <a:r>
              <a:rPr lang="en-US" altLang="zh-CN" dirty="0" smtClean="0">
                <a:latin typeface="+mn-lt"/>
              </a:rPr>
              <a:t> </a:t>
            </a:r>
            <a:r>
              <a:rPr lang="zh-CN" altLang="en-US" dirty="0" smtClean="0">
                <a:latin typeface="+mn-lt"/>
              </a:rPr>
              <a:t>；其叠加后光强度总和为非相关光总和的</a:t>
            </a:r>
            <a:r>
              <a:rPr lang="en-US" altLang="zh-CN" dirty="0" smtClean="0">
                <a:latin typeface="+mn-lt"/>
              </a:rPr>
              <a:t>2</a:t>
            </a:r>
            <a:r>
              <a:rPr lang="zh-CN" altLang="en-US" dirty="0" smtClean="0">
                <a:latin typeface="+mn-lt"/>
              </a:rPr>
              <a:t>倍。若</a:t>
            </a:r>
            <a:r>
              <a:rPr lang="en-US" i="1" dirty="0" smtClean="0">
                <a:latin typeface="+mn-lt"/>
              </a:rPr>
              <a:t>E</a:t>
            </a:r>
            <a:r>
              <a:rPr lang="en-US" baseline="-25000" dirty="0" smtClean="0">
                <a:latin typeface="+mn-lt"/>
              </a:rPr>
              <a:t>1</a:t>
            </a:r>
            <a:r>
              <a:rPr lang="zh-CN" altLang="en-US" dirty="0" smtClean="0">
                <a:latin typeface="+mn-lt"/>
              </a:rPr>
              <a:t>和</a:t>
            </a:r>
            <a:r>
              <a:rPr lang="en-US" i="1" dirty="0" smtClean="0">
                <a:latin typeface="+mn-lt"/>
              </a:rPr>
              <a:t>E</a:t>
            </a:r>
            <a:r>
              <a:rPr lang="en-US" baseline="-25000" dirty="0" smtClean="0">
                <a:latin typeface="+mn-lt"/>
              </a:rPr>
              <a:t>2</a:t>
            </a:r>
            <a:r>
              <a:rPr lang="zh-CN" altLang="en-US" dirty="0" smtClean="0">
                <a:latin typeface="+mn-lt"/>
              </a:rPr>
              <a:t>相位差为</a:t>
            </a:r>
            <a:r>
              <a:rPr lang="en-US" altLang="zh-CN" dirty="0" smtClean="0">
                <a:latin typeface="+mn-lt"/>
              </a:rPr>
              <a:t>18</a:t>
            </a:r>
            <a:r>
              <a:rPr lang="en-US" dirty="0" smtClean="0">
                <a:latin typeface="+mn-lt"/>
              </a:rPr>
              <a:t>0°</a:t>
            </a:r>
            <a:r>
              <a:rPr lang="zh-CN" altLang="en-US" dirty="0" smtClean="0">
                <a:latin typeface="+mn-lt"/>
              </a:rPr>
              <a:t>，那么该现象称为</a:t>
            </a:r>
            <a:r>
              <a:rPr lang="en-US" altLang="zh-CN" dirty="0" smtClean="0">
                <a:latin typeface="+mn-lt"/>
              </a:rPr>
              <a:t> </a:t>
            </a:r>
            <a:r>
              <a:rPr lang="en-US" i="1" dirty="0" smtClean="0">
                <a:latin typeface="+mn-lt"/>
              </a:rPr>
              <a:t>destructive interference </a:t>
            </a:r>
            <a:r>
              <a:rPr lang="zh-CN" altLang="en-US" dirty="0" smtClean="0"/>
              <a:t>（干涉减弱）</a:t>
            </a:r>
            <a:r>
              <a:rPr lang="en-US" altLang="zh-CN" dirty="0" smtClean="0"/>
              <a:t> </a:t>
            </a:r>
            <a:r>
              <a:rPr lang="zh-CN" altLang="en-US" dirty="0" smtClean="0">
                <a:latin typeface="+mn-lt"/>
              </a:rPr>
              <a:t>；其叠加后光强度总和为</a:t>
            </a:r>
            <a:r>
              <a:rPr lang="en-US" dirty="0" smtClean="0">
                <a:latin typeface="+mn-lt"/>
              </a:rPr>
              <a:t>0 </a:t>
            </a:r>
            <a:r>
              <a:rPr lang="zh-CN" altLang="en-US" dirty="0" smtClean="0">
                <a:latin typeface="+mn-lt"/>
              </a:rPr>
              <a:t>。</a:t>
            </a:r>
            <a:r>
              <a:rPr lang="en-US" altLang="zh-CN" dirty="0" smtClean="0">
                <a:latin typeface="+mn-lt"/>
              </a:rPr>
              <a:t>                         </a:t>
            </a:r>
            <a:br>
              <a:rPr lang="en-US" altLang="zh-CN" dirty="0" smtClean="0">
                <a:latin typeface="+mn-lt"/>
              </a:rPr>
            </a:br>
            <a:r>
              <a:rPr lang="en-US" altLang="zh-CN" dirty="0" smtClean="0">
                <a:latin typeface="+mn-lt"/>
              </a:rPr>
              <a:t/>
            </a:r>
            <a:br>
              <a:rPr lang="en-US" altLang="zh-CN" dirty="0" smtClean="0">
                <a:latin typeface="+mn-lt"/>
              </a:rPr>
            </a:br>
            <a:r>
              <a:rPr lang="en-US" altLang="zh-CN" dirty="0" smtClean="0">
                <a:latin typeface="+mn-lt"/>
              </a:rPr>
              <a:t/>
            </a:r>
            <a:br>
              <a:rPr lang="en-US" altLang="zh-CN" dirty="0" smtClean="0">
                <a:latin typeface="+mn-lt"/>
              </a:rPr>
            </a:br>
            <a:endParaRPr lang="en-US" u="sng" dirty="0" smtClean="0">
              <a:latin typeface="+mn-lt"/>
            </a:endParaRPr>
          </a:p>
          <a:p>
            <a:r>
              <a:rPr lang="zh-CN" altLang="en-US" b="1" u="sng" dirty="0" smtClean="0">
                <a:latin typeface="+mn-lt"/>
              </a:rPr>
              <a:t>重点</a:t>
            </a:r>
            <a:r>
              <a:rPr lang="en-US" u="sng" dirty="0" smtClean="0">
                <a:latin typeface="+mn-lt"/>
              </a:rPr>
              <a:t>:</a:t>
            </a:r>
            <a:endParaRPr lang="en-US" i="1" u="sng" dirty="0" smtClean="0">
              <a:latin typeface="+mn-lt"/>
            </a:endParaRPr>
          </a:p>
          <a:p>
            <a:pPr marL="245288" indent="-245288">
              <a:buFontTx/>
              <a:buChar char="•"/>
            </a:pPr>
            <a:r>
              <a:rPr lang="zh-CN" altLang="en-US" b="1" dirty="0" smtClean="0">
                <a:latin typeface="+mn-lt"/>
              </a:rPr>
              <a:t>相干</a:t>
            </a:r>
            <a:r>
              <a:rPr lang="en-US" altLang="zh-CN" b="1" dirty="0" smtClean="0">
                <a:latin typeface="+mn-lt"/>
              </a:rPr>
              <a:t>(</a:t>
            </a:r>
            <a:r>
              <a:rPr lang="en-US" b="1" dirty="0" smtClean="0">
                <a:latin typeface="+mn-lt"/>
              </a:rPr>
              <a:t>Coherent</a:t>
            </a:r>
            <a:r>
              <a:rPr lang="en-US" altLang="zh-CN" b="1" dirty="0" smtClean="0">
                <a:latin typeface="+mn-lt"/>
              </a:rPr>
              <a:t>)</a:t>
            </a:r>
            <a:r>
              <a:rPr lang="en-US" dirty="0" smtClean="0">
                <a:latin typeface="+mn-lt"/>
              </a:rPr>
              <a:t> -  </a:t>
            </a:r>
            <a:r>
              <a:rPr lang="zh-CN" altLang="en-US" dirty="0" smtClean="0">
                <a:latin typeface="+mn-lt"/>
              </a:rPr>
              <a:t>不同光波之间相位差恒定。</a:t>
            </a:r>
            <a:endParaRPr lang="en-US" dirty="0" smtClean="0">
              <a:latin typeface="+mn-lt"/>
            </a:endParaRPr>
          </a:p>
          <a:p>
            <a:pPr marL="245288" indent="-245288">
              <a:buFontTx/>
              <a:buChar char="•"/>
            </a:pPr>
            <a:r>
              <a:rPr lang="zh-CN" altLang="en-US" b="1" dirty="0" smtClean="0">
                <a:latin typeface="+mn-lt"/>
              </a:rPr>
              <a:t>非相干</a:t>
            </a:r>
            <a:r>
              <a:rPr lang="en-US" altLang="zh-CN" b="1" dirty="0" smtClean="0">
                <a:latin typeface="+mn-lt"/>
              </a:rPr>
              <a:t>(</a:t>
            </a:r>
            <a:r>
              <a:rPr lang="en-US" b="1" dirty="0" smtClean="0">
                <a:latin typeface="+mn-lt"/>
              </a:rPr>
              <a:t>Incoherent</a:t>
            </a:r>
            <a:r>
              <a:rPr lang="en-US" altLang="zh-CN" b="1" dirty="0" smtClean="0">
                <a:latin typeface="+mn-lt"/>
              </a:rPr>
              <a:t>)</a:t>
            </a:r>
            <a:r>
              <a:rPr lang="en-US" b="1" dirty="0" smtClean="0">
                <a:latin typeface="+mn-lt"/>
              </a:rPr>
              <a:t> </a:t>
            </a:r>
            <a:r>
              <a:rPr lang="en-US" dirty="0" smtClean="0">
                <a:latin typeface="+mn-lt"/>
              </a:rPr>
              <a:t>-</a:t>
            </a:r>
            <a:r>
              <a:rPr lang="zh-CN" altLang="en-US" dirty="0" smtClean="0">
                <a:latin typeface="+mn-lt"/>
              </a:rPr>
              <a:t>不同光波之间相位差具有随机性。</a:t>
            </a:r>
            <a:endParaRPr lang="en-US" dirty="0" smtClean="0">
              <a:latin typeface="+mn-lt"/>
            </a:endParaRPr>
          </a:p>
          <a:p>
            <a:pPr marL="245288" indent="-245288">
              <a:buFontTx/>
              <a:buChar char="•"/>
            </a:pPr>
            <a:r>
              <a:rPr lang="zh-CN" altLang="en-US" b="1" dirty="0" smtClean="0">
                <a:latin typeface="+mn-lt"/>
              </a:rPr>
              <a:t>干涉</a:t>
            </a:r>
            <a:r>
              <a:rPr lang="en-US" b="1" dirty="0" smtClean="0">
                <a:latin typeface="+mn-lt"/>
              </a:rPr>
              <a:t>(Interference)</a:t>
            </a:r>
            <a:r>
              <a:rPr lang="en-US" dirty="0" smtClean="0">
                <a:latin typeface="+mn-lt"/>
              </a:rPr>
              <a:t> -  </a:t>
            </a:r>
            <a:r>
              <a:rPr lang="zh-CN" altLang="en-US" dirty="0" smtClean="0">
                <a:latin typeface="+mn-lt"/>
              </a:rPr>
              <a:t>依据不同光波相位差之间的关系而导致光叠加后其总强度增强或削弱的现象。</a:t>
            </a:r>
            <a:endParaRPr lang="en-US" dirty="0" smtClean="0">
              <a:latin typeface="+mn-lt"/>
            </a:endParaRPr>
          </a:p>
        </p:txBody>
      </p:sp>
      <p:graphicFrame>
        <p:nvGraphicFramePr>
          <p:cNvPr id="9218" name="Object 4"/>
          <p:cNvGraphicFramePr>
            <a:graphicFrameLocks noChangeAspect="1"/>
          </p:cNvGraphicFramePr>
          <p:nvPr/>
        </p:nvGraphicFramePr>
        <p:xfrm>
          <a:off x="2673435" y="6528997"/>
          <a:ext cx="1275245" cy="311158"/>
        </p:xfrm>
        <a:graphic>
          <a:graphicData uri="http://schemas.openxmlformats.org/presentationml/2006/ole">
            <p:oleObj spid="_x0000_s9221" name="Equation" r:id="rId4" imgW="1231366" imgH="279279" progId="Equation.3">
              <p:embed/>
            </p:oleObj>
          </a:graphicData>
        </a:graphic>
      </p:graphicFrame>
      <p:graphicFrame>
        <p:nvGraphicFramePr>
          <p:cNvPr id="9219" name="Object 5"/>
          <p:cNvGraphicFramePr>
            <a:graphicFrameLocks noChangeAspect="1"/>
          </p:cNvGraphicFramePr>
          <p:nvPr/>
        </p:nvGraphicFramePr>
        <p:xfrm>
          <a:off x="3613851" y="6906959"/>
          <a:ext cx="1485594" cy="254584"/>
        </p:xfrm>
        <a:graphic>
          <a:graphicData uri="http://schemas.openxmlformats.org/presentationml/2006/ole">
            <p:oleObj spid="_x0000_s9222" name="Equation" r:id="rId5" imgW="1435100" imgH="228600" progId="Equation.3">
              <p:embed/>
            </p:oleObj>
          </a:graphicData>
        </a:graphic>
      </p:graphicFrame>
      <p:graphicFrame>
        <p:nvGraphicFramePr>
          <p:cNvPr id="9220" name="Object 6"/>
          <p:cNvGraphicFramePr>
            <a:graphicFrameLocks noChangeAspect="1"/>
          </p:cNvGraphicFramePr>
          <p:nvPr/>
        </p:nvGraphicFramePr>
        <p:xfrm>
          <a:off x="2415734" y="5648683"/>
          <a:ext cx="1709091" cy="311158"/>
        </p:xfrm>
        <a:graphic>
          <a:graphicData uri="http://schemas.openxmlformats.org/presentationml/2006/ole">
            <p:oleObj spid="_x0000_s9223" name="Equation" r:id="rId6" imgW="1651000" imgH="279400" progId="Equation.3">
              <p:embed/>
            </p:oleObj>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Title 1"/>
          <p:cNvSpPr>
            <a:spLocks noGrp="1"/>
          </p:cNvSpPr>
          <p:nvPr>
            <p:ph type="title"/>
          </p:nvPr>
        </p:nvSpPr>
        <p:spPr>
          <a:xfrm>
            <a:off x="1328738" y="144463"/>
            <a:ext cx="7350125" cy="573087"/>
          </a:xfrm>
        </p:spPr>
        <p:txBody>
          <a:bodyPr/>
          <a:lstStyle/>
          <a:p>
            <a:r>
              <a:rPr lang="zh-CN" altLang="en-US"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6"/>
          <p:cNvSpPr>
            <a:spLocks noGrp="1"/>
          </p:cNvSpPr>
          <p:nvPr>
            <p:ph type="title"/>
          </p:nvPr>
        </p:nvSpPr>
        <p:spPr/>
        <p:txBody>
          <a:bodyPr/>
          <a:lstStyle>
            <a:lvl1pPr>
              <a:defRPr lang="en-US" sz="3200" b="1" i="1" dirty="0">
                <a:solidFill>
                  <a:schemeClr val="tx1"/>
                </a:solidFill>
                <a:latin typeface="Calibri" pitchFamily="34" charset="0"/>
                <a:ea typeface="+mj-ea"/>
                <a:cs typeface="+mj-cs"/>
              </a:defRPr>
            </a:lvl1pPr>
          </a:lstStyle>
          <a:p>
            <a:r>
              <a:rPr lang="zh-CN" altLang="en-US" smtClean="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lvl1pPr>
              <a:defRPr lang="en-US" sz="3200" b="1" i="1" dirty="0">
                <a:solidFill>
                  <a:srgbClr val="FFFF00"/>
                </a:solidFill>
                <a:latin typeface="Calibri" pitchFamily="34" charset="0"/>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标题 3"/>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0" y="0"/>
            <a:ext cx="9144000" cy="457200"/>
          </a:xfrm>
          <a:prstGeom prst="rect">
            <a:avLst/>
          </a:prstGeom>
          <a:noFill/>
          <a:ln w="9525">
            <a:noFill/>
            <a:miter lim="800000"/>
            <a:headEnd/>
            <a:tailEnd/>
          </a:ln>
          <a:effectLst/>
        </p:spPr>
        <p:txBody>
          <a:bodyPr>
            <a:spAutoFit/>
          </a:bodyPr>
          <a:lstStyle/>
          <a:p>
            <a:pPr eaLnBrk="0" hangingPunct="0">
              <a:defRPr/>
            </a:pPr>
            <a:endParaRPr lang="en-US" dirty="0">
              <a:cs typeface="+mn-cs"/>
            </a:endParaRPr>
          </a:p>
        </p:txBody>
      </p:sp>
      <p:sp>
        <p:nvSpPr>
          <p:cNvPr id="20489" name="Line 9"/>
          <p:cNvSpPr>
            <a:spLocks noChangeShapeType="1"/>
          </p:cNvSpPr>
          <p:nvPr/>
        </p:nvSpPr>
        <p:spPr bwMode="auto">
          <a:xfrm>
            <a:off x="0" y="692150"/>
            <a:ext cx="2268538" cy="0"/>
          </a:xfrm>
          <a:prstGeom prst="line">
            <a:avLst/>
          </a:prstGeom>
          <a:noFill/>
          <a:ln w="9525">
            <a:solidFill>
              <a:schemeClr val="tx1"/>
            </a:solidFill>
            <a:round/>
            <a:headEnd/>
            <a:tailEnd/>
          </a:ln>
          <a:effectLst/>
        </p:spPr>
        <p:txBody>
          <a:bodyPr/>
          <a:lstStyle/>
          <a:p>
            <a:pPr algn="ctr" eaLnBrk="0" hangingPunct="0">
              <a:defRPr/>
            </a:pPr>
            <a:endParaRPr lang="en-US" dirty="0">
              <a:cs typeface="+mn-cs"/>
            </a:endParaRPr>
          </a:p>
        </p:txBody>
      </p:sp>
      <p:sp>
        <p:nvSpPr>
          <p:cNvPr id="20484" name="Text Box 4"/>
          <p:cNvSpPr txBox="1">
            <a:spLocks noChangeArrowheads="1"/>
          </p:cNvSpPr>
          <p:nvPr/>
        </p:nvSpPr>
        <p:spPr bwMode="auto">
          <a:xfrm>
            <a:off x="0" y="0"/>
            <a:ext cx="9144000" cy="923925"/>
          </a:xfrm>
          <a:prstGeom prst="rect">
            <a:avLst/>
          </a:prstGeom>
          <a:gradFill flip="none" rotWithShape="1">
            <a:gsLst>
              <a:gs pos="0">
                <a:schemeClr val="accent3"/>
              </a:gs>
              <a:gs pos="100000">
                <a:schemeClr val="accent6">
                  <a:lumMod val="20000"/>
                  <a:lumOff val="80000"/>
                </a:schemeClr>
              </a:gs>
            </a:gsLst>
            <a:lin ang="18900000" scaled="1"/>
            <a:tileRect/>
          </a:gradFill>
          <a:ln w="9525">
            <a:noFill/>
            <a:miter lim="800000"/>
            <a:headEnd/>
            <a:tailEnd/>
          </a:ln>
          <a:effectLst/>
        </p:spPr>
        <p:txBody>
          <a:bodyPr/>
          <a:lstStyle/>
          <a:p>
            <a:pPr algn="ctr" eaLnBrk="0" hangingPunct="0">
              <a:defRPr/>
            </a:pPr>
            <a:endParaRPr lang="en-US" sz="4000" dirty="0">
              <a:cs typeface="+mn-cs"/>
            </a:endParaRPr>
          </a:p>
        </p:txBody>
      </p:sp>
      <p:graphicFrame>
        <p:nvGraphicFramePr>
          <p:cNvPr id="72706" name="Object 11"/>
          <p:cNvGraphicFramePr>
            <a:graphicFrameLocks/>
          </p:cNvGraphicFramePr>
          <p:nvPr/>
        </p:nvGraphicFramePr>
        <p:xfrm>
          <a:off x="66675" y="47625"/>
          <a:ext cx="1190625" cy="677863"/>
        </p:xfrm>
        <a:graphic>
          <a:graphicData uri="http://schemas.openxmlformats.org/presentationml/2006/ole">
            <p:oleObj spid="_x0000_s186370" name="FreeHand 5.0 Drawing" r:id="rId11" imgW="3998135" imgH="2434196" progId="">
              <p:embed/>
            </p:oleObj>
          </a:graphicData>
        </a:graphic>
      </p:graphicFrame>
      <p:sp>
        <p:nvSpPr>
          <p:cNvPr id="72713" name="Rectangle 12"/>
          <p:cNvSpPr>
            <a:spLocks noGrp="1" noChangeArrowheads="1"/>
          </p:cNvSpPr>
          <p:nvPr>
            <p:ph type="title"/>
          </p:nvPr>
        </p:nvSpPr>
        <p:spPr bwMode="auto">
          <a:xfrm>
            <a:off x="1328738" y="153988"/>
            <a:ext cx="7434262" cy="5730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Title</a:t>
            </a:r>
          </a:p>
        </p:txBody>
      </p:sp>
      <p:sp>
        <p:nvSpPr>
          <p:cNvPr id="72714" name="Rectangle 13"/>
          <p:cNvSpPr>
            <a:spLocks noGrp="1" noChangeArrowheads="1"/>
          </p:cNvSpPr>
          <p:nvPr>
            <p:ph type="body" idx="1"/>
          </p:nvPr>
        </p:nvSpPr>
        <p:spPr bwMode="auto">
          <a:xfrm>
            <a:off x="457200" y="1196975"/>
            <a:ext cx="82296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6" name="Rectangle 2"/>
          <p:cNvSpPr>
            <a:spLocks noChangeArrowheads="1"/>
          </p:cNvSpPr>
          <p:nvPr/>
        </p:nvSpPr>
        <p:spPr bwMode="auto">
          <a:xfrm>
            <a:off x="0" y="6327648"/>
            <a:ext cx="9144000" cy="530352"/>
          </a:xfrm>
          <a:prstGeom prst="rect">
            <a:avLst/>
          </a:prstGeom>
          <a:gradFill flip="none" rotWithShape="1">
            <a:gsLst>
              <a:gs pos="0">
                <a:schemeClr val="accent3"/>
              </a:gs>
              <a:gs pos="100000">
                <a:schemeClr val="accent6">
                  <a:lumMod val="20000"/>
                  <a:lumOff val="80000"/>
                </a:schemeClr>
              </a:gs>
            </a:gsLst>
            <a:lin ang="2700000" scaled="1"/>
            <a:tileRect/>
          </a:gradFill>
          <a:ln w="9525">
            <a:noFill/>
            <a:miter lim="800000"/>
            <a:headEnd/>
            <a:tailEnd/>
          </a:ln>
          <a:effectLst/>
        </p:spPr>
        <p:txBody>
          <a:bodyPr wrap="none" anchor="ctr"/>
          <a:lstStyle/>
          <a:p>
            <a:pPr eaLnBrk="0" hangingPunct="0">
              <a:defRPr/>
            </a:pPr>
            <a:r>
              <a:rPr lang="de-DE" sz="1100" dirty="0">
                <a:cs typeface="+mn-cs"/>
              </a:rPr>
              <a:t>   </a:t>
            </a:r>
            <a:endParaRPr lang="de-DE" sz="1100" dirty="0" smtClean="0">
              <a:cs typeface="+mn-cs"/>
            </a:endParaRPr>
          </a:p>
          <a:p>
            <a:pPr algn="l" eaLnBrk="0" hangingPunct="0">
              <a:defRPr/>
            </a:pPr>
            <a:r>
              <a:rPr lang="de-DE" sz="1100" b="0" dirty="0" smtClean="0">
                <a:cs typeface="+mn-cs"/>
              </a:rPr>
              <a:t>© </a:t>
            </a:r>
            <a:r>
              <a:rPr lang="de-DE" sz="1100" b="0" dirty="0">
                <a:latin typeface="Calibri" pitchFamily="34" charset="0"/>
                <a:cs typeface="+mn-cs"/>
              </a:rPr>
              <a:t>Wyatt Technology Corporation </a:t>
            </a:r>
            <a:r>
              <a:rPr lang="de-DE" sz="1100" b="0" dirty="0" smtClean="0">
                <a:latin typeface="Calibri" pitchFamily="34" charset="0"/>
                <a:cs typeface="+mn-cs"/>
              </a:rPr>
              <a:t>2013 </a:t>
            </a:r>
            <a:r>
              <a:rPr lang="de-DE" sz="1100" b="0" dirty="0">
                <a:latin typeface="Calibri" pitchFamily="34" charset="0"/>
                <a:cs typeface="+mn-cs"/>
              </a:rPr>
              <a:t>– All Rights Reserved</a:t>
            </a:r>
          </a:p>
        </p:txBody>
      </p:sp>
      <p:sp>
        <p:nvSpPr>
          <p:cNvPr id="19" name="Rectangle 18"/>
          <p:cNvSpPr>
            <a:spLocks noChangeArrowheads="1"/>
          </p:cNvSpPr>
          <p:nvPr/>
        </p:nvSpPr>
        <p:spPr bwMode="auto">
          <a:xfrm>
            <a:off x="8778240" y="0"/>
            <a:ext cx="365760" cy="276999"/>
          </a:xfrm>
          <a:prstGeom prst="rect">
            <a:avLst/>
          </a:prstGeom>
          <a:noFill/>
          <a:ln w="9525">
            <a:noFill/>
            <a:miter lim="800000"/>
            <a:headEnd/>
            <a:tailEnd/>
          </a:ln>
          <a:effectLst/>
        </p:spPr>
        <p:txBody>
          <a:bodyPr wrap="square">
            <a:spAutoFit/>
          </a:bodyPr>
          <a:lstStyle/>
          <a:p>
            <a:pPr algn="r" eaLnBrk="0" hangingPunct="0">
              <a:defRPr/>
            </a:pPr>
            <a:fld id="{83D78D79-86D9-4A5D-A155-84DB3D213E17}" type="slidenum">
              <a:rPr lang="de-DE" sz="1200">
                <a:latin typeface="Calibri" pitchFamily="34" charset="0"/>
                <a:cs typeface="+mn-cs"/>
              </a:rPr>
              <a:pPr algn="r" eaLnBrk="0" hangingPunct="0">
                <a:defRPr/>
              </a:pPr>
              <a:t>‹#›</a:t>
            </a:fld>
            <a:endParaRPr lang="en-US" sz="1200" dirty="0">
              <a:latin typeface="Calibri" pitchFamily="34" charset="0"/>
              <a:cs typeface="+mn-cs"/>
            </a:endParaRPr>
          </a:p>
        </p:txBody>
      </p:sp>
      <p:sp>
        <p:nvSpPr>
          <p:cNvPr id="15" name="Text Box 12"/>
          <p:cNvSpPr txBox="1">
            <a:spLocks noChangeArrowheads="1"/>
          </p:cNvSpPr>
          <p:nvPr/>
        </p:nvSpPr>
        <p:spPr bwMode="auto">
          <a:xfrm>
            <a:off x="2895600" y="4191000"/>
            <a:ext cx="1920875" cy="457200"/>
          </a:xfrm>
          <a:prstGeom prst="rect">
            <a:avLst/>
          </a:prstGeom>
          <a:noFill/>
          <a:ln w="25400">
            <a:noFill/>
            <a:miter lim="800000"/>
            <a:headEnd type="none" w="sm" len="sm"/>
            <a:tailEnd type="none" w="sm" len="sm"/>
          </a:ln>
          <a:effectLst/>
        </p:spPr>
        <p:txBody>
          <a:bodyPr>
            <a:spAutoFit/>
          </a:bodyPr>
          <a:lstStyle/>
          <a:p>
            <a:pPr algn="ctr" eaLnBrk="0" hangingPunct="0">
              <a:defRPr/>
            </a:pPr>
            <a:endParaRPr lang="en-US" dirty="0">
              <a:cs typeface="+mn-cs"/>
            </a:endParaRPr>
          </a:p>
        </p:txBody>
      </p:sp>
      <p:sp>
        <p:nvSpPr>
          <p:cNvPr id="13" name="Text Box 12"/>
          <p:cNvSpPr txBox="1">
            <a:spLocks noChangeArrowheads="1"/>
          </p:cNvSpPr>
          <p:nvPr/>
        </p:nvSpPr>
        <p:spPr bwMode="auto">
          <a:xfrm>
            <a:off x="2895600" y="4191000"/>
            <a:ext cx="1920875" cy="457200"/>
          </a:xfrm>
          <a:prstGeom prst="rect">
            <a:avLst/>
          </a:prstGeom>
          <a:noFill/>
          <a:ln w="25400">
            <a:noFill/>
            <a:miter lim="800000"/>
            <a:headEnd type="none" w="sm" len="sm"/>
            <a:tailEnd type="none" w="sm" len="sm"/>
          </a:ln>
          <a:effectLst/>
        </p:spPr>
        <p:txBody>
          <a:bodyPr>
            <a:spAutoFit/>
          </a:bodyPr>
          <a:lstStyle/>
          <a:p>
            <a:pPr algn="ctr" eaLnBrk="0" hangingPunct="0">
              <a:defRPr/>
            </a:pPr>
            <a:endParaRPr lang="en-US" dirty="0">
              <a:cs typeface="+mn-cs"/>
            </a:endParaRPr>
          </a:p>
        </p:txBody>
      </p:sp>
      <p:sp>
        <p:nvSpPr>
          <p:cNvPr id="14" name="Text Box 12"/>
          <p:cNvSpPr txBox="1">
            <a:spLocks noChangeArrowheads="1"/>
          </p:cNvSpPr>
          <p:nvPr userDrawn="1"/>
        </p:nvSpPr>
        <p:spPr bwMode="auto">
          <a:xfrm>
            <a:off x="2895600" y="4191000"/>
            <a:ext cx="1920875" cy="457200"/>
          </a:xfrm>
          <a:prstGeom prst="rect">
            <a:avLst/>
          </a:prstGeom>
          <a:noFill/>
          <a:ln w="25400">
            <a:noFill/>
            <a:miter lim="800000"/>
            <a:headEnd type="none" w="sm" len="sm"/>
            <a:tailEnd type="none" w="sm" len="sm"/>
          </a:ln>
          <a:effectLst/>
        </p:spPr>
        <p:txBody>
          <a:bodyPr>
            <a:spAutoFit/>
          </a:bodyPr>
          <a:lstStyle/>
          <a:p>
            <a:pPr>
              <a:defRPr/>
            </a:pPr>
            <a:endParaRPr lang="en-US" dirty="0"/>
          </a:p>
        </p:txBody>
      </p:sp>
      <p:pic>
        <p:nvPicPr>
          <p:cNvPr id="17" name="图片 16" descr="Wyatt new logo for email.png"/>
          <p:cNvPicPr>
            <a:picLocks noChangeAspect="1"/>
          </p:cNvPicPr>
          <p:nvPr userDrawn="1"/>
        </p:nvPicPr>
        <p:blipFill>
          <a:blip r:embed="rId12"/>
          <a:stretch>
            <a:fillRect/>
          </a:stretch>
        </p:blipFill>
        <p:spPr>
          <a:xfrm>
            <a:off x="7051721" y="6257014"/>
            <a:ext cx="2071743" cy="576000"/>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65" r:id="rId8"/>
  </p:sldLayoutIdLst>
  <p:txStyles>
    <p:titleStyle>
      <a:lvl1pPr algn="ctr" rtl="0" eaLnBrk="1" fontAlgn="base" hangingPunct="1">
        <a:spcBef>
          <a:spcPct val="0"/>
        </a:spcBef>
        <a:spcAft>
          <a:spcPct val="0"/>
        </a:spcAft>
        <a:defRPr sz="3200" b="1" i="1">
          <a:solidFill>
            <a:schemeClr val="tx1"/>
          </a:solidFill>
          <a:latin typeface="Calibri" pitchFamily="34" charset="0"/>
          <a:ea typeface="+mj-ea"/>
          <a:cs typeface="+mj-cs"/>
        </a:defRPr>
      </a:lvl1pPr>
      <a:lvl2pPr algn="ctr" rtl="0" eaLnBrk="1" fontAlgn="base" hangingPunct="1">
        <a:spcBef>
          <a:spcPct val="0"/>
        </a:spcBef>
        <a:spcAft>
          <a:spcPct val="0"/>
        </a:spcAft>
        <a:defRPr sz="3200" b="1" i="1">
          <a:solidFill>
            <a:srgbClr val="FFFF00"/>
          </a:solidFill>
          <a:latin typeface="Calibri" pitchFamily="34" charset="0"/>
          <a:cs typeface="Arial" charset="0"/>
        </a:defRPr>
      </a:lvl2pPr>
      <a:lvl3pPr algn="ctr" rtl="0" eaLnBrk="1" fontAlgn="base" hangingPunct="1">
        <a:spcBef>
          <a:spcPct val="0"/>
        </a:spcBef>
        <a:spcAft>
          <a:spcPct val="0"/>
        </a:spcAft>
        <a:defRPr sz="3200" b="1" i="1">
          <a:solidFill>
            <a:srgbClr val="FFFF00"/>
          </a:solidFill>
          <a:latin typeface="Calibri" pitchFamily="34" charset="0"/>
          <a:cs typeface="Arial" charset="0"/>
        </a:defRPr>
      </a:lvl3pPr>
      <a:lvl4pPr algn="ctr" rtl="0" eaLnBrk="1" fontAlgn="base" hangingPunct="1">
        <a:spcBef>
          <a:spcPct val="0"/>
        </a:spcBef>
        <a:spcAft>
          <a:spcPct val="0"/>
        </a:spcAft>
        <a:defRPr sz="3200" b="1" i="1">
          <a:solidFill>
            <a:srgbClr val="FFFF00"/>
          </a:solidFill>
          <a:latin typeface="Calibri" pitchFamily="34" charset="0"/>
          <a:cs typeface="Arial" charset="0"/>
        </a:defRPr>
      </a:lvl4pPr>
      <a:lvl5pPr algn="ctr" rtl="0" eaLnBrk="1" fontAlgn="base" hangingPunct="1">
        <a:spcBef>
          <a:spcPct val="0"/>
        </a:spcBef>
        <a:spcAft>
          <a:spcPct val="0"/>
        </a:spcAft>
        <a:defRPr sz="3200" b="1" i="1">
          <a:solidFill>
            <a:srgbClr val="FFFF00"/>
          </a:solidFill>
          <a:latin typeface="Calibri" pitchFamily="34" charset="0"/>
          <a:cs typeface="Arial" charset="0"/>
        </a:defRPr>
      </a:lvl5pPr>
      <a:lvl6pPr marL="457200" algn="ctr" rtl="0" eaLnBrk="1" fontAlgn="base" hangingPunct="1">
        <a:spcBef>
          <a:spcPct val="0"/>
        </a:spcBef>
        <a:spcAft>
          <a:spcPct val="0"/>
        </a:spcAft>
        <a:defRPr sz="2400" b="1" i="1">
          <a:solidFill>
            <a:srgbClr val="FFFF00"/>
          </a:solidFill>
          <a:latin typeface="Arial" charset="0"/>
          <a:cs typeface="Arial" charset="0"/>
        </a:defRPr>
      </a:lvl6pPr>
      <a:lvl7pPr marL="914400" algn="ctr" rtl="0" eaLnBrk="1" fontAlgn="base" hangingPunct="1">
        <a:spcBef>
          <a:spcPct val="0"/>
        </a:spcBef>
        <a:spcAft>
          <a:spcPct val="0"/>
        </a:spcAft>
        <a:defRPr sz="2400" b="1" i="1">
          <a:solidFill>
            <a:srgbClr val="FFFF00"/>
          </a:solidFill>
          <a:latin typeface="Arial" charset="0"/>
          <a:cs typeface="Arial" charset="0"/>
        </a:defRPr>
      </a:lvl7pPr>
      <a:lvl8pPr marL="1371600" algn="ctr" rtl="0" eaLnBrk="1" fontAlgn="base" hangingPunct="1">
        <a:spcBef>
          <a:spcPct val="0"/>
        </a:spcBef>
        <a:spcAft>
          <a:spcPct val="0"/>
        </a:spcAft>
        <a:defRPr sz="2400" b="1" i="1">
          <a:solidFill>
            <a:srgbClr val="FFFF00"/>
          </a:solidFill>
          <a:latin typeface="Arial" charset="0"/>
          <a:cs typeface="Arial" charset="0"/>
        </a:defRPr>
      </a:lvl8pPr>
      <a:lvl9pPr marL="1828800" algn="ctr" rtl="0" eaLnBrk="1" fontAlgn="base" hangingPunct="1">
        <a:spcBef>
          <a:spcPct val="0"/>
        </a:spcBef>
        <a:spcAft>
          <a:spcPct val="0"/>
        </a:spcAft>
        <a:defRPr sz="2400" b="1" i="1">
          <a:solidFill>
            <a:srgbClr val="FFFF00"/>
          </a:solidFill>
          <a:latin typeface="Arial" charset="0"/>
          <a:cs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Calibri" pitchFamily="34" charset="0"/>
          <a:cs typeface="+mn-cs"/>
        </a:defRPr>
      </a:lvl2pPr>
      <a:lvl3pPr marL="1143000" indent="-228600" algn="l" rtl="0" eaLnBrk="1" fontAlgn="base" hangingPunct="1">
        <a:spcBef>
          <a:spcPct val="20000"/>
        </a:spcBef>
        <a:spcAft>
          <a:spcPct val="0"/>
        </a:spcAft>
        <a:buChar char="•"/>
        <a:defRPr>
          <a:solidFill>
            <a:schemeClr val="tx1"/>
          </a:solidFill>
          <a:latin typeface="Calibri" pitchFamily="34" charset="0"/>
          <a:cs typeface="+mn-cs"/>
        </a:defRPr>
      </a:lvl3pPr>
      <a:lvl4pPr marL="1600200" indent="-228600" algn="l" rtl="0" eaLnBrk="1" fontAlgn="base" hangingPunct="1">
        <a:spcBef>
          <a:spcPct val="20000"/>
        </a:spcBef>
        <a:spcAft>
          <a:spcPct val="0"/>
        </a:spcAft>
        <a:buChar char="–"/>
        <a:defRPr sz="1600">
          <a:solidFill>
            <a:schemeClr val="tx1"/>
          </a:solidFill>
          <a:latin typeface="Calibri" pitchFamily="34" charset="0"/>
          <a:cs typeface="+mn-cs"/>
        </a:defRPr>
      </a:lvl4pPr>
      <a:lvl5pPr marL="2057400" indent="-228600" algn="l" rtl="0" eaLnBrk="1" fontAlgn="base" hangingPunct="1">
        <a:spcBef>
          <a:spcPct val="20000"/>
        </a:spcBef>
        <a:spcAft>
          <a:spcPct val="0"/>
        </a:spcAft>
        <a:buChar char="»"/>
        <a:defRPr sz="1600">
          <a:solidFill>
            <a:schemeClr val="tx1"/>
          </a:solidFill>
          <a:latin typeface="Calibri" pitchFamily="34" charset="0"/>
          <a:cs typeface="+mn-cs"/>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0.xml"/><Relationship Id="rId7"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36.jpeg"/><Relationship Id="rId4" Type="http://schemas.openxmlformats.org/officeDocument/2006/relationships/image" Target="../media/image35.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40.jpeg"/><Relationship Id="rId4" Type="http://schemas.openxmlformats.org/officeDocument/2006/relationships/image" Target="../media/image39.jpe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4.xml"/><Relationship Id="rId7"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44.jpeg"/><Relationship Id="rId4" Type="http://schemas.openxmlformats.org/officeDocument/2006/relationships/image" Target="../media/image43.jpe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oleObject" Target="../embeddings/oleObject3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oleObject" Target="../embeddings/oleObject34.bin"/><Relationship Id="rId4" Type="http://schemas.openxmlformats.org/officeDocument/2006/relationships/oleObject" Target="../embeddings/Microsoft_Office_Excel_97-2003____1.xls"/></Relationships>
</file>

<file path=ppt/slides/_rels/slide21.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vmlDrawing" Target="../drawings/vmlDrawing17.vml"/><Relationship Id="rId5" Type="http://schemas.openxmlformats.org/officeDocument/2006/relationships/image" Target="../media/image64.emf"/><Relationship Id="rId4" Type="http://schemas.openxmlformats.org/officeDocument/2006/relationships/oleObject" Target="../embeddings/oleObject35.bin"/></Relationships>
</file>

<file path=ppt/slides/_rels/slide27.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66.emf"/></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vmlDrawing" Target="../drawings/vmlDrawing18.vml"/><Relationship Id="rId6" Type="http://schemas.openxmlformats.org/officeDocument/2006/relationships/oleObject" Target="../embeddings/oleObject37.bin"/><Relationship Id="rId5" Type="http://schemas.openxmlformats.org/officeDocument/2006/relationships/oleObject" Target="../embeddings/oleObject36.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notesSlide" Target="../notesSlides/notesSlide9.xml"/><Relationship Id="rId7" Type="http://schemas.openxmlformats.org/officeDocument/2006/relationships/image" Target="../media/image22.jpeg"/><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21.jpeg"/><Relationship Id="rId11" Type="http://schemas.openxmlformats.org/officeDocument/2006/relationships/oleObject" Target="../embeddings/oleObject10.bin"/><Relationship Id="rId5" Type="http://schemas.openxmlformats.org/officeDocument/2006/relationships/image" Target="../media/image20.jpeg"/><Relationship Id="rId10" Type="http://schemas.openxmlformats.org/officeDocument/2006/relationships/oleObject" Target="../embeddings/oleObject9.bin"/><Relationship Id="rId4" Type="http://schemas.openxmlformats.org/officeDocument/2006/relationships/image" Target="../media/image19.jpeg"/><Relationship Id="rId9"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026"/>
          <p:cNvSpPr>
            <a:spLocks noGrp="1" noChangeArrowheads="1"/>
          </p:cNvSpPr>
          <p:nvPr>
            <p:ph type="ctrTitle"/>
          </p:nvPr>
        </p:nvSpPr>
        <p:spPr>
          <a:xfrm>
            <a:off x="736600" y="1600200"/>
            <a:ext cx="7772400" cy="769441"/>
          </a:xfrm>
        </p:spPr>
        <p:txBody>
          <a:bodyPr wrap="square">
            <a:spAutoFit/>
          </a:bodyPr>
          <a:lstStyle/>
          <a:p>
            <a:pPr eaLnBrk="0" hangingPunct="0"/>
            <a:r>
              <a:rPr lang="en-US" sz="4400" kern="1200" dirty="0" smtClean="0">
                <a:solidFill>
                  <a:srgbClr val="7030A0"/>
                </a:solidFill>
                <a:effectLst>
                  <a:outerShdw blurRad="38100" dist="38100" dir="2700000" algn="tl">
                    <a:srgbClr val="000000">
                      <a:alpha val="43137"/>
                    </a:srgbClr>
                  </a:outerShdw>
                </a:effectLst>
              </a:rPr>
              <a:t>Introduction to Light Scattering</a:t>
            </a:r>
          </a:p>
        </p:txBody>
      </p:sp>
      <p:sp>
        <p:nvSpPr>
          <p:cNvPr id="6" name="Subtitle 4"/>
          <p:cNvSpPr txBox="1">
            <a:spLocks noGrp="1"/>
          </p:cNvSpPr>
          <p:nvPr>
            <p:ph type="subTitle" idx="1"/>
          </p:nvPr>
        </p:nvSpPr>
        <p:spPr>
          <a:prstGeom prst="rect">
            <a:avLst/>
          </a:prstGeom>
        </p:spPr>
        <p:txBody>
          <a:bodyPr/>
          <a:lstStyle/>
          <a:p>
            <a:pPr marL="368172" marR="0" lvl="0" indent="-368172" defTabSz="914400" rtl="0" eaLnBrk="1" fontAlgn="base" latinLnBrk="0" hangingPunct="1">
              <a:lnSpc>
                <a:spcPct val="100000"/>
              </a:lnSpc>
              <a:spcBef>
                <a:spcPts val="1200"/>
              </a:spcBef>
              <a:spcAft>
                <a:spcPts val="1200"/>
              </a:spcAft>
              <a:buClrTx/>
              <a:buSzTx/>
              <a:tabLst/>
              <a:defRPr/>
            </a:pPr>
            <a:r>
              <a:rPr kumimoji="0" lang="en-US" sz="3600" b="1" i="0" u="none" strike="noStrike" kern="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Calibri" pitchFamily="34" charset="0"/>
                <a:ea typeface="+mn-ea"/>
                <a:cs typeface="+mn-cs"/>
              </a:rPr>
              <a:t>Light Scattering University</a:t>
            </a:r>
          </a:p>
          <a:p>
            <a:pPr marL="368172" marR="0" lvl="0" indent="-368172" defTabSz="914400" rtl="0" eaLnBrk="1" fontAlgn="base" latinLnBrk="0" hangingPunct="1">
              <a:lnSpc>
                <a:spcPct val="100000"/>
              </a:lnSpc>
              <a:spcBef>
                <a:spcPct val="20000"/>
              </a:spcBef>
              <a:spcAft>
                <a:spcPct val="0"/>
              </a:spcAft>
              <a:buClrTx/>
              <a:buSzTx/>
              <a:tabLst/>
              <a:defRPr/>
            </a:pPr>
            <a:r>
              <a:rPr kumimoji="0" lang="en-US" sz="2600" b="1" i="0" u="none" strike="noStrike" kern="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Calibri" pitchFamily="34" charset="0"/>
                <a:ea typeface="+mn-ea"/>
                <a:cs typeface="+mn-cs"/>
              </a:rPr>
              <a:t>Wyatt Technology Corporation</a:t>
            </a:r>
          </a:p>
          <a:p>
            <a:pPr marL="368172" marR="0" lvl="0" indent="-368172" defTabSz="914400" rtl="0" eaLnBrk="1" fontAlgn="base" latinLnBrk="0" hangingPunct="1">
              <a:lnSpc>
                <a:spcPct val="100000"/>
              </a:lnSpc>
              <a:spcBef>
                <a:spcPct val="20000"/>
              </a:spcBef>
              <a:spcAft>
                <a:spcPct val="0"/>
              </a:spcAft>
              <a:buClrTx/>
              <a:buSzTx/>
              <a:tabLst/>
              <a:defRPr/>
            </a:pPr>
            <a:r>
              <a:rPr kumimoji="0" lang="en-US" sz="2600" b="1" i="0" u="none" strike="noStrike" kern="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Calibri" pitchFamily="34" charset="0"/>
                <a:ea typeface="+mn-ea"/>
                <a:cs typeface="+mn-cs"/>
              </a:rPr>
              <a:t>Santa Barbara, California</a:t>
            </a:r>
          </a:p>
          <a:p>
            <a:pPr marL="368172" marR="0" lvl="0" indent="-368172" defTabSz="914400" rtl="0" eaLnBrk="1" fontAlgn="base" latinLnBrk="0" hangingPunct="1">
              <a:lnSpc>
                <a:spcPct val="100000"/>
              </a:lnSpc>
              <a:spcBef>
                <a:spcPct val="20000"/>
              </a:spcBef>
              <a:spcAft>
                <a:spcPct val="0"/>
              </a:spcAft>
              <a:buClrTx/>
              <a:buSzTx/>
              <a:tabLst/>
              <a:defRPr/>
            </a:pPr>
            <a:endParaRPr kumimoji="0" lang="en-US" sz="2600" b="0" i="0" u="none" strike="noStrike" kern="0" cap="none" spc="0" normalizeH="0" baseline="0" noProof="0" dirty="0">
              <a:ln>
                <a:noFill/>
              </a:ln>
              <a:solidFill>
                <a:schemeClr val="tx1"/>
              </a:solidFill>
              <a:effectLst/>
              <a:uLnTx/>
              <a:uFillTx/>
              <a:latin typeface="Calibri" pitchFamily="34" charset="0"/>
              <a:ea typeface="+mn-ea"/>
              <a:cs typeface="+mn-cs"/>
            </a:endParaRPr>
          </a:p>
        </p:txBody>
      </p:sp>
      <p:sp>
        <p:nvSpPr>
          <p:cNvPr id="1029" name="Rectangle 1028"/>
          <p:cNvSpPr>
            <a:spLocks noChangeArrowheads="1"/>
          </p:cNvSpPr>
          <p:nvPr/>
        </p:nvSpPr>
        <p:spPr bwMode="auto">
          <a:xfrm>
            <a:off x="1143000" y="1447800"/>
            <a:ext cx="6705600" cy="3846513"/>
          </a:xfrm>
          <a:prstGeom prst="rect">
            <a:avLst/>
          </a:prstGeom>
          <a:noFill/>
          <a:ln w="9525">
            <a:noFill/>
            <a:miter lim="800000"/>
            <a:headEnd/>
            <a:tailEnd/>
          </a:ln>
        </p:spPr>
        <p:txBody>
          <a:bodyPr lIns="92075" tIns="46038" rIns="92075" bIns="46038"/>
          <a:lstStyle/>
          <a:p>
            <a:pPr marL="285750" indent="3175">
              <a:lnSpc>
                <a:spcPct val="90000"/>
              </a:lnSpc>
              <a:spcBef>
                <a:spcPct val="30000"/>
              </a:spcBef>
            </a:pPr>
            <a:endParaRPr lang="en-US" b="1" dirty="0"/>
          </a:p>
          <a:p>
            <a:pPr marL="285750" indent="3175">
              <a:lnSpc>
                <a:spcPct val="90000"/>
              </a:lnSpc>
              <a:spcBef>
                <a:spcPct val="30000"/>
              </a:spcBef>
            </a:pPr>
            <a:endParaRPr lang="en-US" b="1" dirty="0"/>
          </a:p>
          <a:p>
            <a:pPr marL="285750" indent="3175">
              <a:lnSpc>
                <a:spcPct val="90000"/>
              </a:lnSpc>
              <a:spcBef>
                <a:spcPct val="30000"/>
              </a:spcBef>
            </a:pPr>
            <a:endParaRPr lang="en-US" sz="3200" b="1" dirty="0"/>
          </a:p>
          <a:p>
            <a:pPr marL="285750" indent="3175">
              <a:lnSpc>
                <a:spcPct val="90000"/>
              </a:lnSpc>
              <a:spcBef>
                <a:spcPct val="30000"/>
              </a:spcBef>
            </a:pPr>
            <a:endParaRPr lang="en-US" sz="3200" dirty="0"/>
          </a:p>
          <a:p>
            <a:pPr marL="285750" indent="3175">
              <a:lnSpc>
                <a:spcPct val="90000"/>
              </a:lnSpc>
              <a:spcBef>
                <a:spcPct val="30000"/>
              </a:spcBef>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4"/>
          <p:cNvSpPr>
            <a:spLocks noChangeArrowheads="1"/>
          </p:cNvSpPr>
          <p:nvPr/>
        </p:nvSpPr>
        <p:spPr bwMode="auto">
          <a:xfrm>
            <a:off x="2787650" y="4889500"/>
            <a:ext cx="3568700" cy="1285875"/>
          </a:xfrm>
          <a:prstGeom prst="rect">
            <a:avLst/>
          </a:prstGeom>
          <a:noFill/>
          <a:ln w="25400">
            <a:solidFill>
              <a:schemeClr val="hlink"/>
            </a:solidFill>
            <a:miter lim="800000"/>
            <a:headEnd type="none" w="sm" len="sm"/>
            <a:tailEnd type="none" w="sm" len="sm"/>
          </a:ln>
        </p:spPr>
        <p:txBody>
          <a:bodyPr/>
          <a:lstStyle/>
          <a:p>
            <a:endParaRPr lang="en-US" dirty="0">
              <a:latin typeface="Calibri" pitchFamily="34" charset="0"/>
            </a:endParaRPr>
          </a:p>
        </p:txBody>
      </p:sp>
      <p:sp>
        <p:nvSpPr>
          <p:cNvPr id="25617" name="Rectangle 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光散射法如何测定摩尔质量</a:t>
            </a:r>
            <a:endParaRPr lang="en-US" i="0" dirty="0" smtClean="0"/>
          </a:p>
        </p:txBody>
      </p:sp>
      <p:sp>
        <p:nvSpPr>
          <p:cNvPr id="25618" name="Text Box 3"/>
          <p:cNvSpPr txBox="1">
            <a:spLocks noChangeArrowheads="1"/>
          </p:cNvSpPr>
          <p:nvPr/>
        </p:nvSpPr>
        <p:spPr bwMode="auto">
          <a:xfrm>
            <a:off x="4286250" y="196850"/>
            <a:ext cx="184150" cy="641350"/>
          </a:xfrm>
          <a:prstGeom prst="rect">
            <a:avLst/>
          </a:prstGeom>
          <a:noFill/>
          <a:ln w="25400">
            <a:noFill/>
            <a:miter lim="800000"/>
            <a:headEnd type="none" w="sm" len="sm"/>
            <a:tailEnd type="none" w="sm" len="sm"/>
          </a:ln>
        </p:spPr>
        <p:txBody>
          <a:bodyPr wrap="none">
            <a:spAutoFit/>
          </a:bodyPr>
          <a:lstStyle/>
          <a:p>
            <a:endParaRPr lang="en-US" sz="3600" b="1" dirty="0"/>
          </a:p>
        </p:txBody>
      </p:sp>
      <p:pic>
        <p:nvPicPr>
          <p:cNvPr id="25619" name="Picture 4" descr="measuringM"/>
          <p:cNvPicPr>
            <a:picLocks noChangeAspect="1" noChangeArrowheads="1"/>
          </p:cNvPicPr>
          <p:nvPr/>
        </p:nvPicPr>
        <p:blipFill>
          <a:blip r:embed="rId4" cstate="print"/>
          <a:srcRect/>
          <a:stretch>
            <a:fillRect/>
          </a:stretch>
        </p:blipFill>
        <p:spPr bwMode="auto">
          <a:xfrm>
            <a:off x="1708150" y="1295400"/>
            <a:ext cx="5607050" cy="2955925"/>
          </a:xfrm>
          <a:prstGeom prst="rect">
            <a:avLst/>
          </a:prstGeom>
          <a:noFill/>
          <a:ln w="9525">
            <a:noFill/>
            <a:miter lim="800000"/>
            <a:headEnd/>
            <a:tailEnd/>
          </a:ln>
        </p:spPr>
      </p:pic>
      <p:sp>
        <p:nvSpPr>
          <p:cNvPr id="25620" name="Text Box 7"/>
          <p:cNvSpPr txBox="1">
            <a:spLocks noChangeArrowheads="1"/>
          </p:cNvSpPr>
          <p:nvPr/>
        </p:nvSpPr>
        <p:spPr bwMode="auto">
          <a:xfrm>
            <a:off x="939800" y="3822700"/>
            <a:ext cx="1189749" cy="461665"/>
          </a:xfrm>
          <a:prstGeom prst="rect">
            <a:avLst/>
          </a:prstGeom>
          <a:noFill/>
          <a:ln w="25400">
            <a:noFill/>
            <a:miter lim="800000"/>
            <a:headEnd type="none" w="sm" len="sm"/>
            <a:tailEnd type="none" w="sm" len="sm"/>
          </a:ln>
        </p:spPr>
        <p:txBody>
          <a:bodyPr wrap="none">
            <a:spAutoFit/>
          </a:bodyPr>
          <a:lstStyle/>
          <a:p>
            <a:r>
              <a:rPr lang="zh-CN" altLang="en-US" dirty="0" smtClean="0">
                <a:latin typeface="Calibri" pitchFamily="34" charset="0"/>
              </a:rPr>
              <a:t>相干光</a:t>
            </a:r>
            <a:r>
              <a:rPr lang="en-US" dirty="0" smtClean="0">
                <a:latin typeface="Calibri" pitchFamily="34" charset="0"/>
              </a:rPr>
              <a:t>:</a:t>
            </a:r>
            <a:endParaRPr lang="en-US" dirty="0">
              <a:latin typeface="Calibri" pitchFamily="34" charset="0"/>
            </a:endParaRPr>
          </a:p>
        </p:txBody>
      </p:sp>
      <p:sp>
        <p:nvSpPr>
          <p:cNvPr id="25621" name="Text Box 8"/>
          <p:cNvSpPr txBox="1">
            <a:spLocks noChangeArrowheads="1"/>
          </p:cNvSpPr>
          <p:nvPr/>
        </p:nvSpPr>
        <p:spPr bwMode="auto">
          <a:xfrm>
            <a:off x="6400800" y="3784600"/>
            <a:ext cx="1497526" cy="461665"/>
          </a:xfrm>
          <a:prstGeom prst="rect">
            <a:avLst/>
          </a:prstGeom>
          <a:noFill/>
          <a:ln w="25400">
            <a:noFill/>
            <a:miter lim="800000"/>
            <a:headEnd type="none" w="sm" len="sm"/>
            <a:tailEnd type="none" w="sm" len="sm"/>
          </a:ln>
        </p:spPr>
        <p:txBody>
          <a:bodyPr wrap="none">
            <a:spAutoFit/>
          </a:bodyPr>
          <a:lstStyle/>
          <a:p>
            <a:r>
              <a:rPr lang="zh-CN" altLang="en-US" dirty="0" smtClean="0">
                <a:latin typeface="Calibri" pitchFamily="34" charset="0"/>
              </a:rPr>
              <a:t>非相干光</a:t>
            </a:r>
            <a:r>
              <a:rPr lang="en-US" dirty="0" smtClean="0">
                <a:latin typeface="Calibri" pitchFamily="34" charset="0"/>
              </a:rPr>
              <a:t>:</a:t>
            </a:r>
            <a:endParaRPr lang="en-US" dirty="0">
              <a:latin typeface="Calibri" pitchFamily="34" charset="0"/>
            </a:endParaRPr>
          </a:p>
        </p:txBody>
      </p:sp>
      <p:graphicFrame>
        <p:nvGraphicFramePr>
          <p:cNvPr id="57" name="Object 56"/>
          <p:cNvGraphicFramePr>
            <a:graphicFrameLocks noChangeAspect="1"/>
          </p:cNvGraphicFramePr>
          <p:nvPr/>
        </p:nvGraphicFramePr>
        <p:xfrm>
          <a:off x="4514850" y="3321050"/>
          <a:ext cx="114300" cy="215900"/>
        </p:xfrm>
        <a:graphic>
          <a:graphicData uri="http://schemas.openxmlformats.org/presentationml/2006/ole">
            <p:oleObj spid="_x0000_s96263" name="Equation" r:id="rId5" imgW="114151" imgH="215619" progId="Equation.3">
              <p:embed/>
            </p:oleObj>
          </a:graphicData>
        </a:graphic>
      </p:graphicFrame>
      <p:sp>
        <p:nvSpPr>
          <p:cNvPr id="9625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96258" name="Object 2"/>
          <p:cNvGraphicFramePr>
            <a:graphicFrameLocks noChangeAspect="1"/>
          </p:cNvGraphicFramePr>
          <p:nvPr/>
        </p:nvGraphicFramePr>
        <p:xfrm>
          <a:off x="165100" y="4229100"/>
          <a:ext cx="2905125" cy="571500"/>
        </p:xfrm>
        <a:graphic>
          <a:graphicData uri="http://schemas.openxmlformats.org/presentationml/2006/ole">
            <p:oleObj spid="_x0000_s96264" name="Equation" r:id="rId6" imgW="1409700" imgH="279400" progId="Equation.3">
              <p:embed/>
            </p:oleObj>
          </a:graphicData>
        </a:graphic>
      </p:graphicFrame>
      <p:sp>
        <p:nvSpPr>
          <p:cNvPr id="9626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96260" name="Object 4"/>
          <p:cNvGraphicFramePr>
            <a:graphicFrameLocks noChangeAspect="1"/>
          </p:cNvGraphicFramePr>
          <p:nvPr/>
        </p:nvGraphicFramePr>
        <p:xfrm>
          <a:off x="5575300" y="4178300"/>
          <a:ext cx="3143250" cy="571500"/>
        </p:xfrm>
        <a:graphic>
          <a:graphicData uri="http://schemas.openxmlformats.org/presentationml/2006/ole">
            <p:oleObj spid="_x0000_s96265" name="Equation" r:id="rId7" imgW="1524000" imgH="279400" progId="Equation.3">
              <p:embed/>
            </p:oleObj>
          </a:graphicData>
        </a:graphic>
      </p:graphicFrame>
      <p:sp>
        <p:nvSpPr>
          <p:cNvPr id="9626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96262" name="Object 6"/>
          <p:cNvGraphicFramePr>
            <a:graphicFrameLocks noChangeAspect="1"/>
          </p:cNvGraphicFramePr>
          <p:nvPr/>
        </p:nvGraphicFramePr>
        <p:xfrm>
          <a:off x="2892852" y="4927600"/>
          <a:ext cx="3358295" cy="1130300"/>
        </p:xfrm>
        <a:graphic>
          <a:graphicData uri="http://schemas.openxmlformats.org/presentationml/2006/ole">
            <p:oleObj spid="_x0000_s96266" name="Equation" r:id="rId8" imgW="1384300" imgH="46990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各向同性散射</a:t>
            </a:r>
            <a:endParaRPr lang="en-US" i="0" dirty="0" smtClean="0"/>
          </a:p>
        </p:txBody>
      </p:sp>
      <p:sp>
        <p:nvSpPr>
          <p:cNvPr id="26627" name="Rectangle 1027"/>
          <p:cNvSpPr>
            <a:spLocks noGrp="1" noChangeArrowheads="1"/>
          </p:cNvSpPr>
          <p:nvPr>
            <p:ph idx="4294967295"/>
          </p:nvPr>
        </p:nvSpPr>
        <p:spPr bwMode="auto">
          <a:xfrm>
            <a:off x="0" y="4343400"/>
            <a:ext cx="8229600" cy="1600200"/>
          </a:xfrm>
          <a:noFill/>
          <a:ln>
            <a:miter lim="800000"/>
            <a:headEnd/>
            <a:tailEnd/>
          </a:ln>
        </p:spPr>
        <p:txBody>
          <a:bodyPr vert="horz" wrap="square" lIns="91440" tIns="45720" rIns="91440" bIns="45720" numCol="1" anchor="t" anchorCtr="0" compatLnSpc="1">
            <a:prstTxWarp prst="textNoShape">
              <a:avLst/>
            </a:prstTxWarp>
          </a:bodyPr>
          <a:lstStyle/>
          <a:p>
            <a:pPr>
              <a:lnSpc>
                <a:spcPct val="100000"/>
              </a:lnSpc>
              <a:spcBef>
                <a:spcPct val="0"/>
              </a:spcBef>
              <a:buFontTx/>
              <a:buNone/>
            </a:pPr>
            <a:r>
              <a:rPr lang="zh-CN" altLang="en-US" dirty="0" smtClean="0"/>
              <a:t>     若粒子尺寸小于</a:t>
            </a:r>
            <a:r>
              <a:rPr lang="en-US" altLang="zh-CN" dirty="0" smtClean="0"/>
              <a:t>1</a:t>
            </a:r>
            <a:r>
              <a:rPr lang="en-US" dirty="0" smtClean="0"/>
              <a:t>0 nm</a:t>
            </a:r>
            <a:r>
              <a:rPr lang="zh-CN" altLang="en-US" dirty="0" smtClean="0"/>
              <a:t>（入射光波长为</a:t>
            </a:r>
            <a:r>
              <a:rPr lang="en-US" dirty="0" smtClean="0"/>
              <a:t>660 nm</a:t>
            </a:r>
            <a:r>
              <a:rPr lang="zh-CN" altLang="en-US" dirty="0" smtClean="0"/>
              <a:t>）时，该粒子散射光在与入射光偏振方向垂直的平面内任意角度下观察，其光强度相等。</a:t>
            </a:r>
            <a:endParaRPr lang="en-US" dirty="0" smtClean="0"/>
          </a:p>
        </p:txBody>
      </p:sp>
      <p:pic>
        <p:nvPicPr>
          <p:cNvPr id="26628" name="Picture 1028" descr="isotropic2"/>
          <p:cNvPicPr>
            <a:picLocks noChangeAspect="1" noChangeArrowheads="1"/>
          </p:cNvPicPr>
          <p:nvPr/>
        </p:nvPicPr>
        <p:blipFill>
          <a:blip r:embed="rId3" cstate="print"/>
          <a:srcRect/>
          <a:stretch>
            <a:fillRect/>
          </a:stretch>
        </p:blipFill>
        <p:spPr bwMode="auto">
          <a:xfrm>
            <a:off x="298450" y="1752600"/>
            <a:ext cx="8547100" cy="1625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散射光角度依赖性</a:t>
            </a:r>
            <a:endParaRPr lang="en-US" i="0" dirty="0" smtClean="0"/>
          </a:p>
        </p:txBody>
      </p:sp>
      <p:pic>
        <p:nvPicPr>
          <p:cNvPr id="10244" name="Picture 4" descr="angular dependence"/>
          <p:cNvPicPr>
            <a:picLocks noChangeAspect="1" noChangeArrowheads="1"/>
          </p:cNvPicPr>
          <p:nvPr/>
        </p:nvPicPr>
        <p:blipFill>
          <a:blip r:embed="rId4" cstate="print"/>
          <a:srcRect/>
          <a:stretch>
            <a:fillRect/>
          </a:stretch>
        </p:blipFill>
        <p:spPr bwMode="auto">
          <a:xfrm>
            <a:off x="609600" y="928688"/>
            <a:ext cx="4572000" cy="2652712"/>
          </a:xfrm>
          <a:prstGeom prst="rect">
            <a:avLst/>
          </a:prstGeom>
          <a:noFill/>
          <a:ln w="9525">
            <a:noFill/>
            <a:miter lim="800000"/>
            <a:headEnd/>
            <a:tailEnd/>
          </a:ln>
        </p:spPr>
      </p:pic>
      <p:sp>
        <p:nvSpPr>
          <p:cNvPr id="10245" name="Text Box 5"/>
          <p:cNvSpPr txBox="1">
            <a:spLocks noChangeArrowheads="1"/>
          </p:cNvSpPr>
          <p:nvPr/>
        </p:nvSpPr>
        <p:spPr bwMode="auto">
          <a:xfrm>
            <a:off x="5797550" y="990600"/>
            <a:ext cx="3179075" cy="461665"/>
          </a:xfrm>
          <a:prstGeom prst="rect">
            <a:avLst/>
          </a:prstGeom>
          <a:noFill/>
          <a:ln w="25400">
            <a:noFill/>
            <a:miter lim="800000"/>
            <a:headEnd type="none" w="sm" len="sm"/>
            <a:tailEnd type="none" w="sm" len="sm"/>
          </a:ln>
        </p:spPr>
        <p:txBody>
          <a:bodyPr wrap="none">
            <a:spAutoFit/>
          </a:bodyPr>
          <a:lstStyle/>
          <a:p>
            <a:pPr algn="l"/>
            <a:r>
              <a:rPr lang="en-US" dirty="0" smtClean="0">
                <a:latin typeface="Calibri" pitchFamily="34" charset="0"/>
              </a:rPr>
              <a:t> </a:t>
            </a:r>
            <a:r>
              <a:rPr lang="zh-CN" altLang="en-US" dirty="0" smtClean="0">
                <a:latin typeface="Calibri" pitchFamily="34" charset="0"/>
              </a:rPr>
              <a:t>观测角为</a:t>
            </a:r>
            <a:r>
              <a:rPr lang="en-US" dirty="0" smtClean="0">
                <a:latin typeface="Calibri" pitchFamily="34" charset="0"/>
              </a:rPr>
              <a:t>0</a:t>
            </a:r>
            <a:r>
              <a:rPr lang="zh-CN" altLang="en-US" dirty="0" smtClean="0">
                <a:latin typeface="Calibri" pitchFamily="34" charset="0"/>
              </a:rPr>
              <a:t>度的散射光</a:t>
            </a:r>
            <a:endParaRPr lang="en-US" dirty="0">
              <a:latin typeface="Calibri" pitchFamily="34" charset="0"/>
            </a:endParaRPr>
          </a:p>
        </p:txBody>
      </p:sp>
      <p:sp>
        <p:nvSpPr>
          <p:cNvPr id="10246" name="Text Box 8"/>
          <p:cNvSpPr txBox="1">
            <a:spLocks noChangeArrowheads="1"/>
          </p:cNvSpPr>
          <p:nvPr/>
        </p:nvSpPr>
        <p:spPr bwMode="auto">
          <a:xfrm>
            <a:off x="5202238" y="2667000"/>
            <a:ext cx="2807179" cy="461665"/>
          </a:xfrm>
          <a:prstGeom prst="rect">
            <a:avLst/>
          </a:prstGeom>
          <a:noFill/>
          <a:ln w="25400">
            <a:noFill/>
            <a:miter lim="800000"/>
            <a:headEnd type="none" w="sm" len="sm"/>
            <a:tailEnd type="none" w="sm" len="sm"/>
          </a:ln>
        </p:spPr>
        <p:txBody>
          <a:bodyPr wrap="none">
            <a:spAutoFit/>
          </a:bodyPr>
          <a:lstStyle/>
          <a:p>
            <a:pPr algn="l"/>
            <a:r>
              <a:rPr lang="zh-CN" altLang="en-US" dirty="0" smtClean="0">
                <a:latin typeface="Calibri" pitchFamily="34" charset="0"/>
                <a:sym typeface="Symbol"/>
              </a:rPr>
              <a:t>观测角为</a:t>
            </a:r>
            <a:r>
              <a:rPr lang="el-GR" dirty="0" smtClean="0">
                <a:latin typeface="Calibri" pitchFamily="34" charset="0"/>
                <a:sym typeface="Symbol"/>
              </a:rPr>
              <a:t></a:t>
            </a:r>
            <a:r>
              <a:rPr lang="zh-CN" altLang="en-US" dirty="0" smtClean="0">
                <a:latin typeface="Calibri" pitchFamily="34" charset="0"/>
                <a:sym typeface="Symbol"/>
              </a:rPr>
              <a:t>的散射光</a:t>
            </a:r>
            <a:endParaRPr lang="en-US" dirty="0">
              <a:latin typeface="Calibri" pitchFamily="34" charset="0"/>
            </a:endParaRPr>
          </a:p>
        </p:txBody>
      </p:sp>
      <p:sp>
        <p:nvSpPr>
          <p:cNvPr id="10247" name="Text Box 6"/>
          <p:cNvSpPr txBox="1">
            <a:spLocks noChangeArrowheads="1"/>
          </p:cNvSpPr>
          <p:nvPr/>
        </p:nvSpPr>
        <p:spPr bwMode="auto">
          <a:xfrm>
            <a:off x="152400" y="4038600"/>
            <a:ext cx="4797972" cy="832945"/>
          </a:xfrm>
          <a:prstGeom prst="rect">
            <a:avLst/>
          </a:prstGeom>
          <a:noFill/>
          <a:ln w="25400">
            <a:noFill/>
            <a:miter lim="800000"/>
            <a:headEnd type="none" w="sm" len="sm"/>
            <a:tailEnd type="none" w="sm" len="sm"/>
          </a:ln>
        </p:spPr>
        <p:txBody>
          <a:bodyPr wrap="square">
            <a:spAutoFit/>
          </a:bodyPr>
          <a:lstStyle/>
          <a:p>
            <a:pPr algn="l"/>
            <a:r>
              <a:rPr lang="zh-CN" altLang="en-US" dirty="0" smtClean="0">
                <a:latin typeface="Calibri" pitchFamily="34" charset="0"/>
              </a:rPr>
              <a:t>分子间干涉现象导致散射光强度</a:t>
            </a:r>
            <a:endParaRPr lang="en-US" altLang="zh-CN" dirty="0" smtClean="0">
              <a:latin typeface="Calibri" pitchFamily="34" charset="0"/>
            </a:endParaRPr>
          </a:p>
          <a:p>
            <a:pPr algn="l"/>
            <a:r>
              <a:rPr lang="zh-CN" altLang="en-US" dirty="0" smtClean="0">
                <a:latin typeface="Calibri" pitchFamily="34" charset="0"/>
              </a:rPr>
              <a:t>随散射角度的增加而减小。</a:t>
            </a:r>
            <a:endParaRPr lang="en-US" dirty="0">
              <a:latin typeface="Calibri" pitchFamily="34" charset="0"/>
            </a:endParaRPr>
          </a:p>
        </p:txBody>
      </p:sp>
      <p:pic>
        <p:nvPicPr>
          <p:cNvPr id="10248" name="Picture 9" descr="form factor graph"/>
          <p:cNvPicPr>
            <a:picLocks noChangeAspect="1" noChangeArrowheads="1"/>
          </p:cNvPicPr>
          <p:nvPr/>
        </p:nvPicPr>
        <p:blipFill>
          <a:blip r:embed="rId5" cstate="print"/>
          <a:srcRect/>
          <a:stretch>
            <a:fillRect/>
          </a:stretch>
        </p:blipFill>
        <p:spPr bwMode="auto">
          <a:xfrm>
            <a:off x="5257800" y="3835400"/>
            <a:ext cx="3200400" cy="2108200"/>
          </a:xfrm>
          <a:prstGeom prst="rect">
            <a:avLst/>
          </a:prstGeom>
          <a:noFill/>
          <a:ln w="9525">
            <a:noFill/>
            <a:miter lim="800000"/>
            <a:headEnd/>
            <a:tailEnd/>
          </a:ln>
        </p:spPr>
      </p:pic>
      <p:sp>
        <p:nvSpPr>
          <p:cNvPr id="10249" name="Rectangle 10"/>
          <p:cNvSpPr>
            <a:spLocks noChangeArrowheads="1"/>
          </p:cNvSpPr>
          <p:nvPr/>
        </p:nvSpPr>
        <p:spPr bwMode="auto">
          <a:xfrm>
            <a:off x="762000" y="5257800"/>
            <a:ext cx="3810000" cy="990600"/>
          </a:xfrm>
          <a:prstGeom prst="rect">
            <a:avLst/>
          </a:prstGeom>
          <a:noFill/>
          <a:ln w="25400">
            <a:solidFill>
              <a:schemeClr val="hlink"/>
            </a:solidFill>
            <a:miter lim="800000"/>
            <a:headEnd type="none" w="sm" len="sm"/>
            <a:tailEnd type="none" w="sm" len="sm"/>
          </a:ln>
        </p:spPr>
        <p:txBody>
          <a:bodyPr wrap="none" anchor="ctr"/>
          <a:lstStyle/>
          <a:p>
            <a:endParaRPr lang="en-US" dirty="0">
              <a:latin typeface="Calibri" pitchFamily="34" charset="0"/>
            </a:endParaRPr>
          </a:p>
        </p:txBody>
      </p:sp>
      <p:sp>
        <p:nvSpPr>
          <p:cNvPr id="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3" name="Object 3"/>
          <p:cNvGraphicFramePr>
            <a:graphicFrameLocks noChangeAspect="1"/>
          </p:cNvGraphicFramePr>
          <p:nvPr/>
        </p:nvGraphicFramePr>
        <p:xfrm>
          <a:off x="850900" y="5283200"/>
          <a:ext cx="3677311" cy="977900"/>
        </p:xfrm>
        <a:graphic>
          <a:graphicData uri="http://schemas.openxmlformats.org/presentationml/2006/ole">
            <p:oleObj spid="_x0000_s10244" name="Equation" r:id="rId6" imgW="1752600" imgH="46990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光散射如何测定分子尺寸 </a:t>
            </a:r>
            <a:r>
              <a:rPr lang="en-US" altLang="zh-CN" i="0" dirty="0" err="1" smtClean="0"/>
              <a:t>Rg</a:t>
            </a:r>
            <a:endParaRPr lang="en-US" i="0" baseline="-25000" dirty="0" smtClean="0"/>
          </a:p>
        </p:txBody>
      </p:sp>
      <p:sp>
        <p:nvSpPr>
          <p:cNvPr id="11269" name="Text Box 5"/>
          <p:cNvSpPr txBox="1">
            <a:spLocks noChangeArrowheads="1"/>
          </p:cNvSpPr>
          <p:nvPr/>
        </p:nvSpPr>
        <p:spPr bwMode="auto">
          <a:xfrm>
            <a:off x="3843869" y="1007533"/>
            <a:ext cx="5109091" cy="830997"/>
          </a:xfrm>
          <a:prstGeom prst="rect">
            <a:avLst/>
          </a:prstGeom>
          <a:noFill/>
          <a:ln w="25400">
            <a:noFill/>
            <a:miter lim="800000"/>
            <a:headEnd type="none" w="sm" len="sm"/>
            <a:tailEnd type="none" w="sm" len="sm"/>
          </a:ln>
        </p:spPr>
        <p:txBody>
          <a:bodyPr wrap="none">
            <a:spAutoFit/>
          </a:bodyPr>
          <a:lstStyle/>
          <a:p>
            <a:pPr algn="l"/>
            <a:r>
              <a:rPr lang="zh-CN" altLang="en-US" dirty="0" smtClean="0">
                <a:latin typeface="Calibri" pitchFamily="34" charset="0"/>
              </a:rPr>
              <a:t>为了计算散射光角度变化分布，需计</a:t>
            </a:r>
            <a:endParaRPr lang="en-US" altLang="zh-CN" dirty="0" smtClean="0">
              <a:latin typeface="Calibri" pitchFamily="34" charset="0"/>
            </a:endParaRPr>
          </a:p>
          <a:p>
            <a:pPr algn="l"/>
            <a:r>
              <a:rPr lang="zh-CN" altLang="en-US" dirty="0" smtClean="0">
                <a:latin typeface="Calibri" pitchFamily="34" charset="0"/>
              </a:rPr>
              <a:t>算伸展粒子中各散射中心相位的变化</a:t>
            </a:r>
            <a:endParaRPr lang="en-US" dirty="0">
              <a:latin typeface="Calibri" pitchFamily="34" charset="0"/>
            </a:endParaRPr>
          </a:p>
        </p:txBody>
      </p:sp>
      <p:pic>
        <p:nvPicPr>
          <p:cNvPr id="11270" name="Picture 8" descr="rms1"/>
          <p:cNvPicPr>
            <a:picLocks noChangeAspect="1" noChangeArrowheads="1"/>
          </p:cNvPicPr>
          <p:nvPr/>
        </p:nvPicPr>
        <p:blipFill>
          <a:blip r:embed="rId4" cstate="print"/>
          <a:srcRect/>
          <a:stretch>
            <a:fillRect/>
          </a:stretch>
        </p:blipFill>
        <p:spPr bwMode="auto">
          <a:xfrm>
            <a:off x="387350" y="968375"/>
            <a:ext cx="3346450" cy="2994025"/>
          </a:xfrm>
          <a:prstGeom prst="rect">
            <a:avLst/>
          </a:prstGeom>
          <a:noFill/>
          <a:ln w="9525">
            <a:noFill/>
            <a:miter lim="800000"/>
            <a:headEnd/>
            <a:tailEnd/>
          </a:ln>
        </p:spPr>
      </p:pic>
      <p:pic>
        <p:nvPicPr>
          <p:cNvPr id="11273" name="Picture 9" descr="rms2"/>
          <p:cNvPicPr>
            <a:picLocks noChangeAspect="1" noChangeArrowheads="1"/>
          </p:cNvPicPr>
          <p:nvPr/>
        </p:nvPicPr>
        <p:blipFill>
          <a:blip r:embed="rId5" cstate="print"/>
          <a:srcRect/>
          <a:stretch>
            <a:fillRect/>
          </a:stretch>
        </p:blipFill>
        <p:spPr bwMode="auto">
          <a:xfrm>
            <a:off x="5257800" y="3581400"/>
            <a:ext cx="2889250" cy="2270125"/>
          </a:xfrm>
          <a:prstGeom prst="rect">
            <a:avLst/>
          </a:prstGeom>
          <a:noFill/>
          <a:ln w="9525">
            <a:noFill/>
            <a:miter lim="800000"/>
            <a:headEnd/>
            <a:tailEnd/>
          </a:ln>
        </p:spPr>
      </p:pic>
      <p:sp>
        <p:nvSpPr>
          <p:cNvPr id="2"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3" name="Object 4"/>
          <p:cNvGraphicFramePr>
            <a:graphicFrameLocks noChangeAspect="1"/>
          </p:cNvGraphicFramePr>
          <p:nvPr/>
        </p:nvGraphicFramePr>
        <p:xfrm>
          <a:off x="4140200" y="2298701"/>
          <a:ext cx="4477845" cy="952500"/>
        </p:xfrm>
        <a:graphic>
          <a:graphicData uri="http://schemas.openxmlformats.org/presentationml/2006/ole">
            <p:oleObj spid="_x0000_s11271" name="Equation" r:id="rId6" imgW="2159000" imgH="457200" progId="Equation.3">
              <p:embed/>
            </p:oleObj>
          </a:graphicData>
        </a:graphic>
      </p:graphicFrame>
      <p:sp>
        <p:nvSpPr>
          <p:cNvPr id="4"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Object 6"/>
          <p:cNvGraphicFramePr>
            <a:graphicFrameLocks noChangeAspect="1"/>
          </p:cNvGraphicFramePr>
          <p:nvPr/>
        </p:nvGraphicFramePr>
        <p:xfrm>
          <a:off x="2695575" y="5270500"/>
          <a:ext cx="1876425" cy="866775"/>
        </p:xfrm>
        <a:graphic>
          <a:graphicData uri="http://schemas.openxmlformats.org/presentationml/2006/ole">
            <p:oleObj spid="_x0000_s11272" name="Equation" r:id="rId7" imgW="927100" imgH="431800" progId="Equation.3">
              <p:embed/>
            </p:oleObj>
          </a:graphicData>
        </a:graphic>
      </p:graphicFrame>
      <p:sp>
        <p:nvSpPr>
          <p:cNvPr id="14" name="Rectangle 13"/>
          <p:cNvSpPr/>
          <p:nvPr/>
        </p:nvSpPr>
        <p:spPr>
          <a:xfrm>
            <a:off x="482600" y="4225836"/>
            <a:ext cx="4572000" cy="461665"/>
          </a:xfrm>
          <a:prstGeom prst="rect">
            <a:avLst/>
          </a:prstGeom>
        </p:spPr>
        <p:txBody>
          <a:bodyPr>
            <a:spAutoFit/>
          </a:bodyPr>
          <a:lstStyle/>
          <a:p>
            <a:pPr algn="l"/>
            <a:r>
              <a:rPr lang="zh-CN" altLang="en-US" dirty="0" smtClean="0">
                <a:latin typeface="Calibri" pitchFamily="34" charset="0"/>
              </a:rPr>
              <a:t>半径中融入质量分布：</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1328738" y="125414"/>
            <a:ext cx="7350125" cy="658358"/>
          </a:xfrm>
          <a:noFill/>
          <a:ln w="25400">
            <a:noFill/>
            <a:miter lim="800000"/>
            <a:headEnd type="none" w="sm" len="sm"/>
            <a:tailEnd type="none" w="sm" len="sm"/>
          </a:ln>
        </p:spPr>
        <p:txBody>
          <a:bodyPr/>
          <a:lstStyle/>
          <a:p>
            <a:r>
              <a:rPr lang="zh-CN" altLang="en-US" i="0" dirty="0" smtClean="0"/>
              <a:t>分子尺寸 </a:t>
            </a:r>
            <a:r>
              <a:rPr lang="en-US" altLang="zh-CN" i="0" dirty="0" err="1" smtClean="0"/>
              <a:t>Rg</a:t>
            </a:r>
            <a:r>
              <a:rPr lang="zh-CN" altLang="en-US" i="0" dirty="0" smtClean="0"/>
              <a:t>解析</a:t>
            </a:r>
            <a:endParaRPr lang="en-US" i="0" baseline="-25000" dirty="0" smtClean="0"/>
          </a:p>
        </p:txBody>
      </p:sp>
      <p:pic>
        <p:nvPicPr>
          <p:cNvPr id="12294" name="Picture 3" descr="hollowsphere"/>
          <p:cNvPicPr>
            <a:picLocks noChangeAspect="1" noChangeArrowheads="1"/>
          </p:cNvPicPr>
          <p:nvPr/>
        </p:nvPicPr>
        <p:blipFill>
          <a:blip r:embed="rId4" cstate="print"/>
          <a:srcRect/>
          <a:stretch>
            <a:fillRect/>
          </a:stretch>
        </p:blipFill>
        <p:spPr bwMode="auto">
          <a:xfrm>
            <a:off x="1219200" y="1219200"/>
            <a:ext cx="2108200" cy="2108200"/>
          </a:xfrm>
          <a:prstGeom prst="rect">
            <a:avLst/>
          </a:prstGeom>
          <a:noFill/>
          <a:ln w="9525">
            <a:noFill/>
            <a:miter lim="800000"/>
            <a:headEnd/>
            <a:tailEnd/>
          </a:ln>
        </p:spPr>
      </p:pic>
      <p:pic>
        <p:nvPicPr>
          <p:cNvPr id="12295" name="Picture 4" descr="solidsphere"/>
          <p:cNvPicPr>
            <a:picLocks noChangeAspect="1" noChangeArrowheads="1"/>
          </p:cNvPicPr>
          <p:nvPr/>
        </p:nvPicPr>
        <p:blipFill>
          <a:blip r:embed="rId5" cstate="print"/>
          <a:srcRect/>
          <a:stretch>
            <a:fillRect/>
          </a:stretch>
        </p:blipFill>
        <p:spPr bwMode="auto">
          <a:xfrm>
            <a:off x="5638800" y="3733800"/>
            <a:ext cx="2108200" cy="2108200"/>
          </a:xfrm>
          <a:prstGeom prst="rect">
            <a:avLst/>
          </a:prstGeom>
          <a:noFill/>
          <a:ln w="9525">
            <a:noFill/>
            <a:miter lim="800000"/>
            <a:headEnd/>
            <a:tailEnd/>
          </a:ln>
        </p:spPr>
      </p:pic>
      <p:sp>
        <p:nvSpPr>
          <p:cNvPr id="12296" name="Text Box 5"/>
          <p:cNvSpPr txBox="1">
            <a:spLocks noChangeArrowheads="1"/>
          </p:cNvSpPr>
          <p:nvPr/>
        </p:nvSpPr>
        <p:spPr bwMode="auto">
          <a:xfrm>
            <a:off x="4414368" y="1371600"/>
            <a:ext cx="1189749" cy="461665"/>
          </a:xfrm>
          <a:prstGeom prst="rect">
            <a:avLst/>
          </a:prstGeom>
          <a:noFill/>
          <a:ln w="25400">
            <a:noFill/>
            <a:miter lim="800000"/>
            <a:headEnd type="none" w="sm" len="sm"/>
            <a:tailEnd type="none" w="sm" len="sm"/>
          </a:ln>
        </p:spPr>
        <p:txBody>
          <a:bodyPr wrap="none">
            <a:spAutoFit/>
          </a:bodyPr>
          <a:lstStyle/>
          <a:p>
            <a:r>
              <a:rPr lang="zh-CN" altLang="en-US" dirty="0" smtClean="0">
                <a:latin typeface="Calibri" pitchFamily="34" charset="0"/>
              </a:rPr>
              <a:t>空心球</a:t>
            </a:r>
            <a:r>
              <a:rPr lang="en-US" dirty="0" smtClean="0">
                <a:latin typeface="Calibri" pitchFamily="34" charset="0"/>
              </a:rPr>
              <a:t>:</a:t>
            </a:r>
            <a:endParaRPr lang="en-US" dirty="0">
              <a:latin typeface="Calibri" pitchFamily="34" charset="0"/>
            </a:endParaRPr>
          </a:p>
        </p:txBody>
      </p:sp>
      <p:sp>
        <p:nvSpPr>
          <p:cNvPr id="12297" name="Text Box 6"/>
          <p:cNvSpPr txBox="1">
            <a:spLocks noChangeArrowheads="1"/>
          </p:cNvSpPr>
          <p:nvPr/>
        </p:nvSpPr>
        <p:spPr bwMode="auto">
          <a:xfrm>
            <a:off x="2837810" y="5048468"/>
            <a:ext cx="1189749" cy="461665"/>
          </a:xfrm>
          <a:prstGeom prst="rect">
            <a:avLst/>
          </a:prstGeom>
          <a:noFill/>
          <a:ln w="25400">
            <a:noFill/>
            <a:miter lim="800000"/>
            <a:headEnd type="none" w="sm" len="sm"/>
            <a:tailEnd type="none" w="sm" len="sm"/>
          </a:ln>
        </p:spPr>
        <p:txBody>
          <a:bodyPr wrap="none">
            <a:spAutoFit/>
          </a:bodyPr>
          <a:lstStyle/>
          <a:p>
            <a:r>
              <a:rPr lang="zh-CN" altLang="en-US" dirty="0" smtClean="0">
                <a:latin typeface="Calibri" pitchFamily="34" charset="0"/>
              </a:rPr>
              <a:t>实心球</a:t>
            </a:r>
            <a:r>
              <a:rPr lang="en-US" dirty="0" smtClean="0">
                <a:latin typeface="Calibri" pitchFamily="34" charset="0"/>
              </a:rPr>
              <a:t>:</a:t>
            </a:r>
            <a:endParaRPr lang="en-US" dirty="0">
              <a:latin typeface="Calibri" pitchFamily="34" charset="0"/>
            </a:endParaRPr>
          </a:p>
        </p:txBody>
      </p:sp>
      <p:sp>
        <p:nvSpPr>
          <p:cNvPr id="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3" name="Object 5"/>
          <p:cNvGraphicFramePr>
            <a:graphicFrameLocks noChangeAspect="1"/>
          </p:cNvGraphicFramePr>
          <p:nvPr/>
        </p:nvGraphicFramePr>
        <p:xfrm>
          <a:off x="3429000" y="2995612"/>
          <a:ext cx="2037950" cy="941388"/>
        </p:xfrm>
        <a:graphic>
          <a:graphicData uri="http://schemas.openxmlformats.org/presentationml/2006/ole">
            <p:oleObj spid="_x0000_s12297" name="Equation" r:id="rId6" imgW="927100" imgH="431800" progId="Equation.3">
              <p:embed/>
            </p:oleObj>
          </a:graphicData>
        </a:graphic>
      </p:graphicFrame>
      <p:graphicFrame>
        <p:nvGraphicFramePr>
          <p:cNvPr id="4" name="Object 8"/>
          <p:cNvGraphicFramePr>
            <a:graphicFrameLocks noChangeAspect="1"/>
          </p:cNvGraphicFramePr>
          <p:nvPr/>
        </p:nvGraphicFramePr>
        <p:xfrm>
          <a:off x="5715000" y="1295400"/>
          <a:ext cx="1304925" cy="619125"/>
        </p:xfrm>
        <a:graphic>
          <a:graphicData uri="http://schemas.openxmlformats.org/presentationml/2006/ole">
            <p:oleObj spid="_x0000_s12298" name="Equation" r:id="rId7" imgW="583947" imgH="279279" progId="Equation.3">
              <p:embed/>
            </p:oleObj>
          </a:graphicData>
        </a:graphic>
      </p:graphicFrame>
      <p:graphicFrame>
        <p:nvGraphicFramePr>
          <p:cNvPr id="5" name="Object 7"/>
          <p:cNvGraphicFramePr>
            <a:graphicFrameLocks noChangeAspect="1"/>
          </p:cNvGraphicFramePr>
          <p:nvPr/>
        </p:nvGraphicFramePr>
        <p:xfrm>
          <a:off x="4051300" y="4962525"/>
          <a:ext cx="1485900" cy="609600"/>
        </p:xfrm>
        <a:graphic>
          <a:graphicData uri="http://schemas.openxmlformats.org/presentationml/2006/ole">
            <p:oleObj spid="_x0000_s12299" name="Equation" r:id="rId8" imgW="672808" imgH="279279" progId="Equation.3">
              <p:embed/>
            </p:oleObj>
          </a:graphicData>
        </a:graphic>
      </p:graphicFrame>
      <p:sp>
        <p:nvSpPr>
          <p:cNvPr id="12298" name="Rectangle 10"/>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摩尔质量与均方根半径</a:t>
            </a:r>
            <a:endParaRPr lang="en-US" i="0" dirty="0" smtClean="0"/>
          </a:p>
        </p:txBody>
      </p:sp>
      <p:sp>
        <p:nvSpPr>
          <p:cNvPr id="27651" name="Text Box 10"/>
          <p:cNvSpPr txBox="1">
            <a:spLocks noChangeArrowheads="1"/>
          </p:cNvSpPr>
          <p:nvPr/>
        </p:nvSpPr>
        <p:spPr bwMode="auto">
          <a:xfrm>
            <a:off x="6172200" y="2743200"/>
            <a:ext cx="2667000" cy="629916"/>
          </a:xfrm>
          <a:prstGeom prst="rect">
            <a:avLst/>
          </a:prstGeom>
          <a:noFill/>
          <a:ln w="25400">
            <a:noFill/>
            <a:miter lim="800000"/>
            <a:headEnd type="none" w="sm" len="sm"/>
            <a:tailEnd type="none" w="sm" len="sm"/>
          </a:ln>
        </p:spPr>
        <p:txBody>
          <a:bodyPr wrap="square">
            <a:spAutoFit/>
          </a:bodyPr>
          <a:lstStyle/>
          <a:p>
            <a:pPr algn="l">
              <a:lnSpc>
                <a:spcPct val="60000"/>
              </a:lnSpc>
              <a:spcBef>
                <a:spcPct val="50000"/>
              </a:spcBef>
            </a:pPr>
            <a:r>
              <a:rPr lang="en-US" dirty="0">
                <a:latin typeface="Calibri" pitchFamily="34" charset="0"/>
              </a:rPr>
              <a:t>r</a:t>
            </a:r>
            <a:r>
              <a:rPr lang="en-US" baseline="-25000" dirty="0">
                <a:latin typeface="Calibri" pitchFamily="34" charset="0"/>
              </a:rPr>
              <a:t>g</a:t>
            </a:r>
            <a:r>
              <a:rPr lang="en-US" dirty="0">
                <a:latin typeface="Calibri" pitchFamily="34" charset="0"/>
              </a:rPr>
              <a:t> &lt; 10 nm </a:t>
            </a:r>
          </a:p>
          <a:p>
            <a:pPr algn="l">
              <a:lnSpc>
                <a:spcPct val="60000"/>
              </a:lnSpc>
              <a:spcBef>
                <a:spcPct val="50000"/>
              </a:spcBef>
            </a:pPr>
            <a:r>
              <a:rPr lang="zh-CN" altLang="en-US" sz="2800" baseline="-25000" dirty="0" smtClean="0">
                <a:latin typeface="Calibri" pitchFamily="34" charset="0"/>
              </a:rPr>
              <a:t>各向同性散射体</a:t>
            </a:r>
            <a:endParaRPr lang="en-US" sz="2800" baseline="-25000" dirty="0">
              <a:latin typeface="Calibri" pitchFamily="34" charset="0"/>
            </a:endParaRPr>
          </a:p>
        </p:txBody>
      </p:sp>
      <p:sp>
        <p:nvSpPr>
          <p:cNvPr id="27652" name="Text Box 18"/>
          <p:cNvSpPr txBox="1">
            <a:spLocks noChangeArrowheads="1"/>
          </p:cNvSpPr>
          <p:nvPr/>
        </p:nvSpPr>
        <p:spPr bwMode="auto">
          <a:xfrm>
            <a:off x="5867400" y="3810000"/>
            <a:ext cx="1981200" cy="457200"/>
          </a:xfrm>
          <a:prstGeom prst="rect">
            <a:avLst/>
          </a:prstGeom>
          <a:noFill/>
          <a:ln w="25400">
            <a:noFill/>
            <a:miter lim="800000"/>
            <a:headEnd type="none" w="sm" len="sm"/>
            <a:tailEnd type="none" w="sm" len="sm"/>
          </a:ln>
        </p:spPr>
        <p:txBody>
          <a:bodyPr>
            <a:spAutoFit/>
          </a:bodyPr>
          <a:lstStyle/>
          <a:p>
            <a:pPr>
              <a:spcBef>
                <a:spcPct val="50000"/>
              </a:spcBef>
            </a:pPr>
            <a:r>
              <a:rPr lang="en-US" dirty="0">
                <a:latin typeface="Calibri" pitchFamily="34" charset="0"/>
              </a:rPr>
              <a:t>r</a:t>
            </a:r>
            <a:r>
              <a:rPr lang="en-US" baseline="-25000" dirty="0">
                <a:latin typeface="Calibri" pitchFamily="34" charset="0"/>
              </a:rPr>
              <a:t>g</a:t>
            </a:r>
            <a:r>
              <a:rPr lang="en-US" dirty="0">
                <a:latin typeface="Calibri" pitchFamily="34" charset="0"/>
              </a:rPr>
              <a:t> &gt; 10 nm</a:t>
            </a:r>
          </a:p>
        </p:txBody>
      </p:sp>
      <p:pic>
        <p:nvPicPr>
          <p:cNvPr id="27653" name="Picture 21" descr="sb-rad"/>
          <p:cNvPicPr>
            <a:picLocks noChangeAspect="1" noChangeArrowheads="1"/>
          </p:cNvPicPr>
          <p:nvPr/>
        </p:nvPicPr>
        <p:blipFill>
          <a:blip r:embed="rId3" cstate="print"/>
          <a:srcRect l="11696" t="16707" r="9781" b="8354"/>
          <a:stretch>
            <a:fillRect/>
          </a:stretch>
        </p:blipFill>
        <p:spPr bwMode="auto">
          <a:xfrm>
            <a:off x="609600" y="1828800"/>
            <a:ext cx="3962400" cy="3781425"/>
          </a:xfrm>
          <a:prstGeom prst="rect">
            <a:avLst/>
          </a:prstGeom>
          <a:noFill/>
          <a:ln w="9525">
            <a:noFill/>
            <a:miter lim="800000"/>
            <a:headEnd/>
            <a:tailEnd/>
          </a:ln>
        </p:spPr>
      </p:pic>
      <p:sp>
        <p:nvSpPr>
          <p:cNvPr id="27654" name="Line 12"/>
          <p:cNvSpPr>
            <a:spLocks noChangeShapeType="1"/>
          </p:cNvSpPr>
          <p:nvPr/>
        </p:nvSpPr>
        <p:spPr bwMode="auto">
          <a:xfrm>
            <a:off x="4419600" y="2438400"/>
            <a:ext cx="1676400" cy="609600"/>
          </a:xfrm>
          <a:prstGeom prst="line">
            <a:avLst/>
          </a:prstGeom>
          <a:noFill/>
          <a:ln w="25400">
            <a:solidFill>
              <a:srgbClr val="969696"/>
            </a:solidFill>
            <a:round/>
            <a:headEnd type="triangle" w="med" len="lg"/>
            <a:tailEnd type="none" w="sm" len="sm"/>
          </a:ln>
        </p:spPr>
        <p:txBody>
          <a:bodyPr wrap="none" anchor="ctr"/>
          <a:lstStyle/>
          <a:p>
            <a:endParaRPr lang="en-US" dirty="0">
              <a:latin typeface="Calibri" pitchFamily="34" charset="0"/>
            </a:endParaRPr>
          </a:p>
        </p:txBody>
      </p:sp>
      <p:sp>
        <p:nvSpPr>
          <p:cNvPr id="27655" name="Line 13"/>
          <p:cNvSpPr>
            <a:spLocks noChangeShapeType="1"/>
          </p:cNvSpPr>
          <p:nvPr/>
        </p:nvSpPr>
        <p:spPr bwMode="auto">
          <a:xfrm flipV="1">
            <a:off x="4419600" y="3048000"/>
            <a:ext cx="1676400" cy="1295400"/>
          </a:xfrm>
          <a:prstGeom prst="line">
            <a:avLst/>
          </a:prstGeom>
          <a:noFill/>
          <a:ln w="25400">
            <a:solidFill>
              <a:srgbClr val="969696"/>
            </a:solidFill>
            <a:round/>
            <a:headEnd type="triangle" w="med" len="lg"/>
            <a:tailEnd type="none" w="sm" len="sm"/>
          </a:ln>
        </p:spPr>
        <p:txBody>
          <a:bodyPr wrap="none" anchor="ctr"/>
          <a:lstStyle/>
          <a:p>
            <a:endParaRPr lang="en-US" dirty="0">
              <a:latin typeface="Calibri" pitchFamily="34" charset="0"/>
            </a:endParaRPr>
          </a:p>
        </p:txBody>
      </p:sp>
      <p:sp>
        <p:nvSpPr>
          <p:cNvPr id="27656" name="Line 15"/>
          <p:cNvSpPr>
            <a:spLocks noChangeShapeType="1"/>
          </p:cNvSpPr>
          <p:nvPr/>
        </p:nvSpPr>
        <p:spPr bwMode="auto">
          <a:xfrm>
            <a:off x="4419600" y="3657600"/>
            <a:ext cx="1600200" cy="381000"/>
          </a:xfrm>
          <a:prstGeom prst="line">
            <a:avLst/>
          </a:prstGeom>
          <a:noFill/>
          <a:ln w="25400">
            <a:solidFill>
              <a:srgbClr val="969696"/>
            </a:solidFill>
            <a:round/>
            <a:headEnd type="triangle" w="med" len="lg"/>
            <a:tailEnd type="none" w="sm" len="sm"/>
          </a:ln>
        </p:spPr>
        <p:txBody>
          <a:bodyPr wrap="none" anchor="ctr"/>
          <a:lstStyle/>
          <a:p>
            <a:endParaRPr lang="en-US" dirty="0">
              <a:latin typeface="Calibri" pitchFamily="34" charset="0"/>
            </a:endParaRPr>
          </a:p>
        </p:txBody>
      </p:sp>
      <p:sp>
        <p:nvSpPr>
          <p:cNvPr id="27657" name="Line 14"/>
          <p:cNvSpPr>
            <a:spLocks noChangeShapeType="1"/>
          </p:cNvSpPr>
          <p:nvPr/>
        </p:nvSpPr>
        <p:spPr bwMode="auto">
          <a:xfrm flipV="1">
            <a:off x="4419600" y="4038600"/>
            <a:ext cx="1600200" cy="609600"/>
          </a:xfrm>
          <a:prstGeom prst="line">
            <a:avLst/>
          </a:prstGeom>
          <a:noFill/>
          <a:ln w="25400">
            <a:solidFill>
              <a:srgbClr val="969696"/>
            </a:solidFill>
            <a:round/>
            <a:headEnd type="triangle" w="med" len="lg"/>
            <a:tailEnd type="none" w="sm" len="sm"/>
          </a:ln>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光散射基本原理</a:t>
            </a:r>
            <a:endParaRPr lang="en-US" i="0" dirty="0" smtClean="0"/>
          </a:p>
        </p:txBody>
      </p:sp>
      <p:sp>
        <p:nvSpPr>
          <p:cNvPr id="165891" name="Rectangle 3"/>
          <p:cNvSpPr>
            <a:spLocks noGrp="1" noChangeArrowheads="1"/>
          </p:cNvSpPr>
          <p:nvPr>
            <p:ph sz="half" idx="4294967295"/>
          </p:nvPr>
        </p:nvSpPr>
        <p:spPr bwMode="auto">
          <a:xfrm>
            <a:off x="558800" y="1262063"/>
            <a:ext cx="8585200" cy="1295400"/>
          </a:xfrm>
          <a:noFill/>
          <a:ln>
            <a:miter lim="800000"/>
            <a:headEnd/>
            <a:tailEnd/>
          </a:ln>
        </p:spPr>
        <p:txBody>
          <a:bodyPr vert="horz" wrap="square" lIns="91440" tIns="45720" rIns="91440" bIns="45720" numCol="1" anchor="t" anchorCtr="0" compatLnSpc="1">
            <a:prstTxWarp prst="textNoShape">
              <a:avLst/>
            </a:prstTxWarp>
          </a:bodyPr>
          <a:lstStyle/>
          <a:p>
            <a:pPr marL="0" indent="0">
              <a:lnSpc>
                <a:spcPct val="100000"/>
              </a:lnSpc>
              <a:spcBef>
                <a:spcPct val="0"/>
              </a:spcBef>
              <a:buFontTx/>
              <a:buNone/>
            </a:pPr>
            <a:r>
              <a:rPr lang="en-US" sz="2400" b="1" dirty="0" smtClean="0"/>
              <a:t>Principle 1</a:t>
            </a:r>
          </a:p>
          <a:p>
            <a:pPr marL="0" lvl="0" indent="0">
              <a:buNone/>
              <a:defRPr/>
            </a:pPr>
            <a:r>
              <a:rPr lang="zh-CN" altLang="en-US" dirty="0" smtClean="0"/>
              <a:t>散射光强度正比于摩尔质量、浓度、折光指数增量的平方</a:t>
            </a:r>
            <a:endParaRPr lang="en-US" dirty="0" smtClean="0"/>
          </a:p>
          <a:p>
            <a:pPr marL="0" indent="0">
              <a:buFontTx/>
              <a:buNone/>
            </a:pPr>
            <a:endParaRPr lang="en-US" sz="1600" dirty="0" smtClean="0"/>
          </a:p>
        </p:txBody>
      </p:sp>
      <p:sp>
        <p:nvSpPr>
          <p:cNvPr id="165892" name="Rectangle 4"/>
          <p:cNvSpPr>
            <a:spLocks noGrp="1" noChangeArrowheads="1"/>
          </p:cNvSpPr>
          <p:nvPr>
            <p:ph sz="half" idx="4294967295"/>
          </p:nvPr>
        </p:nvSpPr>
        <p:spPr bwMode="auto">
          <a:xfrm>
            <a:off x="507990" y="4279900"/>
            <a:ext cx="7543800" cy="1371600"/>
          </a:xfrm>
          <a:noFill/>
          <a:ln>
            <a:miter lim="800000"/>
            <a:headEnd/>
            <a:tailEnd/>
          </a:ln>
        </p:spPr>
        <p:txBody>
          <a:bodyPr vert="horz" wrap="square" lIns="91440" tIns="45720" rIns="91440" bIns="45720" numCol="1" anchor="t" anchorCtr="0" compatLnSpc="1">
            <a:prstTxWarp prst="textNoShape">
              <a:avLst/>
            </a:prstTxWarp>
          </a:bodyPr>
          <a:lstStyle/>
          <a:p>
            <a:pPr marL="0" indent="0">
              <a:lnSpc>
                <a:spcPct val="100000"/>
              </a:lnSpc>
              <a:spcBef>
                <a:spcPct val="0"/>
              </a:spcBef>
              <a:buFontTx/>
              <a:buNone/>
            </a:pPr>
            <a:r>
              <a:rPr lang="en-US" sz="2400" b="1" dirty="0" smtClean="0"/>
              <a:t>Principle 2</a:t>
            </a:r>
          </a:p>
          <a:p>
            <a:pPr marL="0" indent="0">
              <a:buFontTx/>
              <a:buNone/>
            </a:pPr>
            <a:r>
              <a:rPr lang="zh-CN" altLang="en-US" dirty="0" smtClean="0"/>
              <a:t>散射光角度依赖性仅与分子尺寸大小相关。</a:t>
            </a:r>
            <a:endParaRPr lang="en-US" dirty="0" smtClean="0"/>
          </a:p>
        </p:txBody>
      </p:sp>
      <p:sp>
        <p:nvSpPr>
          <p:cNvPr id="143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Object 3"/>
          <p:cNvGraphicFramePr>
            <a:graphicFrameLocks noChangeAspect="1"/>
          </p:cNvGraphicFramePr>
          <p:nvPr/>
        </p:nvGraphicFramePr>
        <p:xfrm>
          <a:off x="2820987" y="2863850"/>
          <a:ext cx="3282828" cy="1104900"/>
        </p:xfrm>
        <a:graphic>
          <a:graphicData uri="http://schemas.openxmlformats.org/presentationml/2006/ole">
            <p:oleObj spid="_x0000_s14340" name="Equation" r:id="rId4" imgW="1384300" imgH="4699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dissolve">
                                      <p:cBhvr>
                                        <p:cTn id="7" dur="500"/>
                                        <p:tgtEl>
                                          <p:spTgt spid="165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5892">
                                            <p:txEl>
                                              <p:pRg st="0" end="0"/>
                                            </p:txEl>
                                          </p:spTgt>
                                        </p:tgtEl>
                                        <p:attrNameLst>
                                          <p:attrName>style.visibility</p:attrName>
                                        </p:attrNameLst>
                                      </p:cBhvr>
                                      <p:to>
                                        <p:strVal val="visible"/>
                                      </p:to>
                                    </p:set>
                                    <p:animEffect transition="in" filter="dissolve">
                                      <p:cBhvr>
                                        <p:cTn id="12" dur="500"/>
                                        <p:tgtEl>
                                          <p:spTgt spid="16589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5892">
                                            <p:txEl>
                                              <p:pRg st="1" end="1"/>
                                            </p:txEl>
                                          </p:spTgt>
                                        </p:tgtEl>
                                        <p:attrNameLst>
                                          <p:attrName>style.visibility</p:attrName>
                                        </p:attrNameLst>
                                      </p:cBhvr>
                                      <p:to>
                                        <p:strVal val="visible"/>
                                      </p:to>
                                    </p:set>
                                    <p:animEffect transition="in" filter="dissolve">
                                      <p:cBhvr>
                                        <p:cTn id="17" dur="500"/>
                                        <p:tgtEl>
                                          <p:spTgt spid="1658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P spid="165892"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光散射基本方程</a:t>
            </a:r>
            <a:endParaRPr lang="en-US" i="0" dirty="0" smtClean="0"/>
          </a:p>
        </p:txBody>
      </p:sp>
      <p:sp>
        <p:nvSpPr>
          <p:cNvPr id="15364" name="Rectangle 3"/>
          <p:cNvSpPr>
            <a:spLocks noGrp="1" noChangeArrowheads="1"/>
          </p:cNvSpPr>
          <p:nvPr>
            <p:ph sz="half" idx="4294967295"/>
          </p:nvPr>
        </p:nvSpPr>
        <p:spPr bwMode="auto">
          <a:xfrm>
            <a:off x="423325" y="1244600"/>
            <a:ext cx="7391400" cy="889000"/>
          </a:xfrm>
          <a:noFill/>
          <a:ln>
            <a:miter lim="800000"/>
            <a:headEnd/>
            <a:tailEnd/>
          </a:ln>
        </p:spPr>
        <p:txBody>
          <a:bodyPr vert="horz" wrap="square" lIns="91440" tIns="45720" rIns="91440" bIns="45720" numCol="1" anchor="t" anchorCtr="0" compatLnSpc="1">
            <a:prstTxWarp prst="textNoShape">
              <a:avLst/>
            </a:prstTxWarp>
          </a:bodyPr>
          <a:lstStyle/>
          <a:p>
            <a:pPr marL="0" indent="0">
              <a:lnSpc>
                <a:spcPct val="100000"/>
              </a:lnSpc>
              <a:spcBef>
                <a:spcPct val="0"/>
              </a:spcBef>
              <a:buFontTx/>
              <a:buNone/>
            </a:pPr>
            <a:r>
              <a:rPr lang="zh-CN" altLang="en-US" sz="2400" b="0" dirty="0" smtClean="0"/>
              <a:t>在</a:t>
            </a:r>
            <a:r>
              <a:rPr lang="en-US" sz="2400" b="0" dirty="0" smtClean="0"/>
              <a:t>Rayleigh-</a:t>
            </a:r>
            <a:r>
              <a:rPr lang="en-US" sz="2400" b="0" dirty="0" err="1" smtClean="0"/>
              <a:t>Gans</a:t>
            </a:r>
            <a:r>
              <a:rPr lang="en-US" sz="2400" b="0" dirty="0" smtClean="0"/>
              <a:t>-</a:t>
            </a:r>
            <a:r>
              <a:rPr lang="en-US" sz="2400" b="0" dirty="0" err="1" smtClean="0"/>
              <a:t>Debyet</a:t>
            </a:r>
            <a:r>
              <a:rPr lang="zh-CN" altLang="en-US" sz="2400" b="0" dirty="0" smtClean="0"/>
              <a:t>理论局限性下</a:t>
            </a:r>
            <a:r>
              <a:rPr lang="en-US" sz="2400" b="0" dirty="0" smtClean="0"/>
              <a:t>, </a:t>
            </a:r>
            <a:r>
              <a:rPr lang="zh-CN" altLang="en-US" sz="2400" b="0" dirty="0" smtClean="0"/>
              <a:t>光散射两大原理融入以下方程中：</a:t>
            </a:r>
            <a:endParaRPr lang="en-US" sz="1600" dirty="0" smtClean="0"/>
          </a:p>
        </p:txBody>
      </p:sp>
      <p:sp>
        <p:nvSpPr>
          <p:cNvPr id="166916" name="Rectangle 4"/>
          <p:cNvSpPr>
            <a:spLocks noGrp="1" noChangeArrowheads="1"/>
          </p:cNvSpPr>
          <p:nvPr>
            <p:ph sz="half" idx="4294967295"/>
          </p:nvPr>
        </p:nvSpPr>
        <p:spPr bwMode="auto">
          <a:xfrm>
            <a:off x="389459" y="3784600"/>
            <a:ext cx="7239000" cy="1676400"/>
          </a:xfrm>
          <a:noFill/>
          <a:ln>
            <a:miter lim="800000"/>
            <a:headEnd/>
            <a:tailEnd/>
          </a:ln>
        </p:spPr>
        <p:txBody>
          <a:bodyPr vert="horz" wrap="square" lIns="91440" tIns="45720" rIns="91440" bIns="45720" numCol="1" anchor="t" anchorCtr="0" compatLnSpc="1">
            <a:prstTxWarp prst="textNoShape">
              <a:avLst/>
            </a:prstTxWarp>
          </a:bodyPr>
          <a:lstStyle/>
          <a:p>
            <a:pPr marL="0" indent="0">
              <a:lnSpc>
                <a:spcPct val="100000"/>
              </a:lnSpc>
              <a:spcBef>
                <a:spcPct val="0"/>
              </a:spcBef>
              <a:buFontTx/>
              <a:buNone/>
            </a:pPr>
            <a:r>
              <a:rPr lang="zh-CN" altLang="en-US" sz="2400" b="0" dirty="0" smtClean="0"/>
              <a:t>该方程中还包含了浓度修正项：修正分子间相干光干涉效应的影响；其中还包含了第二维利系数信息。</a:t>
            </a:r>
            <a:endParaRPr lang="en-US" sz="1600" dirty="0" smtClean="0"/>
          </a:p>
        </p:txBody>
      </p:sp>
      <p:sp>
        <p:nvSpPr>
          <p:cNvPr id="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53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8" name="Rectangle 8"/>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7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7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7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74" name="Picture 1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5343" y="2485469"/>
            <a:ext cx="8167914" cy="640091"/>
          </a:xfrm>
          <a:prstGeom prst="rect">
            <a:avLst/>
          </a:prstGeom>
          <a:noFill/>
          <a:ln>
            <a:solidFill>
              <a:srgbClr val="0000CC"/>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6">
                                            <p:txEl>
                                              <p:pRg st="0" end="0"/>
                                            </p:txEl>
                                          </p:spTgt>
                                        </p:tgtEl>
                                        <p:attrNameLst>
                                          <p:attrName>style.visibility</p:attrName>
                                        </p:attrNameLst>
                                      </p:cBhvr>
                                      <p:to>
                                        <p:strVal val="visible"/>
                                      </p:to>
                                    </p:set>
                                    <p:animEffect transition="in" filter="blinds(horizontal)">
                                      <p:cBhvr>
                                        <p:cTn id="7" dur="500"/>
                                        <p:tgtEl>
                                          <p:spTgt spid="1669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术语定义 </a:t>
            </a:r>
            <a:r>
              <a:rPr lang="en-US" i="0" dirty="0" smtClean="0"/>
              <a:t>1</a:t>
            </a:r>
          </a:p>
        </p:txBody>
      </p:sp>
      <p:sp>
        <p:nvSpPr>
          <p:cNvPr id="16394" name="Text Box 7"/>
          <p:cNvSpPr txBox="1">
            <a:spLocks noChangeArrowheads="1"/>
          </p:cNvSpPr>
          <p:nvPr/>
        </p:nvSpPr>
        <p:spPr bwMode="black">
          <a:xfrm>
            <a:off x="3647530" y="3124950"/>
            <a:ext cx="3493264" cy="1569660"/>
          </a:xfrm>
          <a:prstGeom prst="rect">
            <a:avLst/>
          </a:prstGeom>
          <a:noFill/>
          <a:ln w="25400">
            <a:noFill/>
            <a:miter lim="800000"/>
            <a:headEnd type="none" w="sm" len="sm"/>
            <a:tailEnd type="none" w="sm" len="sm"/>
          </a:ln>
        </p:spPr>
        <p:txBody>
          <a:bodyPr wrap="none">
            <a:spAutoFit/>
          </a:bodyPr>
          <a:lstStyle/>
          <a:p>
            <a:pPr algn="l"/>
            <a:r>
              <a:rPr lang="en-US" i="1" dirty="0">
                <a:latin typeface="Calibri" pitchFamily="34" charset="0"/>
              </a:rPr>
              <a:t>n</a:t>
            </a:r>
            <a:r>
              <a:rPr lang="en-US" baseline="-25000" dirty="0">
                <a:latin typeface="Calibri" pitchFamily="34" charset="0"/>
              </a:rPr>
              <a:t>0</a:t>
            </a:r>
            <a:r>
              <a:rPr lang="en-US" dirty="0">
                <a:latin typeface="Calibri" pitchFamily="34" charset="0"/>
              </a:rPr>
              <a:t> – </a:t>
            </a:r>
            <a:r>
              <a:rPr lang="zh-CN" altLang="en-US" dirty="0" smtClean="0">
                <a:latin typeface="Calibri" pitchFamily="34" charset="0"/>
              </a:rPr>
              <a:t>溶剂绝对折射率</a:t>
            </a:r>
            <a:endParaRPr lang="en-US" dirty="0">
              <a:latin typeface="Calibri" pitchFamily="34" charset="0"/>
            </a:endParaRPr>
          </a:p>
          <a:p>
            <a:pPr algn="l"/>
            <a:r>
              <a:rPr lang="en-US" i="1" dirty="0">
                <a:latin typeface="Calibri" pitchFamily="34" charset="0"/>
              </a:rPr>
              <a:t>N</a:t>
            </a:r>
            <a:r>
              <a:rPr lang="en-US" baseline="-25000" dirty="0">
                <a:latin typeface="Calibri" pitchFamily="34" charset="0"/>
              </a:rPr>
              <a:t>A</a:t>
            </a:r>
            <a:r>
              <a:rPr lang="en-US" dirty="0">
                <a:latin typeface="Calibri" pitchFamily="34" charset="0"/>
              </a:rPr>
              <a:t> – </a:t>
            </a:r>
            <a:r>
              <a:rPr lang="en-US" dirty="0" smtClean="0">
                <a:latin typeface="Calibri" pitchFamily="34" charset="0"/>
              </a:rPr>
              <a:t>Avogadro</a:t>
            </a:r>
            <a:r>
              <a:rPr lang="zh-CN" altLang="en-US" dirty="0" smtClean="0">
                <a:latin typeface="Calibri" pitchFamily="34" charset="0"/>
              </a:rPr>
              <a:t>常数</a:t>
            </a:r>
            <a:endParaRPr lang="en-US" dirty="0">
              <a:latin typeface="Calibri" pitchFamily="34" charset="0"/>
            </a:endParaRPr>
          </a:p>
          <a:p>
            <a:pPr algn="l"/>
            <a:r>
              <a:rPr lang="en-US" altLang="zh-CN" dirty="0" smtClean="0">
                <a:latin typeface="Calibri" pitchFamily="34" charset="0"/>
              </a:rPr>
              <a:t>λ</a:t>
            </a:r>
            <a:r>
              <a:rPr lang="en-US" baseline="-25000" dirty="0" smtClean="0">
                <a:latin typeface="Calibri" pitchFamily="34" charset="0"/>
              </a:rPr>
              <a:t>0</a:t>
            </a:r>
            <a:r>
              <a:rPr lang="en-US" dirty="0" smtClean="0">
                <a:latin typeface="Calibri" pitchFamily="34" charset="0"/>
              </a:rPr>
              <a:t> – </a:t>
            </a:r>
            <a:r>
              <a:rPr lang="zh-CN" altLang="en-US" dirty="0" smtClean="0">
                <a:latin typeface="Calibri" pitchFamily="34" charset="0"/>
              </a:rPr>
              <a:t>入射光在真空中波长</a:t>
            </a:r>
            <a:endParaRPr lang="en-US" dirty="0">
              <a:latin typeface="Calibri" pitchFamily="34" charset="0"/>
            </a:endParaRPr>
          </a:p>
          <a:p>
            <a:pPr algn="l"/>
            <a:r>
              <a:rPr lang="en-US" i="1" dirty="0">
                <a:latin typeface="Calibri" pitchFamily="34" charset="0"/>
              </a:rPr>
              <a:t>dn</a:t>
            </a:r>
            <a:r>
              <a:rPr lang="en-US" dirty="0">
                <a:latin typeface="Calibri" pitchFamily="34" charset="0"/>
              </a:rPr>
              <a:t>/</a:t>
            </a:r>
            <a:r>
              <a:rPr lang="en-US" i="1" dirty="0">
                <a:latin typeface="Calibri" pitchFamily="34" charset="0"/>
              </a:rPr>
              <a:t>dc</a:t>
            </a:r>
            <a:r>
              <a:rPr lang="en-US" dirty="0">
                <a:latin typeface="Calibri" pitchFamily="34" charset="0"/>
              </a:rPr>
              <a:t> -  </a:t>
            </a:r>
            <a:r>
              <a:rPr lang="zh-CN" altLang="en-US" dirty="0" smtClean="0">
                <a:latin typeface="Calibri" pitchFamily="34" charset="0"/>
              </a:rPr>
              <a:t>绝对折射率增量</a:t>
            </a:r>
            <a:endParaRPr lang="en-US" i="1" dirty="0">
              <a:latin typeface="Calibri" pitchFamily="34" charset="0"/>
            </a:endParaRPr>
          </a:p>
        </p:txBody>
      </p:sp>
      <p:sp>
        <p:nvSpPr>
          <p:cNvPr id="167945" name="Text Box 9"/>
          <p:cNvSpPr txBox="1">
            <a:spLocks noChangeArrowheads="1"/>
          </p:cNvSpPr>
          <p:nvPr/>
        </p:nvSpPr>
        <p:spPr bwMode="auto">
          <a:xfrm>
            <a:off x="1498600" y="2292026"/>
            <a:ext cx="6756401" cy="461665"/>
          </a:xfrm>
          <a:prstGeom prst="rect">
            <a:avLst/>
          </a:prstGeom>
          <a:noFill/>
          <a:ln w="25400">
            <a:noFill/>
            <a:miter lim="800000"/>
            <a:headEnd type="none" w="sm" len="sm"/>
            <a:tailEnd type="none" w="sm" len="sm"/>
          </a:ln>
        </p:spPr>
        <p:txBody>
          <a:bodyPr wrap="square">
            <a:spAutoFit/>
          </a:bodyPr>
          <a:lstStyle/>
          <a:p>
            <a:pPr marL="342900" indent="-342900" algn="l">
              <a:buFont typeface="Calibri" pitchFamily="34" charset="0"/>
              <a:buChar char="–"/>
            </a:pPr>
            <a:r>
              <a:rPr lang="zh-CN" altLang="en-US" dirty="0" smtClean="0">
                <a:latin typeface="Calibri" pitchFamily="34" charset="0"/>
              </a:rPr>
              <a:t>过剩瑞利比。散射光与入射光强度之比。</a:t>
            </a:r>
            <a:endParaRPr lang="en-US" b="1" i="1" dirty="0">
              <a:latin typeface="Calibri" pitchFamily="34" charset="0"/>
            </a:endParaRPr>
          </a:p>
        </p:txBody>
      </p:sp>
      <p:sp>
        <p:nvSpPr>
          <p:cNvPr id="16389" name="Rectangle 5"/>
          <p:cNvSpPr>
            <a:spLocks noChangeArrowheads="1"/>
          </p:cNvSpPr>
          <p:nvPr/>
        </p:nvSpPr>
        <p:spPr bwMode="auto">
          <a:xfrm>
            <a:off x="0" y="0"/>
            <a:ext cx="9144000" cy="0"/>
          </a:xfrm>
          <a:prstGeom prst="rect">
            <a:avLst/>
          </a:prstGeom>
          <a:noFill/>
          <a:ln w="19050"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3" name="Object 4"/>
          <p:cNvGraphicFramePr>
            <a:graphicFrameLocks noChangeAspect="1"/>
          </p:cNvGraphicFramePr>
          <p:nvPr/>
        </p:nvGraphicFramePr>
        <p:xfrm>
          <a:off x="1983273" y="1334822"/>
          <a:ext cx="5138057" cy="533400"/>
        </p:xfrm>
        <a:graphic>
          <a:graphicData uri="http://schemas.openxmlformats.org/presentationml/2006/ole">
            <p:oleObj spid="_x0000_s16395" name="Equation" r:id="rId4" imgW="2159000" imgH="228600" progId="Equation.3">
              <p:embed/>
            </p:oleObj>
          </a:graphicData>
        </a:graphic>
      </p:graphicFrame>
      <p:graphicFrame>
        <p:nvGraphicFramePr>
          <p:cNvPr id="16390" name="Object 6"/>
          <p:cNvGraphicFramePr>
            <a:graphicFrameLocks noChangeAspect="1"/>
          </p:cNvGraphicFramePr>
          <p:nvPr/>
        </p:nvGraphicFramePr>
        <p:xfrm>
          <a:off x="723900" y="3233226"/>
          <a:ext cx="2726010" cy="1079500"/>
        </p:xfrm>
        <a:graphic>
          <a:graphicData uri="http://schemas.openxmlformats.org/presentationml/2006/ole">
            <p:oleObj spid="_x0000_s16396" name="Equation" r:id="rId5" imgW="1231366" imgH="482391" progId="Equation.3">
              <p:embed/>
            </p:oleObj>
          </a:graphicData>
        </a:graphic>
      </p:graphicFrame>
      <p:sp>
        <p:nvSpPr>
          <p:cNvPr id="4" name="Rectangle 9"/>
          <p:cNvSpPr>
            <a:spLocks noChangeArrowheads="1"/>
          </p:cNvSpPr>
          <p:nvPr/>
        </p:nvSpPr>
        <p:spPr bwMode="auto">
          <a:xfrm>
            <a:off x="0" y="0"/>
            <a:ext cx="9144000" cy="0"/>
          </a:xfrm>
          <a:prstGeom prst="rect">
            <a:avLst/>
          </a:prstGeom>
          <a:noFill/>
          <a:ln w="19050"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Object 8"/>
          <p:cNvGraphicFramePr>
            <a:graphicFrameLocks noChangeAspect="1"/>
          </p:cNvGraphicFramePr>
          <p:nvPr/>
        </p:nvGraphicFramePr>
        <p:xfrm>
          <a:off x="723900" y="2293018"/>
          <a:ext cx="730795" cy="508000"/>
        </p:xfrm>
        <a:graphic>
          <a:graphicData uri="http://schemas.openxmlformats.org/presentationml/2006/ole">
            <p:oleObj spid="_x0000_s16397" name="Equation" r:id="rId6" imgW="330057" imgH="215806" progId="Equation.3">
              <p:embed/>
            </p:oleObj>
          </a:graphicData>
        </a:graphic>
      </p:graphicFrame>
      <p:sp>
        <p:nvSpPr>
          <p:cNvPr id="18" name="Rectangle 17"/>
          <p:cNvSpPr/>
          <p:nvPr/>
        </p:nvSpPr>
        <p:spPr>
          <a:xfrm>
            <a:off x="1360740" y="5206076"/>
            <a:ext cx="1646606" cy="461665"/>
          </a:xfrm>
          <a:prstGeom prst="rect">
            <a:avLst/>
          </a:prstGeom>
        </p:spPr>
        <p:txBody>
          <a:bodyPr wrap="none">
            <a:spAutoFit/>
          </a:bodyPr>
          <a:lstStyle/>
          <a:p>
            <a:pPr marL="228600" indent="-228600">
              <a:buFont typeface="Calibri" pitchFamily="34" charset="0"/>
              <a:buChar char="–"/>
            </a:pPr>
            <a:r>
              <a:rPr lang="zh-CN" altLang="en-US" dirty="0" smtClean="0"/>
              <a:t>摩尔质量</a:t>
            </a:r>
            <a:endParaRPr lang="en-US" dirty="0"/>
          </a:p>
        </p:txBody>
      </p:sp>
      <p:sp>
        <p:nvSpPr>
          <p:cNvPr id="6" name="Rectangle 11"/>
          <p:cNvSpPr>
            <a:spLocks noChangeArrowheads="1"/>
          </p:cNvSpPr>
          <p:nvPr/>
        </p:nvSpPr>
        <p:spPr bwMode="auto">
          <a:xfrm>
            <a:off x="0" y="0"/>
            <a:ext cx="9144000" cy="0"/>
          </a:xfrm>
          <a:prstGeom prst="rect">
            <a:avLst/>
          </a:prstGeom>
          <a:noFill/>
          <a:ln w="19050"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7" name="Object 10"/>
          <p:cNvGraphicFramePr>
            <a:graphicFrameLocks noChangeAspect="1"/>
          </p:cNvGraphicFramePr>
          <p:nvPr/>
        </p:nvGraphicFramePr>
        <p:xfrm>
          <a:off x="850028" y="5235229"/>
          <a:ext cx="495300" cy="401595"/>
        </p:xfrm>
        <a:graphic>
          <a:graphicData uri="http://schemas.openxmlformats.org/presentationml/2006/ole">
            <p:oleObj spid="_x0000_s16398" name="Equation" r:id="rId7" imgW="203024" imgH="164957"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1027"/>
          <p:cNvSpPr>
            <a:spLocks noGrp="1" noChangeArrowheads="1"/>
          </p:cNvSpPr>
          <p:nvPr>
            <p:ph idx="1"/>
          </p:nvPr>
        </p:nvSpPr>
        <p:spPr bwMode="black">
          <a:xfrm>
            <a:off x="723900" y="2006600"/>
            <a:ext cx="7962900" cy="3873500"/>
          </a:xfrm>
          <a:noFill/>
          <a:ln>
            <a:miter lim="800000"/>
            <a:headEnd/>
            <a:tailEnd/>
          </a:ln>
        </p:spPr>
        <p:txBody>
          <a:bodyPr vert="horz" wrap="square" lIns="91440" tIns="45720" rIns="91440" bIns="45720" numCol="1" anchor="t" anchorCtr="0" compatLnSpc="1">
            <a:prstTxWarp prst="textNoShape">
              <a:avLst/>
            </a:prstTxWarp>
          </a:bodyPr>
          <a:lstStyle/>
          <a:p>
            <a:pPr>
              <a:lnSpc>
                <a:spcPct val="100000"/>
              </a:lnSpc>
              <a:spcBef>
                <a:spcPct val="0"/>
              </a:spcBef>
              <a:buFontTx/>
              <a:buNone/>
            </a:pPr>
            <a:r>
              <a:rPr lang="en-US" sz="2400" i="1" dirty="0" smtClean="0"/>
              <a:t>c</a:t>
            </a:r>
            <a:r>
              <a:rPr lang="en-US" sz="2400" b="0" dirty="0" smtClean="0"/>
              <a:t>      – 	</a:t>
            </a:r>
            <a:r>
              <a:rPr lang="zh-CN" altLang="en-US" sz="2400" b="0" dirty="0" smtClean="0"/>
              <a:t>溶质浓度</a:t>
            </a:r>
            <a:r>
              <a:rPr lang="en-US" sz="2400" b="0" dirty="0" smtClean="0"/>
              <a:t>(g/ml)</a:t>
            </a:r>
          </a:p>
          <a:p>
            <a:pPr>
              <a:lnSpc>
                <a:spcPct val="100000"/>
              </a:lnSpc>
              <a:spcBef>
                <a:spcPct val="0"/>
              </a:spcBef>
              <a:buFontTx/>
              <a:buNone/>
            </a:pPr>
            <a:endParaRPr lang="en-US" sz="2400" b="0" dirty="0" smtClean="0"/>
          </a:p>
          <a:p>
            <a:pPr>
              <a:lnSpc>
                <a:spcPct val="100000"/>
              </a:lnSpc>
              <a:spcBef>
                <a:spcPct val="0"/>
              </a:spcBef>
              <a:buFontTx/>
              <a:buNone/>
            </a:pPr>
            <a:r>
              <a:rPr lang="en-US" sz="2400" i="1" dirty="0" smtClean="0"/>
              <a:t>P</a:t>
            </a:r>
            <a:r>
              <a:rPr lang="en-US" sz="2400" dirty="0" smtClean="0"/>
              <a:t>(</a:t>
            </a:r>
            <a:r>
              <a:rPr lang="en-US" sz="2400" i="1" dirty="0" smtClean="0">
                <a:sym typeface="Symbol"/>
              </a:rPr>
              <a:t></a:t>
            </a:r>
            <a:r>
              <a:rPr lang="en-US" sz="2400" dirty="0" smtClean="0"/>
              <a:t>)</a:t>
            </a:r>
            <a:r>
              <a:rPr lang="en-US" sz="2400" b="0" dirty="0" smtClean="0"/>
              <a:t> –	</a:t>
            </a:r>
            <a:r>
              <a:rPr lang="zh-CN" altLang="en-US" sz="2400" b="0" dirty="0" smtClean="0"/>
              <a:t>形状因子或</a:t>
            </a:r>
            <a:r>
              <a:rPr lang="en-US" sz="2400" b="0" dirty="0" smtClean="0"/>
              <a:t> “</a:t>
            </a:r>
            <a:r>
              <a:rPr lang="zh-CN" altLang="en-US" sz="2400" b="0" dirty="0" smtClean="0"/>
              <a:t>散射函数</a:t>
            </a:r>
            <a:r>
              <a:rPr lang="en-US" sz="2400" b="0" dirty="0" smtClean="0"/>
              <a:t>”</a:t>
            </a:r>
            <a:r>
              <a:rPr lang="zh-CN" altLang="en-US" sz="2400" b="0" dirty="0" smtClean="0"/>
              <a:t>。</a:t>
            </a:r>
            <a:r>
              <a:rPr lang="en-US" sz="2400" b="0" dirty="0" smtClean="0"/>
              <a:t> </a:t>
            </a:r>
            <a:r>
              <a:rPr lang="en-US" sz="2400" b="0" i="1" dirty="0" smtClean="0"/>
              <a:t>P</a:t>
            </a:r>
            <a:r>
              <a:rPr lang="en-US" sz="2400" b="0" dirty="0" smtClean="0"/>
              <a:t>(</a:t>
            </a:r>
            <a:r>
              <a:rPr lang="en-US" sz="2400" b="0" dirty="0" smtClean="0">
                <a:sym typeface="Symbol"/>
              </a:rPr>
              <a:t></a:t>
            </a:r>
            <a:r>
              <a:rPr lang="en-US" sz="2400" b="0" dirty="0" smtClean="0"/>
              <a:t>) </a:t>
            </a:r>
            <a:r>
              <a:rPr lang="zh-CN" altLang="en-US" sz="2400" b="0" dirty="0" smtClean="0"/>
              <a:t>是散射光角度变化与       </a:t>
            </a:r>
            <a:endParaRPr lang="en-US" altLang="zh-CN" sz="2400" b="0" dirty="0" smtClean="0"/>
          </a:p>
          <a:p>
            <a:pPr>
              <a:lnSpc>
                <a:spcPct val="100000"/>
              </a:lnSpc>
              <a:spcBef>
                <a:spcPct val="0"/>
              </a:spcBef>
              <a:buFontTx/>
              <a:buNone/>
            </a:pPr>
            <a:r>
              <a:rPr lang="en-US" altLang="zh-CN" dirty="0" smtClean="0"/>
              <a:t>              </a:t>
            </a:r>
            <a:r>
              <a:rPr lang="zh-CN" altLang="en-US" sz="2400" b="0" dirty="0" smtClean="0"/>
              <a:t>粒子半径</a:t>
            </a:r>
            <a:r>
              <a:rPr lang="en-US" sz="2400" b="0" i="1" dirty="0" err="1" smtClean="0"/>
              <a:t>r</a:t>
            </a:r>
            <a:r>
              <a:rPr lang="en-US" sz="2400" b="0" i="1" baseline="-25000" dirty="0" err="1" smtClean="0"/>
              <a:t>g</a:t>
            </a:r>
            <a:r>
              <a:rPr lang="en-US" sz="2400" b="0" dirty="0" smtClean="0"/>
              <a:t> </a:t>
            </a:r>
            <a:r>
              <a:rPr lang="zh-CN" altLang="en-US" sz="2400" b="0" dirty="0" smtClean="0"/>
              <a:t>关系的函数。</a:t>
            </a:r>
            <a:endParaRPr lang="en-US" sz="2400" b="0" dirty="0" smtClean="0"/>
          </a:p>
          <a:p>
            <a:pPr marL="914400" indent="-914400">
              <a:lnSpc>
                <a:spcPct val="100000"/>
              </a:lnSpc>
              <a:spcBef>
                <a:spcPct val="0"/>
              </a:spcBef>
              <a:buFontTx/>
              <a:buNone/>
            </a:pPr>
            <a:r>
              <a:rPr lang="en-US" sz="2400" b="0" dirty="0" smtClean="0"/>
              <a:t>	</a:t>
            </a:r>
            <a:r>
              <a:rPr lang="zh-CN" altLang="en-US" sz="2400" b="0" dirty="0" smtClean="0"/>
              <a:t>粒子半径</a:t>
            </a:r>
            <a:r>
              <a:rPr lang="en-US" i="1" dirty="0" err="1" smtClean="0"/>
              <a:t>r</a:t>
            </a:r>
            <a:r>
              <a:rPr lang="en-US" i="1" baseline="-25000" dirty="0" err="1" smtClean="0"/>
              <a:t>g</a:t>
            </a:r>
            <a:r>
              <a:rPr lang="zh-CN" altLang="en-US" sz="2400" b="0" dirty="0" smtClean="0"/>
              <a:t>越大，角度变化量越大。</a:t>
            </a:r>
            <a:endParaRPr lang="en-US" sz="2400" b="0" dirty="0" smtClean="0"/>
          </a:p>
          <a:p>
            <a:pPr marL="914400" indent="-914400">
              <a:lnSpc>
                <a:spcPct val="100000"/>
              </a:lnSpc>
              <a:spcBef>
                <a:spcPct val="0"/>
              </a:spcBef>
              <a:buFontTx/>
              <a:buNone/>
            </a:pPr>
            <a:r>
              <a:rPr lang="en-US" sz="2400" b="0" dirty="0" smtClean="0"/>
              <a:t>	</a:t>
            </a:r>
            <a:r>
              <a:rPr lang="zh-CN" altLang="en-US" sz="2400" b="0" dirty="0" smtClean="0"/>
              <a:t>定义</a:t>
            </a:r>
            <a:r>
              <a:rPr lang="en-US" altLang="zh-CN" dirty="0" smtClean="0">
                <a:sym typeface="Symbol"/>
              </a:rPr>
              <a:t> =</a:t>
            </a:r>
            <a:r>
              <a:rPr lang="en-US" altLang="zh-CN" dirty="0" smtClean="0"/>
              <a:t>0°</a:t>
            </a:r>
            <a:r>
              <a:rPr lang="zh-CN" altLang="en-US" dirty="0" smtClean="0"/>
              <a:t>时，</a:t>
            </a:r>
            <a:r>
              <a:rPr lang="en-US" sz="2400" b="0" i="1" dirty="0" smtClean="0"/>
              <a:t>P</a:t>
            </a:r>
            <a:r>
              <a:rPr lang="en-US" sz="2400" b="0" dirty="0" smtClean="0"/>
              <a:t>(</a:t>
            </a:r>
            <a:r>
              <a:rPr lang="en-US" altLang="zh-CN" dirty="0" smtClean="0">
                <a:sym typeface="Symbol"/>
              </a:rPr>
              <a:t></a:t>
            </a:r>
            <a:r>
              <a:rPr lang="en-US" sz="2400" b="0" dirty="0" smtClean="0"/>
              <a:t>) = 1</a:t>
            </a:r>
            <a:r>
              <a:rPr lang="zh-CN" altLang="en-US" sz="2400" b="0" dirty="0" smtClean="0"/>
              <a:t>。</a:t>
            </a:r>
            <a:endParaRPr lang="en-US" sz="2400" b="0" dirty="0" smtClean="0"/>
          </a:p>
          <a:p>
            <a:pPr>
              <a:lnSpc>
                <a:spcPct val="100000"/>
              </a:lnSpc>
              <a:spcBef>
                <a:spcPct val="0"/>
              </a:spcBef>
              <a:buFontTx/>
              <a:buNone/>
            </a:pPr>
            <a:endParaRPr lang="en-US" sz="2400" b="0" dirty="0" smtClean="0"/>
          </a:p>
          <a:p>
            <a:pPr marL="914400" indent="-914400">
              <a:lnSpc>
                <a:spcPct val="100000"/>
              </a:lnSpc>
              <a:spcBef>
                <a:spcPct val="0"/>
              </a:spcBef>
              <a:buFontTx/>
              <a:buNone/>
            </a:pPr>
            <a:r>
              <a:rPr lang="en-US" sz="2400" i="1" dirty="0" smtClean="0"/>
              <a:t>A</a:t>
            </a:r>
            <a:r>
              <a:rPr lang="en-US" sz="2400" i="1" baseline="-25000" dirty="0" smtClean="0"/>
              <a:t>2</a:t>
            </a:r>
            <a:r>
              <a:rPr lang="en-US" sz="2400" b="0" dirty="0" smtClean="0"/>
              <a:t>    – 	</a:t>
            </a:r>
            <a:r>
              <a:rPr lang="zh-CN" altLang="en-US" sz="2400" b="0" dirty="0" smtClean="0"/>
              <a:t>第二维利系数，表征溶质分子与溶剂分子相互作用。若该值为正，表明为良溶剂。</a:t>
            </a:r>
            <a:endParaRPr lang="en-US" sz="2400" b="0" dirty="0" smtClean="0"/>
          </a:p>
          <a:p>
            <a:pPr>
              <a:buFontTx/>
              <a:buNone/>
            </a:pPr>
            <a:endParaRPr lang="en-US" sz="1800" dirty="0" smtClean="0"/>
          </a:p>
        </p:txBody>
      </p:sp>
      <p:sp>
        <p:nvSpPr>
          <p:cNvPr id="17411" name="Rectangle 1026"/>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术语定义 </a:t>
            </a:r>
            <a:r>
              <a:rPr lang="en-US" i="0" dirty="0" smtClean="0"/>
              <a:t>2</a:t>
            </a:r>
          </a:p>
        </p:txBody>
      </p:sp>
      <p:graphicFrame>
        <p:nvGraphicFramePr>
          <p:cNvPr id="2" name="Object 3"/>
          <p:cNvGraphicFramePr>
            <a:graphicFrameLocks noChangeAspect="1"/>
          </p:cNvGraphicFramePr>
          <p:nvPr/>
        </p:nvGraphicFramePr>
        <p:xfrm>
          <a:off x="2058988" y="1117600"/>
          <a:ext cx="5138737" cy="533400"/>
        </p:xfrm>
        <a:graphic>
          <a:graphicData uri="http://schemas.openxmlformats.org/presentationml/2006/ole">
            <p:oleObj spid="_x0000_s17412" name="Equation" r:id="rId4" imgW="215900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9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99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99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99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99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noFill/>
        </p:spPr>
        <p:txBody>
          <a:bodyPr/>
          <a:lstStyle/>
          <a:p>
            <a:r>
              <a:rPr lang="zh-CN" altLang="en-US" i="0" dirty="0" smtClean="0"/>
              <a:t>主要内容</a:t>
            </a:r>
            <a:endParaRPr lang="en-US" i="0" dirty="0" smtClean="0"/>
          </a:p>
        </p:txBody>
      </p:sp>
      <p:sp>
        <p:nvSpPr>
          <p:cNvPr id="2052" name="Rectangle 3"/>
          <p:cNvSpPr>
            <a:spLocks noGrp="1" noChangeArrowheads="1"/>
          </p:cNvSpPr>
          <p:nvPr>
            <p:ph idx="4294967295"/>
          </p:nvPr>
        </p:nvSpPr>
        <p:spPr bwMode="auto">
          <a:xfrm>
            <a:off x="2570163" y="1873250"/>
            <a:ext cx="6573837" cy="3613150"/>
          </a:xfrm>
          <a:noFill/>
          <a:ln>
            <a:miter lim="800000"/>
            <a:headEnd/>
            <a:tailEnd/>
          </a:ln>
        </p:spPr>
        <p:txBody>
          <a:bodyPr vert="horz" wrap="square" lIns="91440" tIns="45720" rIns="91440" bIns="45720" numCol="1" anchor="t" anchorCtr="0" compatLnSpc="1">
            <a:prstTxWarp prst="textNoShape">
              <a:avLst/>
            </a:prstTxWarp>
          </a:bodyPr>
          <a:lstStyle/>
          <a:p>
            <a:pPr>
              <a:spcBef>
                <a:spcPts val="1200"/>
              </a:spcBef>
            </a:pPr>
            <a:r>
              <a:rPr lang="zh-CN" altLang="en-US" b="0" dirty="0" smtClean="0"/>
              <a:t>光散射及其用途</a:t>
            </a:r>
            <a:endParaRPr lang="en-US" b="0" dirty="0" smtClean="0"/>
          </a:p>
          <a:p>
            <a:pPr>
              <a:spcBef>
                <a:spcPts val="1200"/>
              </a:spcBef>
            </a:pPr>
            <a:r>
              <a:rPr lang="zh-CN" altLang="en-US" b="0" dirty="0" smtClean="0"/>
              <a:t>物理背景</a:t>
            </a:r>
            <a:endParaRPr lang="en-US" b="0" dirty="0" smtClean="0"/>
          </a:p>
          <a:p>
            <a:pPr>
              <a:spcBef>
                <a:spcPts val="1200"/>
              </a:spcBef>
            </a:pPr>
            <a:r>
              <a:rPr lang="zh-CN" altLang="en-US" b="0" dirty="0" smtClean="0"/>
              <a:t>理论</a:t>
            </a:r>
            <a:endParaRPr lang="en-US" b="0" dirty="0" smtClean="0"/>
          </a:p>
          <a:p>
            <a:pPr>
              <a:spcBef>
                <a:spcPts val="1200"/>
              </a:spcBef>
            </a:pPr>
            <a:r>
              <a:rPr lang="zh-CN" altLang="en-US" dirty="0" smtClean="0"/>
              <a:t>试验</a:t>
            </a:r>
            <a:r>
              <a:rPr lang="en-US" altLang="zh-CN" dirty="0" smtClean="0"/>
              <a:t/>
            </a:r>
            <a:br>
              <a:rPr lang="en-US" altLang="zh-CN" dirty="0" smtClean="0"/>
            </a:br>
            <a:r>
              <a:rPr lang="en-US" altLang="zh-CN" dirty="0" smtClean="0"/>
              <a:t>         </a:t>
            </a:r>
            <a:r>
              <a:rPr lang="zh-CN" altLang="en-US" dirty="0" smtClean="0"/>
              <a:t>校正（</a:t>
            </a:r>
            <a:r>
              <a:rPr lang="en-US" altLang="zh-CN" i="1" dirty="0" smtClean="0"/>
              <a:t>Calibration</a:t>
            </a:r>
            <a:r>
              <a:rPr lang="zh-CN" altLang="en-US" dirty="0" smtClean="0"/>
              <a:t>）</a:t>
            </a:r>
            <a:r>
              <a:rPr lang="en-US" altLang="zh-CN" dirty="0" smtClean="0"/>
              <a:t/>
            </a:r>
            <a:br>
              <a:rPr lang="en-US" altLang="zh-CN" dirty="0" smtClean="0"/>
            </a:br>
            <a:r>
              <a:rPr lang="en-US" altLang="zh-CN" dirty="0" smtClean="0"/>
              <a:t>         </a:t>
            </a:r>
            <a:r>
              <a:rPr lang="zh-CN" altLang="en-US" dirty="0" smtClean="0"/>
              <a:t>归一化（</a:t>
            </a:r>
            <a:r>
              <a:rPr lang="en-US" altLang="zh-CN" i="1" dirty="0" smtClean="0"/>
              <a:t>Normalization</a:t>
            </a:r>
            <a:r>
              <a:rPr lang="zh-CN" altLang="en-US" dirty="0" smtClean="0"/>
              <a:t>）</a:t>
            </a:r>
            <a:endParaRPr lang="en-US" b="0" dirty="0" smtClean="0"/>
          </a:p>
          <a:p>
            <a:pPr>
              <a:spcBef>
                <a:spcPts val="1200"/>
              </a:spcBef>
            </a:pPr>
            <a:r>
              <a:rPr lang="zh-CN" altLang="en-US" b="0" dirty="0" smtClean="0"/>
              <a:t>数据分析</a:t>
            </a:r>
            <a:endParaRPr lang="en-US" b="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4"/>
          <p:cNvGraphicFramePr>
            <a:graphicFrameLocks noChangeAspect="1"/>
          </p:cNvGraphicFramePr>
          <p:nvPr/>
        </p:nvGraphicFramePr>
        <p:xfrm>
          <a:off x="1154113" y="1663700"/>
          <a:ext cx="6218237" cy="3900488"/>
        </p:xfrm>
        <a:graphic>
          <a:graphicData uri="http://schemas.openxmlformats.org/presentationml/2006/ole">
            <p:oleObj spid="_x0000_s169986" name="Chart" r:id="rId4" imgW="9534469" imgH="5981558" progId="Excel.Sheet.8">
              <p:embed/>
            </p:oleObj>
          </a:graphicData>
        </a:graphic>
      </p:graphicFrame>
      <p:cxnSp>
        <p:nvCxnSpPr>
          <p:cNvPr id="5" name="Straight Arrow Connector 25"/>
          <p:cNvCxnSpPr>
            <a:cxnSpLocks noChangeShapeType="1"/>
          </p:cNvCxnSpPr>
          <p:nvPr/>
        </p:nvCxnSpPr>
        <p:spPr bwMode="auto">
          <a:xfrm flipH="1">
            <a:off x="6294438" y="3586163"/>
            <a:ext cx="1587" cy="509587"/>
          </a:xfrm>
          <a:prstGeom prst="straightConnector1">
            <a:avLst/>
          </a:prstGeom>
          <a:noFill/>
          <a:ln w="12700" algn="ctr">
            <a:noFill/>
            <a:round/>
            <a:headEnd type="arrow" w="med" len="med"/>
            <a:tailEnd type="arrow" w="med" len="med"/>
          </a:ln>
        </p:spPr>
      </p:cxnSp>
      <p:cxnSp>
        <p:nvCxnSpPr>
          <p:cNvPr id="6" name="Curved Connector 26"/>
          <p:cNvCxnSpPr>
            <a:cxnSpLocks noChangeShapeType="1"/>
          </p:cNvCxnSpPr>
          <p:nvPr/>
        </p:nvCxnSpPr>
        <p:spPr bwMode="auto">
          <a:xfrm rot="-5400000">
            <a:off x="5437982" y="4345781"/>
            <a:ext cx="768350" cy="188913"/>
          </a:xfrm>
          <a:prstGeom prst="curvedConnector3">
            <a:avLst>
              <a:gd name="adj1" fmla="val 50000"/>
            </a:avLst>
          </a:prstGeom>
          <a:noFill/>
          <a:ln w="28575" algn="ctr">
            <a:noFill/>
            <a:round/>
            <a:headEnd/>
            <a:tailEnd type="arrow" w="med" len="med"/>
          </a:ln>
        </p:spPr>
      </p:cxnSp>
      <p:sp>
        <p:nvSpPr>
          <p:cNvPr id="8" name="Content Placeholder 6"/>
          <p:cNvSpPr>
            <a:spLocks noGrp="1"/>
          </p:cNvSpPr>
          <p:nvPr>
            <p:ph idx="1"/>
          </p:nvPr>
        </p:nvSpPr>
        <p:spPr>
          <a:xfrm>
            <a:off x="417512" y="5627400"/>
            <a:ext cx="8283575" cy="638175"/>
          </a:xfrm>
        </p:spPr>
        <p:txBody>
          <a:bodyPr/>
          <a:lstStyle/>
          <a:p>
            <a:pPr marL="0" indent="0">
              <a:buFontTx/>
              <a:buNone/>
            </a:pPr>
            <a:r>
              <a:rPr lang="en-US" sz="2000" dirty="0" smtClean="0"/>
              <a:t>Merit</a:t>
            </a:r>
            <a:r>
              <a:rPr lang="zh-CN" altLang="en-US" sz="2000" dirty="0" smtClean="0"/>
              <a:t>模式的光散射图（</a:t>
            </a:r>
            <a:r>
              <a:rPr lang="en-US" altLang="zh-CN" sz="2000" dirty="0" smtClean="0"/>
              <a:t> LS-FOM </a:t>
            </a:r>
            <a:r>
              <a:rPr lang="zh-CN" altLang="en-US" sz="2000" dirty="0" smtClean="0"/>
              <a:t>）测定任一非理想状态下的相互作用对散射光的贡献程度。</a:t>
            </a:r>
            <a:endParaRPr lang="en-US" sz="2000" dirty="0" smtClean="0"/>
          </a:p>
        </p:txBody>
      </p:sp>
      <p:sp>
        <p:nvSpPr>
          <p:cNvPr id="7" name="Title 19"/>
          <p:cNvSpPr>
            <a:spLocks noGrp="1"/>
          </p:cNvSpPr>
          <p:nvPr>
            <p:ph type="title"/>
          </p:nvPr>
        </p:nvSpPr>
        <p:spPr>
          <a:xfrm>
            <a:off x="1328738" y="153988"/>
            <a:ext cx="7434262" cy="573087"/>
          </a:xfrm>
        </p:spPr>
        <p:txBody>
          <a:bodyPr/>
          <a:lstStyle/>
          <a:p>
            <a:r>
              <a:rPr lang="zh-CN" altLang="en-US" i="0" dirty="0" smtClean="0"/>
              <a:t>第二维利系数 </a:t>
            </a:r>
            <a:r>
              <a:rPr lang="en-US" i="0" dirty="0" smtClean="0"/>
              <a:t> </a:t>
            </a:r>
            <a:r>
              <a:rPr lang="en-US" dirty="0" smtClean="0"/>
              <a:t>A</a:t>
            </a:r>
            <a:r>
              <a:rPr lang="en-US" baseline="-25000" dirty="0" smtClean="0"/>
              <a:t>2</a:t>
            </a:r>
            <a:endParaRPr lang="en-US" dirty="0" smtClean="0"/>
          </a:p>
        </p:txBody>
      </p:sp>
      <p:sp>
        <p:nvSpPr>
          <p:cNvPr id="9" name="Title 1"/>
          <p:cNvSpPr>
            <a:spLocks/>
          </p:cNvSpPr>
          <p:nvPr/>
        </p:nvSpPr>
        <p:spPr bwMode="auto">
          <a:xfrm>
            <a:off x="1217613" y="74613"/>
            <a:ext cx="7350125" cy="525462"/>
          </a:xfrm>
          <a:prstGeom prst="rect">
            <a:avLst/>
          </a:prstGeom>
          <a:noFill/>
          <a:ln w="9525">
            <a:noFill/>
            <a:miter lim="800000"/>
            <a:headEnd/>
            <a:tailEnd/>
          </a:ln>
        </p:spPr>
        <p:txBody>
          <a:bodyPr lIns="0" rIns="0" bIns="0" anchor="b"/>
          <a:lstStyle/>
          <a:p>
            <a:pPr algn="ctr" eaLnBrk="0" hangingPunct="0"/>
            <a:endParaRPr lang="en-US" sz="3600" b="1" i="1" baseline="-25000">
              <a:solidFill>
                <a:srgbClr val="FFFF00"/>
              </a:solidFill>
              <a:latin typeface="Calibri" pitchFamily="34" charset="0"/>
            </a:endParaRPr>
          </a:p>
        </p:txBody>
      </p:sp>
      <p:sp>
        <p:nvSpPr>
          <p:cNvPr id="10" name="AutoShape 36"/>
          <p:cNvSpPr>
            <a:spLocks/>
          </p:cNvSpPr>
          <p:nvPr/>
        </p:nvSpPr>
        <p:spPr bwMode="auto">
          <a:xfrm rot="-5400000">
            <a:off x="5534819" y="1102201"/>
            <a:ext cx="152400" cy="941388"/>
          </a:xfrm>
          <a:prstGeom prst="leftBrace">
            <a:avLst>
              <a:gd name="adj1" fmla="val 44412"/>
              <a:gd name="adj2" fmla="val 50139"/>
            </a:avLst>
          </a:prstGeom>
          <a:noFill/>
          <a:ln w="9525">
            <a:solidFill>
              <a:schemeClr val="tx1"/>
            </a:solidFill>
            <a:round/>
            <a:headEnd/>
            <a:tailEnd/>
          </a:ln>
        </p:spPr>
        <p:txBody>
          <a:bodyPr rot="10800000" wrap="none" anchor="ctr"/>
          <a:lstStyle/>
          <a:p>
            <a:pPr algn="ctr" eaLnBrk="0" hangingPunct="0"/>
            <a:endParaRPr lang="en-US"/>
          </a:p>
        </p:txBody>
      </p:sp>
      <p:sp>
        <p:nvSpPr>
          <p:cNvPr id="11" name="Text Box 135"/>
          <p:cNvSpPr txBox="1">
            <a:spLocks noChangeArrowheads="1"/>
          </p:cNvSpPr>
          <p:nvPr/>
        </p:nvSpPr>
        <p:spPr bwMode="auto">
          <a:xfrm>
            <a:off x="7134225" y="1897063"/>
            <a:ext cx="1157288" cy="457200"/>
          </a:xfrm>
          <a:prstGeom prst="rect">
            <a:avLst/>
          </a:prstGeom>
          <a:noFill/>
          <a:ln w="9525">
            <a:noFill/>
            <a:miter lim="800000"/>
            <a:headEnd/>
            <a:tailEnd/>
          </a:ln>
        </p:spPr>
        <p:txBody>
          <a:bodyPr>
            <a:spAutoFit/>
          </a:bodyPr>
          <a:lstStyle/>
          <a:p>
            <a:pPr algn="ctr" eaLnBrk="0" hangingPunct="0">
              <a:spcBef>
                <a:spcPct val="50000"/>
              </a:spcBef>
            </a:pPr>
            <a:r>
              <a:rPr lang="en-US" b="1">
                <a:latin typeface="Calibri" pitchFamily="34" charset="0"/>
              </a:rPr>
              <a:t>A</a:t>
            </a:r>
            <a:r>
              <a:rPr lang="en-US" b="1" baseline="-25000">
                <a:latin typeface="Calibri" pitchFamily="34" charset="0"/>
              </a:rPr>
              <a:t>2</a:t>
            </a:r>
            <a:r>
              <a:rPr lang="en-US" b="1">
                <a:latin typeface="Calibri" pitchFamily="34" charset="0"/>
              </a:rPr>
              <a:t> &lt; 0</a:t>
            </a:r>
          </a:p>
        </p:txBody>
      </p:sp>
      <p:sp>
        <p:nvSpPr>
          <p:cNvPr id="12" name="Text Box 136"/>
          <p:cNvSpPr txBox="1">
            <a:spLocks noChangeArrowheads="1"/>
          </p:cNvSpPr>
          <p:nvPr/>
        </p:nvSpPr>
        <p:spPr bwMode="auto">
          <a:xfrm>
            <a:off x="7162800" y="3095625"/>
            <a:ext cx="1173163" cy="457200"/>
          </a:xfrm>
          <a:prstGeom prst="rect">
            <a:avLst/>
          </a:prstGeom>
          <a:noFill/>
          <a:ln w="9525">
            <a:noFill/>
            <a:miter lim="800000"/>
            <a:headEnd/>
            <a:tailEnd/>
          </a:ln>
        </p:spPr>
        <p:txBody>
          <a:bodyPr>
            <a:spAutoFit/>
          </a:bodyPr>
          <a:lstStyle/>
          <a:p>
            <a:pPr algn="ctr" eaLnBrk="0" hangingPunct="0">
              <a:spcBef>
                <a:spcPct val="50000"/>
              </a:spcBef>
            </a:pPr>
            <a:r>
              <a:rPr lang="en-US" b="1">
                <a:latin typeface="Calibri" pitchFamily="34" charset="0"/>
              </a:rPr>
              <a:t>A</a:t>
            </a:r>
            <a:r>
              <a:rPr lang="en-US" b="1" baseline="-25000">
                <a:latin typeface="Calibri" pitchFamily="34" charset="0"/>
              </a:rPr>
              <a:t>2</a:t>
            </a:r>
            <a:r>
              <a:rPr lang="en-US" b="1">
                <a:latin typeface="Calibri" pitchFamily="34" charset="0"/>
              </a:rPr>
              <a:t> = 0</a:t>
            </a:r>
          </a:p>
        </p:txBody>
      </p:sp>
      <p:sp>
        <p:nvSpPr>
          <p:cNvPr id="13" name="Text Box 137"/>
          <p:cNvSpPr txBox="1">
            <a:spLocks noChangeArrowheads="1"/>
          </p:cNvSpPr>
          <p:nvPr/>
        </p:nvSpPr>
        <p:spPr bwMode="auto">
          <a:xfrm>
            <a:off x="7162800" y="3887788"/>
            <a:ext cx="1157288" cy="457200"/>
          </a:xfrm>
          <a:prstGeom prst="rect">
            <a:avLst/>
          </a:prstGeom>
          <a:noFill/>
          <a:ln w="9525">
            <a:noFill/>
            <a:miter lim="800000"/>
            <a:headEnd/>
            <a:tailEnd/>
          </a:ln>
        </p:spPr>
        <p:txBody>
          <a:bodyPr>
            <a:spAutoFit/>
          </a:bodyPr>
          <a:lstStyle/>
          <a:p>
            <a:pPr algn="ctr" eaLnBrk="0" hangingPunct="0">
              <a:spcBef>
                <a:spcPct val="50000"/>
              </a:spcBef>
            </a:pPr>
            <a:r>
              <a:rPr lang="en-US" b="1">
                <a:latin typeface="Calibri" pitchFamily="34" charset="0"/>
              </a:rPr>
              <a:t>A</a:t>
            </a:r>
            <a:r>
              <a:rPr lang="en-US" b="1" baseline="-25000">
                <a:latin typeface="Calibri" pitchFamily="34" charset="0"/>
              </a:rPr>
              <a:t>2</a:t>
            </a:r>
            <a:r>
              <a:rPr lang="en-US" b="1">
                <a:latin typeface="Calibri" pitchFamily="34" charset="0"/>
              </a:rPr>
              <a:t> &gt; 0</a:t>
            </a:r>
          </a:p>
        </p:txBody>
      </p:sp>
      <p:graphicFrame>
        <p:nvGraphicFramePr>
          <p:cNvPr id="14" name="Object 5"/>
          <p:cNvGraphicFramePr>
            <a:graphicFrameLocks noChangeAspect="1"/>
          </p:cNvGraphicFramePr>
          <p:nvPr/>
        </p:nvGraphicFramePr>
        <p:xfrm>
          <a:off x="2005013" y="965200"/>
          <a:ext cx="5138737" cy="533400"/>
        </p:xfrm>
        <a:graphic>
          <a:graphicData uri="http://schemas.openxmlformats.org/presentationml/2006/ole">
            <p:oleObj spid="_x0000_s169987" name="Equation" r:id="rId5" imgW="2159000" imgH="228600" progId="Equation.3">
              <p:embed/>
            </p:oleObj>
          </a:graphicData>
        </a:graphic>
      </p:graphicFrame>
      <p:sp>
        <p:nvSpPr>
          <p:cNvPr id="15" name="Rectangle 59"/>
          <p:cNvSpPr>
            <a:spLocks noChangeArrowheads="1"/>
          </p:cNvSpPr>
          <p:nvPr/>
        </p:nvSpPr>
        <p:spPr bwMode="gray">
          <a:xfrm>
            <a:off x="5054600" y="1639888"/>
            <a:ext cx="1147763" cy="365125"/>
          </a:xfrm>
          <a:prstGeom prst="rect">
            <a:avLst/>
          </a:prstGeom>
          <a:solidFill>
            <a:schemeClr val="bg1"/>
          </a:solidFill>
          <a:ln w="9525">
            <a:noFill/>
            <a:miter lim="800000"/>
            <a:headEnd/>
            <a:tailEnd/>
          </a:ln>
        </p:spPr>
        <p:txBody>
          <a:bodyPr wrap="none" tIns="0" bIns="0">
            <a:spAutoFit/>
          </a:bodyPr>
          <a:lstStyle/>
          <a:p>
            <a:pPr algn="ctr" eaLnBrk="0" hangingPunct="0"/>
            <a:r>
              <a:rPr lang="en-US" dirty="0">
                <a:latin typeface="Calibri" pitchFamily="34" charset="0"/>
              </a:rPr>
              <a:t>LS-FOM</a:t>
            </a:r>
          </a:p>
        </p:txBody>
      </p:sp>
      <p:sp>
        <p:nvSpPr>
          <p:cNvPr id="16" name="Line 23"/>
          <p:cNvSpPr>
            <a:spLocks noChangeShapeType="1"/>
          </p:cNvSpPr>
          <p:nvPr/>
        </p:nvSpPr>
        <p:spPr bwMode="auto">
          <a:xfrm flipH="1">
            <a:off x="6921500" y="2447925"/>
            <a:ext cx="0" cy="882650"/>
          </a:xfrm>
          <a:prstGeom prst="line">
            <a:avLst/>
          </a:prstGeom>
          <a:noFill/>
          <a:ln w="9525">
            <a:solidFill>
              <a:srgbClr val="FF0000"/>
            </a:solidFill>
            <a:round/>
            <a:headEnd type="triangle" w="med" len="med"/>
            <a:tailEnd type="triangle" w="med" len="med"/>
          </a:ln>
          <a:effectLst/>
        </p:spPr>
        <p:txBody>
          <a:bodyPr/>
          <a:lstStyle/>
          <a:p>
            <a:endParaRPr lang="en-US"/>
          </a:p>
        </p:txBody>
      </p:sp>
      <p:sp>
        <p:nvSpPr>
          <p:cNvPr id="17" name="Rectangle 59"/>
          <p:cNvSpPr>
            <a:spLocks noChangeArrowheads="1"/>
          </p:cNvSpPr>
          <p:nvPr/>
        </p:nvSpPr>
        <p:spPr bwMode="gray">
          <a:xfrm>
            <a:off x="6651625" y="2647950"/>
            <a:ext cx="1147763" cy="457200"/>
          </a:xfrm>
          <a:prstGeom prst="rect">
            <a:avLst/>
          </a:prstGeom>
          <a:solidFill>
            <a:schemeClr val="bg1"/>
          </a:solidFill>
          <a:ln w="9525">
            <a:noFill/>
            <a:miter lim="800000"/>
            <a:headEnd/>
            <a:tailEnd/>
          </a:ln>
        </p:spPr>
        <p:txBody>
          <a:bodyPr wrap="none" anchor="ctr">
            <a:spAutoFit/>
          </a:bodyPr>
          <a:lstStyle/>
          <a:p>
            <a:pPr algn="ctr" eaLnBrk="0" hangingPunct="0"/>
            <a:r>
              <a:rPr lang="en-US">
                <a:latin typeface="Calibri" pitchFamily="34" charset="0"/>
              </a:rPr>
              <a:t>LS-FOM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试验 </a:t>
            </a:r>
            <a:r>
              <a:rPr lang="en-US" i="0" dirty="0" smtClean="0"/>
              <a:t>1:  </a:t>
            </a:r>
            <a:r>
              <a:rPr lang="en-US" dirty="0" smtClean="0"/>
              <a:t>Calibration</a:t>
            </a:r>
          </a:p>
        </p:txBody>
      </p:sp>
      <p:sp>
        <p:nvSpPr>
          <p:cNvPr id="28675" name="Rectangle 3"/>
          <p:cNvSpPr>
            <a:spLocks noGrp="1" noChangeArrowheads="1"/>
          </p:cNvSpPr>
          <p:nvPr>
            <p:ph sz="half" idx="4294967295"/>
          </p:nvPr>
        </p:nvSpPr>
        <p:spPr bwMode="auto">
          <a:xfrm>
            <a:off x="101598" y="1066800"/>
            <a:ext cx="3962400" cy="2514600"/>
          </a:xfrm>
          <a:noFill/>
          <a:ln>
            <a:miter lim="800000"/>
            <a:headEnd/>
            <a:tailEnd/>
          </a:ln>
        </p:spPr>
        <p:txBody>
          <a:bodyPr vert="horz" wrap="square" lIns="91440" tIns="45720" rIns="91440" bIns="45720" numCol="1" anchor="t" anchorCtr="0" compatLnSpc="1">
            <a:prstTxWarp prst="textNoShape">
              <a:avLst/>
            </a:prstTxWarp>
          </a:bodyPr>
          <a:lstStyle/>
          <a:p>
            <a:pPr marL="0" indent="0">
              <a:buFontTx/>
              <a:buNone/>
            </a:pPr>
            <a:r>
              <a:rPr lang="zh-CN" altLang="en-US" sz="2400" b="1" dirty="0" smtClean="0"/>
              <a:t>为什么需要校正</a:t>
            </a:r>
            <a:r>
              <a:rPr lang="en-US" sz="2400" b="1" dirty="0" smtClean="0"/>
              <a:t>?  </a:t>
            </a:r>
          </a:p>
          <a:p>
            <a:pPr marL="0" indent="0">
              <a:lnSpc>
                <a:spcPct val="100000"/>
              </a:lnSpc>
              <a:spcBef>
                <a:spcPct val="0"/>
              </a:spcBef>
              <a:buFontTx/>
              <a:buNone/>
            </a:pPr>
            <a:r>
              <a:rPr lang="zh-CN" altLang="en-US" sz="2400" b="0" dirty="0" smtClean="0"/>
              <a:t>光电二极管输出电压正比于散射光强度。该电压值必须转化为光强度单位。</a:t>
            </a:r>
            <a:endParaRPr lang="en-US" sz="2400" b="0" dirty="0" smtClean="0"/>
          </a:p>
          <a:p>
            <a:pPr marL="0" indent="0">
              <a:buFontTx/>
              <a:buNone/>
            </a:pPr>
            <a:endParaRPr lang="en-US" sz="1600" dirty="0" smtClean="0"/>
          </a:p>
        </p:txBody>
      </p:sp>
      <p:sp>
        <p:nvSpPr>
          <p:cNvPr id="171012" name="Rectangle 4"/>
          <p:cNvSpPr>
            <a:spLocks noGrp="1" noChangeArrowheads="1"/>
          </p:cNvSpPr>
          <p:nvPr>
            <p:ph sz="half" idx="4294967295"/>
          </p:nvPr>
        </p:nvSpPr>
        <p:spPr bwMode="auto">
          <a:xfrm>
            <a:off x="101598" y="3687763"/>
            <a:ext cx="8382000" cy="2590800"/>
          </a:xfrm>
          <a:noFill/>
          <a:ln>
            <a:miter lim="800000"/>
            <a:headEnd/>
            <a:tailEnd/>
          </a:ln>
        </p:spPr>
        <p:txBody>
          <a:bodyPr vert="horz" wrap="square" lIns="91440" tIns="45720" rIns="91440" bIns="45720" numCol="1" anchor="t" anchorCtr="0" compatLnSpc="1">
            <a:prstTxWarp prst="textNoShape">
              <a:avLst/>
            </a:prstTxWarp>
          </a:bodyPr>
          <a:lstStyle/>
          <a:p>
            <a:pPr marL="304800" indent="-304800">
              <a:buFontTx/>
              <a:buNone/>
            </a:pPr>
            <a:r>
              <a:rPr lang="zh-CN" altLang="en-US" sz="2400" b="1" dirty="0" smtClean="0"/>
              <a:t>如何校正</a:t>
            </a:r>
            <a:r>
              <a:rPr lang="en-US" sz="2400" b="1" dirty="0" smtClean="0"/>
              <a:t>?  </a:t>
            </a:r>
          </a:p>
          <a:p>
            <a:pPr marL="304800" indent="-304800">
              <a:buFontTx/>
              <a:buNone/>
            </a:pPr>
            <a:r>
              <a:rPr lang="en-US" sz="2400" b="0" dirty="0" smtClean="0"/>
              <a:t>1.  </a:t>
            </a:r>
            <a:r>
              <a:rPr lang="zh-CN" altLang="en-US" sz="2400" b="0" dirty="0" smtClean="0"/>
              <a:t>将过滤</a:t>
            </a:r>
            <a:r>
              <a:rPr lang="en-US" dirty="0" smtClean="0"/>
              <a:t>(0.02 </a:t>
            </a:r>
            <a:r>
              <a:rPr lang="el-GR" dirty="0" smtClean="0"/>
              <a:t>μ</a:t>
            </a:r>
            <a:r>
              <a:rPr lang="en-US" dirty="0" smtClean="0"/>
              <a:t>m)</a:t>
            </a:r>
            <a:r>
              <a:rPr lang="zh-CN" altLang="en-US" sz="2400" b="0" dirty="0" smtClean="0"/>
              <a:t>的甲苯注入流通池中；</a:t>
            </a:r>
            <a:endParaRPr lang="en-US" sz="2400" b="0" dirty="0" smtClean="0"/>
          </a:p>
          <a:p>
            <a:pPr marL="304800" indent="-304800">
              <a:buFontTx/>
              <a:buAutoNum type="arabicPeriod" startAt="2"/>
            </a:pPr>
            <a:r>
              <a:rPr lang="en-US" sz="2400" b="0" dirty="0" smtClean="0"/>
              <a:t>ASTRA</a:t>
            </a:r>
            <a:r>
              <a:rPr lang="zh-CN" altLang="en-US" sz="2400" b="0" dirty="0" smtClean="0"/>
              <a:t>软件自动计算</a:t>
            </a:r>
            <a:r>
              <a:rPr lang="en-US" dirty="0" smtClean="0"/>
              <a:t> 90° </a:t>
            </a:r>
            <a:r>
              <a:rPr lang="zh-CN" altLang="en-US" dirty="0" smtClean="0"/>
              <a:t>光电二极管在激光光源开启和关闭状态下的输出电压值。</a:t>
            </a:r>
            <a:endParaRPr lang="en-US" sz="2400" b="0" dirty="0" smtClean="0"/>
          </a:p>
          <a:p>
            <a:pPr marL="304800" indent="-304800">
              <a:buFontTx/>
              <a:buAutoNum type="arabicPeriod" startAt="2"/>
            </a:pPr>
            <a:r>
              <a:rPr lang="en-US" sz="2400" b="0" dirty="0" smtClean="0"/>
              <a:t>ASTRA </a:t>
            </a:r>
            <a:r>
              <a:rPr lang="zh-CN" altLang="en-US" sz="2400" b="0" dirty="0" smtClean="0"/>
              <a:t>根据以上测量值自动计算仪器常数。</a:t>
            </a:r>
            <a:endParaRPr lang="en-US" sz="2400" b="0" dirty="0" smtClean="0"/>
          </a:p>
          <a:p>
            <a:pPr marL="304800" indent="-304800">
              <a:lnSpc>
                <a:spcPct val="100000"/>
              </a:lnSpc>
              <a:spcBef>
                <a:spcPct val="0"/>
              </a:spcBef>
              <a:buFontTx/>
              <a:buNone/>
            </a:pPr>
            <a:endParaRPr lang="en-US" sz="2400" b="0" dirty="0" smtClean="0"/>
          </a:p>
          <a:p>
            <a:pPr marL="304800" indent="-304800">
              <a:buFontTx/>
              <a:buNone/>
            </a:pPr>
            <a:endParaRPr lang="en-US" sz="1600" dirty="0" smtClean="0"/>
          </a:p>
        </p:txBody>
      </p:sp>
      <p:pic>
        <p:nvPicPr>
          <p:cNvPr id="28677" name="Picture 7" descr="calibration"/>
          <p:cNvPicPr>
            <a:picLocks noChangeAspect="1" noChangeArrowheads="1"/>
          </p:cNvPicPr>
          <p:nvPr/>
        </p:nvPicPr>
        <p:blipFill>
          <a:blip r:embed="rId3" cstate="print"/>
          <a:srcRect/>
          <a:stretch>
            <a:fillRect/>
          </a:stretch>
        </p:blipFill>
        <p:spPr bwMode="auto">
          <a:xfrm>
            <a:off x="4495800" y="914400"/>
            <a:ext cx="4229100" cy="27638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1012">
                                            <p:txEl>
                                              <p:pRg st="0" end="0"/>
                                            </p:txEl>
                                          </p:spTgt>
                                        </p:tgtEl>
                                        <p:attrNameLst>
                                          <p:attrName>style.visibility</p:attrName>
                                        </p:attrNameLst>
                                      </p:cBhvr>
                                      <p:to>
                                        <p:strVal val="visible"/>
                                      </p:to>
                                    </p:set>
                                    <p:animEffect transition="in" filter="blinds(horizontal)">
                                      <p:cBhvr>
                                        <p:cTn id="7" dur="500"/>
                                        <p:tgtEl>
                                          <p:spTgt spid="17101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1012">
                                            <p:txEl>
                                              <p:pRg st="1" end="1"/>
                                            </p:txEl>
                                          </p:spTgt>
                                        </p:tgtEl>
                                        <p:attrNameLst>
                                          <p:attrName>style.visibility</p:attrName>
                                        </p:attrNameLst>
                                      </p:cBhvr>
                                      <p:to>
                                        <p:strVal val="visible"/>
                                      </p:to>
                                    </p:set>
                                    <p:animEffect transition="in" filter="blinds(horizontal)">
                                      <p:cBhvr>
                                        <p:cTn id="10" dur="500"/>
                                        <p:tgtEl>
                                          <p:spTgt spid="1710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1012">
                                            <p:txEl>
                                              <p:pRg st="2" end="2"/>
                                            </p:txEl>
                                          </p:spTgt>
                                        </p:tgtEl>
                                        <p:attrNameLst>
                                          <p:attrName>style.visibility</p:attrName>
                                        </p:attrNameLst>
                                      </p:cBhvr>
                                      <p:to>
                                        <p:strVal val="visible"/>
                                      </p:to>
                                    </p:set>
                                    <p:animEffect transition="in" filter="blinds(horizontal)">
                                      <p:cBhvr>
                                        <p:cTn id="15" dur="500"/>
                                        <p:tgtEl>
                                          <p:spTgt spid="1710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1012">
                                            <p:txEl>
                                              <p:pRg st="3" end="3"/>
                                            </p:txEl>
                                          </p:spTgt>
                                        </p:tgtEl>
                                        <p:attrNameLst>
                                          <p:attrName>style.visibility</p:attrName>
                                        </p:attrNameLst>
                                      </p:cBhvr>
                                      <p:to>
                                        <p:strVal val="visible"/>
                                      </p:to>
                                    </p:set>
                                    <p:animEffect transition="in" filter="blinds(horizontal)">
                                      <p:cBhvr>
                                        <p:cTn id="20" dur="500"/>
                                        <p:tgtEl>
                                          <p:spTgt spid="1710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698" name="Picture 5" descr="normalization"/>
          <p:cNvPicPr>
            <a:picLocks noChangeAspect="1" noChangeArrowheads="1"/>
          </p:cNvPicPr>
          <p:nvPr/>
        </p:nvPicPr>
        <p:blipFill>
          <a:blip r:embed="rId3" cstate="print"/>
          <a:srcRect/>
          <a:stretch>
            <a:fillRect/>
          </a:stretch>
        </p:blipFill>
        <p:spPr bwMode="auto">
          <a:xfrm>
            <a:off x="3962400" y="914400"/>
            <a:ext cx="4953000" cy="3035300"/>
          </a:xfrm>
          <a:prstGeom prst="rect">
            <a:avLst/>
          </a:prstGeom>
          <a:noFill/>
          <a:ln w="9525">
            <a:noFill/>
            <a:miter lim="800000"/>
            <a:headEnd/>
            <a:tailEnd/>
          </a:ln>
        </p:spPr>
      </p:pic>
      <p:sp>
        <p:nvSpPr>
          <p:cNvPr id="172035" name="Rectangle 3"/>
          <p:cNvSpPr>
            <a:spLocks noGrp="1" noChangeArrowheads="1"/>
          </p:cNvSpPr>
          <p:nvPr>
            <p:ph idx="1"/>
          </p:nvPr>
        </p:nvSpPr>
        <p:spPr bwMode="auto">
          <a:xfrm>
            <a:off x="381000" y="1143000"/>
            <a:ext cx="3566160" cy="2765425"/>
          </a:xfrm>
          <a:noFill/>
          <a:ln>
            <a:miter lim="800000"/>
            <a:headEnd/>
            <a:tailEnd/>
          </a:ln>
        </p:spPr>
        <p:txBody>
          <a:bodyPr vert="horz" wrap="square" lIns="91440" tIns="45720" rIns="91440" bIns="45720" numCol="1" anchor="t" anchorCtr="0" compatLnSpc="1">
            <a:prstTxWarp prst="textNoShape">
              <a:avLst/>
            </a:prstTxWarp>
          </a:bodyPr>
          <a:lstStyle/>
          <a:p>
            <a:pPr marL="0" indent="0">
              <a:lnSpc>
                <a:spcPct val="100000"/>
              </a:lnSpc>
              <a:spcBef>
                <a:spcPct val="0"/>
              </a:spcBef>
              <a:buFontTx/>
              <a:buNone/>
            </a:pPr>
            <a:r>
              <a:rPr lang="zh-CN" altLang="en-US" sz="2800" b="1" dirty="0" smtClean="0"/>
              <a:t>为什么要归一化</a:t>
            </a:r>
            <a:r>
              <a:rPr lang="en-US" sz="2800" b="1" dirty="0" smtClean="0"/>
              <a:t>?</a:t>
            </a:r>
          </a:p>
          <a:p>
            <a:pPr marL="228600" indent="-228600">
              <a:lnSpc>
                <a:spcPct val="100000"/>
              </a:lnSpc>
              <a:spcBef>
                <a:spcPct val="0"/>
              </a:spcBef>
            </a:pPr>
            <a:r>
              <a:rPr lang="zh-CN" altLang="en-US" sz="2000" dirty="0" smtClean="0"/>
              <a:t>每一光电二极管其灵敏度不同；</a:t>
            </a:r>
            <a:endParaRPr lang="en-US" sz="2000" dirty="0" smtClean="0"/>
          </a:p>
          <a:p>
            <a:pPr marL="228600" indent="-228600">
              <a:lnSpc>
                <a:spcPct val="100000"/>
              </a:lnSpc>
              <a:spcBef>
                <a:spcPct val="0"/>
              </a:spcBef>
            </a:pPr>
            <a:r>
              <a:rPr lang="zh-CN" altLang="en-US" sz="2000" dirty="0" smtClean="0"/>
              <a:t>每一角度观测的散射体积并不相同；</a:t>
            </a:r>
            <a:endParaRPr lang="en-US" sz="2000" dirty="0" smtClean="0"/>
          </a:p>
          <a:p>
            <a:pPr marL="228600" indent="-228600">
              <a:lnSpc>
                <a:spcPct val="100000"/>
              </a:lnSpc>
              <a:spcBef>
                <a:spcPct val="0"/>
              </a:spcBef>
              <a:buNone/>
            </a:pPr>
            <a:endParaRPr lang="en-US" sz="2000" dirty="0" smtClean="0"/>
          </a:p>
          <a:p>
            <a:pPr marL="0" indent="0">
              <a:buFontTx/>
              <a:buNone/>
            </a:pPr>
            <a:endParaRPr lang="en-US" sz="2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p:txBody>
      </p:sp>
      <p:sp>
        <p:nvSpPr>
          <p:cNvPr id="29699" name="Rectangle 2"/>
          <p:cNvSpPr>
            <a:spLocks noGrp="1" noChangeArrowheads="1"/>
          </p:cNvSpPr>
          <p:nvPr>
            <p:ph type="title"/>
          </p:nvPr>
        </p:nvSpPr>
        <p:spPr>
          <a:xfrm>
            <a:off x="4966290" y="362618"/>
            <a:ext cx="0" cy="0"/>
          </a:xfrm>
          <a:noFill/>
          <a:ln w="25400">
            <a:noFill/>
            <a:miter lim="800000"/>
            <a:headEnd type="none" w="sm" len="sm"/>
            <a:tailEnd type="none" w="sm" len="sm"/>
          </a:ln>
        </p:spPr>
        <p:txBody>
          <a:bodyPr/>
          <a:lstStyle/>
          <a:p>
            <a:r>
              <a:rPr lang="zh-CN" altLang="en-US" i="0" dirty="0" smtClean="0"/>
              <a:t>试验 </a:t>
            </a:r>
            <a:r>
              <a:rPr lang="en-US" altLang="zh-CN" i="0" dirty="0" smtClean="0"/>
              <a:t>2</a:t>
            </a:r>
            <a:r>
              <a:rPr lang="en-US" i="0" dirty="0" smtClean="0"/>
              <a:t>:  </a:t>
            </a:r>
            <a:r>
              <a:rPr lang="en-US" dirty="0" smtClean="0"/>
              <a:t>Normalization</a:t>
            </a:r>
          </a:p>
        </p:txBody>
      </p:sp>
      <p:sp>
        <p:nvSpPr>
          <p:cNvPr id="172036" name="Rectangle 4"/>
          <p:cNvSpPr>
            <a:spLocks noGrp="1" noChangeArrowheads="1"/>
          </p:cNvSpPr>
          <p:nvPr>
            <p:ph sz="half" idx="4294967295"/>
          </p:nvPr>
        </p:nvSpPr>
        <p:spPr bwMode="auto">
          <a:xfrm>
            <a:off x="474124" y="4038600"/>
            <a:ext cx="7738543" cy="2209800"/>
          </a:xfrm>
          <a:noFill/>
          <a:ln>
            <a:miter lim="800000"/>
            <a:headEnd/>
            <a:tailEnd/>
          </a:ln>
        </p:spPr>
        <p:txBody>
          <a:bodyPr vert="horz" wrap="square" lIns="91440" tIns="45720" rIns="91440" bIns="45720" numCol="1" anchor="t" anchorCtr="0" compatLnSpc="1">
            <a:prstTxWarp prst="textNoShape">
              <a:avLst/>
            </a:prstTxWarp>
          </a:bodyPr>
          <a:lstStyle/>
          <a:p>
            <a:pPr marL="304800" indent="-304800">
              <a:lnSpc>
                <a:spcPct val="100000"/>
              </a:lnSpc>
              <a:spcBef>
                <a:spcPct val="0"/>
              </a:spcBef>
              <a:buFontTx/>
              <a:buNone/>
            </a:pPr>
            <a:r>
              <a:rPr lang="zh-CN" altLang="en-US" sz="2400" b="1" dirty="0" smtClean="0"/>
              <a:t>如何归一化</a:t>
            </a:r>
            <a:r>
              <a:rPr lang="en-US" sz="2400" b="1" dirty="0" smtClean="0"/>
              <a:t>?</a:t>
            </a:r>
          </a:p>
          <a:p>
            <a:pPr marL="304800" indent="-304800">
              <a:lnSpc>
                <a:spcPct val="100000"/>
              </a:lnSpc>
              <a:spcBef>
                <a:spcPct val="0"/>
              </a:spcBef>
              <a:buFontTx/>
              <a:buAutoNum type="arabicPeriod"/>
            </a:pPr>
            <a:r>
              <a:rPr lang="zh-CN" altLang="en-US" sz="2000" b="0" dirty="0" smtClean="0"/>
              <a:t>使用流动相配制各向同性的高分子，并注入至流通池中。</a:t>
            </a:r>
            <a:endParaRPr lang="en-US" sz="2000" b="0" dirty="0" smtClean="0"/>
          </a:p>
          <a:p>
            <a:pPr marL="304800" indent="-304800">
              <a:lnSpc>
                <a:spcPct val="100000"/>
              </a:lnSpc>
              <a:spcBef>
                <a:spcPct val="0"/>
              </a:spcBef>
              <a:buFontTx/>
              <a:buAutoNum type="arabicPeriod"/>
            </a:pPr>
            <a:r>
              <a:rPr lang="en-US" sz="2000" b="0" dirty="0" smtClean="0"/>
              <a:t>ASTRA </a:t>
            </a:r>
            <a:r>
              <a:rPr lang="zh-CN" altLang="en-US" sz="2000" b="0" dirty="0" smtClean="0"/>
              <a:t>计算每一角度的电压值，其目的：</a:t>
            </a:r>
            <a:endParaRPr lang="en-US" sz="2000" b="0" dirty="0" smtClean="0"/>
          </a:p>
          <a:p>
            <a:pPr marL="704850" lvl="1" indent="-304800">
              <a:lnSpc>
                <a:spcPct val="100000"/>
              </a:lnSpc>
              <a:spcBef>
                <a:spcPct val="0"/>
              </a:spcBef>
              <a:buClrTx/>
              <a:buSzTx/>
              <a:buFontTx/>
              <a:buAutoNum type="alphaLcPeriod"/>
            </a:pPr>
            <a:r>
              <a:rPr lang="zh-CN" altLang="en-US" b="0" dirty="0" smtClean="0"/>
              <a:t>从溶剂折射率确定折射角；</a:t>
            </a:r>
            <a:endParaRPr lang="en-US" b="0" dirty="0" smtClean="0"/>
          </a:p>
          <a:p>
            <a:pPr marL="704850" lvl="1" indent="-304800">
              <a:lnSpc>
                <a:spcPct val="100000"/>
              </a:lnSpc>
              <a:spcBef>
                <a:spcPct val="0"/>
              </a:spcBef>
              <a:buClrTx/>
              <a:buSzTx/>
              <a:buFontTx/>
              <a:buAutoNum type="alphaLcPeriod"/>
            </a:pPr>
            <a:r>
              <a:rPr lang="zh-CN" altLang="en-US" b="0" dirty="0" smtClean="0"/>
              <a:t>确定散射角和散射体积并加以修正；</a:t>
            </a:r>
            <a:endParaRPr lang="en-US" b="0" dirty="0" smtClean="0"/>
          </a:p>
          <a:p>
            <a:pPr marL="704850" lvl="1" indent="-304800">
              <a:lnSpc>
                <a:spcPct val="100000"/>
              </a:lnSpc>
              <a:spcBef>
                <a:spcPct val="0"/>
              </a:spcBef>
              <a:buClrTx/>
              <a:buSzTx/>
              <a:buFontTx/>
              <a:buAutoNum type="alphaLcPeriod"/>
            </a:pPr>
            <a:r>
              <a:rPr lang="zh-CN" altLang="en-US" b="0" dirty="0" smtClean="0"/>
              <a:t>建立其它角度与</a:t>
            </a:r>
            <a:r>
              <a:rPr lang="en-US" altLang="zh-CN" b="0" dirty="0" smtClean="0"/>
              <a:t>90°</a:t>
            </a:r>
            <a:r>
              <a:rPr lang="zh-CN" altLang="en-US" b="0" dirty="0" smtClean="0"/>
              <a:t>检测角之间的关系；</a:t>
            </a:r>
            <a:endParaRPr lang="en-US" b="0" dirty="0" smtClean="0"/>
          </a:p>
          <a:p>
            <a:pPr marL="304800" indent="-304800">
              <a:buFontTx/>
              <a:buNone/>
            </a:pPr>
            <a:endParaRPr lang="en-US"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203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203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7203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203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7203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203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build="allAtOnce"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联机模式 </a:t>
            </a:r>
            <a:r>
              <a:rPr lang="en-US" altLang="zh-CN" i="0" dirty="0" smtClean="0"/>
              <a:t>-- </a:t>
            </a:r>
            <a:r>
              <a:rPr lang="zh-CN" altLang="en-US" i="0" dirty="0" smtClean="0"/>
              <a:t>数据收集</a:t>
            </a:r>
            <a:endParaRPr lang="en-US" i="0" dirty="0" smtClean="0"/>
          </a:p>
        </p:txBody>
      </p:sp>
      <p:pic>
        <p:nvPicPr>
          <p:cNvPr id="30723" name="Picture 19" descr="online collection"/>
          <p:cNvPicPr>
            <a:picLocks noGrp="1" noChangeAspect="1" noChangeArrowheads="1"/>
          </p:cNvPicPr>
          <p:nvPr>
            <p:ph idx="4294967295"/>
          </p:nvPr>
        </p:nvPicPr>
        <p:blipFill>
          <a:blip r:embed="rId3" cstate="print"/>
          <a:srcRect/>
          <a:stretch>
            <a:fillRect/>
          </a:stretch>
        </p:blipFill>
        <p:spPr bwMode="auto">
          <a:xfrm>
            <a:off x="1100645" y="1066800"/>
            <a:ext cx="6340475" cy="4071938"/>
          </a:xfrm>
          <a:noFill/>
          <a:ln>
            <a:miter lim="800000"/>
            <a:headEnd/>
            <a:tailEnd/>
          </a:ln>
        </p:spPr>
      </p:pic>
      <p:sp>
        <p:nvSpPr>
          <p:cNvPr id="30724" name="Text Box 21"/>
          <p:cNvSpPr txBox="1">
            <a:spLocks noChangeArrowheads="1"/>
          </p:cNvSpPr>
          <p:nvPr/>
        </p:nvSpPr>
        <p:spPr bwMode="auto">
          <a:xfrm>
            <a:off x="876300" y="5257800"/>
            <a:ext cx="7391400" cy="830997"/>
          </a:xfrm>
          <a:prstGeom prst="rect">
            <a:avLst/>
          </a:prstGeom>
          <a:noFill/>
          <a:ln w="25400">
            <a:noFill/>
            <a:miter lim="800000"/>
            <a:headEnd type="none" w="sm" len="sm"/>
            <a:tailEnd type="none" w="sm" len="sm"/>
          </a:ln>
        </p:spPr>
        <p:txBody>
          <a:bodyPr>
            <a:spAutoFit/>
          </a:bodyPr>
          <a:lstStyle/>
          <a:p>
            <a:pPr marL="457200" indent="-457200" algn="l"/>
            <a:r>
              <a:rPr lang="zh-CN" altLang="en-US" dirty="0" smtClean="0">
                <a:latin typeface="Calibri" pitchFamily="34" charset="0"/>
              </a:rPr>
              <a:t>测定不同角度下瑞利比值和对应样品浓度（</a:t>
            </a:r>
            <a:r>
              <a:rPr lang="en-US" altLang="zh-CN" dirty="0" smtClean="0">
                <a:latin typeface="Calibri" pitchFamily="34" charset="0"/>
              </a:rPr>
              <a:t>3</a:t>
            </a:r>
            <a:r>
              <a:rPr lang="zh-CN" altLang="en-US" dirty="0" smtClean="0">
                <a:latin typeface="Calibri" pitchFamily="34" charset="0"/>
              </a:rPr>
              <a:t>角度</a:t>
            </a:r>
            <a:r>
              <a:rPr lang="en-US" altLang="zh-CN" dirty="0" err="1" smtClean="0">
                <a:latin typeface="Calibri" pitchFamily="34" charset="0"/>
              </a:rPr>
              <a:t>miniDAWN</a:t>
            </a:r>
            <a:r>
              <a:rPr lang="zh-CN" altLang="en-US" dirty="0" smtClean="0">
                <a:latin typeface="Calibri" pitchFamily="34" charset="0"/>
              </a:rPr>
              <a:t>或</a:t>
            </a:r>
            <a:r>
              <a:rPr lang="en-US" altLang="zh-CN" dirty="0" smtClean="0">
                <a:latin typeface="Calibri" pitchFamily="34" charset="0"/>
              </a:rPr>
              <a:t>18</a:t>
            </a:r>
            <a:r>
              <a:rPr lang="zh-CN" altLang="en-US" dirty="0" smtClean="0">
                <a:latin typeface="Calibri" pitchFamily="34" charset="0"/>
              </a:rPr>
              <a:t>角度</a:t>
            </a:r>
            <a:r>
              <a:rPr lang="en-US" altLang="zh-CN" dirty="0" smtClean="0">
                <a:latin typeface="Calibri" pitchFamily="34" charset="0"/>
              </a:rPr>
              <a:t>DAWN</a:t>
            </a:r>
            <a:r>
              <a:rPr lang="zh-CN" altLang="en-US" dirty="0" smtClean="0">
                <a:latin typeface="Calibri" pitchFamily="34" charset="0"/>
              </a:rPr>
              <a:t>）。</a:t>
            </a:r>
            <a:r>
              <a:rPr lang="en-US" dirty="0" smtClean="0">
                <a:latin typeface="Calibri" pitchFamily="34" charset="0"/>
              </a:rPr>
              <a:t> </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noFill/>
          <a:ln w="25400">
            <a:noFill/>
            <a:miter lim="800000"/>
            <a:headEnd type="none" w="sm" len="sm"/>
            <a:tailEnd type="none" w="sm" len="sm"/>
          </a:ln>
        </p:spPr>
        <p:txBody>
          <a:bodyPr lIns="92075" tIns="46038" rIns="92075" bIns="46038" anchor="t"/>
          <a:lstStyle/>
          <a:p>
            <a:r>
              <a:rPr lang="zh-CN" altLang="en-US" i="0" dirty="0" smtClean="0"/>
              <a:t>联机模式 </a:t>
            </a:r>
            <a:r>
              <a:rPr lang="en-US" altLang="zh-CN" i="0" dirty="0" smtClean="0"/>
              <a:t>–</a:t>
            </a:r>
            <a:r>
              <a:rPr lang="en-US" i="0" dirty="0" smtClean="0"/>
              <a:t> </a:t>
            </a:r>
            <a:r>
              <a:rPr lang="zh-CN" altLang="en-US" i="0" dirty="0" smtClean="0"/>
              <a:t>数据分析</a:t>
            </a:r>
            <a:endParaRPr lang="en-US" i="0" dirty="0" smtClean="0"/>
          </a:p>
        </p:txBody>
      </p:sp>
      <p:pic>
        <p:nvPicPr>
          <p:cNvPr id="18437" name="Picture 7" descr="Debye plot with grid"/>
          <p:cNvPicPr>
            <a:picLocks noGrp="1" noChangeAspect="1" noChangeArrowheads="1"/>
          </p:cNvPicPr>
          <p:nvPr>
            <p:ph sz="half" idx="4294967295"/>
          </p:nvPr>
        </p:nvPicPr>
        <p:blipFill>
          <a:blip r:embed="rId3" cstate="print"/>
          <a:srcRect/>
          <a:stretch>
            <a:fillRect/>
          </a:stretch>
        </p:blipFill>
        <p:spPr bwMode="auto">
          <a:xfrm>
            <a:off x="1049846" y="1925638"/>
            <a:ext cx="6519863" cy="3508375"/>
          </a:xfrm>
          <a:noFill/>
          <a:ln>
            <a:miter lim="800000"/>
            <a:headEnd/>
            <a:tailEnd/>
          </a:ln>
        </p:spPr>
      </p:pic>
      <p:sp>
        <p:nvSpPr>
          <p:cNvPr id="18436" name="Text Box 4"/>
          <p:cNvSpPr txBox="1">
            <a:spLocks noChangeArrowheads="1"/>
          </p:cNvSpPr>
          <p:nvPr/>
        </p:nvSpPr>
        <p:spPr bwMode="auto">
          <a:xfrm>
            <a:off x="1009304" y="5512723"/>
            <a:ext cx="7391400" cy="830997"/>
          </a:xfrm>
          <a:prstGeom prst="rect">
            <a:avLst/>
          </a:prstGeom>
          <a:noFill/>
          <a:ln w="25400">
            <a:noFill/>
            <a:miter lim="800000"/>
            <a:headEnd type="none" w="sm" len="sm"/>
            <a:tailEnd type="none" w="sm" len="sm"/>
          </a:ln>
        </p:spPr>
        <p:txBody>
          <a:bodyPr wrap="square">
            <a:spAutoFit/>
          </a:bodyPr>
          <a:lstStyle/>
          <a:p>
            <a:pPr marL="457200" indent="-457200" algn="l">
              <a:buFontTx/>
              <a:buAutoNum type="arabicPeriod"/>
            </a:pPr>
            <a:r>
              <a:rPr lang="zh-CN" altLang="en-US" dirty="0" smtClean="0">
                <a:latin typeface="Calibri" pitchFamily="34" charset="0"/>
              </a:rPr>
              <a:t>利用角度拟合数据计算</a:t>
            </a:r>
            <a:r>
              <a:rPr lang="en-US" i="1" dirty="0" smtClean="0">
                <a:latin typeface="Calibri" pitchFamily="34" charset="0"/>
              </a:rPr>
              <a:t>M</a:t>
            </a:r>
            <a:r>
              <a:rPr lang="en-US" dirty="0" smtClean="0">
                <a:latin typeface="Calibri" pitchFamily="34" charset="0"/>
              </a:rPr>
              <a:t> </a:t>
            </a:r>
            <a:r>
              <a:rPr lang="zh-CN" altLang="en-US" dirty="0" smtClean="0">
                <a:latin typeface="Calibri" pitchFamily="34" charset="0"/>
              </a:rPr>
              <a:t>，</a:t>
            </a:r>
            <a:r>
              <a:rPr lang="en-US" dirty="0" smtClean="0">
                <a:latin typeface="Calibri" pitchFamily="34" charset="0"/>
              </a:rPr>
              <a:t> </a:t>
            </a:r>
            <a:r>
              <a:rPr lang="en-US" i="1" dirty="0" err="1" smtClean="0">
                <a:latin typeface="Calibri" pitchFamily="34" charset="0"/>
              </a:rPr>
              <a:t>r</a:t>
            </a:r>
            <a:r>
              <a:rPr lang="en-US" i="1" baseline="-25000" dirty="0" err="1" smtClean="0">
                <a:latin typeface="Calibri" pitchFamily="34" charset="0"/>
              </a:rPr>
              <a:t>g</a:t>
            </a:r>
            <a:endParaRPr lang="en-US" dirty="0">
              <a:latin typeface="Calibri" pitchFamily="34" charset="0"/>
            </a:endParaRPr>
          </a:p>
          <a:p>
            <a:pPr marL="457200" indent="-457200" algn="l">
              <a:buFontTx/>
              <a:buAutoNum type="arabicPeriod"/>
            </a:pPr>
            <a:r>
              <a:rPr lang="zh-CN" altLang="en-US" dirty="0" smtClean="0">
                <a:latin typeface="Calibri" pitchFamily="34" charset="0"/>
              </a:rPr>
              <a:t>利用</a:t>
            </a:r>
            <a:r>
              <a:rPr lang="en-US" i="1" dirty="0" smtClean="0">
                <a:latin typeface="Calibri" pitchFamily="34" charset="0"/>
              </a:rPr>
              <a:t>Debye</a:t>
            </a:r>
            <a:r>
              <a:rPr lang="zh-CN" altLang="en-US" dirty="0" smtClean="0">
                <a:latin typeface="Calibri" pitchFamily="34" charset="0"/>
              </a:rPr>
              <a:t>评价拟合效果。</a:t>
            </a:r>
            <a:endParaRPr lang="en-US" dirty="0">
              <a:latin typeface="Calibri" pitchFamily="34" charset="0"/>
            </a:endParaRPr>
          </a:p>
        </p:txBody>
      </p:sp>
      <p:pic>
        <p:nvPicPr>
          <p:cNvPr id="6"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25394" y="931697"/>
            <a:ext cx="3473235" cy="9452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zimm peaks"/>
          <p:cNvPicPr>
            <a:picLocks noChangeAspect="1" noChangeArrowheads="1"/>
          </p:cNvPicPr>
          <p:nvPr/>
        </p:nvPicPr>
        <p:blipFill>
          <a:blip r:embed="rId3" cstate="print"/>
          <a:srcRect/>
          <a:stretch>
            <a:fillRect/>
          </a:stretch>
        </p:blipFill>
        <p:spPr bwMode="auto">
          <a:xfrm>
            <a:off x="647700" y="914400"/>
            <a:ext cx="7848600" cy="4121150"/>
          </a:xfrm>
          <a:prstGeom prst="rect">
            <a:avLst/>
          </a:prstGeom>
          <a:noFill/>
          <a:ln w="9525">
            <a:noFill/>
            <a:miter lim="800000"/>
            <a:headEnd/>
            <a:tailEnd/>
          </a:ln>
        </p:spPr>
      </p:pic>
      <p:sp>
        <p:nvSpPr>
          <p:cNvPr id="31747" name="Rectangle 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单机模式 </a:t>
            </a:r>
            <a:r>
              <a:rPr lang="en-US" altLang="zh-CN" i="0" dirty="0" smtClean="0"/>
              <a:t>—</a:t>
            </a:r>
            <a:r>
              <a:rPr lang="zh-CN" altLang="en-US" i="0" dirty="0" smtClean="0"/>
              <a:t>数据收集</a:t>
            </a:r>
            <a:endParaRPr lang="en-US" i="0" dirty="0" smtClean="0"/>
          </a:p>
        </p:txBody>
      </p:sp>
      <p:sp>
        <p:nvSpPr>
          <p:cNvPr id="31748" name="Text Box 39"/>
          <p:cNvSpPr txBox="1">
            <a:spLocks noChangeArrowheads="1"/>
          </p:cNvSpPr>
          <p:nvPr/>
        </p:nvSpPr>
        <p:spPr bwMode="auto">
          <a:xfrm>
            <a:off x="1139378" y="5105400"/>
            <a:ext cx="5416868" cy="461665"/>
          </a:xfrm>
          <a:prstGeom prst="rect">
            <a:avLst/>
          </a:prstGeom>
          <a:noFill/>
          <a:ln w="25400">
            <a:noFill/>
            <a:miter lim="800000"/>
            <a:headEnd type="none" w="sm" len="sm"/>
            <a:tailEnd type="none" w="sm" len="sm"/>
          </a:ln>
        </p:spPr>
        <p:txBody>
          <a:bodyPr wrap="none">
            <a:spAutoFit/>
          </a:bodyPr>
          <a:lstStyle/>
          <a:p>
            <a:pPr marL="457200" indent="-457200" algn="l"/>
            <a:r>
              <a:rPr lang="zh-CN" altLang="en-US" dirty="0" smtClean="0">
                <a:latin typeface="Calibri" pitchFamily="34" charset="0"/>
              </a:rPr>
              <a:t>测定不同角度和不同浓度下的瑞利比值</a:t>
            </a:r>
            <a:endParaRPr lang="en-US" dirty="0">
              <a:latin typeface="Calibri" pitchFamily="34" charset="0"/>
            </a:endParaRPr>
          </a:p>
        </p:txBody>
      </p:sp>
      <p:sp>
        <p:nvSpPr>
          <p:cNvPr id="31749" name="Line 41"/>
          <p:cNvSpPr>
            <a:spLocks noChangeShapeType="1"/>
          </p:cNvSpPr>
          <p:nvPr/>
        </p:nvSpPr>
        <p:spPr bwMode="auto">
          <a:xfrm flipV="1">
            <a:off x="7810500" y="1600200"/>
            <a:ext cx="0" cy="2895600"/>
          </a:xfrm>
          <a:prstGeom prst="line">
            <a:avLst/>
          </a:prstGeom>
          <a:noFill/>
          <a:ln w="25400">
            <a:solidFill>
              <a:schemeClr val="tx2"/>
            </a:solidFill>
            <a:round/>
            <a:headEnd type="triangle" w="lg" len="med"/>
            <a:tailEnd type="triangle" w="lg" len="med"/>
          </a:ln>
        </p:spPr>
        <p:txBody>
          <a:bodyPr wrap="none" anchor="ctr"/>
          <a:lstStyle/>
          <a:p>
            <a:endParaRPr lang="en-US" sz="1400" dirty="0"/>
          </a:p>
        </p:txBody>
      </p:sp>
      <p:sp>
        <p:nvSpPr>
          <p:cNvPr id="31750" name="Text Box 40"/>
          <p:cNvSpPr txBox="1">
            <a:spLocks noChangeArrowheads="1"/>
          </p:cNvSpPr>
          <p:nvPr/>
        </p:nvSpPr>
        <p:spPr bwMode="auto">
          <a:xfrm>
            <a:off x="7467600" y="3352800"/>
            <a:ext cx="1568058" cy="307777"/>
          </a:xfrm>
          <a:prstGeom prst="rect">
            <a:avLst/>
          </a:prstGeom>
          <a:solidFill>
            <a:schemeClr val="bg1"/>
          </a:solidFill>
          <a:ln w="25400">
            <a:solidFill>
              <a:schemeClr val="accent1"/>
            </a:solidFill>
            <a:miter lim="800000"/>
            <a:headEnd type="none" w="sm" len="sm"/>
            <a:tailEnd type="none" w="sm" len="sm"/>
          </a:ln>
        </p:spPr>
        <p:txBody>
          <a:bodyPr wrap="none">
            <a:spAutoFit/>
          </a:bodyPr>
          <a:lstStyle/>
          <a:p>
            <a:r>
              <a:rPr lang="en-US" sz="1400" dirty="0">
                <a:latin typeface="Arial" charset="0"/>
              </a:rPr>
              <a:t>excess scattering</a:t>
            </a:r>
          </a:p>
        </p:txBody>
      </p:sp>
      <p:sp>
        <p:nvSpPr>
          <p:cNvPr id="31751" name="Text Box 42"/>
          <p:cNvSpPr txBox="1">
            <a:spLocks noChangeArrowheads="1"/>
          </p:cNvSpPr>
          <p:nvPr/>
        </p:nvSpPr>
        <p:spPr bwMode="auto">
          <a:xfrm>
            <a:off x="419100" y="3886200"/>
            <a:ext cx="1577676" cy="523220"/>
          </a:xfrm>
          <a:prstGeom prst="rect">
            <a:avLst/>
          </a:prstGeom>
          <a:solidFill>
            <a:schemeClr val="bg1"/>
          </a:solidFill>
          <a:ln w="25400">
            <a:solidFill>
              <a:schemeClr val="accent1"/>
            </a:solidFill>
            <a:miter lim="800000"/>
            <a:headEnd type="none" w="sm" len="sm"/>
            <a:tailEnd type="none" w="sm" len="sm"/>
          </a:ln>
        </p:spPr>
        <p:txBody>
          <a:bodyPr wrap="none">
            <a:spAutoFit/>
          </a:bodyPr>
          <a:lstStyle/>
          <a:p>
            <a:r>
              <a:rPr lang="en-US" sz="1400" dirty="0">
                <a:latin typeface="Arial" charset="0"/>
              </a:rPr>
              <a:t>solvent scattering</a:t>
            </a:r>
          </a:p>
          <a:p>
            <a:r>
              <a:rPr lang="en-US" sz="1400" dirty="0">
                <a:latin typeface="Arial" charset="0"/>
              </a:rPr>
              <a:t>+ detector offset</a:t>
            </a:r>
          </a:p>
        </p:txBody>
      </p:sp>
      <p:sp>
        <p:nvSpPr>
          <p:cNvPr id="31752" name="Line 43"/>
          <p:cNvSpPr>
            <a:spLocks noChangeShapeType="1"/>
          </p:cNvSpPr>
          <p:nvPr/>
        </p:nvSpPr>
        <p:spPr bwMode="auto">
          <a:xfrm>
            <a:off x="1409700" y="4343400"/>
            <a:ext cx="228600" cy="228600"/>
          </a:xfrm>
          <a:prstGeom prst="line">
            <a:avLst/>
          </a:prstGeom>
          <a:noFill/>
          <a:ln w="25400">
            <a:solidFill>
              <a:schemeClr val="tx2"/>
            </a:solidFill>
            <a:round/>
            <a:headEnd type="none" w="sm" len="sm"/>
            <a:tailEnd type="triangle" w="lg" len="med"/>
          </a:ln>
        </p:spPr>
        <p:txBody>
          <a:bodyPr wrap="none" anchor="ctr"/>
          <a:lstStyle/>
          <a:p>
            <a:endParaRPr lang="en-US" sz="1400" dirty="0"/>
          </a:p>
        </p:txBody>
      </p:sp>
      <p:sp>
        <p:nvSpPr>
          <p:cNvPr id="31753" name="Text Box 6"/>
          <p:cNvSpPr txBox="1">
            <a:spLocks noChangeArrowheads="1"/>
          </p:cNvSpPr>
          <p:nvPr/>
        </p:nvSpPr>
        <p:spPr bwMode="auto">
          <a:xfrm>
            <a:off x="2019300" y="4114800"/>
            <a:ext cx="838200" cy="304800"/>
          </a:xfrm>
          <a:prstGeom prst="rect">
            <a:avLst/>
          </a:prstGeom>
          <a:noFill/>
          <a:ln w="25400">
            <a:noFill/>
            <a:miter lim="800000"/>
            <a:headEnd type="none" w="sm" len="sm"/>
            <a:tailEnd type="none" w="sm" len="sm"/>
          </a:ln>
        </p:spPr>
        <p:txBody>
          <a:bodyPr>
            <a:spAutoFit/>
          </a:bodyPr>
          <a:lstStyle/>
          <a:p>
            <a:pPr>
              <a:spcBef>
                <a:spcPct val="50000"/>
              </a:spcBef>
            </a:pPr>
            <a:r>
              <a:rPr lang="en-US" sz="1400" b="1" dirty="0"/>
              <a:t>C1</a:t>
            </a:r>
          </a:p>
        </p:txBody>
      </p:sp>
      <p:sp>
        <p:nvSpPr>
          <p:cNvPr id="31754" name="Text Box 12"/>
          <p:cNvSpPr txBox="1">
            <a:spLocks noChangeArrowheads="1"/>
          </p:cNvSpPr>
          <p:nvPr/>
        </p:nvSpPr>
        <p:spPr bwMode="auto">
          <a:xfrm>
            <a:off x="3238500" y="3505200"/>
            <a:ext cx="838200" cy="304800"/>
          </a:xfrm>
          <a:prstGeom prst="rect">
            <a:avLst/>
          </a:prstGeom>
          <a:noFill/>
          <a:ln w="25400">
            <a:noFill/>
            <a:miter lim="800000"/>
            <a:headEnd type="none" w="sm" len="sm"/>
            <a:tailEnd type="none" w="sm" len="sm"/>
          </a:ln>
        </p:spPr>
        <p:txBody>
          <a:bodyPr>
            <a:spAutoFit/>
          </a:bodyPr>
          <a:lstStyle/>
          <a:p>
            <a:pPr>
              <a:spcBef>
                <a:spcPct val="50000"/>
              </a:spcBef>
            </a:pPr>
            <a:r>
              <a:rPr lang="en-US" sz="1400" b="1" dirty="0"/>
              <a:t>C2</a:t>
            </a:r>
          </a:p>
        </p:txBody>
      </p:sp>
      <p:sp>
        <p:nvSpPr>
          <p:cNvPr id="31755" name="Text Box 13"/>
          <p:cNvSpPr txBox="1">
            <a:spLocks noChangeArrowheads="1"/>
          </p:cNvSpPr>
          <p:nvPr/>
        </p:nvSpPr>
        <p:spPr bwMode="auto">
          <a:xfrm>
            <a:off x="4305300" y="2667000"/>
            <a:ext cx="838200" cy="304800"/>
          </a:xfrm>
          <a:prstGeom prst="rect">
            <a:avLst/>
          </a:prstGeom>
          <a:noFill/>
          <a:ln w="25400">
            <a:noFill/>
            <a:miter lim="800000"/>
            <a:headEnd type="none" w="sm" len="sm"/>
            <a:tailEnd type="none" w="sm" len="sm"/>
          </a:ln>
        </p:spPr>
        <p:txBody>
          <a:bodyPr>
            <a:spAutoFit/>
          </a:bodyPr>
          <a:lstStyle/>
          <a:p>
            <a:pPr>
              <a:spcBef>
                <a:spcPct val="50000"/>
              </a:spcBef>
            </a:pPr>
            <a:r>
              <a:rPr lang="en-US" sz="1400" b="1" dirty="0"/>
              <a:t>C3</a:t>
            </a:r>
          </a:p>
        </p:txBody>
      </p:sp>
      <p:sp>
        <p:nvSpPr>
          <p:cNvPr id="31756" name="Text Box 14"/>
          <p:cNvSpPr txBox="1">
            <a:spLocks noChangeArrowheads="1"/>
          </p:cNvSpPr>
          <p:nvPr/>
        </p:nvSpPr>
        <p:spPr bwMode="auto">
          <a:xfrm>
            <a:off x="5524500" y="2133600"/>
            <a:ext cx="838200" cy="304800"/>
          </a:xfrm>
          <a:prstGeom prst="rect">
            <a:avLst/>
          </a:prstGeom>
          <a:noFill/>
          <a:ln w="25400">
            <a:noFill/>
            <a:miter lim="800000"/>
            <a:headEnd type="none" w="sm" len="sm"/>
            <a:tailEnd type="none" w="sm" len="sm"/>
          </a:ln>
        </p:spPr>
        <p:txBody>
          <a:bodyPr>
            <a:spAutoFit/>
          </a:bodyPr>
          <a:lstStyle/>
          <a:p>
            <a:pPr>
              <a:spcBef>
                <a:spcPct val="50000"/>
              </a:spcBef>
            </a:pPr>
            <a:r>
              <a:rPr lang="en-US" sz="1400" b="1" dirty="0"/>
              <a:t>C4</a:t>
            </a:r>
          </a:p>
        </p:txBody>
      </p:sp>
      <p:sp>
        <p:nvSpPr>
          <p:cNvPr id="31757" name="Text Box 15"/>
          <p:cNvSpPr txBox="1">
            <a:spLocks noChangeArrowheads="1"/>
          </p:cNvSpPr>
          <p:nvPr/>
        </p:nvSpPr>
        <p:spPr bwMode="auto">
          <a:xfrm>
            <a:off x="6972300" y="1600200"/>
            <a:ext cx="838200" cy="304800"/>
          </a:xfrm>
          <a:prstGeom prst="rect">
            <a:avLst/>
          </a:prstGeom>
          <a:noFill/>
          <a:ln w="25400">
            <a:noFill/>
            <a:miter lim="800000"/>
            <a:headEnd type="none" w="sm" len="sm"/>
            <a:tailEnd type="none" w="sm" len="sm"/>
          </a:ln>
        </p:spPr>
        <p:txBody>
          <a:bodyPr>
            <a:spAutoFit/>
          </a:bodyPr>
          <a:lstStyle/>
          <a:p>
            <a:pPr>
              <a:spcBef>
                <a:spcPct val="50000"/>
              </a:spcBef>
            </a:pPr>
            <a:r>
              <a:rPr lang="en-US" sz="1400" b="1" dirty="0"/>
              <a:t>C5</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noFill/>
          <a:ln w="25400">
            <a:noFill/>
            <a:miter lim="800000"/>
            <a:headEnd type="none" w="sm" len="sm"/>
            <a:tailEnd type="none" w="sm" len="sm"/>
          </a:ln>
        </p:spPr>
        <p:txBody>
          <a:bodyPr lIns="92075" tIns="46038" rIns="92075" bIns="46038" anchor="t"/>
          <a:lstStyle/>
          <a:p>
            <a:r>
              <a:rPr lang="zh-CN" altLang="en-US" i="0" dirty="0" smtClean="0"/>
              <a:t>单机模式</a:t>
            </a:r>
            <a:r>
              <a:rPr lang="en-US" altLang="zh-CN" i="0" dirty="0" smtClean="0"/>
              <a:t>—</a:t>
            </a:r>
            <a:r>
              <a:rPr lang="zh-CN" altLang="en-US" i="0" dirty="0" smtClean="0"/>
              <a:t>数据分析</a:t>
            </a:r>
            <a:endParaRPr lang="en-US" i="0" dirty="0" smtClean="0"/>
          </a:p>
        </p:txBody>
      </p:sp>
      <p:graphicFrame>
        <p:nvGraphicFramePr>
          <p:cNvPr id="19458" name="Object 0"/>
          <p:cNvGraphicFramePr>
            <a:graphicFrameLocks noGrp="1" noChangeAspect="1"/>
          </p:cNvGraphicFramePr>
          <p:nvPr>
            <p:ph sz="half" idx="4294967295"/>
          </p:nvPr>
        </p:nvGraphicFramePr>
        <p:xfrm>
          <a:off x="5110163" y="1371600"/>
          <a:ext cx="4033837" cy="414338"/>
        </p:xfrm>
        <a:graphic>
          <a:graphicData uri="http://schemas.openxmlformats.org/presentationml/2006/ole">
            <p:oleObj spid="_x0000_s19459" name="Equation" r:id="rId4" imgW="4699000" imgH="482600" progId="">
              <p:embed/>
            </p:oleObj>
          </a:graphicData>
        </a:graphic>
      </p:graphicFrame>
      <p:sp>
        <p:nvSpPr>
          <p:cNvPr id="19461" name="Text Box 31"/>
          <p:cNvSpPr txBox="1">
            <a:spLocks noChangeArrowheads="1"/>
          </p:cNvSpPr>
          <p:nvPr/>
        </p:nvSpPr>
        <p:spPr bwMode="auto">
          <a:xfrm>
            <a:off x="228600" y="1523999"/>
            <a:ext cx="3462454" cy="2462213"/>
          </a:xfrm>
          <a:prstGeom prst="rect">
            <a:avLst/>
          </a:prstGeom>
          <a:noFill/>
          <a:ln w="25400">
            <a:noFill/>
            <a:miter lim="800000"/>
            <a:headEnd type="none" w="sm" len="sm"/>
            <a:tailEnd type="none" w="sm" len="sm"/>
          </a:ln>
        </p:spPr>
        <p:txBody>
          <a:bodyPr wrap="square">
            <a:spAutoFit/>
          </a:bodyPr>
          <a:lstStyle/>
          <a:p>
            <a:pPr marL="457200" indent="-457200" algn="l">
              <a:buFontTx/>
              <a:buAutoNum type="arabicPeriod"/>
            </a:pPr>
            <a:r>
              <a:rPr lang="zh-CN" altLang="en-US" dirty="0" smtClean="0">
                <a:latin typeface="Calibri" pitchFamily="34" charset="0"/>
              </a:rPr>
              <a:t>根据光散射方程，采用全盘拟合技术</a:t>
            </a:r>
            <a:r>
              <a:rPr lang="en-US" altLang="zh-CN" dirty="0" smtClean="0">
                <a:latin typeface="Calibri" pitchFamily="34" charset="0"/>
              </a:rPr>
              <a:t>(</a:t>
            </a:r>
            <a:r>
              <a:rPr lang="en-US" dirty="0" smtClean="0">
                <a:latin typeface="Calibri" pitchFamily="34" charset="0"/>
              </a:rPr>
              <a:t>global fit</a:t>
            </a:r>
            <a:r>
              <a:rPr lang="en-US" altLang="zh-CN" dirty="0" smtClean="0">
                <a:latin typeface="Calibri" pitchFamily="34" charset="0"/>
              </a:rPr>
              <a:t>)</a:t>
            </a:r>
            <a:r>
              <a:rPr lang="zh-CN" altLang="en-US" dirty="0" smtClean="0">
                <a:latin typeface="Calibri" pitchFamily="34" charset="0"/>
              </a:rPr>
              <a:t>计算：</a:t>
            </a:r>
            <a:endParaRPr lang="en-US" altLang="zh-CN" dirty="0" smtClean="0">
              <a:latin typeface="Calibri" pitchFamily="34" charset="0"/>
            </a:endParaRPr>
          </a:p>
          <a:p>
            <a:pPr marL="457200" indent="-457200" algn="l"/>
            <a:r>
              <a:rPr lang="en-US" i="1" dirty="0" smtClean="0">
                <a:latin typeface="Calibri" pitchFamily="34" charset="0"/>
              </a:rPr>
              <a:t>       M</a:t>
            </a:r>
            <a:r>
              <a:rPr lang="zh-CN" altLang="en-US" dirty="0" smtClean="0">
                <a:latin typeface="Calibri" pitchFamily="34" charset="0"/>
              </a:rPr>
              <a:t> ，</a:t>
            </a:r>
            <a:r>
              <a:rPr lang="en-US" dirty="0" smtClean="0">
                <a:latin typeface="Calibri" pitchFamily="34" charset="0"/>
              </a:rPr>
              <a:t> </a:t>
            </a:r>
            <a:r>
              <a:rPr lang="en-US" i="1" dirty="0" err="1" smtClean="0">
                <a:latin typeface="Calibri" pitchFamily="34" charset="0"/>
              </a:rPr>
              <a:t>r</a:t>
            </a:r>
            <a:r>
              <a:rPr lang="en-US" i="1" baseline="-25000" dirty="0" err="1" smtClean="0">
                <a:latin typeface="Calibri" pitchFamily="34" charset="0"/>
              </a:rPr>
              <a:t>g</a:t>
            </a:r>
            <a:r>
              <a:rPr lang="zh-CN" altLang="en-US" dirty="0" smtClean="0">
                <a:latin typeface="Calibri" pitchFamily="34" charset="0"/>
              </a:rPr>
              <a:t>，</a:t>
            </a:r>
            <a:r>
              <a:rPr lang="en-US" i="1" dirty="0" smtClean="0">
                <a:latin typeface="Calibri" pitchFamily="34" charset="0"/>
              </a:rPr>
              <a:t>A</a:t>
            </a:r>
            <a:r>
              <a:rPr lang="en-US" i="1" baseline="-25000" dirty="0" smtClean="0">
                <a:latin typeface="Calibri" pitchFamily="34" charset="0"/>
              </a:rPr>
              <a:t>2</a:t>
            </a:r>
            <a:r>
              <a:rPr lang="en-US" dirty="0" smtClean="0">
                <a:latin typeface="Calibri" pitchFamily="34" charset="0"/>
              </a:rPr>
              <a:t>.</a:t>
            </a:r>
          </a:p>
          <a:p>
            <a:pPr marL="457200" indent="-457200" algn="l">
              <a:spcBef>
                <a:spcPts val="1200"/>
              </a:spcBef>
            </a:pPr>
            <a:r>
              <a:rPr lang="en-US" dirty="0" smtClean="0">
                <a:latin typeface="Calibri" pitchFamily="34" charset="0"/>
              </a:rPr>
              <a:t>2.    </a:t>
            </a:r>
            <a:r>
              <a:rPr lang="zh-CN" altLang="en-US" dirty="0" smtClean="0">
                <a:latin typeface="Calibri" pitchFamily="34" charset="0"/>
              </a:rPr>
              <a:t>利用</a:t>
            </a:r>
            <a:r>
              <a:rPr lang="en-US" altLang="zh-CN" dirty="0" err="1" smtClean="0">
                <a:latin typeface="Calibri" pitchFamily="34" charset="0"/>
              </a:rPr>
              <a:t>Zimm</a:t>
            </a:r>
            <a:r>
              <a:rPr lang="zh-CN" altLang="en-US" dirty="0" smtClean="0">
                <a:latin typeface="Calibri" pitchFamily="34" charset="0"/>
              </a:rPr>
              <a:t>图评价数据拟合效果。</a:t>
            </a:r>
            <a:endParaRPr lang="en-US" dirty="0">
              <a:latin typeface="Calibri" pitchFamily="34" charset="0"/>
            </a:endParaRPr>
          </a:p>
        </p:txBody>
      </p:sp>
      <p:graphicFrame>
        <p:nvGraphicFramePr>
          <p:cNvPr id="7" name="Table 6"/>
          <p:cNvGraphicFramePr>
            <a:graphicFrameLocks noGrp="1"/>
          </p:cNvGraphicFramePr>
          <p:nvPr/>
        </p:nvGraphicFramePr>
        <p:xfrm>
          <a:off x="1278652" y="4920507"/>
          <a:ext cx="6561296" cy="1078850"/>
        </p:xfrm>
        <a:graphic>
          <a:graphicData uri="http://schemas.openxmlformats.org/drawingml/2006/table">
            <a:tbl>
              <a:tblPr firstRow="1" bandRow="1">
                <a:tableStyleId>{D7AC3CCA-C797-4891-BE02-D94E43425B78}</a:tableStyleId>
              </a:tblPr>
              <a:tblGrid>
                <a:gridCol w="3280648"/>
                <a:gridCol w="3280648"/>
              </a:tblGrid>
              <a:tr h="340931">
                <a:tc>
                  <a:txBody>
                    <a:bodyPr/>
                    <a:lstStyle/>
                    <a:p>
                      <a:r>
                        <a:rPr lang="en-US" sz="1600" b="0" dirty="0" smtClean="0">
                          <a:latin typeface="+mn-lt"/>
                        </a:rPr>
                        <a:t>Weight average molar mass</a:t>
                      </a:r>
                      <a:endParaRPr lang="en-US" sz="1600" b="0" dirty="0">
                        <a:latin typeface="+mn-lt"/>
                      </a:endParaRPr>
                    </a:p>
                  </a:txBody>
                  <a:tcPr/>
                </a:tc>
                <a:tc>
                  <a:txBody>
                    <a:bodyPr/>
                    <a:lstStyle/>
                    <a:p>
                      <a:r>
                        <a:rPr lang="en-US" sz="1600" b="0" dirty="0" smtClean="0">
                          <a:latin typeface="+mn-lt"/>
                        </a:rPr>
                        <a:t>(2.019 ± 0.001) e+5 g/mol</a:t>
                      </a:r>
                      <a:endParaRPr lang="en-US" sz="1600" b="0" dirty="0">
                        <a:latin typeface="+mn-lt"/>
                      </a:endParaRPr>
                    </a:p>
                  </a:txBody>
                  <a:tcPr/>
                </a:tc>
              </a:tr>
              <a:tr h="340931">
                <a:tc>
                  <a:txBody>
                    <a:bodyPr/>
                    <a:lstStyle/>
                    <a:p>
                      <a:r>
                        <a:rPr lang="en-US" sz="1600" b="0" dirty="0" smtClean="0">
                          <a:latin typeface="+mn-lt"/>
                        </a:rPr>
                        <a:t>Z-average rms radius</a:t>
                      </a:r>
                      <a:endParaRPr lang="en-US" sz="1600" b="0" dirty="0">
                        <a:latin typeface="+mn-lt"/>
                      </a:endParaRPr>
                    </a:p>
                  </a:txBody>
                  <a:tcPr/>
                </a:tc>
                <a:tc>
                  <a:txBody>
                    <a:bodyPr/>
                    <a:lstStyle/>
                    <a:p>
                      <a:r>
                        <a:rPr lang="en-US" sz="1600" b="0" dirty="0" smtClean="0">
                          <a:latin typeface="+mn-lt"/>
                        </a:rPr>
                        <a:t>16.7 ± 0.1 nm</a:t>
                      </a:r>
                      <a:endParaRPr lang="en-US" sz="1600" b="0" dirty="0">
                        <a:latin typeface="+mn-lt"/>
                      </a:endParaRPr>
                    </a:p>
                  </a:txBody>
                  <a:tcPr/>
                </a:tc>
              </a:tr>
              <a:tr h="396988">
                <a:tc>
                  <a:txBody>
                    <a:bodyPr/>
                    <a:lstStyle/>
                    <a:p>
                      <a:r>
                        <a:rPr lang="en-US" sz="1600" b="0" dirty="0" smtClean="0">
                          <a:latin typeface="+mn-lt"/>
                        </a:rPr>
                        <a:t>Second virial coefficient A</a:t>
                      </a:r>
                      <a:r>
                        <a:rPr lang="en-US" sz="1600" b="0" baseline="-25000" dirty="0" smtClean="0">
                          <a:latin typeface="+mn-lt"/>
                        </a:rPr>
                        <a:t>2</a:t>
                      </a:r>
                      <a:endParaRPr lang="en-US" sz="1600" b="0" baseline="-25000" dirty="0">
                        <a:latin typeface="+mn-lt"/>
                      </a:endParaRPr>
                    </a:p>
                  </a:txBody>
                  <a:tcPr/>
                </a:tc>
                <a:tc>
                  <a:txBody>
                    <a:bodyPr/>
                    <a:lstStyle/>
                    <a:p>
                      <a:r>
                        <a:rPr lang="it-IT" sz="1600" b="0" dirty="0" smtClean="0">
                          <a:latin typeface="+mn-lt"/>
                        </a:rPr>
                        <a:t>(4.100 ± 0.010) e-4 mol mL/g²</a:t>
                      </a:r>
                      <a:endParaRPr lang="en-US" sz="1600" b="0" dirty="0">
                        <a:latin typeface="+mn-lt"/>
                      </a:endParaRPr>
                    </a:p>
                  </a:txBody>
                  <a:tcPr/>
                </a:tc>
              </a:tr>
            </a:tbl>
          </a:graphicData>
        </a:graphic>
      </p:graphicFrame>
      <p:grpSp>
        <p:nvGrpSpPr>
          <p:cNvPr id="8" name="Group 7"/>
          <p:cNvGrpSpPr/>
          <p:nvPr/>
        </p:nvGrpSpPr>
        <p:grpSpPr>
          <a:xfrm>
            <a:off x="3791414" y="1516567"/>
            <a:ext cx="5029199" cy="2856293"/>
            <a:chOff x="896938" y="1691922"/>
            <a:chExt cx="7420493" cy="3695700"/>
          </a:xfrm>
        </p:grpSpPr>
        <p:pic>
          <p:nvPicPr>
            <p:cNvPr id="9" name="Picture 3"/>
            <p:cNvPicPr>
              <a:picLocks noChangeAspect="1" noChangeArrowheads="1"/>
            </p:cNvPicPr>
            <p:nvPr/>
          </p:nvPicPr>
          <p:blipFill>
            <a:blip r:embed="rId5" cstate="print"/>
            <a:srcRect/>
            <a:stretch>
              <a:fillRect/>
            </a:stretch>
          </p:blipFill>
          <p:spPr bwMode="auto">
            <a:xfrm>
              <a:off x="896938" y="1691922"/>
              <a:ext cx="7372350" cy="3695700"/>
            </a:xfrm>
            <a:prstGeom prst="rect">
              <a:avLst/>
            </a:prstGeom>
            <a:noFill/>
            <a:ln w="9525">
              <a:noFill/>
              <a:miter lim="800000"/>
              <a:headEnd/>
              <a:tailEnd/>
            </a:ln>
            <a:effectLst/>
          </p:spPr>
        </p:pic>
        <p:sp>
          <p:nvSpPr>
            <p:cNvPr id="10" name="Text Box 1504"/>
            <p:cNvSpPr txBox="1">
              <a:spLocks noChangeArrowheads="1"/>
            </p:cNvSpPr>
            <p:nvPr/>
          </p:nvSpPr>
          <p:spPr bwMode="auto">
            <a:xfrm rot="20505426">
              <a:off x="1865120" y="1895209"/>
              <a:ext cx="2276178" cy="380164"/>
            </a:xfrm>
            <a:prstGeom prst="rect">
              <a:avLst/>
            </a:prstGeom>
            <a:noFill/>
            <a:ln w="25400">
              <a:noFill/>
              <a:miter lim="800000"/>
              <a:headEnd type="none" w="sm" len="sm"/>
              <a:tailEnd type="none" w="sm" len="sm"/>
            </a:ln>
          </p:spPr>
          <p:txBody>
            <a:bodyPr wrap="none">
              <a:spAutoFit/>
            </a:bodyPr>
            <a:lstStyle/>
            <a:p>
              <a:pPr algn="ctr"/>
              <a:r>
                <a:rPr lang="en-US" sz="1600" dirty="0" smtClean="0">
                  <a:latin typeface="Calibri" pitchFamily="34" charset="0"/>
                  <a:sym typeface="Symbol"/>
                </a:rPr>
                <a:t> </a:t>
              </a:r>
              <a:r>
                <a:rPr lang="en-US" sz="1600" dirty="0" smtClean="0">
                  <a:latin typeface="Calibri" pitchFamily="34" charset="0"/>
                </a:rPr>
                <a:t>decreasing angle</a:t>
              </a:r>
              <a:endParaRPr lang="en-US" sz="1600" dirty="0">
                <a:latin typeface="Calibri" pitchFamily="34" charset="0"/>
              </a:endParaRPr>
            </a:p>
          </p:txBody>
        </p:sp>
        <p:sp>
          <p:nvSpPr>
            <p:cNvPr id="11" name="Text Box 1504"/>
            <p:cNvSpPr txBox="1">
              <a:spLocks noChangeArrowheads="1"/>
            </p:cNvSpPr>
            <p:nvPr/>
          </p:nvSpPr>
          <p:spPr bwMode="auto">
            <a:xfrm rot="2347913">
              <a:off x="5156606" y="2452738"/>
              <a:ext cx="3160825" cy="380164"/>
            </a:xfrm>
            <a:prstGeom prst="rect">
              <a:avLst/>
            </a:prstGeom>
            <a:noFill/>
            <a:ln w="25400">
              <a:noFill/>
              <a:miter lim="800000"/>
              <a:headEnd type="none" w="sm" len="sm"/>
              <a:tailEnd type="none" w="sm" len="sm"/>
            </a:ln>
          </p:spPr>
          <p:txBody>
            <a:bodyPr wrap="none">
              <a:spAutoFit/>
            </a:bodyPr>
            <a:lstStyle/>
            <a:p>
              <a:pPr algn="ctr"/>
              <a:r>
                <a:rPr lang="en-US" sz="1600" dirty="0" smtClean="0">
                  <a:latin typeface="Calibri" pitchFamily="34" charset="0"/>
                  <a:sym typeface="Symbol"/>
                </a:rPr>
                <a:t>de</a:t>
              </a:r>
              <a:r>
                <a:rPr lang="en-US" sz="1600" dirty="0" smtClean="0">
                  <a:latin typeface="Calibri" pitchFamily="34" charset="0"/>
                </a:rPr>
                <a:t>creasing concentration </a:t>
              </a:r>
              <a:r>
                <a:rPr lang="en-US" sz="1600" dirty="0" smtClean="0">
                  <a:latin typeface="Calibri" pitchFamily="34" charset="0"/>
                  <a:sym typeface="Symbol"/>
                </a:rPr>
                <a:t></a:t>
              </a:r>
              <a:endParaRPr lang="en-US" sz="1600" dirty="0">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i="0" dirty="0" smtClean="0"/>
              <a:t>在线浓度检测器法获取</a:t>
            </a:r>
            <a:r>
              <a:rPr lang="en-US" i="0" dirty="0" smtClean="0"/>
              <a:t> </a:t>
            </a:r>
            <a:r>
              <a:rPr lang="en-US" dirty="0" smtClean="0"/>
              <a:t>Zimm Plot </a:t>
            </a:r>
            <a:r>
              <a:rPr lang="zh-CN" altLang="en-US" dirty="0" smtClean="0"/>
              <a:t>（</a:t>
            </a:r>
            <a:r>
              <a:rPr lang="en-US" altLang="zh-CN" dirty="0" smtClean="0"/>
              <a:t>BSA</a:t>
            </a:r>
            <a:r>
              <a:rPr lang="zh-CN" altLang="en-US" dirty="0" smtClean="0"/>
              <a:t>）</a:t>
            </a:r>
            <a:endParaRPr lang="en-US" dirty="0"/>
          </a:p>
        </p:txBody>
      </p:sp>
      <p:pic>
        <p:nvPicPr>
          <p:cNvPr id="24578" name="Picture 2"/>
          <p:cNvPicPr>
            <a:picLocks noChangeAspect="1" noChangeArrowheads="1"/>
          </p:cNvPicPr>
          <p:nvPr/>
        </p:nvPicPr>
        <p:blipFill>
          <a:blip r:embed="rId3" cstate="print"/>
          <a:srcRect/>
          <a:stretch>
            <a:fillRect/>
          </a:stretch>
        </p:blipFill>
        <p:spPr bwMode="auto">
          <a:xfrm>
            <a:off x="434975" y="965200"/>
            <a:ext cx="8296275" cy="4648200"/>
          </a:xfrm>
          <a:prstGeom prst="rect">
            <a:avLst/>
          </a:prstGeom>
          <a:noFill/>
          <a:ln w="9525">
            <a:noFill/>
            <a:miter lim="800000"/>
            <a:headEnd/>
            <a:tailEnd/>
          </a:ln>
          <a:effectLst/>
        </p:spPr>
      </p:pic>
      <p:pic>
        <p:nvPicPr>
          <p:cNvPr id="24580" name="Picture 4"/>
          <p:cNvPicPr>
            <a:picLocks noChangeAspect="1" noChangeArrowheads="1"/>
          </p:cNvPicPr>
          <p:nvPr/>
        </p:nvPicPr>
        <p:blipFill>
          <a:blip r:embed="rId4" cstate="print"/>
          <a:srcRect t="21182"/>
          <a:stretch>
            <a:fillRect/>
          </a:stretch>
        </p:blipFill>
        <p:spPr bwMode="auto">
          <a:xfrm>
            <a:off x="226307" y="4320821"/>
            <a:ext cx="3871560" cy="1958885"/>
          </a:xfrm>
          <a:prstGeom prst="rect">
            <a:avLst/>
          </a:prstGeom>
          <a:noFill/>
          <a:ln w="9525">
            <a:noFill/>
            <a:miter lim="800000"/>
            <a:headEnd/>
            <a:tailEnd/>
          </a:ln>
          <a:effectLst/>
        </p:spPr>
      </p:pic>
      <p:sp>
        <p:nvSpPr>
          <p:cNvPr id="6" name="TextBox 5"/>
          <p:cNvSpPr txBox="1"/>
          <p:nvPr/>
        </p:nvSpPr>
        <p:spPr>
          <a:xfrm>
            <a:off x="735156" y="4404046"/>
            <a:ext cx="577402" cy="830997"/>
          </a:xfrm>
          <a:prstGeom prst="rect">
            <a:avLst/>
          </a:prstGeom>
          <a:noFill/>
        </p:spPr>
        <p:txBody>
          <a:bodyPr wrap="none" rtlCol="0">
            <a:spAutoFit/>
          </a:bodyPr>
          <a:lstStyle/>
          <a:p>
            <a:r>
              <a:rPr lang="en-US" b="1" dirty="0" smtClean="0">
                <a:solidFill>
                  <a:srgbClr val="0000FF"/>
                </a:solidFill>
                <a:latin typeface="+mj-lt"/>
              </a:rPr>
              <a:t>RI</a:t>
            </a:r>
          </a:p>
          <a:p>
            <a:r>
              <a:rPr lang="en-US" b="1" dirty="0" smtClean="0">
                <a:solidFill>
                  <a:srgbClr val="FF0000"/>
                </a:solidFill>
                <a:latin typeface="+mj-lt"/>
              </a:rPr>
              <a:t>LS</a:t>
            </a:r>
            <a:endParaRPr lang="en-US" b="1" dirty="0">
              <a:solidFill>
                <a:srgbClr val="FF0000"/>
              </a:solidFill>
              <a:latin typeface="+mj-lt"/>
            </a:endParaRPr>
          </a:p>
        </p:txBody>
      </p:sp>
      <p:sp>
        <p:nvSpPr>
          <p:cNvPr id="7" name="TextBox 6"/>
          <p:cNvSpPr txBox="1"/>
          <p:nvPr/>
        </p:nvSpPr>
        <p:spPr>
          <a:xfrm>
            <a:off x="5939471" y="5458728"/>
            <a:ext cx="3058017" cy="707886"/>
          </a:xfrm>
          <a:prstGeom prst="rect">
            <a:avLst/>
          </a:prstGeom>
          <a:noFill/>
        </p:spPr>
        <p:txBody>
          <a:bodyPr wrap="none" rtlCol="0">
            <a:spAutoFit/>
          </a:bodyPr>
          <a:lstStyle/>
          <a:p>
            <a:pPr algn="l"/>
            <a:r>
              <a:rPr lang="en-US" sz="2000" b="1" dirty="0" smtClean="0">
                <a:latin typeface="Calibri" pitchFamily="34" charset="0"/>
              </a:rPr>
              <a:t>M</a:t>
            </a:r>
            <a:r>
              <a:rPr lang="en-US" sz="2000" b="1" baseline="-25000" dirty="0" smtClean="0">
                <a:latin typeface="Calibri" pitchFamily="34" charset="0"/>
              </a:rPr>
              <a:t>w</a:t>
            </a:r>
            <a:r>
              <a:rPr lang="en-US" sz="2000" b="1" dirty="0" smtClean="0">
                <a:latin typeface="Calibri" pitchFamily="34" charset="0"/>
              </a:rPr>
              <a:t>: 66.2 kDa</a:t>
            </a:r>
          </a:p>
          <a:p>
            <a:pPr algn="l"/>
            <a:r>
              <a:rPr lang="en-US" sz="2000" b="1" dirty="0" smtClean="0">
                <a:latin typeface="Calibri" pitchFamily="34" charset="0"/>
              </a:rPr>
              <a:t>A</a:t>
            </a:r>
            <a:r>
              <a:rPr lang="en-US" sz="2000" b="1" baseline="-25000" dirty="0" smtClean="0">
                <a:latin typeface="Calibri" pitchFamily="34" charset="0"/>
              </a:rPr>
              <a:t>2</a:t>
            </a:r>
            <a:r>
              <a:rPr lang="en-US" sz="2000" b="1" dirty="0" smtClean="0">
                <a:latin typeface="Calibri" pitchFamily="34" charset="0"/>
              </a:rPr>
              <a:t>:  1.142 x 10</a:t>
            </a:r>
            <a:r>
              <a:rPr lang="en-US" sz="2000" b="1" baseline="30000" dirty="0" smtClean="0">
                <a:latin typeface="Calibri" pitchFamily="34" charset="0"/>
              </a:rPr>
              <a:t>-4</a:t>
            </a:r>
            <a:r>
              <a:rPr lang="en-US" sz="2000" b="1" dirty="0" smtClean="0">
                <a:latin typeface="Calibri" pitchFamily="34" charset="0"/>
              </a:rPr>
              <a:t> mol mL/g</a:t>
            </a:r>
            <a:r>
              <a:rPr lang="en-US" sz="2000" b="1" baseline="30000" dirty="0" smtClean="0">
                <a:latin typeface="Calibri" pitchFamily="34" charset="0"/>
              </a:rPr>
              <a:t>2</a:t>
            </a:r>
            <a:endParaRPr lang="en-US" sz="2000" b="1" baseline="30000" dirty="0">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1026"/>
          <p:cNvSpPr>
            <a:spLocks noGrp="1" noChangeArrowheads="1"/>
          </p:cNvSpPr>
          <p:nvPr>
            <p:ph type="title"/>
          </p:nvPr>
        </p:nvSpPr>
        <p:spPr/>
        <p:txBody>
          <a:bodyPr>
            <a:normAutofit fontScale="90000"/>
          </a:bodyPr>
          <a:lstStyle/>
          <a:p>
            <a:pPr>
              <a:defRPr/>
            </a:pPr>
            <a:r>
              <a:rPr lang="zh-CN" altLang="en-US" i="0" dirty="0" smtClean="0"/>
              <a:t>未分离样品的测定</a:t>
            </a:r>
            <a:endParaRPr lang="en-US" i="0" dirty="0" smtClean="0"/>
          </a:p>
        </p:txBody>
      </p:sp>
      <p:sp>
        <p:nvSpPr>
          <p:cNvPr id="2053" name="Text Box 1028"/>
          <p:cNvSpPr txBox="1">
            <a:spLocks noChangeArrowheads="1"/>
          </p:cNvSpPr>
          <p:nvPr/>
        </p:nvSpPr>
        <p:spPr bwMode="auto">
          <a:xfrm>
            <a:off x="145837" y="1189617"/>
            <a:ext cx="6065828" cy="3970318"/>
          </a:xfrm>
          <a:prstGeom prst="rect">
            <a:avLst/>
          </a:prstGeom>
          <a:noFill/>
          <a:ln w="25400">
            <a:noFill/>
            <a:miter lim="800000"/>
            <a:headEnd type="none" w="sm" len="sm"/>
            <a:tailEnd type="none" w="sm" len="sm"/>
          </a:ln>
        </p:spPr>
        <p:txBody>
          <a:bodyPr wrap="none">
            <a:spAutoFit/>
          </a:bodyPr>
          <a:lstStyle/>
          <a:p>
            <a:pPr marL="457200" indent="-457200"/>
            <a:r>
              <a:rPr lang="zh-CN" altLang="en-US" sz="2800" b="1" dirty="0" smtClean="0">
                <a:latin typeface="Calibri" pitchFamily="34" charset="0"/>
              </a:rPr>
              <a:t>可测定物理量</a:t>
            </a:r>
            <a:r>
              <a:rPr lang="en-US" sz="2800" b="1" dirty="0" smtClean="0">
                <a:latin typeface="Calibri" pitchFamily="34" charset="0"/>
              </a:rPr>
              <a:t>:</a:t>
            </a:r>
            <a:endParaRPr lang="en-US" sz="2800" b="1" dirty="0">
              <a:latin typeface="Calibri" pitchFamily="34" charset="0"/>
            </a:endParaRPr>
          </a:p>
          <a:p>
            <a:pPr marL="457200" indent="-457200"/>
            <a:endParaRPr lang="en-US" sz="2800" dirty="0">
              <a:latin typeface="Calibri" pitchFamily="34" charset="0"/>
            </a:endParaRPr>
          </a:p>
          <a:p>
            <a:pPr marL="457200" indent="-457200" algn="l">
              <a:buFontTx/>
              <a:buAutoNum type="arabicPeriod"/>
            </a:pPr>
            <a:r>
              <a:rPr lang="en-US" sz="2800" i="1" dirty="0">
                <a:latin typeface="Calibri" pitchFamily="34" charset="0"/>
              </a:rPr>
              <a:t>Weight-averaged</a:t>
            </a:r>
            <a:r>
              <a:rPr lang="en-US" sz="2800" dirty="0">
                <a:latin typeface="Calibri" pitchFamily="34" charset="0"/>
              </a:rPr>
              <a:t> molar mass:</a:t>
            </a:r>
          </a:p>
          <a:p>
            <a:pPr marL="457200" indent="-457200" algn="l"/>
            <a:endParaRPr lang="en-US" sz="2800" dirty="0">
              <a:latin typeface="Calibri" pitchFamily="34" charset="0"/>
            </a:endParaRPr>
          </a:p>
          <a:p>
            <a:pPr marL="457200" indent="-457200" algn="l"/>
            <a:endParaRPr lang="en-US" sz="2800" dirty="0">
              <a:latin typeface="Calibri" pitchFamily="34" charset="0"/>
            </a:endParaRPr>
          </a:p>
          <a:p>
            <a:pPr marL="514350" indent="-514350" algn="l">
              <a:buAutoNum type="arabicPeriod" startAt="2"/>
            </a:pPr>
            <a:r>
              <a:rPr lang="en-US" sz="2800" i="1" dirty="0" smtClean="0">
                <a:latin typeface="Calibri" pitchFamily="34" charset="0"/>
              </a:rPr>
              <a:t>z-averaged</a:t>
            </a:r>
            <a:r>
              <a:rPr lang="en-US" sz="2800" dirty="0" smtClean="0">
                <a:latin typeface="Calibri" pitchFamily="34" charset="0"/>
              </a:rPr>
              <a:t> </a:t>
            </a:r>
            <a:r>
              <a:rPr lang="en-US" altLang="zh-CN" sz="2800" dirty="0" smtClean="0">
                <a:latin typeface="Calibri" pitchFamily="34" charset="0"/>
              </a:rPr>
              <a:t>root </a:t>
            </a:r>
            <a:r>
              <a:rPr lang="en-US" sz="2800" dirty="0" smtClean="0">
                <a:latin typeface="Calibri" pitchFamily="34" charset="0"/>
              </a:rPr>
              <a:t>mean square radius:</a:t>
            </a:r>
          </a:p>
          <a:p>
            <a:pPr marL="514350" indent="-514350" algn="l"/>
            <a:endParaRPr lang="en-US" sz="2800" dirty="0" smtClean="0">
              <a:latin typeface="Calibri" pitchFamily="34" charset="0"/>
            </a:endParaRPr>
          </a:p>
          <a:p>
            <a:pPr marL="514350" indent="-514350" algn="l">
              <a:buAutoNum type="arabicPeriod" startAt="2"/>
            </a:pPr>
            <a:endParaRPr lang="en-US" sz="2800" dirty="0" smtClean="0">
              <a:latin typeface="Calibri" pitchFamily="34" charset="0"/>
            </a:endParaRPr>
          </a:p>
          <a:p>
            <a:pPr marL="514350" indent="-514350" algn="l"/>
            <a:endParaRPr lang="en-US" sz="2800" dirty="0">
              <a:latin typeface="Calibri" pitchFamily="34" charset="0"/>
            </a:endParaRPr>
          </a:p>
        </p:txBody>
      </p:sp>
      <p:graphicFrame>
        <p:nvGraphicFramePr>
          <p:cNvPr id="2050" name="Object 1029"/>
          <p:cNvGraphicFramePr>
            <a:graphicFrameLocks noChangeAspect="1"/>
          </p:cNvGraphicFramePr>
          <p:nvPr/>
        </p:nvGraphicFramePr>
        <p:xfrm>
          <a:off x="5676900" y="1845729"/>
          <a:ext cx="2027238" cy="1020763"/>
        </p:xfrm>
        <a:graphic>
          <a:graphicData uri="http://schemas.openxmlformats.org/presentationml/2006/ole">
            <p:oleObj spid="_x0000_s118789" name="Equation" r:id="rId5" imgW="1790700" imgH="901700" progId="Equation.3">
              <p:embed/>
            </p:oleObj>
          </a:graphicData>
        </a:graphic>
      </p:graphicFrame>
      <p:graphicFrame>
        <p:nvGraphicFramePr>
          <p:cNvPr id="2051" name="Object 1030"/>
          <p:cNvGraphicFramePr>
            <a:graphicFrameLocks noChangeAspect="1"/>
          </p:cNvGraphicFramePr>
          <p:nvPr/>
        </p:nvGraphicFramePr>
        <p:xfrm>
          <a:off x="1895215" y="4099964"/>
          <a:ext cx="5306072" cy="1319934"/>
        </p:xfrm>
        <a:graphic>
          <a:graphicData uri="http://schemas.openxmlformats.org/presentationml/2006/ole">
            <p:oleObj spid="_x0000_s118790" name="公式" r:id="rId6" imgW="1536480" imgH="571320" progId="Equation.3">
              <p:embed/>
            </p:oleObj>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12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接下来 </a:t>
            </a:r>
            <a:r>
              <a:rPr lang="en-US" i="0" dirty="0" smtClean="0"/>
              <a:t>…</a:t>
            </a:r>
          </a:p>
        </p:txBody>
      </p:sp>
      <p:sp>
        <p:nvSpPr>
          <p:cNvPr id="20484" name="Rectangle 5124"/>
          <p:cNvSpPr>
            <a:spLocks noGrp="1" noChangeArrowheads="1"/>
          </p:cNvSpPr>
          <p:nvPr>
            <p:ph sz="half" idx="1"/>
          </p:nvPr>
        </p:nvSpPr>
        <p:spPr bwMode="auto">
          <a:xfrm>
            <a:off x="838200" y="1562100"/>
            <a:ext cx="7467600" cy="3733800"/>
          </a:xfrm>
          <a:noFill/>
          <a:ln>
            <a:miter lim="800000"/>
            <a:headEnd/>
            <a:tailEnd/>
          </a:ln>
        </p:spPr>
        <p:txBody>
          <a:bodyPr vert="horz" wrap="square" lIns="91440" tIns="45720" rIns="91440" bIns="45720" numCol="1" anchor="t" anchorCtr="0" compatLnSpc="1">
            <a:prstTxWarp prst="textNoShape">
              <a:avLst/>
            </a:prstTxWarp>
          </a:bodyPr>
          <a:lstStyle/>
          <a:p>
            <a:pPr marL="228600" indent="-228600">
              <a:spcBef>
                <a:spcPts val="1200"/>
              </a:spcBef>
            </a:pPr>
            <a:r>
              <a:rPr lang="en-US" b="0" dirty="0" smtClean="0"/>
              <a:t> </a:t>
            </a:r>
            <a:r>
              <a:rPr lang="en-US" dirty="0" smtClean="0"/>
              <a:t> </a:t>
            </a:r>
            <a:r>
              <a:rPr lang="zh-CN" altLang="en-US" b="0" dirty="0" smtClean="0"/>
              <a:t>稍后</a:t>
            </a:r>
            <a:r>
              <a:rPr lang="en-US" b="0" dirty="0" smtClean="0"/>
              <a:t> →</a:t>
            </a:r>
          </a:p>
          <a:p>
            <a:pPr marL="685800" lvl="2" indent="-285750">
              <a:spcBef>
                <a:spcPts val="1200"/>
              </a:spcBef>
            </a:pPr>
            <a:r>
              <a:rPr lang="en-US" altLang="zh-CN" sz="2400" b="0" dirty="0" err="1" smtClean="0"/>
              <a:t>Zimm</a:t>
            </a:r>
            <a:r>
              <a:rPr lang="zh-CN" altLang="en-US" sz="2400" b="0" dirty="0" smtClean="0"/>
              <a:t>图理论与实例解析；</a:t>
            </a:r>
            <a:endParaRPr lang="en-US" sz="2400" b="0" dirty="0" smtClean="0"/>
          </a:p>
          <a:p>
            <a:pPr marL="685800" lvl="2" indent="-285750">
              <a:spcBef>
                <a:spcPts val="1200"/>
              </a:spcBef>
            </a:pPr>
            <a:r>
              <a:rPr lang="zh-CN" altLang="en-US" sz="2400" b="0" smtClean="0"/>
              <a:t>实测数据处理练习；</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6"/>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什么是光散射</a:t>
            </a:r>
            <a:r>
              <a:rPr lang="en-US" i="0" dirty="0" smtClean="0"/>
              <a:t>?</a:t>
            </a:r>
          </a:p>
        </p:txBody>
      </p:sp>
      <p:sp>
        <p:nvSpPr>
          <p:cNvPr id="3077" name="Text Box 1030"/>
          <p:cNvSpPr txBox="1">
            <a:spLocks noChangeArrowheads="1"/>
          </p:cNvSpPr>
          <p:nvPr/>
        </p:nvSpPr>
        <p:spPr bwMode="auto">
          <a:xfrm>
            <a:off x="325438" y="1219200"/>
            <a:ext cx="1628971" cy="461665"/>
          </a:xfrm>
          <a:prstGeom prst="rect">
            <a:avLst/>
          </a:prstGeom>
          <a:noFill/>
          <a:ln w="25400">
            <a:noFill/>
            <a:miter lim="800000"/>
            <a:headEnd type="none" w="sm" len="sm"/>
            <a:tailEnd type="none" w="sm" len="sm"/>
          </a:ln>
        </p:spPr>
        <p:txBody>
          <a:bodyPr wrap="none">
            <a:spAutoFit/>
          </a:bodyPr>
          <a:lstStyle/>
          <a:p>
            <a:r>
              <a:rPr lang="zh-CN" altLang="en-US" dirty="0" smtClean="0">
                <a:latin typeface="Calibri" pitchFamily="34" charset="0"/>
              </a:rPr>
              <a:t>自然界中</a:t>
            </a:r>
            <a:r>
              <a:rPr lang="en-US" dirty="0" smtClean="0">
                <a:latin typeface="Calibri" pitchFamily="34" charset="0"/>
              </a:rPr>
              <a:t>…</a:t>
            </a:r>
            <a:endParaRPr lang="en-US" dirty="0">
              <a:latin typeface="Calibri" pitchFamily="34" charset="0"/>
            </a:endParaRPr>
          </a:p>
        </p:txBody>
      </p:sp>
      <p:sp>
        <p:nvSpPr>
          <p:cNvPr id="3078" name="Text Box 1031"/>
          <p:cNvSpPr txBox="1">
            <a:spLocks noChangeArrowheads="1"/>
          </p:cNvSpPr>
          <p:nvPr/>
        </p:nvSpPr>
        <p:spPr bwMode="auto">
          <a:xfrm>
            <a:off x="4407580" y="1204689"/>
            <a:ext cx="2339102" cy="461665"/>
          </a:xfrm>
          <a:prstGeom prst="rect">
            <a:avLst/>
          </a:prstGeom>
          <a:noFill/>
          <a:ln w="25400">
            <a:noFill/>
            <a:miter lim="800000"/>
            <a:headEnd type="none" w="sm" len="sm"/>
            <a:tailEnd type="none" w="sm" len="sm"/>
          </a:ln>
        </p:spPr>
        <p:txBody>
          <a:bodyPr wrap="none">
            <a:spAutoFit/>
          </a:bodyPr>
          <a:lstStyle/>
          <a:p>
            <a:r>
              <a:rPr lang="zh-CN" altLang="en-US" dirty="0" smtClean="0">
                <a:latin typeface="Calibri" pitchFamily="34" charset="0"/>
              </a:rPr>
              <a:t>蓝色天空和云彩</a:t>
            </a:r>
            <a:endParaRPr lang="en-US" dirty="0">
              <a:latin typeface="Calibri" pitchFamily="34" charset="0"/>
            </a:endParaRPr>
          </a:p>
        </p:txBody>
      </p:sp>
      <p:sp>
        <p:nvSpPr>
          <p:cNvPr id="3079" name="Text Box 1032"/>
          <p:cNvSpPr txBox="1">
            <a:spLocks noChangeArrowheads="1"/>
          </p:cNvSpPr>
          <p:nvPr/>
        </p:nvSpPr>
        <p:spPr bwMode="auto">
          <a:xfrm>
            <a:off x="117246" y="5831116"/>
            <a:ext cx="1723550" cy="461665"/>
          </a:xfrm>
          <a:prstGeom prst="rect">
            <a:avLst/>
          </a:prstGeom>
          <a:noFill/>
          <a:ln w="25400">
            <a:noFill/>
            <a:miter lim="800000"/>
            <a:headEnd type="none" w="sm" len="sm"/>
            <a:tailEnd type="none" w="sm" len="sm"/>
          </a:ln>
        </p:spPr>
        <p:txBody>
          <a:bodyPr wrap="none">
            <a:spAutoFit/>
          </a:bodyPr>
          <a:lstStyle/>
          <a:p>
            <a:r>
              <a:rPr lang="zh-CN" altLang="en-US" dirty="0" smtClean="0">
                <a:latin typeface="Calibri" pitchFamily="34" charset="0"/>
              </a:rPr>
              <a:t>日落与晚霞</a:t>
            </a:r>
            <a:endParaRPr lang="en-US" dirty="0">
              <a:latin typeface="Calibri" pitchFamily="34" charset="0"/>
            </a:endParaRPr>
          </a:p>
        </p:txBody>
      </p:sp>
      <p:pic>
        <p:nvPicPr>
          <p:cNvPr id="8" name="Picture 3" descr="C:\Documents and Settings\skuebler\desktop\attachments\mission cloudy sky medium.jpg"/>
          <p:cNvPicPr>
            <a:picLocks noChangeAspect="1" noChangeArrowheads="1"/>
          </p:cNvPicPr>
          <p:nvPr/>
        </p:nvPicPr>
        <p:blipFill>
          <a:blip r:embed="rId3" cstate="print"/>
          <a:srcRect/>
          <a:stretch>
            <a:fillRect/>
          </a:stretch>
        </p:blipFill>
        <p:spPr bwMode="auto">
          <a:xfrm>
            <a:off x="4472483" y="1856192"/>
            <a:ext cx="4368166" cy="3205928"/>
          </a:xfrm>
          <a:prstGeom prst="rect">
            <a:avLst/>
          </a:prstGeom>
          <a:ln>
            <a:noFill/>
          </a:ln>
          <a:effectLst/>
        </p:spPr>
      </p:pic>
      <p:pic>
        <p:nvPicPr>
          <p:cNvPr id="9" name="Picture 4" descr="C:\Documents and Settings\skuebler\desktop\attachments\bike sunset medium.jpg"/>
          <p:cNvPicPr>
            <a:picLocks noChangeAspect="1" noChangeArrowheads="1"/>
          </p:cNvPicPr>
          <p:nvPr/>
        </p:nvPicPr>
        <p:blipFill>
          <a:blip r:embed="rId4" cstate="print"/>
          <a:srcRect l="3496" r="6791"/>
          <a:stretch>
            <a:fillRect/>
          </a:stretch>
        </p:blipFill>
        <p:spPr bwMode="auto">
          <a:xfrm>
            <a:off x="246743" y="3194230"/>
            <a:ext cx="4175846" cy="2601912"/>
          </a:xfrm>
          <a:prstGeom prst="rect">
            <a:avLst/>
          </a:prstGeom>
          <a:ln>
            <a:noFill/>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什么是光散射 </a:t>
            </a:r>
            <a:r>
              <a:rPr lang="en-US" i="0" dirty="0" smtClean="0"/>
              <a:t>?</a:t>
            </a:r>
          </a:p>
        </p:txBody>
      </p:sp>
      <p:pic>
        <p:nvPicPr>
          <p:cNvPr id="22531" name="Picture 4" descr="labscat4"/>
          <p:cNvPicPr>
            <a:picLocks noChangeAspect="1" noChangeArrowheads="1"/>
          </p:cNvPicPr>
          <p:nvPr/>
        </p:nvPicPr>
        <p:blipFill>
          <a:blip r:embed="rId3" cstate="print"/>
          <a:srcRect/>
          <a:stretch>
            <a:fillRect/>
          </a:stretch>
        </p:blipFill>
        <p:spPr bwMode="auto">
          <a:xfrm>
            <a:off x="1204913" y="1209675"/>
            <a:ext cx="6734175" cy="4438650"/>
          </a:xfrm>
          <a:prstGeom prst="rect">
            <a:avLst/>
          </a:prstGeom>
          <a:noFill/>
          <a:ln w="9525">
            <a:noFill/>
            <a:miter lim="800000"/>
            <a:headEnd/>
            <a:tailEnd/>
          </a:ln>
        </p:spPr>
      </p:pic>
      <p:sp>
        <p:nvSpPr>
          <p:cNvPr id="22532" name="Text Box 5"/>
          <p:cNvSpPr txBox="1">
            <a:spLocks noChangeArrowheads="1"/>
          </p:cNvSpPr>
          <p:nvPr/>
        </p:nvSpPr>
        <p:spPr bwMode="auto">
          <a:xfrm>
            <a:off x="1371600" y="1447800"/>
            <a:ext cx="1628971" cy="461665"/>
          </a:xfrm>
          <a:prstGeom prst="rect">
            <a:avLst/>
          </a:prstGeom>
          <a:noFill/>
          <a:ln w="25400">
            <a:noFill/>
            <a:miter lim="800000"/>
            <a:headEnd type="none" w="sm" len="sm"/>
            <a:tailEnd type="none" w="sm" len="sm"/>
          </a:ln>
        </p:spPr>
        <p:txBody>
          <a:bodyPr wrap="none">
            <a:spAutoFit/>
          </a:bodyPr>
          <a:lstStyle/>
          <a:p>
            <a:r>
              <a:rPr lang="zh-CN" altLang="en-US" dirty="0" smtClean="0">
                <a:latin typeface="Calibri" pitchFamily="34" charset="0"/>
              </a:rPr>
              <a:t>实验室中</a:t>
            </a:r>
            <a:r>
              <a:rPr lang="en-US" dirty="0" smtClean="0">
                <a:latin typeface="Calibri" pitchFamily="34" charset="0"/>
              </a:rPr>
              <a:t>…</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bwMode="auto">
          <a:xfrm>
            <a:off x="1447800" y="2667000"/>
            <a:ext cx="6248400" cy="2590800"/>
          </a:xfrm>
          <a:noFill/>
          <a:ln>
            <a:miter lim="800000"/>
            <a:headEnd/>
            <a:tailEnd/>
          </a:ln>
        </p:spPr>
        <p:txBody>
          <a:bodyPr vert="horz" wrap="square" lIns="91440" tIns="45720" rIns="91440" bIns="45720" numCol="1" anchor="t" anchorCtr="0" compatLnSpc="1">
            <a:prstTxWarp prst="textNoShape">
              <a:avLst/>
            </a:prstTxWarp>
          </a:bodyPr>
          <a:lstStyle/>
          <a:p>
            <a:pPr>
              <a:lnSpc>
                <a:spcPct val="125000"/>
              </a:lnSpc>
              <a:spcBef>
                <a:spcPct val="0"/>
              </a:spcBef>
            </a:pPr>
            <a:r>
              <a:rPr lang="en-US" b="0" dirty="0" smtClean="0"/>
              <a:t> </a:t>
            </a:r>
            <a:r>
              <a:rPr lang="zh-CN" altLang="en-US" b="0" dirty="0" smtClean="0"/>
              <a:t>摩尔质量，</a:t>
            </a:r>
            <a:r>
              <a:rPr lang="en-US" b="0" i="1" dirty="0" smtClean="0"/>
              <a:t>M</a:t>
            </a:r>
          </a:p>
          <a:p>
            <a:pPr>
              <a:lnSpc>
                <a:spcPct val="125000"/>
              </a:lnSpc>
              <a:spcBef>
                <a:spcPct val="0"/>
              </a:spcBef>
            </a:pPr>
            <a:r>
              <a:rPr lang="en-US" b="0" i="1" dirty="0" smtClean="0"/>
              <a:t> </a:t>
            </a:r>
            <a:r>
              <a:rPr lang="zh-CN" altLang="en-US" b="0" dirty="0" smtClean="0"/>
              <a:t>分子尺寸，</a:t>
            </a:r>
            <a:r>
              <a:rPr lang="en-US" b="0" dirty="0" smtClean="0"/>
              <a:t> </a:t>
            </a:r>
            <a:r>
              <a:rPr lang="en-US" b="0" i="1" dirty="0" smtClean="0"/>
              <a:t>r</a:t>
            </a:r>
            <a:r>
              <a:rPr lang="en-US" b="0" i="1" baseline="-25000" dirty="0" smtClean="0"/>
              <a:t>g</a:t>
            </a:r>
            <a:endParaRPr lang="en-US" b="0" i="1" dirty="0" smtClean="0"/>
          </a:p>
          <a:p>
            <a:pPr>
              <a:lnSpc>
                <a:spcPct val="125000"/>
              </a:lnSpc>
              <a:spcBef>
                <a:spcPct val="0"/>
              </a:spcBef>
            </a:pPr>
            <a:r>
              <a:rPr lang="en-US" b="0" i="1" dirty="0" smtClean="0"/>
              <a:t> </a:t>
            </a:r>
            <a:r>
              <a:rPr lang="zh-CN" altLang="en-US" b="0" dirty="0" smtClean="0"/>
              <a:t>第二维利系数，</a:t>
            </a:r>
            <a:r>
              <a:rPr lang="en-US" b="0" dirty="0" smtClean="0"/>
              <a:t> </a:t>
            </a:r>
            <a:r>
              <a:rPr lang="en-US" b="0" i="1" dirty="0" smtClean="0"/>
              <a:t>A</a:t>
            </a:r>
            <a:r>
              <a:rPr lang="en-US" b="0" baseline="-25000" dirty="0" smtClean="0"/>
              <a:t>2</a:t>
            </a:r>
            <a:endParaRPr lang="en-US" b="0" dirty="0" smtClean="0"/>
          </a:p>
          <a:p>
            <a:pPr>
              <a:lnSpc>
                <a:spcPct val="125000"/>
              </a:lnSpc>
              <a:spcBef>
                <a:spcPct val="0"/>
              </a:spcBef>
            </a:pPr>
            <a:r>
              <a:rPr lang="en-US" b="0" dirty="0" smtClean="0"/>
              <a:t> </a:t>
            </a:r>
            <a:r>
              <a:rPr lang="zh-CN" altLang="en-US" b="0" dirty="0" smtClean="0"/>
              <a:t>平移扩散系数</a:t>
            </a:r>
            <a:r>
              <a:rPr lang="zh-CN" altLang="en-US" dirty="0" smtClean="0"/>
              <a:t>，</a:t>
            </a:r>
            <a:r>
              <a:rPr lang="en-US" b="0" dirty="0" smtClean="0"/>
              <a:t> </a:t>
            </a:r>
            <a:r>
              <a:rPr lang="en-US" b="0" i="1" dirty="0" smtClean="0"/>
              <a:t>D</a:t>
            </a:r>
            <a:r>
              <a:rPr lang="en-US" b="0" i="1" baseline="-25000" dirty="0" smtClean="0"/>
              <a:t>t</a:t>
            </a:r>
            <a:r>
              <a:rPr lang="en-US" b="0" dirty="0" smtClean="0"/>
              <a:t> </a:t>
            </a:r>
          </a:p>
          <a:p>
            <a:pPr lvl="1">
              <a:lnSpc>
                <a:spcPct val="125000"/>
              </a:lnSpc>
              <a:spcBef>
                <a:spcPct val="0"/>
              </a:spcBef>
              <a:buFontTx/>
              <a:buNone/>
            </a:pPr>
            <a:r>
              <a:rPr lang="en-US" sz="2400" b="0" dirty="0" smtClean="0"/>
              <a:t>             - </a:t>
            </a:r>
            <a:r>
              <a:rPr lang="zh-CN" altLang="en-US" sz="2400" b="0" dirty="0" smtClean="0"/>
              <a:t>从而计算流体力学半径，</a:t>
            </a:r>
            <a:r>
              <a:rPr lang="en-US" sz="2400" b="0" i="1" dirty="0" err="1" smtClean="0"/>
              <a:t>r</a:t>
            </a:r>
            <a:r>
              <a:rPr lang="en-US" sz="2400" b="0" i="1" baseline="-25000" dirty="0" err="1" smtClean="0"/>
              <a:t>h</a:t>
            </a:r>
            <a:endParaRPr lang="en-US" sz="2400" b="0" dirty="0" smtClean="0"/>
          </a:p>
          <a:p>
            <a:pPr algn="ctr">
              <a:buFontTx/>
              <a:buNone/>
            </a:pPr>
            <a:endParaRPr lang="en-US" sz="2800" dirty="0" smtClean="0"/>
          </a:p>
        </p:txBody>
      </p:sp>
      <p:sp>
        <p:nvSpPr>
          <p:cNvPr id="23554" name="Rectangle 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solidFill>
                  <a:schemeClr val="tx1"/>
                </a:solidFill>
              </a:rPr>
              <a:t>光散射可以测定哪些物理量</a:t>
            </a:r>
            <a:r>
              <a:rPr i="0" dirty="0" smtClean="0">
                <a:solidFill>
                  <a:schemeClr val="tx1"/>
                </a:solidFill>
              </a:rPr>
              <a:t>?</a:t>
            </a:r>
          </a:p>
        </p:txBody>
      </p:sp>
      <p:sp>
        <p:nvSpPr>
          <p:cNvPr id="23556" name="Text Box 5"/>
          <p:cNvSpPr txBox="1">
            <a:spLocks noChangeArrowheads="1"/>
          </p:cNvSpPr>
          <p:nvPr/>
        </p:nvSpPr>
        <p:spPr bwMode="auto">
          <a:xfrm>
            <a:off x="525443" y="1600200"/>
            <a:ext cx="7103227" cy="523220"/>
          </a:xfrm>
          <a:prstGeom prst="rect">
            <a:avLst/>
          </a:prstGeom>
          <a:noFill/>
          <a:ln w="25400">
            <a:noFill/>
            <a:miter lim="800000"/>
            <a:headEnd type="none" w="sm" len="sm"/>
            <a:tailEnd type="none" w="sm" len="sm"/>
          </a:ln>
        </p:spPr>
        <p:txBody>
          <a:bodyPr wrap="none">
            <a:spAutoFit/>
          </a:bodyPr>
          <a:lstStyle/>
          <a:p>
            <a:pPr algn="l"/>
            <a:r>
              <a:rPr lang="zh-CN" altLang="en-US" sz="2800" dirty="0" smtClean="0">
                <a:latin typeface="Calibri" pitchFamily="34" charset="0"/>
              </a:rPr>
              <a:t>在溶液体系下，光散射可以测定以下物理量</a:t>
            </a:r>
            <a:r>
              <a:rPr lang="en-US" sz="2800" dirty="0" smtClean="0">
                <a:latin typeface="Calibri" pitchFamily="34" charset="0"/>
              </a:rPr>
              <a:t>:</a:t>
            </a: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光及其性质</a:t>
            </a:r>
            <a:endParaRPr lang="en-US" i="0" dirty="0" smtClean="0"/>
          </a:p>
        </p:txBody>
      </p:sp>
      <p:sp>
        <p:nvSpPr>
          <p:cNvPr id="4100" name="Text Box 4"/>
          <p:cNvSpPr txBox="1">
            <a:spLocks noChangeArrowheads="1"/>
          </p:cNvSpPr>
          <p:nvPr/>
        </p:nvSpPr>
        <p:spPr bwMode="auto">
          <a:xfrm>
            <a:off x="838200" y="1524000"/>
            <a:ext cx="4185761" cy="461665"/>
          </a:xfrm>
          <a:prstGeom prst="rect">
            <a:avLst/>
          </a:prstGeom>
          <a:noFill/>
          <a:ln w="25400">
            <a:noFill/>
            <a:miter lim="800000"/>
            <a:headEnd type="none" w="sm" len="sm"/>
            <a:tailEnd type="none" w="sm" len="sm"/>
          </a:ln>
        </p:spPr>
        <p:txBody>
          <a:bodyPr wrap="none">
            <a:spAutoFit/>
          </a:bodyPr>
          <a:lstStyle/>
          <a:p>
            <a:r>
              <a:rPr lang="zh-CN" altLang="en-US" dirty="0" smtClean="0">
                <a:latin typeface="Calibri" pitchFamily="34" charset="0"/>
              </a:rPr>
              <a:t>光是由振动的磁场和电场组成</a:t>
            </a:r>
            <a:endParaRPr lang="en-US" dirty="0">
              <a:latin typeface="Calibri" pitchFamily="34" charset="0"/>
            </a:endParaRPr>
          </a:p>
        </p:txBody>
      </p:sp>
      <p:sp>
        <p:nvSpPr>
          <p:cNvPr id="4101" name="Text Box 5"/>
          <p:cNvSpPr txBox="1">
            <a:spLocks noChangeArrowheads="1"/>
          </p:cNvSpPr>
          <p:nvPr/>
        </p:nvSpPr>
        <p:spPr bwMode="auto">
          <a:xfrm>
            <a:off x="838200" y="5045075"/>
            <a:ext cx="3773790" cy="461665"/>
          </a:xfrm>
          <a:prstGeom prst="rect">
            <a:avLst/>
          </a:prstGeom>
          <a:noFill/>
          <a:ln w="25400">
            <a:noFill/>
            <a:miter lim="800000"/>
            <a:headEnd type="none" w="sm" len="sm"/>
            <a:tailEnd type="none" w="sm" len="sm"/>
          </a:ln>
        </p:spPr>
        <p:txBody>
          <a:bodyPr wrap="none">
            <a:spAutoFit/>
          </a:bodyPr>
          <a:lstStyle/>
          <a:p>
            <a:pPr algn="l">
              <a:buFontTx/>
              <a:buChar char="•"/>
            </a:pPr>
            <a:r>
              <a:rPr lang="en-US" dirty="0">
                <a:latin typeface="Calibri" pitchFamily="34" charset="0"/>
              </a:rPr>
              <a:t> </a:t>
            </a:r>
            <a:r>
              <a:rPr lang="en-US" dirty="0" smtClean="0">
                <a:latin typeface="Calibri" pitchFamily="34" charset="0"/>
              </a:rPr>
              <a:t> </a:t>
            </a:r>
            <a:r>
              <a:rPr lang="zh-CN" altLang="en-US" dirty="0" smtClean="0">
                <a:latin typeface="Calibri" pitchFamily="34" charset="0"/>
              </a:rPr>
              <a:t>极化率</a:t>
            </a:r>
            <a:r>
              <a:rPr lang="en-US" dirty="0" smtClean="0">
                <a:latin typeface="Calibri" pitchFamily="34" charset="0"/>
              </a:rPr>
              <a:t>:  </a:t>
            </a:r>
            <a:r>
              <a:rPr lang="zh-CN" altLang="en-US" dirty="0" smtClean="0">
                <a:latin typeface="Calibri" pitchFamily="34" charset="0"/>
              </a:rPr>
              <a:t>方向为电场方向</a:t>
            </a:r>
            <a:endParaRPr lang="en-US" dirty="0">
              <a:latin typeface="Calibri" pitchFamily="34" charset="0"/>
            </a:endParaRPr>
          </a:p>
        </p:txBody>
      </p:sp>
      <p:sp>
        <p:nvSpPr>
          <p:cNvPr id="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3" name="Object 3"/>
          <p:cNvGraphicFramePr>
            <a:graphicFrameLocks noChangeAspect="1"/>
          </p:cNvGraphicFramePr>
          <p:nvPr/>
        </p:nvGraphicFramePr>
        <p:xfrm>
          <a:off x="6781800" y="4984750"/>
          <a:ext cx="1009650" cy="552450"/>
        </p:xfrm>
        <a:graphic>
          <a:graphicData uri="http://schemas.openxmlformats.org/presentationml/2006/ole">
            <p:oleObj spid="_x0000_s4100" name="Equation" r:id="rId4" imgW="508000" imgH="279400" progId="Equation.3">
              <p:embed/>
            </p:oleObj>
          </a:graphicData>
        </a:graphic>
      </p:graphicFrame>
      <p:sp>
        <p:nvSpPr>
          <p:cNvPr id="11" name="TextBox 10"/>
          <p:cNvSpPr txBox="1"/>
          <p:nvPr/>
        </p:nvSpPr>
        <p:spPr>
          <a:xfrm>
            <a:off x="5232400" y="5029200"/>
            <a:ext cx="1420582" cy="461665"/>
          </a:xfrm>
          <a:prstGeom prst="rect">
            <a:avLst/>
          </a:prstGeom>
          <a:noFill/>
        </p:spPr>
        <p:txBody>
          <a:bodyPr wrap="none" rtlCol="0">
            <a:spAutoFit/>
          </a:bodyPr>
          <a:lstStyle/>
          <a:p>
            <a:pPr marL="228600" indent="-228600">
              <a:buFont typeface="Arial" pitchFamily="34" charset="0"/>
              <a:buChar char="•"/>
            </a:pPr>
            <a:r>
              <a:rPr lang="zh-CN" altLang="en-US" dirty="0" smtClean="0">
                <a:latin typeface="Calibri" pitchFamily="34" charset="0"/>
              </a:rPr>
              <a:t>光强度</a:t>
            </a:r>
            <a:r>
              <a:rPr lang="en-US" dirty="0" smtClean="0">
                <a:latin typeface="Calibri" pitchFamily="34" charset="0"/>
              </a:rPr>
              <a:t>:</a:t>
            </a:r>
            <a:endParaRPr lang="en-US" dirty="0">
              <a:latin typeface="Calibri" pitchFamily="34" charset="0"/>
            </a:endParaRPr>
          </a:p>
        </p:txBody>
      </p:sp>
      <p:grpSp>
        <p:nvGrpSpPr>
          <p:cNvPr id="9" name="Group 28"/>
          <p:cNvGrpSpPr>
            <a:grpSpLocks/>
          </p:cNvGrpSpPr>
          <p:nvPr/>
        </p:nvGrpSpPr>
        <p:grpSpPr bwMode="auto">
          <a:xfrm>
            <a:off x="1671638" y="2166938"/>
            <a:ext cx="5775325" cy="2498725"/>
            <a:chOff x="2209800" y="1311275"/>
            <a:chExt cx="4203700" cy="1584742"/>
          </a:xfrm>
        </p:grpSpPr>
        <p:grpSp>
          <p:nvGrpSpPr>
            <p:cNvPr id="10" name="Group 27"/>
            <p:cNvGrpSpPr>
              <a:grpSpLocks/>
            </p:cNvGrpSpPr>
            <p:nvPr/>
          </p:nvGrpSpPr>
          <p:grpSpPr bwMode="auto">
            <a:xfrm>
              <a:off x="2209800" y="1311275"/>
              <a:ext cx="4203700" cy="1555750"/>
              <a:chOff x="2209800" y="1311275"/>
              <a:chExt cx="4203700" cy="1555750"/>
            </a:xfrm>
          </p:grpSpPr>
          <p:sp>
            <p:nvSpPr>
              <p:cNvPr id="13" name="Rectangle 26"/>
              <p:cNvSpPr>
                <a:spLocks noChangeArrowheads="1"/>
              </p:cNvSpPr>
              <p:nvPr/>
            </p:nvSpPr>
            <p:spPr bwMode="auto">
              <a:xfrm>
                <a:off x="2209800" y="1311275"/>
                <a:ext cx="4203700" cy="1555750"/>
              </a:xfrm>
              <a:prstGeom prst="rect">
                <a:avLst/>
              </a:prstGeom>
              <a:solidFill>
                <a:schemeClr val="accent1"/>
              </a:solidFill>
              <a:ln w="9525" algn="ctr">
                <a:solidFill>
                  <a:schemeClr val="tx1"/>
                </a:solidFill>
                <a:round/>
                <a:headEnd/>
                <a:tailEnd/>
              </a:ln>
            </p:spPr>
            <p:txBody>
              <a:bodyPr wrap="none" anchor="ctr">
                <a:spAutoFit/>
              </a:bodyPr>
              <a:lstStyle/>
              <a:p>
                <a:pPr algn="r" eaLnBrk="0" hangingPunct="0"/>
                <a:endParaRPr lang="en-US"/>
              </a:p>
            </p:txBody>
          </p:sp>
          <p:pic>
            <p:nvPicPr>
              <p:cNvPr id="14" name="Picture 11" descr="wave diagram"/>
              <p:cNvPicPr>
                <a:picLocks noChangeAspect="1" noChangeArrowheads="1"/>
              </p:cNvPicPr>
              <p:nvPr/>
            </p:nvPicPr>
            <p:blipFill>
              <a:blip r:embed="rId5" cstate="print"/>
              <a:srcRect/>
              <a:stretch>
                <a:fillRect/>
              </a:stretch>
            </p:blipFill>
            <p:spPr bwMode="auto">
              <a:xfrm>
                <a:off x="2835275" y="1325563"/>
                <a:ext cx="2895600" cy="1536700"/>
              </a:xfrm>
              <a:prstGeom prst="rect">
                <a:avLst/>
              </a:prstGeom>
              <a:noFill/>
              <a:ln w="9525">
                <a:noFill/>
                <a:miter lim="800000"/>
                <a:headEnd/>
                <a:tailEnd/>
              </a:ln>
            </p:spPr>
          </p:pic>
          <p:sp>
            <p:nvSpPr>
              <p:cNvPr id="15" name="Text Box 13"/>
              <p:cNvSpPr txBox="1">
                <a:spLocks noChangeArrowheads="1"/>
              </p:cNvSpPr>
              <p:nvPr/>
            </p:nvSpPr>
            <p:spPr bwMode="auto">
              <a:xfrm>
                <a:off x="2906565" y="1338459"/>
                <a:ext cx="283097" cy="338293"/>
              </a:xfrm>
              <a:prstGeom prst="rect">
                <a:avLst/>
              </a:prstGeom>
              <a:noFill/>
              <a:ln w="9525">
                <a:noFill/>
                <a:miter lim="800000"/>
                <a:headEnd/>
                <a:tailEnd/>
              </a:ln>
            </p:spPr>
            <p:txBody>
              <a:bodyPr wrap="none" anchor="ctr">
                <a:spAutoFit/>
              </a:bodyPr>
              <a:lstStyle/>
              <a:p>
                <a:pPr algn="ctr" eaLnBrk="0" hangingPunct="0">
                  <a:defRPr/>
                </a:pPr>
                <a:r>
                  <a:rPr lang="en-US" sz="1600" b="1" dirty="0">
                    <a:latin typeface="+mj-lt"/>
                    <a:cs typeface="+mn-cs"/>
                  </a:rPr>
                  <a:t>Z</a:t>
                </a:r>
              </a:p>
            </p:txBody>
          </p:sp>
          <p:sp>
            <p:nvSpPr>
              <p:cNvPr id="16" name="Text Box 14"/>
              <p:cNvSpPr txBox="1">
                <a:spLocks noChangeArrowheads="1"/>
              </p:cNvSpPr>
              <p:nvPr/>
            </p:nvSpPr>
            <p:spPr bwMode="auto">
              <a:xfrm>
                <a:off x="2656977" y="1992895"/>
                <a:ext cx="292341" cy="337287"/>
              </a:xfrm>
              <a:prstGeom prst="rect">
                <a:avLst/>
              </a:prstGeom>
              <a:noFill/>
              <a:ln w="9525">
                <a:noFill/>
                <a:miter lim="800000"/>
                <a:headEnd/>
                <a:tailEnd/>
              </a:ln>
            </p:spPr>
            <p:txBody>
              <a:bodyPr wrap="none" anchor="ctr">
                <a:spAutoFit/>
              </a:bodyPr>
              <a:lstStyle/>
              <a:p>
                <a:pPr algn="ctr" eaLnBrk="0" hangingPunct="0">
                  <a:defRPr/>
                </a:pPr>
                <a:r>
                  <a:rPr lang="en-US" sz="1600" b="1" dirty="0">
                    <a:latin typeface="+mj-lt"/>
                    <a:cs typeface="+mn-cs"/>
                  </a:rPr>
                  <a:t>Y</a:t>
                </a:r>
              </a:p>
            </p:txBody>
          </p:sp>
          <p:sp>
            <p:nvSpPr>
              <p:cNvPr id="17" name="Text Box 15"/>
              <p:cNvSpPr txBox="1">
                <a:spLocks noChangeArrowheads="1"/>
              </p:cNvSpPr>
              <p:nvPr/>
            </p:nvSpPr>
            <p:spPr bwMode="auto">
              <a:xfrm>
                <a:off x="3818253" y="1567008"/>
                <a:ext cx="284252" cy="338293"/>
              </a:xfrm>
              <a:prstGeom prst="rect">
                <a:avLst/>
              </a:prstGeom>
              <a:noFill/>
              <a:ln w="9525">
                <a:noFill/>
                <a:miter lim="800000"/>
                <a:headEnd/>
                <a:tailEnd/>
              </a:ln>
            </p:spPr>
            <p:txBody>
              <a:bodyPr wrap="none" anchor="ctr">
                <a:spAutoFit/>
              </a:bodyPr>
              <a:lstStyle/>
              <a:p>
                <a:pPr algn="ctr" eaLnBrk="0" hangingPunct="0">
                  <a:defRPr/>
                </a:pPr>
                <a:r>
                  <a:rPr lang="en-US" sz="1600" b="1" dirty="0">
                    <a:latin typeface="+mj-lt"/>
                    <a:cs typeface="+mn-cs"/>
                  </a:rPr>
                  <a:t>E</a:t>
                </a:r>
              </a:p>
            </p:txBody>
          </p:sp>
          <p:sp>
            <p:nvSpPr>
              <p:cNvPr id="18" name="Text Box 16"/>
              <p:cNvSpPr txBox="1">
                <a:spLocks noChangeArrowheads="1"/>
              </p:cNvSpPr>
              <p:nvPr/>
            </p:nvSpPr>
            <p:spPr bwMode="auto">
              <a:xfrm>
                <a:off x="3285568" y="2449993"/>
                <a:ext cx="315451" cy="338293"/>
              </a:xfrm>
              <a:prstGeom prst="rect">
                <a:avLst/>
              </a:prstGeom>
              <a:noFill/>
              <a:ln w="9525">
                <a:noFill/>
                <a:miter lim="800000"/>
                <a:headEnd/>
                <a:tailEnd/>
              </a:ln>
            </p:spPr>
            <p:txBody>
              <a:bodyPr wrap="none" anchor="ctr">
                <a:spAutoFit/>
              </a:bodyPr>
              <a:lstStyle/>
              <a:p>
                <a:pPr algn="ctr" eaLnBrk="0" hangingPunct="0">
                  <a:defRPr/>
                </a:pPr>
                <a:r>
                  <a:rPr lang="en-US" sz="1600" b="1" dirty="0">
                    <a:latin typeface="+mj-lt"/>
                    <a:cs typeface="+mn-cs"/>
                  </a:rPr>
                  <a:t>H</a:t>
                </a:r>
              </a:p>
            </p:txBody>
          </p:sp>
        </p:grpSp>
        <p:sp>
          <p:nvSpPr>
            <p:cNvPr id="12" name="Text Box 12"/>
            <p:cNvSpPr txBox="1">
              <a:spLocks noChangeArrowheads="1"/>
            </p:cNvSpPr>
            <p:nvPr/>
          </p:nvSpPr>
          <p:spPr bwMode="auto">
            <a:xfrm>
              <a:off x="5883126" y="2557724"/>
              <a:ext cx="298118" cy="338293"/>
            </a:xfrm>
            <a:prstGeom prst="rect">
              <a:avLst/>
            </a:prstGeom>
            <a:noFill/>
            <a:ln w="9525">
              <a:noFill/>
              <a:miter lim="800000"/>
              <a:headEnd/>
              <a:tailEnd/>
            </a:ln>
          </p:spPr>
          <p:txBody>
            <a:bodyPr wrap="none" anchor="ctr">
              <a:spAutoFit/>
            </a:bodyPr>
            <a:lstStyle/>
            <a:p>
              <a:pPr algn="ctr" eaLnBrk="0" hangingPunct="0">
                <a:defRPr/>
              </a:pPr>
              <a:r>
                <a:rPr lang="en-US" sz="1600" b="1" dirty="0">
                  <a:latin typeface="+mj-lt"/>
                  <a:cs typeface="+mn-cs"/>
                </a:rPr>
                <a:t>X</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905000" y="3352800"/>
            <a:ext cx="5715000" cy="2819400"/>
          </a:xfrm>
          <a:prstGeom prst="rect">
            <a:avLst/>
          </a:prstGeom>
          <a:noFill/>
          <a:ln w="25400">
            <a:noFill/>
            <a:miter lim="800000"/>
            <a:headEnd type="none" w="sm" len="sm"/>
            <a:tailEnd type="none" w="sm" len="sm"/>
          </a:ln>
        </p:spPr>
        <p:txBody>
          <a:bodyPr wrap="none" anchor="ctr"/>
          <a:lstStyle/>
          <a:p>
            <a:endParaRPr lang="en-US" dirty="0">
              <a:latin typeface="Calibri" pitchFamily="34" charset="0"/>
            </a:endParaRPr>
          </a:p>
        </p:txBody>
      </p:sp>
      <p:pic>
        <p:nvPicPr>
          <p:cNvPr id="24583" name="Picture 6" descr="oscillating dipole"/>
          <p:cNvPicPr>
            <a:picLocks noGrp="1" noChangeAspect="1" noChangeArrowheads="1" noCrop="1"/>
          </p:cNvPicPr>
          <p:nvPr>
            <p:ph idx="1"/>
          </p:nvPr>
        </p:nvPicPr>
        <p:blipFill>
          <a:blip r:embed="rId3" cstate="print"/>
          <a:srcRect/>
          <a:stretch>
            <a:fillRect/>
          </a:stretch>
        </p:blipFill>
        <p:spPr bwMode="auto">
          <a:xfrm>
            <a:off x="1371600" y="1752600"/>
            <a:ext cx="6248400" cy="1801813"/>
          </a:xfrm>
          <a:noFill/>
          <a:ln>
            <a:miter lim="800000"/>
            <a:headEnd/>
            <a:tailEnd/>
          </a:ln>
        </p:spPr>
      </p:pic>
      <p:sp>
        <p:nvSpPr>
          <p:cNvPr id="24579" name="Rectangle 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solidFill>
                  <a:schemeClr val="tx1"/>
                </a:solidFill>
              </a:rPr>
              <a:t>光散射是如何产生 </a:t>
            </a:r>
            <a:r>
              <a:rPr i="0" dirty="0" smtClean="0">
                <a:solidFill>
                  <a:schemeClr val="tx1"/>
                </a:solidFill>
              </a:rPr>
              <a:t>?</a:t>
            </a:r>
          </a:p>
        </p:txBody>
      </p:sp>
      <p:sp>
        <p:nvSpPr>
          <p:cNvPr id="24580" name="Text Box 4"/>
          <p:cNvSpPr txBox="1">
            <a:spLocks noChangeArrowheads="1"/>
          </p:cNvSpPr>
          <p:nvPr/>
        </p:nvSpPr>
        <p:spPr bwMode="auto">
          <a:xfrm>
            <a:off x="371773" y="1295400"/>
            <a:ext cx="7571304" cy="461665"/>
          </a:xfrm>
          <a:prstGeom prst="rect">
            <a:avLst/>
          </a:prstGeom>
          <a:noFill/>
          <a:ln w="25400">
            <a:noFill/>
            <a:miter lim="800000"/>
            <a:headEnd type="none" w="sm" len="sm"/>
            <a:tailEnd type="none" w="sm" len="sm"/>
          </a:ln>
        </p:spPr>
        <p:txBody>
          <a:bodyPr wrap="none">
            <a:spAutoFit/>
          </a:bodyPr>
          <a:lstStyle/>
          <a:p>
            <a:r>
              <a:rPr lang="zh-CN" altLang="en-US" dirty="0" smtClean="0">
                <a:latin typeface="Calibri" pitchFamily="34" charset="0"/>
              </a:rPr>
              <a:t>当光与物质接触时，物质中电荷被迫振动，产生偶极。</a:t>
            </a:r>
            <a:endParaRPr lang="en-US" dirty="0">
              <a:latin typeface="Calibri" pitchFamily="34" charset="0"/>
            </a:endParaRPr>
          </a:p>
        </p:txBody>
      </p:sp>
      <p:grpSp>
        <p:nvGrpSpPr>
          <p:cNvPr id="2" name="Group 4"/>
          <p:cNvGrpSpPr>
            <a:grpSpLocks/>
          </p:cNvGrpSpPr>
          <p:nvPr/>
        </p:nvGrpSpPr>
        <p:grpSpPr bwMode="auto">
          <a:xfrm>
            <a:off x="1600200" y="3276600"/>
            <a:ext cx="6019800" cy="2869377"/>
            <a:chOff x="1008" y="2016"/>
            <a:chExt cx="3792" cy="1872"/>
          </a:xfrm>
        </p:grpSpPr>
        <p:pic>
          <p:nvPicPr>
            <p:cNvPr id="24584" name="Picture 10" descr="polar5"/>
            <p:cNvPicPr>
              <a:picLocks noChangeAspect="1" noChangeArrowheads="1"/>
            </p:cNvPicPr>
            <p:nvPr/>
          </p:nvPicPr>
          <p:blipFill>
            <a:blip r:embed="rId4" cstate="print"/>
            <a:srcRect/>
            <a:stretch>
              <a:fillRect/>
            </a:stretch>
          </p:blipFill>
          <p:spPr bwMode="auto">
            <a:xfrm>
              <a:off x="3411" y="2016"/>
              <a:ext cx="1389" cy="1872"/>
            </a:xfrm>
            <a:prstGeom prst="rect">
              <a:avLst/>
            </a:prstGeom>
            <a:noFill/>
            <a:ln w="9525">
              <a:noFill/>
              <a:miter lim="800000"/>
              <a:headEnd/>
              <a:tailEnd/>
            </a:ln>
          </p:spPr>
        </p:pic>
        <p:sp>
          <p:nvSpPr>
            <p:cNvPr id="24585" name="Text Box 11"/>
            <p:cNvSpPr txBox="1">
              <a:spLocks noChangeArrowheads="1"/>
            </p:cNvSpPr>
            <p:nvPr/>
          </p:nvSpPr>
          <p:spPr bwMode="auto">
            <a:xfrm>
              <a:off x="1008" y="2352"/>
              <a:ext cx="3312" cy="663"/>
            </a:xfrm>
            <a:prstGeom prst="rect">
              <a:avLst/>
            </a:prstGeom>
            <a:noFill/>
            <a:ln w="25400">
              <a:noFill/>
              <a:miter lim="800000"/>
              <a:headEnd type="none" w="sm" len="sm"/>
              <a:tailEnd type="none" w="sm" len="sm"/>
            </a:ln>
          </p:spPr>
          <p:txBody>
            <a:bodyPr>
              <a:spAutoFit/>
            </a:bodyPr>
            <a:lstStyle/>
            <a:p>
              <a:pPr algn="l"/>
              <a:r>
                <a:rPr lang="zh-CN" altLang="en-US" dirty="0" smtClean="0">
                  <a:latin typeface="Calibri" pitchFamily="34" charset="0"/>
                </a:rPr>
                <a:t>物质中电荷振动产生散射光</a:t>
              </a:r>
              <a:r>
                <a:rPr lang="en-US" dirty="0" smtClean="0">
                  <a:latin typeface="Calibri" pitchFamily="34" charset="0"/>
                </a:rPr>
                <a:t>.</a:t>
              </a:r>
            </a:p>
            <a:p>
              <a:pPr algn="l"/>
              <a:endParaRPr lang="en-US" sz="1200" dirty="0" smtClean="0">
                <a:latin typeface="Calibri" pitchFamily="34" charset="0"/>
              </a:endParaRPr>
            </a:p>
            <a:p>
              <a:pPr algn="l"/>
              <a:r>
                <a:rPr lang="zh-CN" altLang="en-US" dirty="0" smtClean="0">
                  <a:latin typeface="Calibri" pitchFamily="34" charset="0"/>
                </a:rPr>
                <a:t>物质的极化率决定了散射光强度</a:t>
              </a:r>
              <a:endParaRPr lang="en-US" dirty="0">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折射率 </a:t>
            </a:r>
            <a:r>
              <a:rPr lang="en-US" i="0" dirty="0" smtClean="0"/>
              <a:t>n</a:t>
            </a:r>
          </a:p>
        </p:txBody>
      </p:sp>
      <p:sp>
        <p:nvSpPr>
          <p:cNvPr id="6150" name="Text Box 4"/>
          <p:cNvSpPr txBox="1">
            <a:spLocks noChangeArrowheads="1"/>
          </p:cNvSpPr>
          <p:nvPr/>
        </p:nvSpPr>
        <p:spPr bwMode="auto">
          <a:xfrm>
            <a:off x="945045" y="1536174"/>
            <a:ext cx="7209025" cy="3416320"/>
          </a:xfrm>
          <a:prstGeom prst="rect">
            <a:avLst/>
          </a:prstGeom>
          <a:noFill/>
          <a:ln w="25400">
            <a:noFill/>
            <a:miter lim="800000"/>
            <a:headEnd type="none" w="sm" len="sm"/>
            <a:tailEnd type="none" w="sm" len="sm"/>
          </a:ln>
        </p:spPr>
        <p:txBody>
          <a:bodyPr wrap="none">
            <a:spAutoFit/>
          </a:bodyPr>
          <a:lstStyle/>
          <a:p>
            <a:pPr algn="l"/>
            <a:r>
              <a:rPr lang="zh-CN" altLang="en-US" dirty="0" smtClean="0">
                <a:latin typeface="Calibri" pitchFamily="34" charset="0"/>
              </a:rPr>
              <a:t>极化率直接与物质的折射率有关 </a:t>
            </a:r>
            <a:r>
              <a:rPr lang="en-US" dirty="0" smtClean="0">
                <a:latin typeface="Calibri" pitchFamily="34" charset="0"/>
              </a:rPr>
              <a:t>.</a:t>
            </a:r>
          </a:p>
          <a:p>
            <a:pPr algn="l"/>
            <a:endParaRPr lang="en-US" dirty="0" smtClean="0">
              <a:latin typeface="Calibri" pitchFamily="34" charset="0"/>
            </a:endParaRPr>
          </a:p>
          <a:p>
            <a:pPr algn="l"/>
            <a:r>
              <a:rPr lang="zh-CN" altLang="en-US" dirty="0" smtClean="0">
                <a:latin typeface="Calibri" pitchFamily="34" charset="0"/>
              </a:rPr>
              <a:t>折射率的计算方法如下</a:t>
            </a:r>
            <a:r>
              <a:rPr lang="en-US" dirty="0" smtClean="0">
                <a:latin typeface="Calibri" pitchFamily="34" charset="0"/>
              </a:rPr>
              <a:t>.</a:t>
            </a:r>
          </a:p>
          <a:p>
            <a:pPr algn="l"/>
            <a:endParaRPr lang="en-US" dirty="0">
              <a:latin typeface="Calibri" pitchFamily="34" charset="0"/>
            </a:endParaRPr>
          </a:p>
          <a:p>
            <a:pPr algn="l"/>
            <a:endParaRPr lang="en-US" dirty="0" smtClean="0">
              <a:latin typeface="Calibri" pitchFamily="34" charset="0"/>
            </a:endParaRPr>
          </a:p>
          <a:p>
            <a:pPr algn="l"/>
            <a:endParaRPr lang="en-US" dirty="0">
              <a:latin typeface="Calibri" pitchFamily="34" charset="0"/>
            </a:endParaRPr>
          </a:p>
          <a:p>
            <a:pPr algn="l"/>
            <a:endParaRPr lang="en-US" dirty="0" smtClean="0">
              <a:latin typeface="Calibri" pitchFamily="34" charset="0"/>
            </a:endParaRPr>
          </a:p>
          <a:p>
            <a:pPr algn="l"/>
            <a:endParaRPr lang="en-US" dirty="0" smtClean="0">
              <a:latin typeface="Calibri" pitchFamily="34" charset="0"/>
            </a:endParaRPr>
          </a:p>
          <a:p>
            <a:pPr algn="l"/>
            <a:r>
              <a:rPr lang="zh-CN" altLang="en-US" dirty="0" smtClean="0">
                <a:latin typeface="Calibri" pitchFamily="34" charset="0"/>
              </a:rPr>
              <a:t>在溶液中，极化率可以用折射率增量来表示，</a:t>
            </a:r>
            <a:r>
              <a:rPr lang="en-US" dirty="0" smtClean="0">
                <a:latin typeface="Calibri" pitchFamily="34" charset="0"/>
              </a:rPr>
              <a:t> </a:t>
            </a:r>
            <a:r>
              <a:rPr lang="en-US" i="1" dirty="0" err="1" smtClean="0">
                <a:latin typeface="Calibri" pitchFamily="34" charset="0"/>
              </a:rPr>
              <a:t>dn</a:t>
            </a:r>
            <a:r>
              <a:rPr lang="en-US" dirty="0" smtClean="0">
                <a:latin typeface="Calibri" pitchFamily="34" charset="0"/>
              </a:rPr>
              <a:t>/</a:t>
            </a:r>
            <a:r>
              <a:rPr lang="en-US" i="1" dirty="0" smtClean="0">
                <a:latin typeface="Calibri" pitchFamily="34" charset="0"/>
              </a:rPr>
              <a:t>dc</a:t>
            </a:r>
            <a:r>
              <a:rPr lang="en-US" dirty="0" smtClean="0">
                <a:latin typeface="Calibri" pitchFamily="34" charset="0"/>
              </a:rPr>
              <a:t>.</a:t>
            </a:r>
            <a:endParaRPr lang="en-US" dirty="0">
              <a:latin typeface="Calibri" pitchFamily="34" charset="0"/>
            </a:endParaRPr>
          </a:p>
        </p:txBody>
      </p:sp>
      <p:pic>
        <p:nvPicPr>
          <p:cNvPr id="6151" name="Picture 8" descr="snells"/>
          <p:cNvPicPr>
            <a:picLocks noChangeAspect="1" noChangeArrowheads="1"/>
          </p:cNvPicPr>
          <p:nvPr/>
        </p:nvPicPr>
        <p:blipFill>
          <a:blip r:embed="rId4" cstate="print"/>
          <a:srcRect/>
          <a:stretch>
            <a:fillRect/>
          </a:stretch>
        </p:blipFill>
        <p:spPr bwMode="auto">
          <a:xfrm>
            <a:off x="6553200" y="1143000"/>
            <a:ext cx="2168525" cy="2590800"/>
          </a:xfrm>
          <a:prstGeom prst="rect">
            <a:avLst/>
          </a:prstGeom>
          <a:noFill/>
          <a:ln w="9525">
            <a:noFill/>
            <a:miter lim="800000"/>
            <a:headEnd/>
            <a:tailEnd/>
          </a:ln>
        </p:spPr>
      </p:pic>
      <p:sp>
        <p:nvSpPr>
          <p:cNvPr id="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3" name="Object 5"/>
          <p:cNvGraphicFramePr>
            <a:graphicFrameLocks noChangeAspect="1"/>
          </p:cNvGraphicFramePr>
          <p:nvPr/>
        </p:nvGraphicFramePr>
        <p:xfrm>
          <a:off x="3627985" y="3153841"/>
          <a:ext cx="1971675" cy="828675"/>
        </p:xfrm>
        <a:graphic>
          <a:graphicData uri="http://schemas.openxmlformats.org/presentationml/2006/ole">
            <p:oleObj spid="_x0000_s6154" name="Equation" r:id="rId5" imgW="926698" imgH="393529" progId="Equation.3">
              <p:embed/>
            </p:oleObj>
          </a:graphicData>
        </a:graphic>
      </p:graphicFrame>
      <p:sp>
        <p:nvSpPr>
          <p:cNvPr id="61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4" name="Object 7"/>
          <p:cNvGraphicFramePr>
            <a:graphicFrameLocks noChangeAspect="1"/>
          </p:cNvGraphicFramePr>
          <p:nvPr/>
        </p:nvGraphicFramePr>
        <p:xfrm>
          <a:off x="5016500" y="5245100"/>
          <a:ext cx="2057400" cy="971550"/>
        </p:xfrm>
        <a:graphic>
          <a:graphicData uri="http://schemas.openxmlformats.org/presentationml/2006/ole">
            <p:oleObj spid="_x0000_s6155" name="Equation" r:id="rId6" imgW="990170" imgH="469696" progId="Equation.3">
              <p:embed/>
            </p:oleObj>
          </a:graphicData>
        </a:graphic>
      </p:graphicFrame>
      <p:sp>
        <p:nvSpPr>
          <p:cNvPr id="615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153" name="Object 9"/>
          <p:cNvGraphicFramePr>
            <a:graphicFrameLocks noChangeAspect="1"/>
          </p:cNvGraphicFramePr>
          <p:nvPr/>
        </p:nvGraphicFramePr>
        <p:xfrm>
          <a:off x="1816100" y="5378450"/>
          <a:ext cx="1771650" cy="838200"/>
        </p:xfrm>
        <a:graphic>
          <a:graphicData uri="http://schemas.openxmlformats.org/presentationml/2006/ole">
            <p:oleObj spid="_x0000_s6156" name="Equation" r:id="rId7" imgW="825500" imgH="39370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noFill/>
          <a:ln w="25400">
            <a:noFill/>
            <a:miter lim="800000"/>
            <a:headEnd type="none" w="sm" len="sm"/>
            <a:tailEnd type="none" w="sm" len="sm"/>
          </a:ln>
        </p:spPr>
        <p:txBody>
          <a:bodyPr/>
          <a:lstStyle/>
          <a:p>
            <a:r>
              <a:rPr lang="zh-CN" altLang="en-US" i="0" dirty="0" smtClean="0"/>
              <a:t>光的叠加</a:t>
            </a:r>
            <a:endParaRPr lang="en-US" i="0" dirty="0" smtClean="0"/>
          </a:p>
        </p:txBody>
      </p:sp>
      <p:pic>
        <p:nvPicPr>
          <p:cNvPr id="8197" name="Picture 3" descr="interference4"/>
          <p:cNvPicPr>
            <a:picLocks noChangeAspect="1" noChangeArrowheads="1"/>
          </p:cNvPicPr>
          <p:nvPr/>
        </p:nvPicPr>
        <p:blipFill>
          <a:blip r:embed="rId4" cstate="print"/>
          <a:srcRect/>
          <a:stretch>
            <a:fillRect/>
          </a:stretch>
        </p:blipFill>
        <p:spPr bwMode="auto">
          <a:xfrm>
            <a:off x="4318000" y="4000500"/>
            <a:ext cx="4597400" cy="2019300"/>
          </a:xfrm>
          <a:prstGeom prst="rect">
            <a:avLst/>
          </a:prstGeom>
          <a:noFill/>
          <a:ln w="9525">
            <a:noFill/>
            <a:miter lim="800000"/>
            <a:headEnd/>
            <a:tailEnd/>
          </a:ln>
        </p:spPr>
      </p:pic>
      <p:pic>
        <p:nvPicPr>
          <p:cNvPr id="8198" name="Picture 4" descr="interference0"/>
          <p:cNvPicPr>
            <a:picLocks noChangeAspect="1" noChangeArrowheads="1"/>
          </p:cNvPicPr>
          <p:nvPr/>
        </p:nvPicPr>
        <p:blipFill>
          <a:blip r:embed="rId5" cstate="print"/>
          <a:srcRect/>
          <a:stretch>
            <a:fillRect/>
          </a:stretch>
        </p:blipFill>
        <p:spPr bwMode="auto">
          <a:xfrm>
            <a:off x="4318000" y="4000500"/>
            <a:ext cx="4597400" cy="2019300"/>
          </a:xfrm>
          <a:prstGeom prst="rect">
            <a:avLst/>
          </a:prstGeom>
          <a:noFill/>
          <a:ln w="9525">
            <a:noFill/>
            <a:miter lim="800000"/>
            <a:headEnd/>
            <a:tailEnd/>
          </a:ln>
        </p:spPr>
      </p:pic>
      <p:pic>
        <p:nvPicPr>
          <p:cNvPr id="236549" name="Picture 5" descr="interference2"/>
          <p:cNvPicPr>
            <a:picLocks noChangeAspect="1" noChangeArrowheads="1"/>
          </p:cNvPicPr>
          <p:nvPr/>
        </p:nvPicPr>
        <p:blipFill>
          <a:blip r:embed="rId6" cstate="print"/>
          <a:srcRect/>
          <a:stretch>
            <a:fillRect/>
          </a:stretch>
        </p:blipFill>
        <p:spPr bwMode="auto">
          <a:xfrm>
            <a:off x="4318000" y="4000500"/>
            <a:ext cx="4597400" cy="2019300"/>
          </a:xfrm>
          <a:prstGeom prst="rect">
            <a:avLst/>
          </a:prstGeom>
          <a:noFill/>
          <a:ln w="9525">
            <a:noFill/>
            <a:miter lim="800000"/>
            <a:headEnd/>
            <a:tailEnd/>
          </a:ln>
        </p:spPr>
      </p:pic>
      <p:pic>
        <p:nvPicPr>
          <p:cNvPr id="236550" name="Picture 6" descr="interference6"/>
          <p:cNvPicPr>
            <a:picLocks noChangeAspect="1" noChangeArrowheads="1"/>
          </p:cNvPicPr>
          <p:nvPr/>
        </p:nvPicPr>
        <p:blipFill>
          <a:blip r:embed="rId7" cstate="print"/>
          <a:srcRect/>
          <a:stretch>
            <a:fillRect/>
          </a:stretch>
        </p:blipFill>
        <p:spPr bwMode="auto">
          <a:xfrm>
            <a:off x="4318000" y="4000500"/>
            <a:ext cx="4597400" cy="2019300"/>
          </a:xfrm>
          <a:prstGeom prst="rect">
            <a:avLst/>
          </a:prstGeom>
          <a:noFill/>
          <a:ln w="9525">
            <a:noFill/>
            <a:miter lim="800000"/>
            <a:headEnd/>
            <a:tailEnd/>
          </a:ln>
        </p:spPr>
      </p:pic>
      <p:pic>
        <p:nvPicPr>
          <p:cNvPr id="236551" name="Picture 7" descr="interference8"/>
          <p:cNvPicPr>
            <a:picLocks noChangeAspect="1" noChangeArrowheads="1"/>
          </p:cNvPicPr>
          <p:nvPr/>
        </p:nvPicPr>
        <p:blipFill>
          <a:blip r:embed="rId8" cstate="print"/>
          <a:srcRect/>
          <a:stretch>
            <a:fillRect/>
          </a:stretch>
        </p:blipFill>
        <p:spPr bwMode="auto">
          <a:xfrm>
            <a:off x="4318000" y="4000500"/>
            <a:ext cx="4597400" cy="2019300"/>
          </a:xfrm>
          <a:prstGeom prst="rect">
            <a:avLst/>
          </a:prstGeom>
          <a:noFill/>
          <a:ln w="9525">
            <a:noFill/>
            <a:miter lim="800000"/>
            <a:headEnd/>
            <a:tailEnd/>
          </a:ln>
        </p:spPr>
      </p:pic>
      <p:sp>
        <p:nvSpPr>
          <p:cNvPr id="8202" name="Text Box 8"/>
          <p:cNvSpPr txBox="1">
            <a:spLocks noChangeArrowheads="1"/>
          </p:cNvSpPr>
          <p:nvPr/>
        </p:nvSpPr>
        <p:spPr bwMode="auto">
          <a:xfrm>
            <a:off x="4013200" y="3390900"/>
            <a:ext cx="1104791" cy="461665"/>
          </a:xfrm>
          <a:prstGeom prst="rect">
            <a:avLst/>
          </a:prstGeom>
          <a:noFill/>
          <a:ln w="25400">
            <a:noFill/>
            <a:miter lim="800000"/>
            <a:headEnd type="none" w="sm" len="sm"/>
            <a:tailEnd type="none" w="sm" len="sm"/>
          </a:ln>
        </p:spPr>
        <p:txBody>
          <a:bodyPr wrap="none">
            <a:spAutoFit/>
          </a:bodyPr>
          <a:lstStyle/>
          <a:p>
            <a:pPr>
              <a:buFontTx/>
              <a:buChar char="•"/>
            </a:pPr>
            <a:r>
              <a:rPr lang="en-US" dirty="0">
                <a:latin typeface="Calibri" pitchFamily="34" charset="0"/>
              </a:rPr>
              <a:t> </a:t>
            </a:r>
            <a:r>
              <a:rPr lang="zh-CN" altLang="en-US" dirty="0" smtClean="0">
                <a:latin typeface="Calibri" pitchFamily="34" charset="0"/>
              </a:rPr>
              <a:t>干涉</a:t>
            </a:r>
            <a:r>
              <a:rPr lang="en-US" dirty="0" smtClean="0">
                <a:latin typeface="Calibri" pitchFamily="34" charset="0"/>
              </a:rPr>
              <a:t>:</a:t>
            </a:r>
            <a:endParaRPr lang="en-US" dirty="0">
              <a:latin typeface="Calibri" pitchFamily="34" charset="0"/>
            </a:endParaRPr>
          </a:p>
        </p:txBody>
      </p:sp>
      <p:sp>
        <p:nvSpPr>
          <p:cNvPr id="8203" name="Text Box 9"/>
          <p:cNvSpPr txBox="1">
            <a:spLocks noChangeArrowheads="1"/>
          </p:cNvSpPr>
          <p:nvPr/>
        </p:nvSpPr>
        <p:spPr bwMode="auto">
          <a:xfrm>
            <a:off x="457200" y="914400"/>
            <a:ext cx="2254143" cy="461665"/>
          </a:xfrm>
          <a:prstGeom prst="rect">
            <a:avLst/>
          </a:prstGeom>
          <a:noFill/>
          <a:ln w="25400">
            <a:noFill/>
            <a:miter lim="800000"/>
            <a:headEnd type="none" w="sm" len="sm"/>
            <a:tailEnd type="none" w="sm" len="sm"/>
          </a:ln>
        </p:spPr>
        <p:txBody>
          <a:bodyPr wrap="none">
            <a:spAutoFit/>
          </a:bodyPr>
          <a:lstStyle/>
          <a:p>
            <a:pPr>
              <a:buFontTx/>
              <a:buChar char="•"/>
            </a:pPr>
            <a:r>
              <a:rPr lang="en-US" dirty="0">
                <a:latin typeface="Calibri" pitchFamily="34" charset="0"/>
              </a:rPr>
              <a:t> </a:t>
            </a:r>
            <a:r>
              <a:rPr lang="zh-CN" altLang="en-US" dirty="0" smtClean="0">
                <a:latin typeface="Calibri" pitchFamily="34" charset="0"/>
              </a:rPr>
              <a:t>非相干光叠加</a:t>
            </a:r>
            <a:endParaRPr lang="en-US" dirty="0">
              <a:latin typeface="Calibri" pitchFamily="34" charset="0"/>
            </a:endParaRPr>
          </a:p>
        </p:txBody>
      </p:sp>
      <p:sp>
        <p:nvSpPr>
          <p:cNvPr id="8204" name="Text Box 10"/>
          <p:cNvSpPr txBox="1">
            <a:spLocks noChangeArrowheads="1"/>
          </p:cNvSpPr>
          <p:nvPr/>
        </p:nvSpPr>
        <p:spPr bwMode="auto">
          <a:xfrm>
            <a:off x="447675" y="3352800"/>
            <a:ext cx="1946367" cy="461665"/>
          </a:xfrm>
          <a:prstGeom prst="rect">
            <a:avLst/>
          </a:prstGeom>
          <a:noFill/>
          <a:ln w="25400">
            <a:noFill/>
            <a:miter lim="800000"/>
            <a:headEnd type="none" w="sm" len="sm"/>
            <a:tailEnd type="none" w="sm" len="sm"/>
          </a:ln>
        </p:spPr>
        <p:txBody>
          <a:bodyPr wrap="none">
            <a:spAutoFit/>
          </a:bodyPr>
          <a:lstStyle/>
          <a:p>
            <a:pPr>
              <a:buFontTx/>
              <a:buChar char="•"/>
            </a:pPr>
            <a:r>
              <a:rPr lang="en-US" dirty="0">
                <a:latin typeface="Calibri" pitchFamily="34" charset="0"/>
              </a:rPr>
              <a:t> </a:t>
            </a:r>
            <a:r>
              <a:rPr lang="zh-CN" altLang="en-US" dirty="0" smtClean="0">
                <a:latin typeface="Calibri" pitchFamily="34" charset="0"/>
              </a:rPr>
              <a:t>相干光叠加</a:t>
            </a:r>
            <a:endParaRPr lang="en-US" dirty="0">
              <a:latin typeface="Calibri" pitchFamily="34" charset="0"/>
            </a:endParaRPr>
          </a:p>
        </p:txBody>
      </p:sp>
      <p:pic>
        <p:nvPicPr>
          <p:cNvPr id="8205" name="Picture 13" descr="incoherent2"/>
          <p:cNvPicPr>
            <a:picLocks noChangeAspect="1" noChangeArrowheads="1"/>
          </p:cNvPicPr>
          <p:nvPr/>
        </p:nvPicPr>
        <p:blipFill>
          <a:blip r:embed="rId9" cstate="print"/>
          <a:srcRect/>
          <a:stretch>
            <a:fillRect/>
          </a:stretch>
        </p:blipFill>
        <p:spPr bwMode="auto">
          <a:xfrm>
            <a:off x="4267200" y="1114425"/>
            <a:ext cx="3352800" cy="1933575"/>
          </a:xfrm>
          <a:prstGeom prst="rect">
            <a:avLst/>
          </a:prstGeom>
          <a:noFill/>
          <a:ln w="9525">
            <a:noFill/>
            <a:miter lim="800000"/>
            <a:headEnd/>
            <a:tailEnd/>
          </a:ln>
        </p:spPr>
      </p:pic>
      <p:sp>
        <p:nvSpPr>
          <p:cNvPr id="8206" name="Line 14"/>
          <p:cNvSpPr>
            <a:spLocks noChangeShapeType="1"/>
          </p:cNvSpPr>
          <p:nvPr/>
        </p:nvSpPr>
        <p:spPr bwMode="auto">
          <a:xfrm>
            <a:off x="457200" y="3276600"/>
            <a:ext cx="7924800" cy="0"/>
          </a:xfrm>
          <a:prstGeom prst="line">
            <a:avLst/>
          </a:prstGeom>
          <a:noFill/>
          <a:ln w="25400">
            <a:solidFill>
              <a:srgbClr val="FFFFE9"/>
            </a:solidFill>
            <a:round/>
            <a:headEnd type="none" w="sm" len="sm"/>
            <a:tailEnd type="none" w="sm" len="sm"/>
          </a:ln>
        </p:spPr>
        <p:txBody>
          <a:bodyPr wrap="none" anchor="ctr"/>
          <a:lstStyle/>
          <a:p>
            <a:endParaRPr lang="en-US" dirty="0"/>
          </a:p>
        </p:txBody>
      </p:sp>
      <p:sp>
        <p:nvSpPr>
          <p:cNvPr id="2"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3" name="Object 4"/>
          <p:cNvGraphicFramePr>
            <a:graphicFrameLocks noChangeAspect="1"/>
          </p:cNvGraphicFramePr>
          <p:nvPr/>
        </p:nvGraphicFramePr>
        <p:xfrm>
          <a:off x="597279" y="1549401"/>
          <a:ext cx="2199896" cy="1003300"/>
        </p:xfrm>
        <a:graphic>
          <a:graphicData uri="http://schemas.openxmlformats.org/presentationml/2006/ole">
            <p:oleObj spid="_x0000_s8199" name="Equation" r:id="rId10" imgW="1104900" imgH="508000" progId="Equation.3">
              <p:embed/>
            </p:oleObj>
          </a:graphicData>
        </a:graphic>
      </p:graphicFrame>
      <p:sp>
        <p:nvSpPr>
          <p:cNvPr id="819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4" name="Object 6"/>
          <p:cNvGraphicFramePr>
            <a:graphicFrameLocks noChangeAspect="1"/>
          </p:cNvGraphicFramePr>
          <p:nvPr/>
        </p:nvGraphicFramePr>
        <p:xfrm>
          <a:off x="495300" y="4241800"/>
          <a:ext cx="3600450" cy="1466850"/>
        </p:xfrm>
        <a:graphic>
          <a:graphicData uri="http://schemas.openxmlformats.org/presentationml/2006/ole">
            <p:oleObj spid="_x0000_s8200" name="Equation" r:id="rId11" imgW="1943100" imgH="8001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365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365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36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FX_CACHE_OBJECT 10293" val="C:\DOCUME~1\DVILLA~1\LOCALS~1\Temp\OfficeFX\ofx48D35100\762E278.EMF"/>
  <p:tag name="OFX_CACHE_OBJECT 10304" val="C:\DOCUME~1\DVILLA~1\LOCALS~1\Temp\OfficeFX\ofx48D35100\57812F80.EMF"/>
  <p:tag name="VARIATION" val="Content"/>
  <p:tag name="TRANSITIONS" val="Custom"/>
  <p:tag name="CUSTOMTRANSITION" val="Title to "/>
  <p:tag name="TITLECOLOR" val="Theme"/>
  <p:tag name="BULLETEDCOLOR" val="Theme"/>
  <p:tag name="DRAWINGTEXTCOLOR" val="Ppt"/>
  <p:tag name="DRAWINGBORDERCOLOR" val="Theme"/>
  <p:tag name="DRAWINGFILLCOLOR" val="Ppt"/>
  <p:tag name="LINECOLOR" val="Ppt"/>
  <p:tag name="PICTUREBORDERCOLOR" val="Theme"/>
  <p:tag name="TITLESTYLE" val="Shadow"/>
  <p:tag name="BULLETEDSTYLE" val="Shadow"/>
  <p:tag name="DRAWINGTEXTSTYLE" val="TwoD"/>
  <p:tag name="DRAWINGSTYLE" val="ThreeD"/>
  <p:tag name="PICTURESTYLE" val="ThreeD"/>
  <p:tag name="DRAWINGBORDER" val="Square-Small"/>
  <p:tag name="PICTUREBORDER" val="Square-Small"/>
  <p:tag name="TITLESHADOW" val="Soft"/>
  <p:tag name="TITLEFLATSHADOWCOLOR" val="0.5 0.5 0.5"/>
  <p:tag name="TITLEFLATSHADOWOFFSET" val="0.07 -0.07"/>
  <p:tag name="TITLEFLATSHADOWOPACITY" val="1"/>
  <p:tag name="TITLESOFTSHADOWCOLOR" val="0.5 0.5 0.5"/>
  <p:tag name="TITLESOFTSHADOWOFFSET" val="0.07 -0.07"/>
  <p:tag name="TITLESOFTSHADOWOPACITY" val="1"/>
  <p:tag name="TITLEGLOWSHADOWCOLOR" val="0.5 0.5 0.5"/>
  <p:tag name="TITLEGLOWSHADOWOPACITY" val="1"/>
  <p:tag name="TITLEGLOWSHADOWSPREAD" val="1"/>
  <p:tag name="BULLETEDSHADOW" val="Soft"/>
  <p:tag name="BULLETEDFLATSHADOWCOLOR" val="0.5 0.5 0.5"/>
  <p:tag name="BULLETEDFLATSHADOWOFFSET" val="0.07 -0.07"/>
  <p:tag name="BULLETEDFLATSHADOWOPACITY" val="1"/>
  <p:tag name="BULLETEDSOFTSHADOWCOLOR" val="0.5 0.5 0.5"/>
  <p:tag name="BULLETEDSOFTSHADOWOFFSET" val="0.07 -0.07"/>
  <p:tag name="BULLETEDSOFTSHADOWOPACITY" val="1"/>
  <p:tag name="BULLETEDGLOWSHADOWCOLOR" val="0.5 0.5 0.5"/>
  <p:tag name="BULLETEDGLOWSHADOWOPACITY" val="1"/>
  <p:tag name="BULLETEDGLOWSHADOWSPREAD" val="1"/>
  <p:tag name="TITLEINTERACTION" val="None"/>
  <p:tag name="BULLETEDINTERACTION" val="None"/>
  <p:tag name="DRAWINGINTERACTION" val="None"/>
  <p:tag name="PICTUREINTERACTION" val="None"/>
  <p:tag name="LINEINTERACTION" val="None"/>
  <p:tag name="TITLEANIMATION" val="Ppt"/>
  <p:tag name="BULLETEDANIMATION" val="Ppt"/>
  <p:tag name="DRAWINGANIMATION" val="Ppt"/>
  <p:tag name="PICTUREANIMATION" val="Ppt"/>
  <p:tag name="LINEANIMATION" val="Ppt"/>
  <p:tag name="ANIMATIONAUDIO" val="True"/>
  <p:tag name="INTERACTIONAUDIO" val="True"/>
  <p:tag name="TRANSITIONAUDIO" val="True"/>
</p:tagLst>
</file>

<file path=ppt/theme/theme1.xml><?xml version="1.0" encoding="utf-8"?>
<a:theme xmlns:a="http://schemas.openxmlformats.org/drawingml/2006/main" name="主题1">
  <a:themeElements>
    <a:clrScheme name="Analysis Report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alysis Report V1-4">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Analysis Report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alysis Report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alysis Report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alysis Report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alysis Report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alysis Report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alysis Report V1-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alysis Report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alysis Report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alysis Report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alysis Report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alysis Report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33127</TotalTime>
  <Pages>32</Pages>
  <Words>5258</Words>
  <Application>Microsoft Office PowerPoint</Application>
  <PresentationFormat>信纸(8.5x11 英寸)</PresentationFormat>
  <Paragraphs>430</Paragraphs>
  <Slides>29</Slides>
  <Notes>29</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29</vt:i4>
      </vt:variant>
    </vt:vector>
  </HeadingPairs>
  <TitlesOfParts>
    <vt:vector size="34" baseType="lpstr">
      <vt:lpstr>主题1</vt:lpstr>
      <vt:lpstr>FreeHand 5.0 Drawing</vt:lpstr>
      <vt:lpstr>Equation</vt:lpstr>
      <vt:lpstr>Chart</vt:lpstr>
      <vt:lpstr>公式</vt:lpstr>
      <vt:lpstr>Introduction to Light Scattering</vt:lpstr>
      <vt:lpstr>主要内容</vt:lpstr>
      <vt:lpstr>什么是光散射?</vt:lpstr>
      <vt:lpstr>什么是光散射 ?</vt:lpstr>
      <vt:lpstr>光散射可以测定哪些物理量?</vt:lpstr>
      <vt:lpstr>光及其性质</vt:lpstr>
      <vt:lpstr>光散射是如何产生 ?</vt:lpstr>
      <vt:lpstr>折射率 n</vt:lpstr>
      <vt:lpstr>光的叠加</vt:lpstr>
      <vt:lpstr>光散射法如何测定摩尔质量</vt:lpstr>
      <vt:lpstr>各向同性散射</vt:lpstr>
      <vt:lpstr>散射光角度依赖性</vt:lpstr>
      <vt:lpstr>光散射如何测定分子尺寸 Rg</vt:lpstr>
      <vt:lpstr>分子尺寸 Rg解析</vt:lpstr>
      <vt:lpstr>摩尔质量与均方根半径</vt:lpstr>
      <vt:lpstr>光散射基本原理</vt:lpstr>
      <vt:lpstr>光散射基本方程</vt:lpstr>
      <vt:lpstr>术语定义 1</vt:lpstr>
      <vt:lpstr>术语定义 2</vt:lpstr>
      <vt:lpstr>第二维利系数  A2</vt:lpstr>
      <vt:lpstr>试验 1:  Calibration</vt:lpstr>
      <vt:lpstr>试验 2:  Normalization</vt:lpstr>
      <vt:lpstr>联机模式 -- 数据收集</vt:lpstr>
      <vt:lpstr>联机模式 – 数据分析</vt:lpstr>
      <vt:lpstr>单机模式 —数据收集</vt:lpstr>
      <vt:lpstr>单机模式—数据分析</vt:lpstr>
      <vt:lpstr>在线浓度检测器法获取 Zimm Plot （BSA）</vt:lpstr>
      <vt:lpstr>未分离样品的测定</vt:lpstr>
      <vt:lpstr>接下来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Light Scattering for Absolute Macromolecular Characterization</dc:title>
  <dc:creator>Geofrey Wyatt</dc:creator>
  <cp:lastModifiedBy>WYATT-King</cp:lastModifiedBy>
  <cp:revision>1103</cp:revision>
  <cp:lastPrinted>2000-07-19T17:47:41Z</cp:lastPrinted>
  <dcterms:created xsi:type="dcterms:W3CDTF">1996-01-31T22:07:54Z</dcterms:created>
  <dcterms:modified xsi:type="dcterms:W3CDTF">2013-06-02T08:40:33Z</dcterms:modified>
</cp:coreProperties>
</file>