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Default Extension="wav" ContentType="audio/wav"/>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gif" ContentType="image/gif"/>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45"/>
  </p:notesMasterIdLst>
  <p:handoutMasterIdLst>
    <p:handoutMasterId r:id="rId46"/>
  </p:handoutMasterIdLst>
  <p:sldIdLst>
    <p:sldId id="257" r:id="rId2"/>
    <p:sldId id="310" r:id="rId3"/>
    <p:sldId id="307" r:id="rId4"/>
    <p:sldId id="260" r:id="rId5"/>
    <p:sldId id="261" r:id="rId6"/>
    <p:sldId id="308" r:id="rId7"/>
    <p:sldId id="264" r:id="rId8"/>
    <p:sldId id="299" r:id="rId9"/>
    <p:sldId id="297" r:id="rId10"/>
    <p:sldId id="265" r:id="rId11"/>
    <p:sldId id="266" r:id="rId12"/>
    <p:sldId id="298" r:id="rId13"/>
    <p:sldId id="267" r:id="rId14"/>
    <p:sldId id="268" r:id="rId15"/>
    <p:sldId id="269" r:id="rId16"/>
    <p:sldId id="270" r:id="rId17"/>
    <p:sldId id="271" r:id="rId18"/>
    <p:sldId id="273" r:id="rId19"/>
    <p:sldId id="274" r:id="rId20"/>
    <p:sldId id="276" r:id="rId21"/>
    <p:sldId id="277" r:id="rId22"/>
    <p:sldId id="280" r:id="rId23"/>
    <p:sldId id="278" r:id="rId24"/>
    <p:sldId id="279" r:id="rId25"/>
    <p:sldId id="305" r:id="rId26"/>
    <p:sldId id="282" r:id="rId27"/>
    <p:sldId id="283" r:id="rId28"/>
    <p:sldId id="284" r:id="rId29"/>
    <p:sldId id="288" r:id="rId30"/>
    <p:sldId id="311" r:id="rId31"/>
    <p:sldId id="289" r:id="rId32"/>
    <p:sldId id="290" r:id="rId33"/>
    <p:sldId id="291" r:id="rId34"/>
    <p:sldId id="292" r:id="rId35"/>
    <p:sldId id="300" r:id="rId36"/>
    <p:sldId id="293" r:id="rId37"/>
    <p:sldId id="294" r:id="rId38"/>
    <p:sldId id="306" r:id="rId39"/>
    <p:sldId id="302" r:id="rId40"/>
    <p:sldId id="304" r:id="rId41"/>
    <p:sldId id="286" r:id="rId42"/>
    <p:sldId id="285" r:id="rId43"/>
    <p:sldId id="303" r:id="rId44"/>
  </p:sldIdLst>
  <p:sldSz cx="9144000" cy="6858000" type="screen4x3"/>
  <p:notesSz cx="6858000" cy="9296400"/>
  <p:defaultTextStyle>
    <a:defPPr>
      <a:defRPr lang="en-US"/>
    </a:defPPr>
    <a:lvl1pPr algn="ctr" rtl="0" fontAlgn="base">
      <a:spcBef>
        <a:spcPct val="0"/>
      </a:spcBef>
      <a:spcAft>
        <a:spcPct val="0"/>
      </a:spcAft>
      <a:defRPr sz="1600" kern="1200">
        <a:solidFill>
          <a:schemeClr val="tx1"/>
        </a:solidFill>
        <a:latin typeface="Arial" charset="0"/>
        <a:ea typeface="+mn-ea"/>
        <a:cs typeface="Arial" charset="0"/>
      </a:defRPr>
    </a:lvl1pPr>
    <a:lvl2pPr marL="457200" algn="ctr" rtl="0" fontAlgn="base">
      <a:spcBef>
        <a:spcPct val="0"/>
      </a:spcBef>
      <a:spcAft>
        <a:spcPct val="0"/>
      </a:spcAft>
      <a:defRPr sz="1600" kern="1200">
        <a:solidFill>
          <a:schemeClr val="tx1"/>
        </a:solidFill>
        <a:latin typeface="Arial" charset="0"/>
        <a:ea typeface="+mn-ea"/>
        <a:cs typeface="Arial" charset="0"/>
      </a:defRPr>
    </a:lvl2pPr>
    <a:lvl3pPr marL="914400" algn="ctr" rtl="0" fontAlgn="base">
      <a:spcBef>
        <a:spcPct val="0"/>
      </a:spcBef>
      <a:spcAft>
        <a:spcPct val="0"/>
      </a:spcAft>
      <a:defRPr sz="1600" kern="1200">
        <a:solidFill>
          <a:schemeClr val="tx1"/>
        </a:solidFill>
        <a:latin typeface="Arial" charset="0"/>
        <a:ea typeface="+mn-ea"/>
        <a:cs typeface="Arial" charset="0"/>
      </a:defRPr>
    </a:lvl3pPr>
    <a:lvl4pPr marL="1371600" algn="ctr" rtl="0" fontAlgn="base">
      <a:spcBef>
        <a:spcPct val="0"/>
      </a:spcBef>
      <a:spcAft>
        <a:spcPct val="0"/>
      </a:spcAft>
      <a:defRPr sz="1600" kern="1200">
        <a:solidFill>
          <a:schemeClr val="tx1"/>
        </a:solidFill>
        <a:latin typeface="Arial" charset="0"/>
        <a:ea typeface="+mn-ea"/>
        <a:cs typeface="Arial" charset="0"/>
      </a:defRPr>
    </a:lvl4pPr>
    <a:lvl5pPr marL="1828800" algn="ctr"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663300"/>
    <a:srgbClr val="0000FF"/>
    <a:srgbClr val="00FFFF"/>
    <a:srgbClr val="00FF00"/>
    <a:srgbClr val="DDDFE5"/>
    <a:srgbClr val="FF9933"/>
    <a:srgbClr val="6600CC"/>
    <a:srgbClr val="CC9900"/>
    <a:srgbClr val="669900"/>
  </p:clrMru>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showOutlineIcons="0">
    <p:restoredLeft sz="19466" autoAdjust="0"/>
    <p:restoredTop sz="83713" autoAdjust="0"/>
  </p:normalViewPr>
  <p:slideViewPr>
    <p:cSldViewPr snapToGrid="0">
      <p:cViewPr>
        <p:scale>
          <a:sx n="80" d="100"/>
          <a:sy n="80" d="100"/>
        </p:scale>
        <p:origin x="-720" y="6"/>
      </p:cViewPr>
      <p:guideLst>
        <p:guide orient="horz" pos="941"/>
        <p:guide pos="2886"/>
      </p:guideLst>
    </p:cSldViewPr>
  </p:slideViewPr>
  <p:outlineViewPr>
    <p:cViewPr>
      <p:scale>
        <a:sx n="33" d="100"/>
        <a:sy n="33" d="100"/>
      </p:scale>
      <p:origin x="0" y="807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80" d="100"/>
          <a:sy n="80" d="100"/>
        </p:scale>
        <p:origin x="-2058" y="450"/>
      </p:cViewPr>
      <p:guideLst>
        <p:guide orient="horz" pos="2928"/>
        <p:guide pos="2160"/>
      </p:guideLst>
    </p:cSldViewPr>
  </p:notesViewPr>
  <p:gridSpacing cx="39327138" cy="3932713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490" cy="464662"/>
          </a:xfrm>
          <a:prstGeom prst="rect">
            <a:avLst/>
          </a:prstGeom>
          <a:noFill/>
          <a:ln w="9525">
            <a:noFill/>
            <a:miter lim="800000"/>
            <a:headEnd/>
            <a:tailEnd/>
          </a:ln>
          <a:effectLst/>
        </p:spPr>
        <p:txBody>
          <a:bodyPr vert="horz" wrap="square" lIns="92289" tIns="46145" rIns="92289" bIns="46145" numCol="1" anchor="t" anchorCtr="0" compatLnSpc="1">
            <a:prstTxWarp prst="textNoShape">
              <a:avLst/>
            </a:prstTxWarp>
          </a:bodyPr>
          <a:lstStyle>
            <a:lvl1pPr algn="l" defTabSz="923555">
              <a:defRPr sz="1300"/>
            </a:lvl1pPr>
          </a:lstStyle>
          <a:p>
            <a:endParaRPr lang="en-US" dirty="0"/>
          </a:p>
        </p:txBody>
      </p:sp>
      <p:sp>
        <p:nvSpPr>
          <p:cNvPr id="36867" name="Rectangle 3"/>
          <p:cNvSpPr>
            <a:spLocks noGrp="1" noChangeArrowheads="1"/>
          </p:cNvSpPr>
          <p:nvPr>
            <p:ph type="dt" sz="quarter" idx="1"/>
          </p:nvPr>
        </p:nvSpPr>
        <p:spPr bwMode="auto">
          <a:xfrm>
            <a:off x="3884960" y="0"/>
            <a:ext cx="2971490" cy="464662"/>
          </a:xfrm>
          <a:prstGeom prst="rect">
            <a:avLst/>
          </a:prstGeom>
          <a:noFill/>
          <a:ln w="9525">
            <a:noFill/>
            <a:miter lim="800000"/>
            <a:headEnd/>
            <a:tailEnd/>
          </a:ln>
          <a:effectLst/>
        </p:spPr>
        <p:txBody>
          <a:bodyPr vert="horz" wrap="square" lIns="92289" tIns="46145" rIns="92289" bIns="46145" numCol="1" anchor="t" anchorCtr="0" compatLnSpc="1">
            <a:prstTxWarp prst="textNoShape">
              <a:avLst/>
            </a:prstTxWarp>
          </a:bodyPr>
          <a:lstStyle>
            <a:lvl1pPr algn="r" defTabSz="923555">
              <a:defRPr sz="1300"/>
            </a:lvl1pPr>
          </a:lstStyle>
          <a:p>
            <a:endParaRPr lang="en-US" dirty="0"/>
          </a:p>
        </p:txBody>
      </p:sp>
      <p:sp>
        <p:nvSpPr>
          <p:cNvPr id="36868" name="Rectangle 4"/>
          <p:cNvSpPr>
            <a:spLocks noGrp="1" noChangeArrowheads="1"/>
          </p:cNvSpPr>
          <p:nvPr>
            <p:ph type="ftr" sz="quarter" idx="2"/>
          </p:nvPr>
        </p:nvSpPr>
        <p:spPr bwMode="auto">
          <a:xfrm>
            <a:off x="0" y="8830153"/>
            <a:ext cx="2971490" cy="464662"/>
          </a:xfrm>
          <a:prstGeom prst="rect">
            <a:avLst/>
          </a:prstGeom>
          <a:noFill/>
          <a:ln w="9525">
            <a:noFill/>
            <a:miter lim="800000"/>
            <a:headEnd/>
            <a:tailEnd/>
          </a:ln>
          <a:effectLst/>
        </p:spPr>
        <p:txBody>
          <a:bodyPr vert="horz" wrap="square" lIns="92289" tIns="46145" rIns="92289" bIns="46145" numCol="1" anchor="b" anchorCtr="0" compatLnSpc="1">
            <a:prstTxWarp prst="textNoShape">
              <a:avLst/>
            </a:prstTxWarp>
          </a:bodyPr>
          <a:lstStyle>
            <a:lvl1pPr algn="l" defTabSz="923555">
              <a:defRPr sz="1300"/>
            </a:lvl1pPr>
          </a:lstStyle>
          <a:p>
            <a:r>
              <a:rPr lang="en-US" smtClean="0"/>
              <a:t>© Wyatt Technology Corporation 2010 – All Rights Reserved</a:t>
            </a:r>
            <a:endParaRPr lang="en-US" dirty="0"/>
          </a:p>
        </p:txBody>
      </p:sp>
      <p:sp>
        <p:nvSpPr>
          <p:cNvPr id="36869" name="Rectangle 5"/>
          <p:cNvSpPr>
            <a:spLocks noGrp="1" noChangeArrowheads="1"/>
          </p:cNvSpPr>
          <p:nvPr>
            <p:ph type="sldNum" sz="quarter" idx="3"/>
          </p:nvPr>
        </p:nvSpPr>
        <p:spPr bwMode="auto">
          <a:xfrm>
            <a:off x="3884960" y="8830153"/>
            <a:ext cx="2971490" cy="464662"/>
          </a:xfrm>
          <a:prstGeom prst="rect">
            <a:avLst/>
          </a:prstGeom>
          <a:noFill/>
          <a:ln w="9525">
            <a:noFill/>
            <a:miter lim="800000"/>
            <a:headEnd/>
            <a:tailEnd/>
          </a:ln>
          <a:effectLst/>
        </p:spPr>
        <p:txBody>
          <a:bodyPr vert="horz" wrap="square" lIns="92289" tIns="46145" rIns="92289" bIns="46145" numCol="1" anchor="b" anchorCtr="0" compatLnSpc="1">
            <a:prstTxWarp prst="textNoShape">
              <a:avLst/>
            </a:prstTxWarp>
          </a:bodyPr>
          <a:lstStyle>
            <a:lvl1pPr algn="r" defTabSz="923555">
              <a:defRPr sz="1300"/>
            </a:lvl1pPr>
          </a:lstStyle>
          <a:p>
            <a:fld id="{E4878FA4-3D9E-450E-B1DB-D98A8303EC43}" type="slidenum">
              <a:rPr lang="en-US"/>
              <a:pPr/>
              <a:t>‹#›</a:t>
            </a:fld>
            <a:endParaRPr lang="en-US" dirty="0"/>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490" cy="464662"/>
          </a:xfrm>
          <a:prstGeom prst="rect">
            <a:avLst/>
          </a:prstGeom>
          <a:noFill/>
          <a:ln w="9525">
            <a:noFill/>
            <a:miter lim="800000"/>
            <a:headEnd/>
            <a:tailEnd/>
          </a:ln>
          <a:effectLst/>
        </p:spPr>
        <p:txBody>
          <a:bodyPr vert="horz" wrap="square" lIns="92289" tIns="46145" rIns="92289" bIns="46145" numCol="1" anchor="t" anchorCtr="0" compatLnSpc="1">
            <a:prstTxWarp prst="textNoShape">
              <a:avLst/>
            </a:prstTxWarp>
          </a:bodyPr>
          <a:lstStyle>
            <a:lvl1pPr algn="l" defTabSz="923555">
              <a:defRPr sz="1300"/>
            </a:lvl1pPr>
          </a:lstStyle>
          <a:p>
            <a:endParaRPr lang="en-US" dirty="0"/>
          </a:p>
        </p:txBody>
      </p:sp>
      <p:sp>
        <p:nvSpPr>
          <p:cNvPr id="6147" name="Rectangle 3"/>
          <p:cNvSpPr>
            <a:spLocks noGrp="1" noChangeArrowheads="1"/>
          </p:cNvSpPr>
          <p:nvPr>
            <p:ph type="dt" idx="1"/>
          </p:nvPr>
        </p:nvSpPr>
        <p:spPr bwMode="auto">
          <a:xfrm>
            <a:off x="3884960" y="0"/>
            <a:ext cx="2971490" cy="464662"/>
          </a:xfrm>
          <a:prstGeom prst="rect">
            <a:avLst/>
          </a:prstGeom>
          <a:noFill/>
          <a:ln w="9525">
            <a:noFill/>
            <a:miter lim="800000"/>
            <a:headEnd/>
            <a:tailEnd/>
          </a:ln>
          <a:effectLst/>
        </p:spPr>
        <p:txBody>
          <a:bodyPr vert="horz" wrap="square" lIns="92289" tIns="46145" rIns="92289" bIns="46145" numCol="1" anchor="t" anchorCtr="0" compatLnSpc="1">
            <a:prstTxWarp prst="textNoShape">
              <a:avLst/>
            </a:prstTxWarp>
          </a:bodyPr>
          <a:lstStyle>
            <a:lvl1pPr algn="r" defTabSz="923555">
              <a:defRPr sz="1300"/>
            </a:lvl1pPr>
          </a:lstStyle>
          <a:p>
            <a:endParaRPr lang="en-US" dirty="0"/>
          </a:p>
        </p:txBody>
      </p:sp>
      <p:sp>
        <p:nvSpPr>
          <p:cNvPr id="6148" name="Rectangle 4"/>
          <p:cNvSpPr>
            <a:spLocks noGrp="1" noRot="1" noChangeAspect="1" noChangeArrowheads="1" noTextEdit="1"/>
          </p:cNvSpPr>
          <p:nvPr>
            <p:ph type="sldImg" idx="2"/>
          </p:nvPr>
        </p:nvSpPr>
        <p:spPr bwMode="auto">
          <a:xfrm>
            <a:off x="1108075" y="698500"/>
            <a:ext cx="4643438" cy="3484563"/>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685490" y="4416663"/>
            <a:ext cx="5487020" cy="4181952"/>
          </a:xfrm>
          <a:prstGeom prst="rect">
            <a:avLst/>
          </a:prstGeom>
          <a:noFill/>
          <a:ln w="9525">
            <a:noFill/>
            <a:miter lim="800000"/>
            <a:headEnd/>
            <a:tailEnd/>
          </a:ln>
          <a:effectLst/>
        </p:spPr>
        <p:txBody>
          <a:bodyPr vert="horz" wrap="square" lIns="92289" tIns="46145" rIns="92289" bIns="46145"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151" name="Rectangle 7"/>
          <p:cNvSpPr>
            <a:spLocks noGrp="1" noChangeArrowheads="1"/>
          </p:cNvSpPr>
          <p:nvPr>
            <p:ph type="sldNum" sz="quarter" idx="5"/>
          </p:nvPr>
        </p:nvSpPr>
        <p:spPr bwMode="auto">
          <a:xfrm>
            <a:off x="4299789" y="8830153"/>
            <a:ext cx="2556660" cy="464662"/>
          </a:xfrm>
          <a:prstGeom prst="rect">
            <a:avLst/>
          </a:prstGeom>
          <a:noFill/>
          <a:ln w="9525">
            <a:noFill/>
            <a:miter lim="800000"/>
            <a:headEnd/>
            <a:tailEnd/>
          </a:ln>
          <a:effectLst/>
        </p:spPr>
        <p:txBody>
          <a:bodyPr vert="horz" wrap="square" lIns="92289" tIns="46145" rIns="92289" bIns="46145" numCol="1" anchor="b" anchorCtr="0" compatLnSpc="1">
            <a:prstTxWarp prst="textNoShape">
              <a:avLst/>
            </a:prstTxWarp>
          </a:bodyPr>
          <a:lstStyle>
            <a:lvl1pPr algn="r" defTabSz="923555">
              <a:defRPr sz="1100" baseline="0">
                <a:latin typeface="+mn-lt"/>
              </a:defRPr>
            </a:lvl1pPr>
          </a:lstStyle>
          <a:p>
            <a:fld id="{945D33A0-2E87-4DC7-A583-5C2CBC49FA0D}" type="slidenum">
              <a:rPr lang="en-US" smtClean="0"/>
              <a:pPr/>
              <a:t>‹#›</a:t>
            </a:fld>
            <a:endParaRPr lang="en-US" dirty="0"/>
          </a:p>
        </p:txBody>
      </p:sp>
      <p:sp>
        <p:nvSpPr>
          <p:cNvPr id="8" name="Footer Placeholder 7"/>
          <p:cNvSpPr>
            <a:spLocks noGrp="1"/>
          </p:cNvSpPr>
          <p:nvPr>
            <p:ph type="ftr" sz="quarter" idx="4"/>
          </p:nvPr>
        </p:nvSpPr>
        <p:spPr>
          <a:xfrm>
            <a:off x="0" y="8830153"/>
            <a:ext cx="4264057" cy="464662"/>
          </a:xfrm>
          <a:prstGeom prst="rect">
            <a:avLst/>
          </a:prstGeom>
        </p:spPr>
        <p:txBody>
          <a:bodyPr vert="horz" lIns="90471" tIns="45235" rIns="90471" bIns="45235" rtlCol="0" anchor="b"/>
          <a:lstStyle>
            <a:lvl1pPr algn="l">
              <a:defRPr sz="1100">
                <a:latin typeface="Calibri" pitchFamily="34" charset="0"/>
              </a:defRPr>
            </a:lvl1pPr>
          </a:lstStyle>
          <a:p>
            <a:r>
              <a:rPr lang="en-US" dirty="0" smtClean="0"/>
              <a:t>© Wyatt Technology Corporation 2012 – All Rights Reserved</a:t>
            </a:r>
            <a:endParaRPr lang="en-US" dirty="0"/>
          </a:p>
        </p:txBody>
      </p:sp>
    </p:spTree>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100" kern="1200">
        <a:solidFill>
          <a:schemeClr val="tx1"/>
        </a:solidFill>
        <a:latin typeface="+mn-lt"/>
        <a:ea typeface="+mn-ea"/>
        <a:cs typeface="Arial" charset="0"/>
      </a:defRPr>
    </a:lvl1pPr>
    <a:lvl2pPr marL="457200" algn="l" rtl="0" fontAlgn="base">
      <a:spcBef>
        <a:spcPct val="30000"/>
      </a:spcBef>
      <a:spcAft>
        <a:spcPct val="0"/>
      </a:spcAft>
      <a:defRPr sz="1050" kern="1200">
        <a:solidFill>
          <a:schemeClr val="tx1"/>
        </a:solidFill>
        <a:latin typeface="+mn-lt"/>
        <a:ea typeface="+mn-ea"/>
        <a:cs typeface="Arial" charset="0"/>
      </a:defRPr>
    </a:lvl2pPr>
    <a:lvl3pPr marL="914400" algn="l" rtl="0" fontAlgn="base">
      <a:spcBef>
        <a:spcPct val="30000"/>
      </a:spcBef>
      <a:spcAft>
        <a:spcPct val="0"/>
      </a:spcAft>
      <a:defRPr sz="1000" kern="1200">
        <a:solidFill>
          <a:schemeClr val="tx1"/>
        </a:solidFill>
        <a:latin typeface="+mn-lt"/>
        <a:ea typeface="+mn-ea"/>
        <a:cs typeface="Arial" charset="0"/>
      </a:defRPr>
    </a:lvl3pPr>
    <a:lvl4pPr marL="1371600" algn="l" rtl="0" fontAlgn="base">
      <a:spcBef>
        <a:spcPct val="30000"/>
      </a:spcBef>
      <a:spcAft>
        <a:spcPct val="0"/>
      </a:spcAft>
      <a:defRPr sz="1000" kern="1200">
        <a:solidFill>
          <a:schemeClr val="tx1"/>
        </a:solidFill>
        <a:latin typeface="+mn-lt"/>
        <a:ea typeface="+mn-ea"/>
        <a:cs typeface="Arial" charset="0"/>
      </a:defRPr>
    </a:lvl4pPr>
    <a:lvl5pPr marL="1828800" algn="l" rtl="0" fontAlgn="base">
      <a:spcBef>
        <a:spcPct val="30000"/>
      </a:spcBef>
      <a:spcAft>
        <a:spcPct val="0"/>
      </a:spcAft>
      <a:defRPr sz="10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image" Target="../media/image14.png"/></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image" Target="../media/image25.png"/><Relationship Id="rId4" Type="http://schemas.openxmlformats.org/officeDocument/2006/relationships/image" Target="../media/image24.png"/></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image" Target="../media/image47.png"/></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ftr" sz="quarter" idx="4"/>
          </p:nvPr>
        </p:nvSpPr>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46083" name="Rectangle 5"/>
          <p:cNvSpPr>
            <a:spLocks noGrp="1" noChangeArrowheads="1"/>
          </p:cNvSpPr>
          <p:nvPr>
            <p:ph type="sldNum" sz="quarter" idx="5"/>
          </p:nvPr>
        </p:nvSpPr>
        <p:spPr/>
        <p:txBody>
          <a:bodyPr/>
          <a:lstStyle/>
          <a:p>
            <a:r>
              <a:rPr lang="en-US" dirty="0" smtClean="0"/>
              <a:t>140</a:t>
            </a:r>
          </a:p>
        </p:txBody>
      </p:sp>
      <p:sp>
        <p:nvSpPr>
          <p:cNvPr id="8" name="Slide Image Placeholder 7"/>
          <p:cNvSpPr>
            <a:spLocks noGrp="1" noRot="1" noChangeAspect="1"/>
          </p:cNvSpPr>
          <p:nvPr>
            <p:ph type="sldImg"/>
          </p:nvPr>
        </p:nvSpPr>
        <p:spPr/>
      </p:sp>
      <p:sp>
        <p:nvSpPr>
          <p:cNvPr id="9" name="Notes Placeholder 8"/>
          <p:cNvSpPr>
            <a:spLocks noGrp="1"/>
          </p:cNvSpPr>
          <p:nvPr>
            <p:ph type="body" idx="1"/>
          </p:nvPr>
        </p:nvSpPr>
        <p:spPr/>
        <p:txBody>
          <a:bodyPr>
            <a:normAutofit/>
          </a:bodyPr>
          <a:lstStyle/>
          <a:p>
            <a:r>
              <a:rPr lang="zh-CN" altLang="en-US" b="1" u="sng" dirty="0" smtClean="0"/>
              <a:t>备注</a:t>
            </a:r>
            <a:r>
              <a:rPr lang="en-US" u="sng" dirty="0" smtClean="0"/>
              <a:t>:</a:t>
            </a:r>
            <a:r>
              <a:rPr lang="en-US" dirty="0" smtClean="0"/>
              <a:t>  </a:t>
            </a:r>
          </a:p>
          <a:p>
            <a:r>
              <a:rPr lang="zh-CN" altLang="en-US" dirty="0" smtClean="0"/>
              <a:t>请查看每张幻灯片后的备注信息。</a:t>
            </a:r>
            <a:endParaRPr lang="en-US" dirty="0" smtClean="0"/>
          </a:p>
          <a:p>
            <a:r>
              <a:rPr lang="zh-CN" altLang="en-US" dirty="0" smtClean="0"/>
              <a:t>请利用每张幻灯片后面的空白处记录笔记。</a:t>
            </a:r>
            <a:endParaRPr lang="en-US" dirty="0" smtClean="0"/>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ftr" sz="quarter" idx="4"/>
          </p:nvPr>
        </p:nvSpPr>
        <p:spPr>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52227" name="Rectangle 5"/>
          <p:cNvSpPr>
            <a:spLocks noGrp="1" noChangeArrowheads="1"/>
          </p:cNvSpPr>
          <p:nvPr>
            <p:ph type="sldNum" sz="quarter" idx="5"/>
          </p:nvPr>
        </p:nvSpPr>
        <p:spPr>
          <a:noFill/>
        </p:spPr>
        <p:txBody>
          <a:bodyPr/>
          <a:lstStyle/>
          <a:p>
            <a:r>
              <a:rPr lang="en-US" dirty="0" smtClean="0"/>
              <a:t>149</a:t>
            </a: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p:spPr>
        <p:txBody>
          <a:bodyPr/>
          <a:lstStyle/>
          <a:p>
            <a:r>
              <a:rPr lang="zh-CN" altLang="en-US" u="sng" dirty="0" smtClean="0"/>
              <a:t>备注</a:t>
            </a:r>
            <a:r>
              <a:rPr lang="en-US" u="sng" dirty="0" smtClean="0"/>
              <a:t>:</a:t>
            </a:r>
            <a:endParaRPr lang="en-US" dirty="0" smtClean="0"/>
          </a:p>
          <a:p>
            <a:pPr marL="169633" indent="-169633" defTabSz="904707">
              <a:buSzPct val="100000"/>
              <a:buFont typeface="Helvetica" pitchFamily="34" charset="0"/>
              <a:buChar char="•"/>
              <a:defRPr/>
            </a:pPr>
            <a:r>
              <a:rPr lang="en-US" i="1" dirty="0" err="1" smtClean="0">
                <a:latin typeface="Calibri" pitchFamily="34" charset="0"/>
              </a:rPr>
              <a:t>n</a:t>
            </a:r>
            <a:r>
              <a:rPr lang="en-US" i="1" baseline="-25000" dirty="0" err="1" smtClean="0">
                <a:latin typeface="Calibri" pitchFamily="34" charset="0"/>
              </a:rPr>
              <a:t>i</a:t>
            </a:r>
            <a:r>
              <a:rPr lang="en-US" i="1" baseline="-25000" dirty="0" smtClean="0">
                <a:latin typeface="Calibri" pitchFamily="34" charset="0"/>
              </a:rPr>
              <a:t>  </a:t>
            </a:r>
            <a:r>
              <a:rPr lang="zh-CN" altLang="en-US" dirty="0" smtClean="0">
                <a:latin typeface="Calibri" pitchFamily="34" charset="0"/>
              </a:rPr>
              <a:t>是分子量为</a:t>
            </a:r>
            <a:r>
              <a:rPr lang="en-US" i="1" dirty="0" smtClean="0">
                <a:latin typeface="Calibri" pitchFamily="34" charset="0"/>
              </a:rPr>
              <a:t>M</a:t>
            </a:r>
            <a:r>
              <a:rPr lang="en-US" i="1" baseline="-25000" dirty="0" smtClean="0">
                <a:latin typeface="Calibri" pitchFamily="34" charset="0"/>
              </a:rPr>
              <a:t>i</a:t>
            </a:r>
            <a:r>
              <a:rPr lang="zh-CN" altLang="en-US" dirty="0" smtClean="0">
                <a:latin typeface="Calibri" pitchFamily="34" charset="0"/>
              </a:rPr>
              <a:t>的分子数目。</a:t>
            </a:r>
            <a:endParaRPr lang="en-US" dirty="0" smtClean="0">
              <a:latin typeface="Calibri" pitchFamily="34" charset="0"/>
            </a:endParaRPr>
          </a:p>
          <a:p>
            <a:pPr marL="169633" indent="-169633" defTabSz="904707">
              <a:buSzPct val="100000"/>
              <a:buFont typeface="Helvetica" pitchFamily="34" charset="0"/>
              <a:buChar char="•"/>
              <a:defRPr/>
            </a:pPr>
            <a:r>
              <a:rPr lang="zh-CN" altLang="en-US" dirty="0" smtClean="0">
                <a:latin typeface="Calibri" pitchFamily="34" charset="0"/>
              </a:rPr>
              <a:t>质量浓度与分子量</a:t>
            </a:r>
            <a:r>
              <a:rPr lang="en-US" i="1" dirty="0" smtClean="0">
                <a:latin typeface="Calibri" pitchFamily="34" charset="0"/>
              </a:rPr>
              <a:t>M</a:t>
            </a:r>
            <a:r>
              <a:rPr lang="en-US" i="1" baseline="-25000" dirty="0" smtClean="0">
                <a:latin typeface="Calibri" pitchFamily="34" charset="0"/>
              </a:rPr>
              <a:t>i</a:t>
            </a:r>
            <a:r>
              <a:rPr lang="zh-CN" altLang="en-US" dirty="0" smtClean="0">
                <a:latin typeface="Calibri" pitchFamily="34" charset="0"/>
              </a:rPr>
              <a:t>和数量浓度</a:t>
            </a:r>
            <a:r>
              <a:rPr lang="en-US" i="1" dirty="0" err="1" smtClean="0">
                <a:latin typeface="Calibri" pitchFamily="34" charset="0"/>
              </a:rPr>
              <a:t>n</a:t>
            </a:r>
            <a:r>
              <a:rPr lang="en-US" i="1" baseline="-25000" dirty="0" err="1" smtClean="0">
                <a:latin typeface="Calibri" pitchFamily="34" charset="0"/>
              </a:rPr>
              <a:t>i</a:t>
            </a:r>
            <a:r>
              <a:rPr lang="zh-CN" altLang="en-US" dirty="0" smtClean="0">
                <a:latin typeface="Calibri" pitchFamily="34" charset="0"/>
              </a:rPr>
              <a:t>成正比。</a:t>
            </a:r>
            <a:endParaRPr lang="en-US" dirty="0" smtClean="0">
              <a:latin typeface="Calibri" pitchFamily="34" charset="0"/>
            </a:endParaRPr>
          </a:p>
          <a:p>
            <a:pPr marL="169633" indent="-169633" defTabSz="904707">
              <a:buSzPct val="100000"/>
              <a:buFont typeface="Helvetica" pitchFamily="34" charset="0"/>
              <a:buChar char="•"/>
              <a:defRPr/>
            </a:pPr>
            <a:r>
              <a:rPr lang="zh-CN" altLang="en-US" dirty="0" smtClean="0">
                <a:latin typeface="Calibri" pitchFamily="34" charset="0"/>
              </a:rPr>
              <a:t>粘均分子量定义为</a:t>
            </a:r>
            <a:r>
              <a:rPr lang="en-US" dirty="0" smtClean="0">
                <a:latin typeface="Calibri" pitchFamily="34" charset="0"/>
              </a:rPr>
              <a:t>:</a:t>
            </a:r>
            <a:br>
              <a:rPr lang="en-US" dirty="0" smtClean="0">
                <a:latin typeface="Calibri" pitchFamily="34" charset="0"/>
              </a:rPr>
            </a:br>
            <a:r>
              <a:rPr lang="en-US" dirty="0" smtClean="0">
                <a:latin typeface="Calibri" pitchFamily="34" charset="0"/>
              </a:rPr>
              <a:t/>
            </a:r>
            <a:br>
              <a:rPr lang="en-US" dirty="0" smtClean="0">
                <a:latin typeface="Calibri" pitchFamily="34" charset="0"/>
              </a:rPr>
            </a:br>
            <a:r>
              <a:rPr lang="en-US" dirty="0" smtClean="0">
                <a:latin typeface="Calibri" pitchFamily="34" charset="0"/>
              </a:rPr>
              <a:t/>
            </a:r>
            <a:br>
              <a:rPr lang="en-US" dirty="0" smtClean="0">
                <a:latin typeface="Calibri" pitchFamily="34" charset="0"/>
              </a:rPr>
            </a:br>
            <a:endParaRPr lang="en-US" dirty="0" smtClean="0">
              <a:latin typeface="Calibri" pitchFamily="34" charset="0"/>
            </a:endParaRPr>
          </a:p>
          <a:p>
            <a:pPr marL="169633" indent="-169633" defTabSz="904707">
              <a:buSzPct val="100000"/>
              <a:buFont typeface="Helvetica" pitchFamily="34" charset="0"/>
              <a:buChar char="•"/>
              <a:defRPr/>
            </a:pPr>
            <a:r>
              <a:rPr lang="zh-CN" altLang="en-US" dirty="0" smtClean="0">
                <a:latin typeface="Calibri" pitchFamily="34" charset="0"/>
              </a:rPr>
              <a:t>式中</a:t>
            </a:r>
            <a:r>
              <a:rPr lang="en-US" dirty="0" smtClean="0">
                <a:latin typeface="Calibri" pitchFamily="34" charset="0"/>
              </a:rPr>
              <a:t> </a:t>
            </a:r>
            <a:r>
              <a:rPr lang="en-US" i="1" dirty="0" smtClean="0">
                <a:latin typeface="Calibri" pitchFamily="34" charset="0"/>
              </a:rPr>
              <a:t>a</a:t>
            </a:r>
            <a:r>
              <a:rPr lang="zh-CN" altLang="en-US" dirty="0" smtClean="0">
                <a:latin typeface="Calibri" pitchFamily="34" charset="0"/>
              </a:rPr>
              <a:t>为</a:t>
            </a:r>
            <a:r>
              <a:rPr lang="en-US" dirty="0" smtClean="0">
                <a:latin typeface="Calibri" pitchFamily="34" charset="0"/>
              </a:rPr>
              <a:t>Mark-</a:t>
            </a:r>
            <a:r>
              <a:rPr lang="en-US" dirty="0" err="1" smtClean="0">
                <a:latin typeface="Calibri" pitchFamily="34" charset="0"/>
              </a:rPr>
              <a:t>Houwink</a:t>
            </a:r>
            <a:r>
              <a:rPr lang="en-US" dirty="0" smtClean="0">
                <a:latin typeface="Calibri" pitchFamily="34" charset="0"/>
              </a:rPr>
              <a:t> </a:t>
            </a:r>
            <a:r>
              <a:rPr lang="zh-CN" altLang="en-US" dirty="0" smtClean="0">
                <a:latin typeface="Calibri" pitchFamily="34" charset="0"/>
              </a:rPr>
              <a:t>方程中指数。</a:t>
            </a:r>
            <a:endParaRPr lang="en-US" dirty="0" smtClean="0">
              <a:latin typeface="Calibri" pitchFamily="34" charset="0"/>
            </a:endParaRPr>
          </a:p>
          <a:p>
            <a:pPr marL="169633" indent="-169633" defTabSz="904707">
              <a:buSzPct val="100000"/>
              <a:buFont typeface="Helvetica" pitchFamily="34" charset="0"/>
              <a:buChar char="•"/>
              <a:defRPr/>
            </a:pPr>
            <a:r>
              <a:rPr lang="en-US" dirty="0" smtClean="0">
                <a:latin typeface="Calibri" pitchFamily="34" charset="0"/>
              </a:rPr>
              <a:t>ASTRA </a:t>
            </a:r>
            <a:r>
              <a:rPr lang="zh-CN" altLang="en-US" dirty="0" smtClean="0">
                <a:latin typeface="Calibri" pitchFamily="34" charset="0"/>
              </a:rPr>
              <a:t>报告出</a:t>
            </a:r>
            <a:r>
              <a:rPr lang="en-US" dirty="0" smtClean="0">
                <a:latin typeface="Calibri" pitchFamily="34" charset="0"/>
              </a:rPr>
              <a:t> </a:t>
            </a:r>
            <a:r>
              <a:rPr lang="en-US" i="1" dirty="0" smtClean="0">
                <a:latin typeface="Calibri" pitchFamily="34" charset="0"/>
              </a:rPr>
              <a:t>uncertainty weighted </a:t>
            </a:r>
            <a:r>
              <a:rPr lang="en-US" dirty="0" smtClean="0">
                <a:latin typeface="Calibri" pitchFamily="34" charset="0"/>
              </a:rPr>
              <a:t>average molar mass:</a:t>
            </a:r>
            <a:br>
              <a:rPr lang="en-US" dirty="0" smtClean="0">
                <a:latin typeface="Calibri" pitchFamily="34" charset="0"/>
              </a:rPr>
            </a:br>
            <a:r>
              <a:rPr lang="en-US" dirty="0" smtClean="0">
                <a:latin typeface="Calibri" pitchFamily="34" charset="0"/>
              </a:rPr>
              <a:t/>
            </a:r>
            <a:br>
              <a:rPr lang="en-US" dirty="0" smtClean="0">
                <a:latin typeface="Calibri" pitchFamily="34" charset="0"/>
              </a:rPr>
            </a:br>
            <a:r>
              <a:rPr lang="en-US" dirty="0" smtClean="0">
                <a:latin typeface="Calibri" pitchFamily="34" charset="0"/>
              </a:rPr>
              <a:t/>
            </a:r>
            <a:br>
              <a:rPr lang="en-US" dirty="0" smtClean="0">
                <a:latin typeface="Calibri" pitchFamily="34" charset="0"/>
              </a:rPr>
            </a:br>
            <a:r>
              <a:rPr lang="en-US" dirty="0" smtClean="0">
                <a:latin typeface="Calibri" pitchFamily="34" charset="0"/>
              </a:rPr>
              <a:t/>
            </a:r>
            <a:br>
              <a:rPr lang="en-US" dirty="0" smtClean="0">
                <a:latin typeface="Calibri" pitchFamily="34" charset="0"/>
              </a:rPr>
            </a:br>
            <a:r>
              <a:rPr lang="en-US" dirty="0" smtClean="0">
                <a:latin typeface="Calibri" pitchFamily="34" charset="0"/>
              </a:rPr>
              <a:t/>
            </a:r>
            <a:br>
              <a:rPr lang="en-US" dirty="0" smtClean="0">
                <a:latin typeface="Calibri" pitchFamily="34" charset="0"/>
              </a:rPr>
            </a:br>
            <a:r>
              <a:rPr lang="zh-CN" altLang="en-US" dirty="0" smtClean="0">
                <a:latin typeface="Calibri" pitchFamily="34" charset="0"/>
              </a:rPr>
              <a:t>式中</a:t>
            </a:r>
            <a:r>
              <a:rPr lang="en-US" dirty="0" smtClean="0">
                <a:latin typeface="Calibri" pitchFamily="34" charset="0"/>
              </a:rPr>
              <a:t> </a:t>
            </a:r>
            <a:r>
              <a:rPr lang="en-US" dirty="0" smtClean="0">
                <a:latin typeface="Calibri" pitchFamily="34" charset="0"/>
                <a:sym typeface="Symbol"/>
              </a:rPr>
              <a:t></a:t>
            </a:r>
            <a:r>
              <a:rPr lang="en-US" i="1" baseline="-25000" dirty="0" smtClean="0">
                <a:latin typeface="Calibri" pitchFamily="34" charset="0"/>
                <a:sym typeface="Symbol"/>
              </a:rPr>
              <a:t>Mi</a:t>
            </a:r>
            <a:r>
              <a:rPr lang="en-US" dirty="0" smtClean="0">
                <a:latin typeface="Calibri" pitchFamily="34" charset="0"/>
                <a:sym typeface="Symbol"/>
              </a:rPr>
              <a:t> </a:t>
            </a:r>
            <a:r>
              <a:rPr lang="zh-CN" altLang="en-US" dirty="0" smtClean="0">
                <a:latin typeface="Calibri" pitchFamily="34" charset="0"/>
                <a:sym typeface="Symbol"/>
              </a:rPr>
              <a:t>是色谱图洗脱切片图计算分子量的不确定度。</a:t>
            </a:r>
            <a:endParaRPr lang="en-US" dirty="0" smtClean="0">
              <a:latin typeface="Calibri" pitchFamily="34" charset="0"/>
              <a:sym typeface="Symbol"/>
            </a:endParaRPr>
          </a:p>
          <a:p>
            <a:pPr marL="169633" indent="-169633">
              <a:buSzPct val="100000"/>
              <a:buFont typeface="Helvetica" pitchFamily="34" charset="0"/>
              <a:buChar char="•"/>
            </a:pPr>
            <a:r>
              <a:rPr lang="en-US" dirty="0" smtClean="0"/>
              <a:t>ASTRA </a:t>
            </a:r>
            <a:r>
              <a:rPr lang="zh-CN" altLang="en-US" dirty="0" smtClean="0"/>
              <a:t>报告出两种多分散性指数值</a:t>
            </a:r>
            <a:r>
              <a:rPr lang="en-US" dirty="0" smtClean="0"/>
              <a:t>: </a:t>
            </a:r>
          </a:p>
          <a:p>
            <a:pPr marL="508898" lvl="1" indent="-169633">
              <a:buSzPct val="100000"/>
              <a:buFont typeface="+mj-lt"/>
              <a:buAutoNum type="arabicPeriod"/>
            </a:pPr>
            <a:r>
              <a:rPr lang="en-US" i="1" dirty="0" smtClean="0"/>
              <a:t>M</a:t>
            </a:r>
            <a:r>
              <a:rPr lang="en-US" baseline="-25000" dirty="0" smtClean="0"/>
              <a:t>w</a:t>
            </a:r>
            <a:r>
              <a:rPr lang="en-US" dirty="0" smtClean="0"/>
              <a:t> / </a:t>
            </a:r>
            <a:r>
              <a:rPr lang="en-US" i="1" dirty="0" err="1" smtClean="0"/>
              <a:t>M</a:t>
            </a:r>
            <a:r>
              <a:rPr lang="en-US" baseline="-25000" dirty="0" err="1" smtClean="0"/>
              <a:t>n</a:t>
            </a:r>
            <a:r>
              <a:rPr lang="en-US" dirty="0" smtClean="0"/>
              <a:t>  (</a:t>
            </a:r>
            <a:r>
              <a:rPr lang="en-US" dirty="0" err="1" smtClean="0"/>
              <a:t>polydispersity</a:t>
            </a:r>
            <a:r>
              <a:rPr lang="en-US" dirty="0" smtClean="0"/>
              <a:t> index, PDI) </a:t>
            </a:r>
          </a:p>
          <a:p>
            <a:pPr marL="508898" lvl="1" indent="-169633">
              <a:buSzPct val="100000"/>
              <a:buFont typeface="+mj-lt"/>
              <a:buAutoNum type="arabicPeriod"/>
            </a:pPr>
            <a:r>
              <a:rPr lang="en-US" i="1" dirty="0" smtClean="0"/>
              <a:t>M</a:t>
            </a:r>
            <a:r>
              <a:rPr lang="en-US" baseline="-25000" dirty="0" smtClean="0"/>
              <a:t>z</a:t>
            </a:r>
            <a:r>
              <a:rPr lang="en-US" dirty="0" smtClean="0"/>
              <a:t> / </a:t>
            </a:r>
            <a:r>
              <a:rPr lang="en-US" i="1" dirty="0" smtClean="0"/>
              <a:t>M</a:t>
            </a:r>
            <a:r>
              <a:rPr lang="en-US" baseline="-25000" dirty="0" smtClean="0"/>
              <a:t>n </a:t>
            </a:r>
            <a:r>
              <a:rPr lang="en-US" dirty="0" smtClean="0">
                <a:latin typeface="Calibri" pitchFamily="34" charset="0"/>
              </a:rPr>
              <a:t/>
            </a:r>
            <a:br>
              <a:rPr lang="en-US" dirty="0" smtClean="0">
                <a:latin typeface="Calibri" pitchFamily="34" charset="0"/>
              </a:rPr>
            </a:br>
            <a:endParaRPr lang="en-US" dirty="0" smtClean="0">
              <a:latin typeface="Calibri" pitchFamily="34" charset="0"/>
            </a:endParaRPr>
          </a:p>
          <a:p>
            <a:pPr marL="229318" indent="-229318" defTabSz="904707">
              <a:buSzPts val="1800"/>
              <a:buFont typeface="Helvetica" pitchFamily="34" charset="0"/>
              <a:buChar char="•"/>
              <a:defRPr/>
            </a:pPr>
            <a:endParaRPr lang="en-US" dirty="0" smtClean="0">
              <a:latin typeface="Calibri" pitchFamily="34" charset="0"/>
            </a:endParaRPr>
          </a:p>
          <a:p>
            <a:pPr marL="229318" indent="-229318" defTabSz="904707">
              <a:buSzPts val="1800"/>
              <a:buFont typeface="Helvetica" pitchFamily="34" charset="0"/>
              <a:buChar char="•"/>
              <a:defRPr/>
            </a:pPr>
            <a:endParaRPr lang="en-US" dirty="0" smtClean="0">
              <a:latin typeface="Calibri" pitchFamily="34" charset="0"/>
            </a:endParaRPr>
          </a:p>
          <a:p>
            <a:pPr marL="229318" indent="-229318" defTabSz="904707">
              <a:buSzPts val="1800"/>
              <a:buFont typeface="Helvetica" pitchFamily="34" charset="0"/>
              <a:buChar char="•"/>
              <a:defRPr/>
            </a:pPr>
            <a:endParaRPr lang="en-US" dirty="0" smtClean="0">
              <a:latin typeface="Calibri" pitchFamily="34" charset="0"/>
            </a:endParaRPr>
          </a:p>
          <a:p>
            <a:pPr marL="229318" indent="-229318">
              <a:buSzPts val="1800"/>
              <a:buFont typeface="Helvetica" pitchFamily="34" charset="0"/>
              <a:buChar char="•"/>
            </a:pPr>
            <a:endParaRPr lang="en-US" dirty="0" smtClean="0">
              <a:latin typeface="Calibri" pitchFamily="34" charset="0"/>
            </a:endParaRPr>
          </a:p>
          <a:p>
            <a:endParaRPr lang="en-US" dirty="0" smtClean="0"/>
          </a:p>
          <a:p>
            <a:endParaRPr lang="en-US" dirty="0" smtClean="0"/>
          </a:p>
          <a:p>
            <a:endParaRPr lang="en-US" dirty="0" smtClean="0"/>
          </a:p>
          <a:p>
            <a:endParaRPr lang="en-US" dirty="0" smtClean="0"/>
          </a:p>
          <a:p>
            <a:endParaRPr lang="en-US" dirty="0" smtClean="0"/>
          </a:p>
        </p:txBody>
      </p:sp>
      <p:sp>
        <p:nvSpPr>
          <p:cNvPr id="131074" name="Rectangle 2"/>
          <p:cNvSpPr>
            <a:spLocks noChangeArrowheads="1"/>
          </p:cNvSpPr>
          <p:nvPr/>
        </p:nvSpPr>
        <p:spPr bwMode="auto">
          <a:xfrm>
            <a:off x="0" y="0"/>
            <a:ext cx="182773" cy="337575"/>
          </a:xfrm>
          <a:prstGeom prst="rect">
            <a:avLst/>
          </a:prstGeom>
          <a:noFill/>
          <a:ln w="9525">
            <a:noFill/>
            <a:miter lim="800000"/>
            <a:headEnd/>
            <a:tailEnd/>
          </a:ln>
          <a:effectLst/>
        </p:spPr>
        <p:txBody>
          <a:bodyPr vert="horz" wrap="none" lIns="90471" tIns="45235" rIns="90471" bIns="45235" numCol="1" anchor="ctr" anchorCtr="0" compatLnSpc="1">
            <a:prstTxWarp prst="textNoShape">
              <a:avLst/>
            </a:prstTxWarp>
            <a:spAutoFit/>
          </a:bodyPr>
          <a:lstStyle/>
          <a:p>
            <a:endParaRPr lang="en-US" dirty="0"/>
          </a:p>
        </p:txBody>
      </p:sp>
      <p:sp>
        <p:nvSpPr>
          <p:cNvPr id="131076" name="Rectangle 4"/>
          <p:cNvSpPr>
            <a:spLocks noChangeArrowheads="1"/>
          </p:cNvSpPr>
          <p:nvPr/>
        </p:nvSpPr>
        <p:spPr bwMode="auto">
          <a:xfrm>
            <a:off x="0" y="0"/>
            <a:ext cx="182773" cy="337575"/>
          </a:xfrm>
          <a:prstGeom prst="rect">
            <a:avLst/>
          </a:prstGeom>
          <a:noFill/>
          <a:ln w="9525">
            <a:noFill/>
            <a:miter lim="800000"/>
            <a:headEnd/>
            <a:tailEnd/>
          </a:ln>
          <a:effectLst/>
        </p:spPr>
        <p:txBody>
          <a:bodyPr vert="horz" wrap="none" lIns="90471" tIns="45235" rIns="90471" bIns="45235" numCol="1" anchor="ctr" anchorCtr="0" compatLnSpc="1">
            <a:prstTxWarp prst="textNoShape">
              <a:avLst/>
            </a:prstTxWarp>
            <a:spAutoFit/>
          </a:bodyPr>
          <a:lstStyle/>
          <a:p>
            <a:endParaRPr lang="en-US" dirty="0"/>
          </a:p>
        </p:txBody>
      </p:sp>
      <p:sp>
        <p:nvSpPr>
          <p:cNvPr id="131080" name="Rectangle 8"/>
          <p:cNvSpPr>
            <a:spLocks noChangeArrowheads="1"/>
          </p:cNvSpPr>
          <p:nvPr/>
        </p:nvSpPr>
        <p:spPr bwMode="auto">
          <a:xfrm>
            <a:off x="0" y="0"/>
            <a:ext cx="182773" cy="337575"/>
          </a:xfrm>
          <a:prstGeom prst="rect">
            <a:avLst/>
          </a:prstGeom>
          <a:noFill/>
          <a:ln w="9525">
            <a:noFill/>
            <a:miter lim="800000"/>
            <a:headEnd/>
            <a:tailEnd/>
          </a:ln>
          <a:effectLst/>
        </p:spPr>
        <p:txBody>
          <a:bodyPr vert="horz" wrap="none" lIns="90471" tIns="45235" rIns="90471" bIns="45235" numCol="1" anchor="ctr" anchorCtr="0" compatLnSpc="1">
            <a:prstTxWarp prst="textNoShape">
              <a:avLst/>
            </a:prstTxWarp>
            <a:spAutoFit/>
          </a:bodyPr>
          <a:lstStyle/>
          <a:p>
            <a:endParaRPr lang="en-US" dirty="0"/>
          </a:p>
        </p:txBody>
      </p:sp>
      <p:sp>
        <p:nvSpPr>
          <p:cNvPr id="131082" name="Rectangle 10"/>
          <p:cNvSpPr>
            <a:spLocks noChangeArrowheads="1"/>
          </p:cNvSpPr>
          <p:nvPr/>
        </p:nvSpPr>
        <p:spPr bwMode="auto">
          <a:xfrm>
            <a:off x="0" y="0"/>
            <a:ext cx="182773" cy="337575"/>
          </a:xfrm>
          <a:prstGeom prst="rect">
            <a:avLst/>
          </a:prstGeom>
          <a:noFill/>
          <a:ln w="9525">
            <a:noFill/>
            <a:miter lim="800000"/>
            <a:headEnd/>
            <a:tailEnd/>
          </a:ln>
          <a:effectLst/>
        </p:spPr>
        <p:txBody>
          <a:bodyPr vert="horz" wrap="none" lIns="90471" tIns="45235" rIns="90471" bIns="45235" numCol="1" anchor="ctr" anchorCtr="0" compatLnSpc="1">
            <a:prstTxWarp prst="textNoShape">
              <a:avLst/>
            </a:prstTxWarp>
            <a:spAutoFit/>
          </a:bodyPr>
          <a:lstStyle/>
          <a:p>
            <a:endParaRPr lang="en-US" dirty="0"/>
          </a:p>
        </p:txBody>
      </p:sp>
      <p:sp>
        <p:nvSpPr>
          <p:cNvPr id="131084" name="Rectangle 12"/>
          <p:cNvSpPr>
            <a:spLocks noChangeArrowheads="1"/>
          </p:cNvSpPr>
          <p:nvPr/>
        </p:nvSpPr>
        <p:spPr bwMode="auto">
          <a:xfrm>
            <a:off x="0" y="0"/>
            <a:ext cx="182773" cy="337575"/>
          </a:xfrm>
          <a:prstGeom prst="rect">
            <a:avLst/>
          </a:prstGeom>
          <a:noFill/>
          <a:ln w="9525">
            <a:noFill/>
            <a:miter lim="800000"/>
            <a:headEnd/>
            <a:tailEnd/>
          </a:ln>
          <a:effectLst/>
        </p:spPr>
        <p:txBody>
          <a:bodyPr vert="horz" wrap="none" lIns="90471" tIns="45235" rIns="90471" bIns="45235" numCol="1" anchor="ctr" anchorCtr="0" compatLnSpc="1">
            <a:prstTxWarp prst="textNoShape">
              <a:avLst/>
            </a:prstTxWarp>
            <a:spAutoFit/>
          </a:bodyPr>
          <a:lstStyle/>
          <a:p>
            <a:endParaRPr lang="en-US" dirty="0"/>
          </a:p>
        </p:txBody>
      </p:sp>
      <p:pic>
        <p:nvPicPr>
          <p:cNvPr id="131083" name="Picture 1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879669" y="5353498"/>
            <a:ext cx="2079731" cy="449870"/>
          </a:xfrm>
          <a:prstGeom prst="rect">
            <a:avLst/>
          </a:prstGeom>
          <a:noFill/>
        </p:spPr>
      </p:pic>
      <p:sp>
        <p:nvSpPr>
          <p:cNvPr id="131086" name="Rectangle 14"/>
          <p:cNvSpPr>
            <a:spLocks noChangeArrowheads="1"/>
          </p:cNvSpPr>
          <p:nvPr/>
        </p:nvSpPr>
        <p:spPr bwMode="auto">
          <a:xfrm>
            <a:off x="0" y="0"/>
            <a:ext cx="182773" cy="337575"/>
          </a:xfrm>
          <a:prstGeom prst="rect">
            <a:avLst/>
          </a:prstGeom>
          <a:noFill/>
          <a:ln w="9525">
            <a:noFill/>
            <a:miter lim="800000"/>
            <a:headEnd/>
            <a:tailEnd/>
          </a:ln>
          <a:effectLst/>
        </p:spPr>
        <p:txBody>
          <a:bodyPr vert="horz" wrap="none" lIns="90471" tIns="45235" rIns="90471" bIns="45235" numCol="1" anchor="ctr" anchorCtr="0" compatLnSpc="1">
            <a:prstTxWarp prst="textNoShape">
              <a:avLst/>
            </a:prstTxWarp>
            <a:spAutoFit/>
          </a:bodyPr>
          <a:lstStyle/>
          <a:p>
            <a:endParaRPr lang="en-US" dirty="0"/>
          </a:p>
        </p:txBody>
      </p:sp>
      <p:pic>
        <p:nvPicPr>
          <p:cNvPr id="131085" name="Picture 1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391461" y="6317597"/>
            <a:ext cx="1037540" cy="472953"/>
          </a:xfrm>
          <a:prstGeom prst="rect">
            <a:avLst/>
          </a:prstGeom>
          <a:noFill/>
        </p:spPr>
      </p:pic>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ChangeArrowheads="1"/>
          </p:cNvSpPr>
          <p:nvPr>
            <p:ph type="ftr" sz="quarter" idx="4"/>
          </p:nvPr>
        </p:nvSpPr>
        <p:spPr>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53251" name="Rectangle 5"/>
          <p:cNvSpPr>
            <a:spLocks noGrp="1" noChangeArrowheads="1"/>
          </p:cNvSpPr>
          <p:nvPr>
            <p:ph type="sldNum" sz="quarter" idx="5"/>
          </p:nvPr>
        </p:nvSpPr>
        <p:spPr>
          <a:noFill/>
        </p:spPr>
        <p:txBody>
          <a:bodyPr/>
          <a:lstStyle/>
          <a:p>
            <a:r>
              <a:rPr lang="en-US" dirty="0" smtClean="0"/>
              <a:t>150</a:t>
            </a: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p:spPr>
        <p:txBody>
          <a:bodyPr/>
          <a:lstStyle/>
          <a:p>
            <a:r>
              <a:rPr lang="zh-CN" altLang="en-US" u="sng" dirty="0" smtClean="0"/>
              <a:t>备注</a:t>
            </a:r>
            <a:r>
              <a:rPr lang="en-US" u="sng" dirty="0" smtClean="0"/>
              <a:t>:</a:t>
            </a:r>
            <a:endParaRPr lang="en-US" dirty="0" smtClean="0"/>
          </a:p>
          <a:p>
            <a:pPr marL="169633" indent="-169633">
              <a:buFont typeface="Arial" pitchFamily="34" charset="0"/>
              <a:buChar char="•"/>
            </a:pPr>
            <a:r>
              <a:rPr lang="zh-CN" altLang="en-US" dirty="0" smtClean="0"/>
              <a:t>例如单个分子质量分别为</a:t>
            </a:r>
            <a:r>
              <a:rPr lang="en-US" dirty="0" smtClean="0"/>
              <a:t>1-mer </a:t>
            </a:r>
            <a:r>
              <a:rPr lang="zh-CN" altLang="en-US" dirty="0" smtClean="0"/>
              <a:t>和</a:t>
            </a:r>
            <a:r>
              <a:rPr lang="en-US" altLang="zh-CN" dirty="0" smtClean="0"/>
              <a:t>9</a:t>
            </a:r>
            <a:r>
              <a:rPr lang="en-US" dirty="0" smtClean="0"/>
              <a:t>-mer </a:t>
            </a:r>
            <a:r>
              <a:rPr lang="zh-CN" altLang="en-US" dirty="0" smtClean="0"/>
              <a:t>的两个分子经分离系统完全分离开。在</a:t>
            </a:r>
            <a:r>
              <a:rPr lang="en-US" dirty="0" smtClean="0"/>
              <a:t> Debye plot </a:t>
            </a:r>
            <a:r>
              <a:rPr lang="zh-CN" altLang="en-US" dirty="0" smtClean="0"/>
              <a:t>中，以上分子浓度片段分别可由浓度检测器测定，假设浓度为</a:t>
            </a:r>
            <a:r>
              <a:rPr lang="en-US" dirty="0" smtClean="0"/>
              <a:t>“1”</a:t>
            </a:r>
            <a:r>
              <a:rPr lang="zh-CN" altLang="en-US" dirty="0" smtClean="0"/>
              <a:t>，结合</a:t>
            </a:r>
            <a:r>
              <a:rPr lang="en-US" altLang="zh-CN" dirty="0" smtClean="0"/>
              <a:t>LS</a:t>
            </a:r>
            <a:r>
              <a:rPr lang="zh-CN" altLang="en-US" dirty="0" smtClean="0"/>
              <a:t>信号值，</a:t>
            </a:r>
            <a:r>
              <a:rPr lang="en-US" altLang="zh-CN" dirty="0" smtClean="0"/>
              <a:t>Astra</a:t>
            </a:r>
            <a:r>
              <a:rPr lang="zh-CN" altLang="en-US" dirty="0" smtClean="0"/>
              <a:t>软件自动计算分子量：</a:t>
            </a:r>
            <a:r>
              <a:rPr lang="en-US" dirty="0" err="1" smtClean="0"/>
              <a:t>M</a:t>
            </a:r>
            <a:r>
              <a:rPr lang="en-US" baseline="-25000" dirty="0" err="1" smtClean="0"/>
              <a:t>n</a:t>
            </a:r>
            <a:r>
              <a:rPr lang="zh-CN" altLang="en-US" dirty="0" smtClean="0"/>
              <a:t>，</a:t>
            </a:r>
            <a:r>
              <a:rPr lang="en-US" dirty="0" smtClean="0"/>
              <a:t> M</a:t>
            </a:r>
            <a:r>
              <a:rPr lang="en-US" baseline="-25000" dirty="0" smtClean="0"/>
              <a:t>w</a:t>
            </a:r>
            <a:r>
              <a:rPr lang="zh-CN" altLang="en-US" dirty="0" smtClean="0"/>
              <a:t>，</a:t>
            </a:r>
            <a:r>
              <a:rPr lang="en-US" dirty="0" err="1" smtClean="0"/>
              <a:t>M</a:t>
            </a:r>
            <a:r>
              <a:rPr lang="en-US" baseline="-25000" dirty="0" err="1" smtClean="0"/>
              <a:t>z</a:t>
            </a:r>
            <a:r>
              <a:rPr lang="zh-CN" altLang="en-US" dirty="0" smtClean="0"/>
              <a:t>。</a:t>
            </a:r>
            <a:endParaRPr lang="en-US" dirty="0" smtClean="0"/>
          </a:p>
          <a:p>
            <a:pPr marL="169633" indent="-169633">
              <a:buFont typeface="Arial" pitchFamily="34" charset="0"/>
              <a:buChar char="•"/>
            </a:pPr>
            <a:r>
              <a:rPr lang="zh-CN" altLang="en-US" dirty="0" smtClean="0"/>
              <a:t>如果色谱系统未将以上分子分离，且同时洗脱出来。</a:t>
            </a:r>
            <a:r>
              <a:rPr lang="en-US" dirty="0" smtClean="0"/>
              <a:t>ASTRA </a:t>
            </a:r>
            <a:r>
              <a:rPr lang="zh-CN" altLang="en-US" dirty="0" smtClean="0"/>
              <a:t>软件根据浓度检测器测定值</a:t>
            </a:r>
            <a:r>
              <a:rPr lang="en-US" dirty="0" smtClean="0"/>
              <a:t>“2” </a:t>
            </a:r>
            <a:r>
              <a:rPr lang="zh-CN" altLang="en-US" dirty="0" smtClean="0"/>
              <a:t>，结合光散射数据</a:t>
            </a:r>
            <a:r>
              <a:rPr lang="en-US" dirty="0" smtClean="0"/>
              <a:t>M</a:t>
            </a:r>
            <a:r>
              <a:rPr lang="en-US" baseline="-25000" dirty="0" smtClean="0"/>
              <a:t>w</a:t>
            </a:r>
            <a:r>
              <a:rPr lang="en-US" dirty="0" smtClean="0"/>
              <a:t> =</a:t>
            </a:r>
            <a:r>
              <a:rPr lang="en-US" altLang="zh-CN" dirty="0" smtClean="0"/>
              <a:t>8.2</a:t>
            </a:r>
            <a:r>
              <a:rPr lang="zh-CN" altLang="en-US" dirty="0" smtClean="0"/>
              <a:t>，计算</a:t>
            </a:r>
            <a:r>
              <a:rPr lang="en-US" dirty="0" err="1" smtClean="0"/>
              <a:t>M</a:t>
            </a:r>
            <a:r>
              <a:rPr lang="en-US" baseline="-25000" dirty="0" err="1" smtClean="0"/>
              <a:t>n</a:t>
            </a:r>
            <a:r>
              <a:rPr lang="en-US" baseline="-25000" dirty="0" smtClean="0"/>
              <a:t> </a:t>
            </a:r>
            <a:r>
              <a:rPr lang="zh-CN" altLang="en-US" dirty="0" smtClean="0"/>
              <a:t>和</a:t>
            </a:r>
            <a:r>
              <a:rPr lang="en-US" dirty="0" err="1" smtClean="0"/>
              <a:t>M</a:t>
            </a:r>
            <a:r>
              <a:rPr lang="en-US" baseline="-25000" dirty="0" err="1" smtClean="0"/>
              <a:t>z</a:t>
            </a:r>
            <a:r>
              <a:rPr lang="en-US" baseline="-25000" dirty="0" smtClean="0"/>
              <a:t> </a:t>
            </a:r>
            <a:r>
              <a:rPr lang="zh-CN" altLang="en-US" dirty="0" smtClean="0"/>
              <a:t>结果。其结果分别为：</a:t>
            </a:r>
            <a:r>
              <a:rPr lang="en-US" dirty="0" err="1" smtClean="0"/>
              <a:t>M</a:t>
            </a:r>
            <a:r>
              <a:rPr lang="en-US" baseline="-25000" dirty="0" err="1" smtClean="0"/>
              <a:t>n</a:t>
            </a:r>
            <a:r>
              <a:rPr lang="en-US" baseline="-25000" dirty="0" smtClean="0"/>
              <a:t> </a:t>
            </a:r>
            <a:r>
              <a:rPr lang="en-US" dirty="0" smtClean="0"/>
              <a:t>= 8.2, M</a:t>
            </a:r>
            <a:r>
              <a:rPr lang="en-US" baseline="-25000" dirty="0" smtClean="0"/>
              <a:t>w </a:t>
            </a:r>
            <a:r>
              <a:rPr lang="en-US" dirty="0" smtClean="0"/>
              <a:t>= 8.2, and M</a:t>
            </a:r>
            <a:r>
              <a:rPr lang="en-US" baseline="-25000" dirty="0" smtClean="0"/>
              <a:t>z</a:t>
            </a:r>
            <a:r>
              <a:rPr lang="en-US" dirty="0" smtClean="0"/>
              <a:t> = 8.2.  </a:t>
            </a:r>
          </a:p>
          <a:p>
            <a:pPr marL="169633" indent="-169633">
              <a:buFont typeface="Arial" pitchFamily="34" charset="0"/>
              <a:buChar char="•"/>
            </a:pPr>
            <a:r>
              <a:rPr lang="zh-CN" altLang="en-US" dirty="0" smtClean="0"/>
              <a:t>换言之，</a:t>
            </a:r>
            <a:r>
              <a:rPr lang="en-US" dirty="0" err="1" smtClean="0"/>
              <a:t>M</a:t>
            </a:r>
            <a:r>
              <a:rPr lang="en-US" baseline="-25000" dirty="0" err="1" smtClean="0"/>
              <a:t>n</a:t>
            </a:r>
            <a:r>
              <a:rPr lang="en-US" dirty="0" smtClean="0"/>
              <a:t> </a:t>
            </a:r>
            <a:r>
              <a:rPr lang="zh-CN" altLang="en-US" dirty="0" smtClean="0"/>
              <a:t>，</a:t>
            </a:r>
            <a:r>
              <a:rPr lang="en-US" dirty="0" err="1" smtClean="0"/>
              <a:t>M</a:t>
            </a:r>
            <a:r>
              <a:rPr lang="en-US" baseline="-25000" dirty="0" err="1" smtClean="0"/>
              <a:t>z</a:t>
            </a:r>
            <a:r>
              <a:rPr lang="en-US" dirty="0" smtClean="0"/>
              <a:t> </a:t>
            </a:r>
            <a:r>
              <a:rPr lang="zh-CN" altLang="en-US" dirty="0" smtClean="0"/>
              <a:t>只有在分离效果良好情况下才准确。而</a:t>
            </a:r>
            <a:r>
              <a:rPr lang="en-US" dirty="0" smtClean="0"/>
              <a:t> </a:t>
            </a:r>
            <a:r>
              <a:rPr lang="en-US" b="1" dirty="0" smtClean="0"/>
              <a:t>M</a:t>
            </a:r>
            <a:r>
              <a:rPr lang="en-US" b="1" baseline="-25000" dirty="0" smtClean="0"/>
              <a:t>w</a:t>
            </a:r>
            <a:r>
              <a:rPr lang="en-US" b="1" dirty="0" smtClean="0"/>
              <a:t> </a:t>
            </a:r>
            <a:r>
              <a:rPr lang="zh-CN" altLang="en-US" b="1" dirty="0" smtClean="0"/>
              <a:t>不依赖于分离效果。</a:t>
            </a:r>
            <a:r>
              <a:rPr lang="en-US" dirty="0" smtClean="0"/>
              <a:t/>
            </a:r>
            <a:br>
              <a:rPr lang="en-US" dirty="0" smtClean="0"/>
            </a:br>
            <a:r>
              <a:rPr lang="en-US" dirty="0" smtClean="0"/>
              <a:t>*</a:t>
            </a:r>
            <a:r>
              <a:rPr lang="zh-CN" altLang="en-US" dirty="0" smtClean="0"/>
              <a:t>留意样品与柱填料具有相互作用时的拖尾情况。</a:t>
            </a: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ftr" sz="quarter" idx="4"/>
          </p:nvPr>
        </p:nvSpPr>
        <p:spPr>
          <a:noFill/>
        </p:spPr>
        <p:txBody>
          <a:bodyPr/>
          <a:lstStyle/>
          <a:p>
            <a:r>
              <a:rPr lang="en-US" dirty="0" smtClean="0"/>
              <a:t>© Wyatt Technology Corporation </a:t>
            </a:r>
            <a:r>
              <a:rPr lang="en-US" dirty="0" smtClean="0"/>
              <a:t>20</a:t>
            </a:r>
            <a:r>
              <a:rPr lang="en-US" altLang="zh-CN" dirty="0" smtClean="0"/>
              <a:t>13</a:t>
            </a:r>
            <a:r>
              <a:rPr lang="en-US" dirty="0" smtClean="0"/>
              <a:t> </a:t>
            </a:r>
            <a:r>
              <a:rPr lang="en-US" dirty="0" smtClean="0"/>
              <a:t>– All Rights Reserved</a:t>
            </a:r>
            <a:endParaRPr lang="en-US" dirty="0"/>
          </a:p>
        </p:txBody>
      </p:sp>
      <p:sp>
        <p:nvSpPr>
          <p:cNvPr id="52227" name="Rectangle 5"/>
          <p:cNvSpPr>
            <a:spLocks noGrp="1" noChangeArrowheads="1"/>
          </p:cNvSpPr>
          <p:nvPr>
            <p:ph type="sldNum" sz="quarter" idx="5"/>
          </p:nvPr>
        </p:nvSpPr>
        <p:spPr>
          <a:noFill/>
        </p:spPr>
        <p:txBody>
          <a:bodyPr/>
          <a:lstStyle/>
          <a:p>
            <a:r>
              <a:rPr lang="en-US" dirty="0" smtClean="0"/>
              <a:t>151</a:t>
            </a: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p:spPr>
        <p:txBody>
          <a:bodyPr/>
          <a:lstStyle/>
          <a:p>
            <a:r>
              <a:rPr lang="zh-CN" altLang="en-US" u="sng" dirty="0" smtClean="0"/>
              <a:t>备注</a:t>
            </a:r>
            <a:r>
              <a:rPr lang="en-US" u="sng" dirty="0" smtClean="0"/>
              <a:t>:</a:t>
            </a:r>
            <a:endParaRPr lang="en-US" dirty="0" smtClean="0"/>
          </a:p>
          <a:p>
            <a:pPr marL="169633" indent="-169633">
              <a:buSzPct val="100000"/>
              <a:buFont typeface="Arial" pitchFamily="34" charset="0"/>
              <a:buChar char="•"/>
            </a:pPr>
            <a:r>
              <a:rPr lang="en-US" i="1" dirty="0" err="1" smtClean="0">
                <a:latin typeface="Calibri" pitchFamily="34" charset="0"/>
              </a:rPr>
              <a:t>M</a:t>
            </a:r>
            <a:r>
              <a:rPr lang="en-US" i="1" baseline="-25000" dirty="0" err="1" smtClean="0">
                <a:latin typeface="Calibri" pitchFamily="34" charset="0"/>
              </a:rPr>
              <a:t>n</a:t>
            </a:r>
            <a:r>
              <a:rPr lang="en-US" baseline="-25000" dirty="0" smtClean="0">
                <a:latin typeface="Calibri" pitchFamily="34" charset="0"/>
              </a:rPr>
              <a:t>   </a:t>
            </a:r>
            <a:r>
              <a:rPr lang="zh-CN" altLang="en-US" dirty="0" smtClean="0">
                <a:latin typeface="Calibri" pitchFamily="34" charset="0"/>
              </a:rPr>
              <a:t>表示数均分子量，它是高分子较低摩尔质量分数的函数。</a:t>
            </a:r>
            <a:r>
              <a:rPr lang="en-US" dirty="0" smtClean="0">
                <a:latin typeface="Calibri" pitchFamily="34" charset="0"/>
              </a:rPr>
              <a:t> </a:t>
            </a:r>
            <a:r>
              <a:rPr lang="en-US" i="1" dirty="0" err="1" smtClean="0">
                <a:latin typeface="Calibri" pitchFamily="34" charset="0"/>
              </a:rPr>
              <a:t>M</a:t>
            </a:r>
            <a:r>
              <a:rPr lang="en-US" i="1" baseline="-25000" dirty="0" err="1" smtClean="0">
                <a:latin typeface="Calibri" pitchFamily="34" charset="0"/>
              </a:rPr>
              <a:t>n</a:t>
            </a:r>
            <a:r>
              <a:rPr lang="en-US" dirty="0" smtClean="0">
                <a:latin typeface="Calibri" pitchFamily="34" charset="0"/>
              </a:rPr>
              <a:t> </a:t>
            </a:r>
            <a:r>
              <a:rPr lang="zh-CN" altLang="en-US" dirty="0" smtClean="0">
                <a:latin typeface="Calibri" pitchFamily="34" charset="0"/>
              </a:rPr>
              <a:t>与高分子的柔性（</a:t>
            </a:r>
            <a:r>
              <a:rPr lang="en-US" dirty="0" smtClean="0">
                <a:latin typeface="Calibri" pitchFamily="34" charset="0"/>
              </a:rPr>
              <a:t> flexibility</a:t>
            </a:r>
            <a:r>
              <a:rPr lang="zh-CN" altLang="en-US" dirty="0" smtClean="0">
                <a:latin typeface="Calibri" pitchFamily="34" charset="0"/>
              </a:rPr>
              <a:t>）和粘着性（</a:t>
            </a:r>
            <a:r>
              <a:rPr lang="en-US" dirty="0" smtClean="0">
                <a:latin typeface="Calibri" pitchFamily="34" charset="0"/>
              </a:rPr>
              <a:t>tackiness</a:t>
            </a:r>
            <a:r>
              <a:rPr lang="zh-CN" altLang="en-US" dirty="0" smtClean="0">
                <a:latin typeface="Calibri" pitchFamily="34" charset="0"/>
              </a:rPr>
              <a:t>）有关。该值可由渗透压法（</a:t>
            </a:r>
            <a:r>
              <a:rPr lang="en-US" dirty="0" smtClean="0">
                <a:latin typeface="Calibri" pitchFamily="34" charset="0"/>
              </a:rPr>
              <a:t>osmotic pressure</a:t>
            </a:r>
            <a:r>
              <a:rPr lang="zh-CN" altLang="en-US" dirty="0" smtClean="0">
                <a:latin typeface="Calibri" pitchFamily="34" charset="0"/>
              </a:rPr>
              <a:t>）直接测定。</a:t>
            </a:r>
            <a:endParaRPr lang="en-US" dirty="0" smtClean="0">
              <a:latin typeface="Calibri" pitchFamily="34" charset="0"/>
            </a:endParaRPr>
          </a:p>
          <a:p>
            <a:pPr marL="169633" indent="-169633">
              <a:buSzPct val="100000"/>
              <a:buFont typeface="Arial" pitchFamily="34" charset="0"/>
              <a:buChar char="•"/>
            </a:pPr>
            <a:r>
              <a:rPr lang="en-US" i="1" dirty="0" smtClean="0">
                <a:latin typeface="Calibri" pitchFamily="34" charset="0"/>
              </a:rPr>
              <a:t>M</a:t>
            </a:r>
            <a:r>
              <a:rPr lang="en-US" i="1" baseline="-25000" dirty="0" smtClean="0">
                <a:latin typeface="Calibri" pitchFamily="34" charset="0"/>
              </a:rPr>
              <a:t>w</a:t>
            </a:r>
            <a:r>
              <a:rPr lang="en-US" baseline="-25000" dirty="0" smtClean="0">
                <a:latin typeface="Calibri" pitchFamily="34" charset="0"/>
              </a:rPr>
              <a:t>   </a:t>
            </a:r>
            <a:r>
              <a:rPr lang="en-US" dirty="0" smtClean="0">
                <a:latin typeface="Calibri" pitchFamily="34" charset="0"/>
              </a:rPr>
              <a:t> </a:t>
            </a:r>
            <a:r>
              <a:rPr lang="zh-CN" altLang="en-US" dirty="0" smtClean="0">
                <a:latin typeface="Calibri" pitchFamily="34" charset="0"/>
              </a:rPr>
              <a:t>表示重均分子量，它是高分子较高摩尔质量分数的函数。</a:t>
            </a:r>
            <a:r>
              <a:rPr lang="en-US" i="1" dirty="0" smtClean="0">
                <a:latin typeface="Calibri" pitchFamily="34" charset="0"/>
              </a:rPr>
              <a:t>M</a:t>
            </a:r>
            <a:r>
              <a:rPr lang="en-US" i="1" baseline="-25000" dirty="0" smtClean="0">
                <a:latin typeface="Calibri" pitchFamily="34" charset="0"/>
              </a:rPr>
              <a:t>w</a:t>
            </a:r>
            <a:r>
              <a:rPr lang="en-US" dirty="0" smtClean="0">
                <a:latin typeface="Calibri" pitchFamily="34" charset="0"/>
              </a:rPr>
              <a:t> </a:t>
            </a:r>
            <a:r>
              <a:rPr lang="zh-CN" altLang="en-US" dirty="0" smtClean="0">
                <a:latin typeface="Calibri" pitchFamily="34" charset="0"/>
              </a:rPr>
              <a:t>与高分子的强度（</a:t>
            </a:r>
            <a:r>
              <a:rPr lang="en-US" dirty="0" smtClean="0">
                <a:latin typeface="Calibri" pitchFamily="34" charset="0"/>
              </a:rPr>
              <a:t>strength</a:t>
            </a:r>
            <a:r>
              <a:rPr lang="zh-CN" altLang="en-US" dirty="0" smtClean="0">
                <a:latin typeface="Calibri" pitchFamily="34" charset="0"/>
              </a:rPr>
              <a:t>）</a:t>
            </a:r>
            <a:r>
              <a:rPr lang="en-US" dirty="0" smtClean="0">
                <a:latin typeface="Calibri" pitchFamily="34" charset="0"/>
              </a:rPr>
              <a:t>, </a:t>
            </a:r>
            <a:r>
              <a:rPr lang="zh-CN" altLang="en-US" dirty="0" smtClean="0">
                <a:latin typeface="Calibri" pitchFamily="34" charset="0"/>
              </a:rPr>
              <a:t>张力（</a:t>
            </a:r>
            <a:r>
              <a:rPr lang="en-US" dirty="0" smtClean="0">
                <a:latin typeface="Calibri" pitchFamily="34" charset="0"/>
              </a:rPr>
              <a:t>tensile</a:t>
            </a:r>
            <a:r>
              <a:rPr lang="zh-CN" altLang="en-US" dirty="0" smtClean="0">
                <a:latin typeface="Calibri" pitchFamily="34" charset="0"/>
              </a:rPr>
              <a:t>）以及抗冲击性（</a:t>
            </a:r>
            <a:r>
              <a:rPr lang="en-US" dirty="0" smtClean="0">
                <a:latin typeface="Calibri" pitchFamily="34" charset="0"/>
              </a:rPr>
              <a:t>impact resistance</a:t>
            </a:r>
            <a:r>
              <a:rPr lang="zh-CN" altLang="en-US" dirty="0" smtClean="0">
                <a:latin typeface="Calibri" pitchFamily="34" charset="0"/>
              </a:rPr>
              <a:t>）有关。</a:t>
            </a:r>
            <a:r>
              <a:rPr lang="en-US" dirty="0" smtClean="0">
                <a:latin typeface="Calibri" pitchFamily="34" charset="0"/>
              </a:rPr>
              <a:t> </a:t>
            </a:r>
            <a:r>
              <a:rPr lang="en-US" i="1" dirty="0" smtClean="0">
                <a:latin typeface="Calibri" pitchFamily="34" charset="0"/>
              </a:rPr>
              <a:t>M</a:t>
            </a:r>
            <a:r>
              <a:rPr lang="en-US" i="1" baseline="-25000" dirty="0" smtClean="0">
                <a:latin typeface="Calibri" pitchFamily="34" charset="0"/>
              </a:rPr>
              <a:t>w</a:t>
            </a:r>
            <a:r>
              <a:rPr lang="en-US" baseline="-25000" dirty="0" smtClean="0">
                <a:latin typeface="Calibri" pitchFamily="34" charset="0"/>
              </a:rPr>
              <a:t>  </a:t>
            </a:r>
            <a:r>
              <a:rPr lang="zh-CN" altLang="en-US" dirty="0" smtClean="0">
                <a:latin typeface="Calibri" pitchFamily="34" charset="0"/>
              </a:rPr>
              <a:t>由光散射法直接测定。</a:t>
            </a:r>
            <a:endParaRPr lang="en-US" dirty="0" smtClean="0">
              <a:latin typeface="Calibri" pitchFamily="34" charset="0"/>
            </a:endParaRPr>
          </a:p>
          <a:p>
            <a:pPr marL="169633" indent="-169633">
              <a:buSzPct val="100000"/>
              <a:buFont typeface="Arial" pitchFamily="34" charset="0"/>
              <a:buChar char="•"/>
            </a:pPr>
            <a:r>
              <a:rPr lang="en-US" i="1" dirty="0" err="1" smtClean="0">
                <a:latin typeface="Calibri" pitchFamily="34" charset="0"/>
              </a:rPr>
              <a:t>M</a:t>
            </a:r>
            <a:r>
              <a:rPr lang="en-US" i="1" baseline="-25000" dirty="0" err="1" smtClean="0">
                <a:latin typeface="Calibri" pitchFamily="34" charset="0"/>
              </a:rPr>
              <a:t>z</a:t>
            </a:r>
            <a:r>
              <a:rPr lang="en-US" baseline="-25000" dirty="0" smtClean="0">
                <a:latin typeface="Calibri" pitchFamily="34" charset="0"/>
              </a:rPr>
              <a:t>   </a:t>
            </a:r>
            <a:r>
              <a:rPr lang="zh-CN" altLang="en-US" dirty="0" smtClean="0">
                <a:latin typeface="Calibri" pitchFamily="34" charset="0"/>
              </a:rPr>
              <a:t>表示 </a:t>
            </a:r>
            <a:r>
              <a:rPr lang="en-US" dirty="0" smtClean="0">
                <a:latin typeface="Calibri" pitchFamily="34" charset="0"/>
              </a:rPr>
              <a:t>Z- </a:t>
            </a:r>
            <a:r>
              <a:rPr lang="zh-CN" altLang="en-US" dirty="0" smtClean="0">
                <a:latin typeface="Calibri" pitchFamily="34" charset="0"/>
              </a:rPr>
              <a:t>均分子量，它是高分子高摩尔质量分数的函数。</a:t>
            </a:r>
            <a:r>
              <a:rPr lang="en-US" i="1" dirty="0" err="1" smtClean="0">
                <a:latin typeface="Calibri" pitchFamily="34" charset="0"/>
              </a:rPr>
              <a:t>M</a:t>
            </a:r>
            <a:r>
              <a:rPr lang="en-US" i="1" baseline="-25000" dirty="0" err="1" smtClean="0">
                <a:latin typeface="Calibri" pitchFamily="34" charset="0"/>
              </a:rPr>
              <a:t>z</a:t>
            </a:r>
            <a:r>
              <a:rPr lang="en-US" i="1" dirty="0" smtClean="0">
                <a:latin typeface="Calibri" pitchFamily="34" charset="0"/>
              </a:rPr>
              <a:t> </a:t>
            </a:r>
            <a:r>
              <a:rPr lang="zh-CN" altLang="en-US" dirty="0" smtClean="0">
                <a:latin typeface="Calibri" pitchFamily="34" charset="0"/>
              </a:rPr>
              <a:t>与高分子脆性（</a:t>
            </a:r>
            <a:r>
              <a:rPr lang="en-US" dirty="0" smtClean="0">
                <a:latin typeface="Calibri" pitchFamily="34" charset="0"/>
              </a:rPr>
              <a:t>brittleness</a:t>
            </a:r>
            <a:r>
              <a:rPr lang="zh-CN" altLang="en-US" dirty="0" smtClean="0">
                <a:latin typeface="Calibri" pitchFamily="34" charset="0"/>
              </a:rPr>
              <a:t>）有关。</a:t>
            </a:r>
            <a:r>
              <a:rPr lang="en-US" dirty="0" smtClean="0">
                <a:latin typeface="Calibri" pitchFamily="34" charset="0"/>
              </a:rPr>
              <a:t> </a:t>
            </a:r>
            <a:r>
              <a:rPr lang="en-US" i="1" dirty="0" err="1" smtClean="0">
                <a:latin typeface="Calibri" pitchFamily="34" charset="0"/>
              </a:rPr>
              <a:t>M</a:t>
            </a:r>
            <a:r>
              <a:rPr lang="en-US" i="1" baseline="-25000" dirty="0" err="1" smtClean="0">
                <a:latin typeface="Calibri" pitchFamily="34" charset="0"/>
              </a:rPr>
              <a:t>z</a:t>
            </a:r>
            <a:r>
              <a:rPr lang="en-US" i="1" dirty="0" smtClean="0">
                <a:latin typeface="Calibri" pitchFamily="34" charset="0"/>
              </a:rPr>
              <a:t> </a:t>
            </a:r>
            <a:r>
              <a:rPr lang="en-US" dirty="0" smtClean="0">
                <a:latin typeface="Calibri" pitchFamily="34" charset="0"/>
              </a:rPr>
              <a:t> </a:t>
            </a:r>
            <a:r>
              <a:rPr lang="zh-CN" altLang="en-US" dirty="0" smtClean="0">
                <a:latin typeface="Calibri" pitchFamily="34" charset="0"/>
              </a:rPr>
              <a:t>可由离心法或沉降速度法直接测定。</a:t>
            </a:r>
            <a:endParaRPr lang="en-US" dirty="0" smtClean="0">
              <a:latin typeface="Calibri" pitchFamily="34" charset="0"/>
            </a:endParaRPr>
          </a:p>
          <a:p>
            <a:pPr marL="169633" indent="-169633">
              <a:buSzPct val="100000"/>
              <a:buFont typeface="Arial" pitchFamily="34" charset="0"/>
              <a:buChar char="•"/>
            </a:pPr>
            <a:r>
              <a:rPr lang="en-US" i="1" dirty="0" err="1" smtClean="0">
                <a:latin typeface="Calibri" pitchFamily="34" charset="0"/>
              </a:rPr>
              <a:t>M</a:t>
            </a:r>
            <a:r>
              <a:rPr lang="en-US" i="1" baseline="-25000" dirty="0" err="1" smtClean="0">
                <a:latin typeface="Calibri" pitchFamily="34" charset="0"/>
              </a:rPr>
              <a:t>v</a:t>
            </a:r>
            <a:r>
              <a:rPr lang="en-US" i="1" baseline="-25000" dirty="0" smtClean="0">
                <a:latin typeface="Calibri" pitchFamily="34" charset="0"/>
              </a:rPr>
              <a:t> </a:t>
            </a:r>
            <a:r>
              <a:rPr lang="en-US" baseline="-25000" dirty="0" smtClean="0">
                <a:latin typeface="Calibri" pitchFamily="34" charset="0"/>
              </a:rPr>
              <a:t>  </a:t>
            </a:r>
            <a:r>
              <a:rPr lang="zh-CN" altLang="en-US" dirty="0" smtClean="0">
                <a:latin typeface="Calibri" pitchFamily="34" charset="0"/>
              </a:rPr>
              <a:t>表示粘均分子量（与粘度检测器联用时显示该值）。该值可由粘度法直接测定。</a:t>
            </a:r>
            <a:endParaRPr lang="en-US" dirty="0" smtClean="0">
              <a:latin typeface="Calibri" pitchFamily="34" charset="0"/>
            </a:endParaRPr>
          </a:p>
          <a:p>
            <a:pPr marL="169633" indent="-169633">
              <a:buSzPct val="100000"/>
              <a:buFont typeface="Arial" pitchFamily="34" charset="0"/>
              <a:buChar char="•"/>
            </a:pPr>
            <a:r>
              <a:rPr lang="en-US" i="1" dirty="0" smtClean="0">
                <a:latin typeface="Calibri" pitchFamily="34" charset="0"/>
              </a:rPr>
              <a:t>M</a:t>
            </a:r>
            <a:r>
              <a:rPr lang="en-US" i="1" baseline="-25000" dirty="0" smtClean="0">
                <a:latin typeface="Calibri" pitchFamily="34" charset="0"/>
              </a:rPr>
              <a:t>p  </a:t>
            </a:r>
            <a:r>
              <a:rPr lang="zh-CN" altLang="en-US" dirty="0" smtClean="0">
                <a:latin typeface="Calibri" pitchFamily="34" charset="0"/>
              </a:rPr>
              <a:t>表示峰尖分子量。该值显示的是峰尖处洗脱体积（保留体积）对应的分子量。</a:t>
            </a:r>
            <a:endParaRPr lang="en-US" dirty="0" smtClean="0">
              <a:latin typeface="Calibri" pitchFamily="34" charset="0"/>
            </a:endParaRPr>
          </a:p>
          <a:p>
            <a:pPr marL="169633" indent="-169633">
              <a:buSzPct val="100000"/>
              <a:buFont typeface="Arial" pitchFamily="34" charset="0"/>
              <a:buChar char="•"/>
            </a:pPr>
            <a:r>
              <a:rPr lang="en-US" i="1" dirty="0" err="1" smtClean="0">
                <a:latin typeface="Calibri" pitchFamily="34" charset="0"/>
              </a:rPr>
              <a:t>M</a:t>
            </a:r>
            <a:r>
              <a:rPr lang="en-US" i="1" baseline="-25000" dirty="0" err="1" smtClean="0">
                <a:latin typeface="Calibri" pitchFamily="34" charset="0"/>
              </a:rPr>
              <a:t>n</a:t>
            </a:r>
            <a:r>
              <a:rPr lang="en-US" baseline="-25000" dirty="0" smtClean="0">
                <a:latin typeface="Calibri" pitchFamily="34" charset="0"/>
              </a:rPr>
              <a:t> </a:t>
            </a:r>
            <a:r>
              <a:rPr lang="zh-CN" altLang="en-US" dirty="0" smtClean="0">
                <a:latin typeface="Calibri" pitchFamily="34" charset="0"/>
              </a:rPr>
              <a:t>， </a:t>
            </a:r>
            <a:r>
              <a:rPr lang="en-US" i="1" dirty="0" smtClean="0">
                <a:latin typeface="Calibri" pitchFamily="34" charset="0"/>
              </a:rPr>
              <a:t>M</a:t>
            </a:r>
            <a:r>
              <a:rPr lang="en-US" i="1" baseline="-25000" dirty="0" smtClean="0">
                <a:latin typeface="Calibri" pitchFamily="34" charset="0"/>
              </a:rPr>
              <a:t>w</a:t>
            </a:r>
            <a:r>
              <a:rPr lang="en-US" baseline="-25000" dirty="0" smtClean="0">
                <a:latin typeface="Calibri" pitchFamily="34" charset="0"/>
              </a:rPr>
              <a:t> </a:t>
            </a:r>
            <a:r>
              <a:rPr lang="zh-CN" altLang="en-US" dirty="0" smtClean="0">
                <a:latin typeface="Calibri" pitchFamily="34" charset="0"/>
              </a:rPr>
              <a:t>， </a:t>
            </a:r>
            <a:r>
              <a:rPr lang="en-US" i="1" dirty="0" err="1" smtClean="0">
                <a:latin typeface="Calibri" pitchFamily="34" charset="0"/>
              </a:rPr>
              <a:t>M</a:t>
            </a:r>
            <a:r>
              <a:rPr lang="en-US" i="1" baseline="-25000" dirty="0" err="1" smtClean="0">
                <a:latin typeface="Calibri" pitchFamily="34" charset="0"/>
              </a:rPr>
              <a:t>z</a:t>
            </a:r>
            <a:r>
              <a:rPr lang="en-US" baseline="-25000" dirty="0" smtClean="0">
                <a:latin typeface="Calibri" pitchFamily="34" charset="0"/>
              </a:rPr>
              <a:t> </a:t>
            </a:r>
            <a:r>
              <a:rPr lang="zh-CN" altLang="en-US" dirty="0" smtClean="0"/>
              <a:t>计算结果是基于每一切片（每一保留时间）中组分具有单分散性。</a:t>
            </a:r>
            <a:endParaRPr lang="en-US" dirty="0" smtClean="0"/>
          </a:p>
          <a:p>
            <a:pPr marL="169633" indent="-169633">
              <a:buSzPct val="100000"/>
              <a:buFont typeface="Arial" pitchFamily="34" charset="0"/>
              <a:buChar char="•"/>
            </a:pPr>
            <a:r>
              <a:rPr lang="zh-CN" altLang="en-US" dirty="0" smtClean="0"/>
              <a:t>如果不同分子量的组分同时洗脱出来，则</a:t>
            </a:r>
            <a:r>
              <a:rPr lang="en-US" i="1" dirty="0" err="1" smtClean="0">
                <a:latin typeface="Calibri" pitchFamily="34" charset="0"/>
              </a:rPr>
              <a:t>M</a:t>
            </a:r>
            <a:r>
              <a:rPr lang="en-US" i="1" baseline="-25000" dirty="0" err="1" smtClean="0">
                <a:latin typeface="Calibri" pitchFamily="34" charset="0"/>
              </a:rPr>
              <a:t>n</a:t>
            </a:r>
            <a:r>
              <a:rPr lang="en-US" baseline="-25000" dirty="0" smtClean="0">
                <a:latin typeface="Calibri" pitchFamily="34" charset="0"/>
              </a:rPr>
              <a:t> </a:t>
            </a:r>
            <a:r>
              <a:rPr lang="zh-CN" altLang="en-US" dirty="0" smtClean="0">
                <a:latin typeface="Calibri" pitchFamily="34" charset="0"/>
              </a:rPr>
              <a:t>，</a:t>
            </a:r>
            <a:r>
              <a:rPr lang="en-US" i="1" dirty="0" err="1" smtClean="0">
                <a:latin typeface="Calibri" pitchFamily="34" charset="0"/>
              </a:rPr>
              <a:t>M</a:t>
            </a:r>
            <a:r>
              <a:rPr lang="en-US" i="1" baseline="-25000" dirty="0" err="1" smtClean="0">
                <a:latin typeface="Calibri" pitchFamily="34" charset="0"/>
              </a:rPr>
              <a:t>z</a:t>
            </a:r>
            <a:r>
              <a:rPr lang="en-US" baseline="-25000" dirty="0" smtClean="0">
                <a:latin typeface="Calibri" pitchFamily="34" charset="0"/>
              </a:rPr>
              <a:t> </a:t>
            </a:r>
            <a:r>
              <a:rPr lang="zh-CN" altLang="en-US" dirty="0" smtClean="0"/>
              <a:t>计算值将不准确。而</a:t>
            </a:r>
            <a:r>
              <a:rPr lang="en-US" i="1" dirty="0" smtClean="0">
                <a:latin typeface="Calibri" pitchFamily="34" charset="0"/>
              </a:rPr>
              <a:t>M</a:t>
            </a:r>
            <a:r>
              <a:rPr lang="en-US" i="1" baseline="-25000" dirty="0" smtClean="0">
                <a:latin typeface="Calibri" pitchFamily="34" charset="0"/>
              </a:rPr>
              <a:t>w</a:t>
            </a:r>
            <a:r>
              <a:rPr lang="en-US" baseline="-25000" dirty="0" smtClean="0">
                <a:latin typeface="Calibri" pitchFamily="34" charset="0"/>
              </a:rPr>
              <a:t> </a:t>
            </a:r>
            <a:r>
              <a:rPr lang="zh-CN" altLang="en-US" dirty="0" smtClean="0"/>
              <a:t>不会受到影响</a:t>
            </a:r>
            <a:endParaRPr lang="en-US" altLang="zh-CN" dirty="0" smtClean="0"/>
          </a:p>
          <a:p>
            <a:pPr marL="169633" indent="-169633">
              <a:buSzPct val="100000"/>
              <a:buFont typeface="Arial" pitchFamily="34" charset="0"/>
              <a:buChar char="•"/>
            </a:pPr>
            <a:r>
              <a:rPr lang="zh-CN" altLang="en-US" dirty="0" smtClean="0"/>
              <a:t>图中</a:t>
            </a:r>
            <a:r>
              <a:rPr lang="en-US" dirty="0" smtClean="0"/>
              <a:t> 40 </a:t>
            </a:r>
            <a:r>
              <a:rPr lang="en-US" dirty="0" err="1" smtClean="0"/>
              <a:t>kDa</a:t>
            </a:r>
            <a:r>
              <a:rPr lang="en-US" dirty="0" smtClean="0"/>
              <a:t> </a:t>
            </a:r>
            <a:r>
              <a:rPr lang="en-US" dirty="0" err="1" smtClean="0"/>
              <a:t>Dextran</a:t>
            </a:r>
            <a:r>
              <a:rPr lang="zh-CN" altLang="en-US" dirty="0" smtClean="0"/>
              <a:t>测定结果如下</a:t>
            </a:r>
            <a:r>
              <a:rPr lang="en-US" dirty="0" smtClean="0"/>
              <a:t>:</a:t>
            </a:r>
            <a:br>
              <a:rPr lang="en-US" dirty="0" smtClean="0"/>
            </a:br>
            <a:r>
              <a:rPr lang="en-US" b="1" dirty="0" smtClean="0"/>
              <a:t>Mn</a:t>
            </a:r>
            <a:r>
              <a:rPr lang="en-US" dirty="0" smtClean="0"/>
              <a:t>   2.942e+4(0.2%),   </a:t>
            </a:r>
            <a:r>
              <a:rPr lang="en-US" b="1" dirty="0" smtClean="0"/>
              <a:t>Mp</a:t>
            </a:r>
            <a:r>
              <a:rPr lang="en-US" dirty="0" smtClean="0"/>
              <a:t>   3.465e+4(0.0%),   </a:t>
            </a:r>
            <a:r>
              <a:rPr lang="en-US" b="1" dirty="0" smtClean="0"/>
              <a:t>Mv</a:t>
            </a:r>
            <a:r>
              <a:rPr lang="en-US" dirty="0" smtClean="0"/>
              <a:t>   n/a,   </a:t>
            </a:r>
            <a:r>
              <a:rPr lang="en-US" b="1" dirty="0" smtClean="0"/>
              <a:t>Mw</a:t>
            </a:r>
            <a:r>
              <a:rPr lang="en-US" dirty="0" smtClean="0"/>
              <a:t>   4.076e+4(0.1%),   </a:t>
            </a:r>
            <a:br>
              <a:rPr lang="en-US" dirty="0" smtClean="0"/>
            </a:br>
            <a:r>
              <a:rPr lang="en-US" b="1" dirty="0" smtClean="0"/>
              <a:t>Mz</a:t>
            </a:r>
            <a:r>
              <a:rPr lang="en-US" dirty="0" smtClean="0"/>
              <a:t>   5.596e+4(0.1%),   </a:t>
            </a:r>
            <a:r>
              <a:rPr lang="en-US" b="1" dirty="0" smtClean="0"/>
              <a:t>M(</a:t>
            </a:r>
            <a:r>
              <a:rPr lang="en-US" b="1" dirty="0" err="1" smtClean="0"/>
              <a:t>avg</a:t>
            </a:r>
            <a:r>
              <a:rPr lang="en-US" b="1" dirty="0" smtClean="0"/>
              <a:t>)</a:t>
            </a:r>
            <a:r>
              <a:rPr lang="en-US" dirty="0" smtClean="0"/>
              <a:t>   4.977e+4(0.0%).</a:t>
            </a:r>
          </a:p>
          <a:p>
            <a:pPr marL="169633" indent="-169633">
              <a:buSzPct val="100000"/>
              <a:buFont typeface="Arial" pitchFamily="34" charset="0"/>
              <a:buChar char="•"/>
            </a:pPr>
            <a:r>
              <a:rPr lang="en-US" b="1" dirty="0" smtClean="0"/>
              <a:t>Polydispersity</a:t>
            </a:r>
            <a:r>
              <a:rPr lang="en-US" dirty="0" smtClean="0"/>
              <a:t>   </a:t>
            </a:r>
            <a:r>
              <a:rPr lang="en-US" b="1" dirty="0" smtClean="0"/>
              <a:t>Mw/Mn</a:t>
            </a:r>
            <a:r>
              <a:rPr lang="en-US" dirty="0" smtClean="0"/>
              <a:t>   1.385(0.2%),   </a:t>
            </a:r>
            <a:r>
              <a:rPr lang="en-US" b="1" dirty="0" smtClean="0"/>
              <a:t>Mz/Mn</a:t>
            </a:r>
            <a:r>
              <a:rPr lang="en-US" dirty="0" smtClean="0"/>
              <a:t>   1.902(0.2%).</a:t>
            </a:r>
          </a:p>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Grp="1" noChangeArrowheads="1"/>
          </p:cNvSpPr>
          <p:nvPr>
            <p:ph type="ftr" sz="quarter" idx="4"/>
          </p:nvPr>
        </p:nvSpPr>
        <p:spPr>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54275" name="Rectangle 5"/>
          <p:cNvSpPr>
            <a:spLocks noGrp="1" noChangeArrowheads="1"/>
          </p:cNvSpPr>
          <p:nvPr>
            <p:ph type="sldNum" sz="quarter" idx="5"/>
          </p:nvPr>
        </p:nvSpPr>
        <p:spPr>
          <a:noFill/>
        </p:spPr>
        <p:txBody>
          <a:bodyPr/>
          <a:lstStyle/>
          <a:p>
            <a:r>
              <a:rPr lang="en-US" dirty="0" smtClean="0"/>
              <a:t>152</a:t>
            </a: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p:spPr>
        <p:txBody>
          <a:bodyPr/>
          <a:lstStyle/>
          <a:p>
            <a:r>
              <a:rPr lang="zh-CN" altLang="en-US" u="sng" dirty="0" smtClean="0"/>
              <a:t>备注</a:t>
            </a:r>
            <a:r>
              <a:rPr lang="en-US" u="sng" dirty="0" smtClean="0"/>
              <a:t>:</a:t>
            </a:r>
          </a:p>
          <a:p>
            <a:pPr marL="169633" indent="-169633">
              <a:buFont typeface="Arial" pitchFamily="34" charset="0"/>
              <a:buChar char="•"/>
            </a:pPr>
            <a:r>
              <a:rPr lang="zh-CN" altLang="en-US" dirty="0" smtClean="0"/>
              <a:t>均方半径（</a:t>
            </a:r>
            <a:r>
              <a:rPr lang="en-US" dirty="0" smtClean="0"/>
              <a:t>mean square radius </a:t>
            </a:r>
            <a:r>
              <a:rPr lang="zh-CN" altLang="en-US" dirty="0" smtClean="0"/>
              <a:t>，     </a:t>
            </a:r>
            <a:r>
              <a:rPr lang="en-US" dirty="0" smtClean="0"/>
              <a:t> </a:t>
            </a:r>
            <a:r>
              <a:rPr lang="zh-CN" altLang="en-US" dirty="0" smtClean="0"/>
              <a:t>），表示质心的质量分布。该值等于</a:t>
            </a:r>
            <a:r>
              <a:rPr lang="en-US" i="1" dirty="0" err="1" smtClean="0"/>
              <a:t>r</a:t>
            </a:r>
            <a:r>
              <a:rPr lang="en-US" i="1" baseline="-25000" dirty="0" err="1" smtClean="0"/>
              <a:t>j</a:t>
            </a:r>
            <a:r>
              <a:rPr lang="zh-CN" altLang="en-US" dirty="0" smtClean="0"/>
              <a:t>平方的质量分数加权平均值。</a:t>
            </a:r>
            <a:endParaRPr lang="en-US" dirty="0" smtClean="0"/>
          </a:p>
          <a:p>
            <a:pPr marL="169633" indent="-169633">
              <a:buFont typeface="Arial" pitchFamily="34" charset="0"/>
              <a:buChar char="•"/>
            </a:pPr>
            <a:r>
              <a:rPr lang="zh-CN" altLang="en-US" dirty="0" smtClean="0"/>
              <a:t>该值的测定无需任何构象假设</a:t>
            </a:r>
            <a:r>
              <a:rPr lang="en-US" dirty="0" smtClean="0"/>
              <a:t>!  z-</a:t>
            </a:r>
            <a:r>
              <a:rPr lang="zh-CN" altLang="en-US" dirty="0" smtClean="0"/>
              <a:t>均方根半径</a:t>
            </a:r>
            <a:r>
              <a:rPr lang="en-US" dirty="0" smtClean="0"/>
              <a:t>(</a:t>
            </a:r>
            <a:r>
              <a:rPr lang="en-US" dirty="0" err="1" smtClean="0"/>
              <a:t>R</a:t>
            </a:r>
            <a:r>
              <a:rPr lang="en-US" baseline="-25000" dirty="0" err="1" smtClean="0"/>
              <a:t>z</a:t>
            </a:r>
            <a:r>
              <a:rPr lang="en-US" dirty="0" smtClean="0"/>
              <a:t> ) </a:t>
            </a:r>
            <a:r>
              <a:rPr lang="zh-CN" altLang="en-US" dirty="0" smtClean="0"/>
              <a:t>对于任何构象的分子都是准确的，该值的测定不需要浓度检测器。因为散射光强度与浓度和摩尔质量成正比</a:t>
            </a:r>
            <a:endParaRPr lang="en-US" dirty="0" smtClean="0"/>
          </a:p>
          <a:p>
            <a:pPr marL="169633" indent="-169633">
              <a:buFont typeface="Arial" pitchFamily="34" charset="0"/>
              <a:buChar char="•"/>
            </a:pPr>
            <a:r>
              <a:rPr lang="zh-CN" altLang="en-US" dirty="0" smtClean="0"/>
              <a:t>为什么称为</a:t>
            </a:r>
            <a:r>
              <a:rPr lang="en-US" dirty="0" smtClean="0"/>
              <a:t> z- </a:t>
            </a:r>
            <a:r>
              <a:rPr lang="zh-CN" altLang="en-US" dirty="0" smtClean="0"/>
              <a:t>均半径？对于理想柔性高分子，其摩尔质量与均方根半径成正比。</a:t>
            </a:r>
            <a:r>
              <a:rPr lang="en-US" dirty="0" smtClean="0"/>
              <a:t> </a:t>
            </a:r>
            <a:r>
              <a:rPr lang="zh-CN" altLang="en-US" dirty="0" smtClean="0"/>
              <a:t>因此，</a:t>
            </a:r>
            <a:r>
              <a:rPr lang="en-US" dirty="0" smtClean="0"/>
              <a:t> </a:t>
            </a:r>
            <a:r>
              <a:rPr lang="en-US" dirty="0" err="1" smtClean="0"/>
              <a:t>R</a:t>
            </a:r>
            <a:r>
              <a:rPr lang="en-US" baseline="-25000" dirty="0" err="1" smtClean="0"/>
              <a:t>z</a:t>
            </a:r>
            <a:r>
              <a:rPr lang="en-US" baseline="-25000" dirty="0" smtClean="0"/>
              <a:t> </a:t>
            </a:r>
            <a:r>
              <a:rPr lang="zh-CN" altLang="en-US" dirty="0" smtClean="0"/>
              <a:t>计算公式与</a:t>
            </a:r>
            <a:r>
              <a:rPr lang="en-US" dirty="0" smtClean="0"/>
              <a:t>z-</a:t>
            </a:r>
            <a:r>
              <a:rPr lang="zh-CN" altLang="en-US" dirty="0" smtClean="0"/>
              <a:t>均分子量非常相似。</a:t>
            </a:r>
            <a:endParaRPr lang="en-US" dirty="0" smtClean="0"/>
          </a:p>
          <a:p>
            <a:pPr marL="169633" indent="-169633">
              <a:buFont typeface="Arial" pitchFamily="34" charset="0"/>
              <a:buChar char="•"/>
            </a:pPr>
            <a:r>
              <a:rPr lang="en-US" dirty="0" smtClean="0"/>
              <a:t>ASTRA </a:t>
            </a:r>
            <a:r>
              <a:rPr lang="zh-CN" altLang="en-US" dirty="0" smtClean="0"/>
              <a:t>软件可以计算数均方半径，重均方半径</a:t>
            </a:r>
            <a:r>
              <a:rPr lang="en-US" dirty="0" smtClean="0"/>
              <a:t>:</a:t>
            </a:r>
          </a:p>
          <a:p>
            <a:endParaRPr lang="en-US" dirty="0" smtClean="0"/>
          </a:p>
          <a:p>
            <a:endParaRPr lang="en-US" dirty="0" smtClean="0"/>
          </a:p>
          <a:p>
            <a:endParaRPr lang="en-US" dirty="0" smtClean="0"/>
          </a:p>
        </p:txBody>
      </p:sp>
      <p:sp>
        <p:nvSpPr>
          <p:cNvPr id="167938" name="Rectangle 2"/>
          <p:cNvSpPr>
            <a:spLocks noChangeArrowheads="1"/>
          </p:cNvSpPr>
          <p:nvPr/>
        </p:nvSpPr>
        <p:spPr bwMode="auto">
          <a:xfrm>
            <a:off x="0" y="0"/>
            <a:ext cx="182773" cy="337575"/>
          </a:xfrm>
          <a:prstGeom prst="rect">
            <a:avLst/>
          </a:prstGeom>
          <a:noFill/>
          <a:ln w="9525">
            <a:noFill/>
            <a:miter lim="800000"/>
            <a:headEnd/>
            <a:tailEnd/>
          </a:ln>
          <a:effectLst/>
        </p:spPr>
        <p:txBody>
          <a:bodyPr vert="horz" wrap="none" lIns="90471" tIns="45235" rIns="90471" bIns="45235" numCol="1" anchor="ctr" anchorCtr="0" compatLnSpc="1">
            <a:prstTxWarp prst="textNoShape">
              <a:avLst/>
            </a:prstTxWarp>
            <a:spAutoFit/>
          </a:bodyPr>
          <a:lstStyle/>
          <a:p>
            <a:endParaRPr lang="en-US" dirty="0"/>
          </a:p>
        </p:txBody>
      </p:sp>
      <p:pic>
        <p:nvPicPr>
          <p:cNvPr id="167937"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851023" y="4667232"/>
            <a:ext cx="250803" cy="234728"/>
          </a:xfrm>
          <a:prstGeom prst="rect">
            <a:avLst/>
          </a:prstGeom>
          <a:noFill/>
        </p:spPr>
      </p:pic>
      <p:pic>
        <p:nvPicPr>
          <p:cNvPr id="167940" name="Picture 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429000" y="6482056"/>
            <a:ext cx="1139898" cy="462546"/>
          </a:xfrm>
          <a:prstGeom prst="rect">
            <a:avLst/>
          </a:prstGeom>
          <a:noFill/>
        </p:spPr>
      </p:pic>
      <p:pic>
        <p:nvPicPr>
          <p:cNvPr id="167939" name="Picture 3"/>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893627" y="6376468"/>
            <a:ext cx="1200383" cy="673723"/>
          </a:xfrm>
          <a:prstGeom prst="rect">
            <a:avLst/>
          </a:prstGeom>
          <a:noFill/>
        </p:spPr>
      </p:pic>
      <p:sp>
        <p:nvSpPr>
          <p:cNvPr id="167941" name="Rectangle 5"/>
          <p:cNvSpPr>
            <a:spLocks noChangeArrowheads="1"/>
          </p:cNvSpPr>
          <p:nvPr/>
        </p:nvSpPr>
        <p:spPr bwMode="auto">
          <a:xfrm>
            <a:off x="0" y="0"/>
            <a:ext cx="182773" cy="337575"/>
          </a:xfrm>
          <a:prstGeom prst="rect">
            <a:avLst/>
          </a:prstGeom>
          <a:noFill/>
          <a:ln w="9525">
            <a:noFill/>
            <a:miter lim="800000"/>
            <a:headEnd/>
            <a:tailEnd/>
          </a:ln>
          <a:effectLst/>
        </p:spPr>
        <p:txBody>
          <a:bodyPr vert="horz" wrap="none" lIns="90471" tIns="45235" rIns="90471" bIns="45235" numCol="1" anchor="ctr" anchorCtr="0" compatLnSpc="1">
            <a:prstTxWarp prst="textNoShape">
              <a:avLst/>
            </a:prstTxWarp>
            <a:spAutoFit/>
          </a:bodyPr>
          <a:lstStyle/>
          <a:p>
            <a:endParaRPr lang="en-US" dirty="0"/>
          </a:p>
        </p:txBody>
      </p:sp>
      <p:sp>
        <p:nvSpPr>
          <p:cNvPr id="167942" name="Rectangle 6"/>
          <p:cNvSpPr>
            <a:spLocks noChangeArrowheads="1"/>
          </p:cNvSpPr>
          <p:nvPr/>
        </p:nvSpPr>
        <p:spPr bwMode="auto">
          <a:xfrm>
            <a:off x="0" y="1408257"/>
            <a:ext cx="182774" cy="368352"/>
          </a:xfrm>
          <a:prstGeom prst="rect">
            <a:avLst/>
          </a:prstGeom>
          <a:noFill/>
          <a:ln w="9525">
            <a:noFill/>
            <a:miter lim="800000"/>
            <a:headEnd/>
            <a:tailEnd/>
          </a:ln>
          <a:effectLst/>
        </p:spPr>
        <p:txBody>
          <a:bodyPr vert="horz" wrap="none" lIns="90471" tIns="45235" rIns="90471" bIns="45235" numCol="1" anchor="ctr" anchorCtr="0" compatLnSpc="1">
            <a:prstTxWarp prst="textNoShape">
              <a:avLst/>
            </a:prstTxWarp>
            <a:spAutoFit/>
          </a:bodyPr>
          <a:lstStyle/>
          <a:p>
            <a:pPr algn="l" defTabSz="904707"/>
            <a:endParaRPr lang="en-US" sz="1800" dirty="0" smtClean="0">
              <a:latin typeface="Arial" pitchFamily="34" charset="0"/>
            </a:endParaRPr>
          </a:p>
        </p:txBody>
      </p:sp>
      <p:sp>
        <p:nvSpPr>
          <p:cNvPr id="167943" name="Rectangle 7"/>
          <p:cNvSpPr>
            <a:spLocks noChangeArrowheads="1"/>
          </p:cNvSpPr>
          <p:nvPr/>
        </p:nvSpPr>
        <p:spPr bwMode="auto">
          <a:xfrm>
            <a:off x="0" y="2797484"/>
            <a:ext cx="182774" cy="368352"/>
          </a:xfrm>
          <a:prstGeom prst="rect">
            <a:avLst/>
          </a:prstGeom>
          <a:noFill/>
          <a:ln w="9525">
            <a:noFill/>
            <a:miter lim="800000"/>
            <a:headEnd/>
            <a:tailEnd/>
          </a:ln>
          <a:effectLst/>
        </p:spPr>
        <p:txBody>
          <a:bodyPr vert="horz" wrap="none" lIns="90471" tIns="45235" rIns="90471" bIns="45235" numCol="1" anchor="ctr" anchorCtr="0" compatLnSpc="1">
            <a:prstTxWarp prst="textNoShape">
              <a:avLst/>
            </a:prstTxWarp>
            <a:spAutoFit/>
          </a:bodyPr>
          <a:lstStyle/>
          <a:p>
            <a:pPr algn="l" defTabSz="904707"/>
            <a:endParaRPr lang="en-US" sz="1800" dirty="0"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r>
              <a:rPr lang="zh-CN" altLang="en-US" u="sng" dirty="0" smtClean="0"/>
              <a:t>备注</a:t>
            </a:r>
            <a:r>
              <a:rPr lang="en-US" u="sng" dirty="0" smtClean="0"/>
              <a:t>:</a:t>
            </a:r>
          </a:p>
          <a:p>
            <a:pPr marL="169633" indent="-169633">
              <a:buFont typeface="Arial" pitchFamily="34" charset="0"/>
              <a:buChar char="•"/>
            </a:pPr>
            <a:r>
              <a:rPr lang="zh-CN" altLang="en-US" dirty="0" smtClean="0"/>
              <a:t>光散射系统与</a:t>
            </a:r>
            <a:r>
              <a:rPr lang="en-US" altLang="zh-CN" dirty="0" smtClean="0"/>
              <a:t>HPLC</a:t>
            </a:r>
            <a:r>
              <a:rPr lang="zh-CN" altLang="en-US" dirty="0" smtClean="0"/>
              <a:t>系统联用时，除需要检验系统工作是否正常外，归一化系数、延时体积等常数需要进行测定。通常使用的单分散性、各向同性的标样有：水相体系：</a:t>
            </a:r>
            <a:r>
              <a:rPr lang="en-US" dirty="0" smtClean="0"/>
              <a:t>BSA </a:t>
            </a:r>
            <a:r>
              <a:rPr lang="zh-CN" altLang="en-US" dirty="0" smtClean="0"/>
              <a:t>；有机相体系：</a:t>
            </a:r>
            <a:r>
              <a:rPr lang="en-US" dirty="0" smtClean="0"/>
              <a:t>30 </a:t>
            </a:r>
            <a:r>
              <a:rPr lang="en-US" dirty="0" err="1" smtClean="0"/>
              <a:t>kDa</a:t>
            </a:r>
            <a:r>
              <a:rPr lang="en-US" dirty="0" smtClean="0"/>
              <a:t> </a:t>
            </a:r>
            <a:r>
              <a:rPr lang="zh-CN" altLang="en-US" dirty="0" smtClean="0"/>
              <a:t>窄分布聚苯乙烯（</a:t>
            </a:r>
            <a:r>
              <a:rPr lang="en-US" dirty="0" smtClean="0"/>
              <a:t> polystyrene </a:t>
            </a:r>
            <a:r>
              <a:rPr lang="zh-CN" altLang="en-US" dirty="0" smtClean="0"/>
              <a:t>）。</a:t>
            </a:r>
            <a:endParaRPr lang="en-US" dirty="0" smtClean="0"/>
          </a:p>
          <a:p>
            <a:pPr marL="169633" indent="-169633">
              <a:buFont typeface="Arial" pitchFamily="34" charset="0"/>
              <a:buChar char="•"/>
            </a:pPr>
            <a:r>
              <a:rPr lang="zh-CN" altLang="en-US" dirty="0" smtClean="0"/>
              <a:t>将数据收集并处理完后，可以保存为模板（</a:t>
            </a:r>
            <a:r>
              <a:rPr lang="en-US" altLang="zh-CN" dirty="0" smtClean="0"/>
              <a:t>save as template</a:t>
            </a:r>
            <a:r>
              <a:rPr lang="zh-CN" altLang="en-US" dirty="0" smtClean="0"/>
              <a:t>），用于测定其它待测样品。使用此</a:t>
            </a:r>
            <a:r>
              <a:rPr lang="en-US" altLang="zh-CN" dirty="0" smtClean="0"/>
              <a:t>template</a:t>
            </a:r>
            <a:r>
              <a:rPr lang="zh-CN" altLang="en-US" dirty="0" smtClean="0"/>
              <a:t>测定其他样品，将无需重新</a:t>
            </a:r>
            <a:r>
              <a:rPr lang="en-US" altLang="zh-CN" dirty="0" smtClean="0"/>
              <a:t>alignment</a:t>
            </a:r>
            <a:r>
              <a:rPr lang="zh-CN" altLang="en-US" dirty="0" smtClean="0"/>
              <a:t>、</a:t>
            </a:r>
            <a:r>
              <a:rPr lang="en-US" altLang="zh-CN" dirty="0" smtClean="0"/>
              <a:t>band</a:t>
            </a:r>
            <a:r>
              <a:rPr lang="en-US" altLang="zh-CN" baseline="0" dirty="0" smtClean="0"/>
              <a:t> broadening</a:t>
            </a:r>
            <a:r>
              <a:rPr lang="zh-CN" altLang="en-US" baseline="0" dirty="0" smtClean="0"/>
              <a:t>。除非更换</a:t>
            </a:r>
            <a:r>
              <a:rPr lang="en-US" altLang="zh-CN" baseline="0" dirty="0" smtClean="0"/>
              <a:t>LS</a:t>
            </a:r>
            <a:r>
              <a:rPr lang="zh-CN" altLang="en-US" baseline="0" dirty="0" smtClean="0"/>
              <a:t>至</a:t>
            </a:r>
            <a:r>
              <a:rPr lang="en-US" altLang="zh-CN" baseline="0" dirty="0" smtClean="0"/>
              <a:t>RI</a:t>
            </a:r>
            <a:r>
              <a:rPr lang="zh-CN" altLang="en-US" baseline="0" dirty="0" smtClean="0"/>
              <a:t>或</a:t>
            </a:r>
            <a:r>
              <a:rPr lang="en-US" altLang="zh-CN" baseline="0" dirty="0" smtClean="0"/>
              <a:t>UV</a:t>
            </a:r>
            <a:r>
              <a:rPr lang="zh-CN" altLang="en-US" baseline="0" dirty="0" smtClean="0"/>
              <a:t>至</a:t>
            </a:r>
            <a:r>
              <a:rPr lang="en-US" altLang="zh-CN" baseline="0" dirty="0" smtClean="0"/>
              <a:t>LS</a:t>
            </a:r>
            <a:r>
              <a:rPr lang="zh-CN" altLang="en-US" baseline="0" dirty="0" smtClean="0"/>
              <a:t>间管路。</a:t>
            </a:r>
            <a:endParaRPr lang="en-US" dirty="0" smtClean="0"/>
          </a:p>
          <a:p>
            <a:pPr marL="169633" indent="-169633">
              <a:buFont typeface="Arial" pitchFamily="34" charset="0"/>
              <a:buChar char="•"/>
            </a:pPr>
            <a:r>
              <a:rPr lang="zh-CN" altLang="en-US" dirty="0" smtClean="0"/>
              <a:t>养成定期测定标样的习惯。随时排除仪器潜在问题。</a:t>
            </a:r>
            <a:endParaRPr lang="en-US" dirty="0" smtClean="0"/>
          </a:p>
        </p:txBody>
      </p:sp>
      <p:sp>
        <p:nvSpPr>
          <p:cNvPr id="55300" name="Footer Placeholder 3"/>
          <p:cNvSpPr>
            <a:spLocks noGrp="1"/>
          </p:cNvSpPr>
          <p:nvPr>
            <p:ph type="ftr" sz="quarter" idx="4"/>
          </p:nvPr>
        </p:nvSpPr>
        <p:spPr>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55301" name="Slide Number Placeholder 4"/>
          <p:cNvSpPr>
            <a:spLocks noGrp="1"/>
          </p:cNvSpPr>
          <p:nvPr>
            <p:ph type="sldNum" sz="quarter" idx="5"/>
          </p:nvPr>
        </p:nvSpPr>
        <p:spPr>
          <a:noFill/>
        </p:spPr>
        <p:txBody>
          <a:bodyPr/>
          <a:lstStyle/>
          <a:p>
            <a:r>
              <a:rPr lang="en-US" dirty="0" smtClean="0"/>
              <a:t>153</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ftr" sz="quarter" idx="4"/>
          </p:nvPr>
        </p:nvSpPr>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56323" name="Rectangle 5"/>
          <p:cNvSpPr>
            <a:spLocks noGrp="1" noChangeArrowheads="1"/>
          </p:cNvSpPr>
          <p:nvPr>
            <p:ph type="sldNum" sz="quarter" idx="5"/>
          </p:nvPr>
        </p:nvSpPr>
        <p:spPr/>
        <p:txBody>
          <a:bodyPr/>
          <a:lstStyle/>
          <a:p>
            <a:r>
              <a:rPr lang="en-US" dirty="0" smtClean="0"/>
              <a:t>154</a:t>
            </a:r>
          </a:p>
        </p:txBody>
      </p:sp>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r>
              <a:rPr lang="zh-CN" altLang="en-US" u="sng" dirty="0" smtClean="0"/>
              <a:t>备注</a:t>
            </a:r>
            <a:r>
              <a:rPr lang="en-US" u="sng" dirty="0" smtClean="0"/>
              <a:t>:</a:t>
            </a:r>
          </a:p>
          <a:p>
            <a:endParaRPr lang="en-US" u="sng" dirty="0" smtClean="0"/>
          </a:p>
          <a:p>
            <a:r>
              <a:rPr lang="zh-CN" altLang="en-US" u="none" dirty="0" smtClean="0"/>
              <a:t>查看“电子版”培训材料中</a:t>
            </a:r>
            <a:r>
              <a:rPr lang="en-US" altLang="zh-CN" u="none" dirty="0" smtClean="0"/>
              <a:t>Soft</a:t>
            </a:r>
            <a:r>
              <a:rPr lang="en-US" altLang="zh-CN" u="none" baseline="0" dirty="0" smtClean="0"/>
              <a:t>ware tutorials – LSU Guided tutorials – SEC-MALS_WTCH</a:t>
            </a:r>
            <a:r>
              <a:rPr lang="zh-CN" altLang="en-US" u="none" baseline="0" dirty="0" smtClean="0"/>
              <a:t>。练习</a:t>
            </a:r>
            <a:r>
              <a:rPr lang="en-US" altLang="zh-CN" u="none" baseline="0" dirty="0" smtClean="0"/>
              <a:t>Normalization</a:t>
            </a:r>
            <a:r>
              <a:rPr lang="zh-CN" altLang="en-US" u="none" baseline="0" dirty="0" smtClean="0"/>
              <a:t>、</a:t>
            </a:r>
            <a:r>
              <a:rPr lang="en-US" altLang="zh-CN" u="none" baseline="0" dirty="0" smtClean="0"/>
              <a:t>alignment</a:t>
            </a:r>
            <a:r>
              <a:rPr lang="zh-CN" altLang="en-US" u="none" baseline="0" dirty="0" smtClean="0"/>
              <a:t>、</a:t>
            </a:r>
            <a:r>
              <a:rPr lang="en-US" altLang="zh-CN" u="none" baseline="0" dirty="0" smtClean="0"/>
              <a:t>band broadening</a:t>
            </a:r>
            <a:r>
              <a:rPr lang="zh-CN" altLang="en-US" u="none" baseline="0" dirty="0" smtClean="0"/>
              <a:t>。</a:t>
            </a:r>
            <a:endParaRPr lang="en-US" u="none"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ftr" sz="quarter" idx="4"/>
          </p:nvPr>
        </p:nvSpPr>
        <p:spPr>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57347" name="Rectangle 5"/>
          <p:cNvSpPr>
            <a:spLocks noGrp="1" noChangeArrowheads="1"/>
          </p:cNvSpPr>
          <p:nvPr>
            <p:ph type="sldNum" sz="quarter" idx="5"/>
          </p:nvPr>
        </p:nvSpPr>
        <p:spPr>
          <a:noFill/>
        </p:spPr>
        <p:txBody>
          <a:bodyPr/>
          <a:lstStyle/>
          <a:p>
            <a:r>
              <a:rPr lang="en-US" dirty="0" smtClean="0"/>
              <a:t>155</a:t>
            </a: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p:spPr>
        <p:txBody>
          <a:bodyPr/>
          <a:lstStyle/>
          <a:p>
            <a:pPr marL="457200" indent="-457200" algn="l">
              <a:buFontTx/>
              <a:buNone/>
            </a:pPr>
            <a:r>
              <a:rPr lang="zh-CN" altLang="en-US" sz="1100" u="sng" dirty="0" smtClean="0">
                <a:latin typeface="+mn-ea"/>
              </a:rPr>
              <a:t>备注</a:t>
            </a:r>
            <a:r>
              <a:rPr lang="zh-CN" altLang="en-US" sz="1100" dirty="0" smtClean="0">
                <a:latin typeface="+mn-ea"/>
              </a:rPr>
              <a:t>：</a:t>
            </a:r>
            <a:endParaRPr lang="en-US" altLang="zh-CN" sz="1100" dirty="0" smtClean="0">
              <a:latin typeface="+mn-ea"/>
            </a:endParaRPr>
          </a:p>
          <a:p>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Grp="1" noChangeArrowheads="1"/>
          </p:cNvSpPr>
          <p:nvPr>
            <p:ph type="ftr" sz="quarter" idx="4"/>
          </p:nvPr>
        </p:nvSpPr>
        <p:spPr>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58371" name="Rectangle 5"/>
          <p:cNvSpPr>
            <a:spLocks noGrp="1" noChangeArrowheads="1"/>
          </p:cNvSpPr>
          <p:nvPr>
            <p:ph type="sldNum" sz="quarter" idx="5"/>
          </p:nvPr>
        </p:nvSpPr>
        <p:spPr>
          <a:noFill/>
        </p:spPr>
        <p:txBody>
          <a:bodyPr/>
          <a:lstStyle/>
          <a:p>
            <a:r>
              <a:rPr lang="en-US" dirty="0" smtClean="0"/>
              <a:t>156</a:t>
            </a: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p:spPr>
        <p:txBody>
          <a:bodyPr/>
          <a:lstStyle/>
          <a:p>
            <a:r>
              <a:rPr lang="zh-CN" altLang="en-US" u="sng" dirty="0" smtClean="0"/>
              <a:t>备注</a:t>
            </a:r>
            <a:r>
              <a:rPr lang="en-US" u="sng" dirty="0" smtClean="0"/>
              <a:t>:</a:t>
            </a:r>
          </a:p>
          <a:p>
            <a:endParaRPr lang="en-US" dirty="0" smtClean="0"/>
          </a:p>
          <a:p>
            <a:r>
              <a:rPr lang="zh-CN" altLang="en-US" dirty="0" smtClean="0"/>
              <a:t>对于多分散性样品，由于</a:t>
            </a:r>
            <a:r>
              <a:rPr lang="en-US" altLang="zh-CN" dirty="0" smtClean="0"/>
              <a:t>LS</a:t>
            </a:r>
            <a:r>
              <a:rPr lang="zh-CN" altLang="en-US" dirty="0" smtClean="0"/>
              <a:t>与</a:t>
            </a:r>
            <a:r>
              <a:rPr lang="en-US" altLang="zh-CN" dirty="0" smtClean="0"/>
              <a:t>RI</a:t>
            </a:r>
            <a:r>
              <a:rPr lang="zh-CN" altLang="en-US" dirty="0" smtClean="0"/>
              <a:t>信号不重合，因此，定峰的起点与终点必须</a:t>
            </a:r>
            <a:r>
              <a:rPr lang="en-US" altLang="zh-CN" dirty="0" smtClean="0"/>
              <a:t>LS</a:t>
            </a:r>
            <a:r>
              <a:rPr lang="zh-CN" altLang="en-US" dirty="0" smtClean="0"/>
              <a:t>与</a:t>
            </a:r>
            <a:r>
              <a:rPr lang="en-US" altLang="zh-CN" dirty="0" smtClean="0"/>
              <a:t>RI</a:t>
            </a:r>
            <a:r>
              <a:rPr lang="zh-CN" altLang="en-US" dirty="0" smtClean="0"/>
              <a:t>同时具有高于基线的信号。因为摩尔质量的计算即需要</a:t>
            </a:r>
            <a:r>
              <a:rPr lang="en-US" altLang="zh-CN" dirty="0" smtClean="0"/>
              <a:t>LS</a:t>
            </a:r>
            <a:r>
              <a:rPr lang="zh-CN" altLang="en-US" dirty="0" smtClean="0"/>
              <a:t>信号（质量），也需要</a:t>
            </a:r>
            <a:r>
              <a:rPr lang="en-US" altLang="zh-CN" dirty="0" smtClean="0"/>
              <a:t>RI</a:t>
            </a:r>
            <a:r>
              <a:rPr lang="zh-CN" altLang="en-US" dirty="0" smtClean="0"/>
              <a:t>信号（浓度）。</a:t>
            </a:r>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noChangeArrowheads="1"/>
          </p:cNvSpPr>
          <p:nvPr>
            <p:ph type="ftr" sz="quarter" idx="4"/>
          </p:nvPr>
        </p:nvSpPr>
        <p:spPr>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60419" name="Rectangle 5"/>
          <p:cNvSpPr>
            <a:spLocks noGrp="1" noChangeArrowheads="1"/>
          </p:cNvSpPr>
          <p:nvPr>
            <p:ph type="sldNum" sz="quarter" idx="5"/>
          </p:nvPr>
        </p:nvSpPr>
        <p:spPr>
          <a:noFill/>
        </p:spPr>
        <p:txBody>
          <a:bodyPr/>
          <a:lstStyle/>
          <a:p>
            <a:r>
              <a:rPr lang="en-US" dirty="0" smtClean="0"/>
              <a:t>157</a:t>
            </a: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p:spPr>
        <p:txBody>
          <a:bodyPr/>
          <a:lstStyle/>
          <a:p>
            <a:r>
              <a:rPr lang="zh-CN" altLang="en-US" u="sng" dirty="0" smtClean="0"/>
              <a:t>备注</a:t>
            </a:r>
            <a:r>
              <a:rPr lang="en-US" u="sng" dirty="0" smtClean="0"/>
              <a:t>:</a:t>
            </a:r>
          </a:p>
          <a:p>
            <a:pPr marL="169633" indent="-169633">
              <a:buFont typeface="Arial" pitchFamily="34" charset="0"/>
              <a:buChar char="•"/>
            </a:pPr>
            <a:r>
              <a:rPr lang="zh-CN" altLang="en-US" dirty="0" smtClean="0"/>
              <a:t>用于归一化（</a:t>
            </a:r>
            <a:r>
              <a:rPr lang="en-US" altLang="zh-CN" dirty="0" smtClean="0"/>
              <a:t>Normalization</a:t>
            </a:r>
            <a:r>
              <a:rPr lang="zh-CN" altLang="en-US" dirty="0" smtClean="0"/>
              <a:t>）的标样可以是单分散或多分散，但其半径分布不能超过</a:t>
            </a:r>
            <a:r>
              <a:rPr lang="en-US" dirty="0" smtClean="0"/>
              <a:t>10 nm</a:t>
            </a:r>
            <a:r>
              <a:rPr lang="zh-CN" altLang="en-US" dirty="0" smtClean="0"/>
              <a:t>。</a:t>
            </a:r>
            <a:r>
              <a:rPr lang="en-US" dirty="0" smtClean="0"/>
              <a:t> </a:t>
            </a:r>
          </a:p>
          <a:p>
            <a:pPr marL="169633" indent="-169633">
              <a:buFont typeface="Arial" pitchFamily="34" charset="0"/>
              <a:buChar char="•"/>
            </a:pPr>
            <a:r>
              <a:rPr lang="zh-CN" altLang="en-US" dirty="0" smtClean="0"/>
              <a:t>更换溶剂时，必须重新做归一化。例如</a:t>
            </a:r>
            <a:r>
              <a:rPr lang="en-US" altLang="zh-CN" dirty="0" smtClean="0"/>
              <a:t>0.1M NaNO</a:t>
            </a:r>
            <a:r>
              <a:rPr lang="en-US" altLang="zh-CN" baseline="-25000" dirty="0" smtClean="0"/>
              <a:t>3</a:t>
            </a:r>
            <a:r>
              <a:rPr lang="zh-CN" altLang="en-US" dirty="0" smtClean="0"/>
              <a:t>水溶液更换为</a:t>
            </a:r>
            <a:r>
              <a:rPr lang="en-US" altLang="zh-CN" dirty="0" smtClean="0"/>
              <a:t>0.2M NaNO</a:t>
            </a:r>
            <a:r>
              <a:rPr lang="en-US" altLang="zh-CN" baseline="-25000" dirty="0" smtClean="0"/>
              <a:t>3</a:t>
            </a:r>
            <a:r>
              <a:rPr lang="zh-CN" altLang="en-US" dirty="0" smtClean="0"/>
              <a:t>水溶液就需要重新归一化。但对于绝大多数盐溶液，其归一化系数间差异较小。相同溶剂需重新归一化的周期需根据系统情况而定。</a:t>
            </a:r>
            <a:endParaRPr lang="en-US" altLang="zh-CN" dirty="0" smtClean="0"/>
          </a:p>
          <a:p>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ftr" sz="quarter" idx="4"/>
          </p:nvPr>
        </p:nvSpPr>
        <p:spPr>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61443" name="Rectangle 5"/>
          <p:cNvSpPr>
            <a:spLocks noGrp="1" noChangeArrowheads="1"/>
          </p:cNvSpPr>
          <p:nvPr>
            <p:ph type="sldNum" sz="quarter" idx="5"/>
          </p:nvPr>
        </p:nvSpPr>
        <p:spPr>
          <a:noFill/>
        </p:spPr>
        <p:txBody>
          <a:bodyPr/>
          <a:lstStyle/>
          <a:p>
            <a:r>
              <a:rPr lang="en-US" dirty="0" smtClean="0"/>
              <a:t>158</a:t>
            </a: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p:spPr>
        <p:txBody>
          <a:bodyPr/>
          <a:lstStyle/>
          <a:p>
            <a:r>
              <a:rPr lang="zh-CN" altLang="en-US" u="sng" dirty="0" smtClean="0"/>
              <a:t>备注</a:t>
            </a:r>
            <a:r>
              <a:rPr lang="en-US" u="sng" dirty="0" smtClean="0"/>
              <a:t>:</a:t>
            </a:r>
          </a:p>
          <a:p>
            <a:pPr>
              <a:buFont typeface="Arial" pitchFamily="34" charset="0"/>
              <a:buChar char="•"/>
            </a:pPr>
            <a:r>
              <a:rPr lang="zh-CN" altLang="en-US" dirty="0" smtClean="0"/>
              <a:t>   查看归一化样品的</a:t>
            </a:r>
            <a:r>
              <a:rPr lang="en-US" dirty="0" smtClean="0"/>
              <a:t>LS Overlay plot</a:t>
            </a:r>
            <a:r>
              <a:rPr lang="zh-CN" altLang="en-US" dirty="0" smtClean="0"/>
              <a:t>，该方法可以评价归一化效果的好坏。具体方法为：</a:t>
            </a:r>
            <a:r>
              <a:rPr lang="en-US" altLang="zh-CN" dirty="0" smtClean="0"/>
              <a:t>Systems</a:t>
            </a:r>
            <a:r>
              <a:rPr lang="en-US" altLang="zh-CN" baseline="0" dirty="0" smtClean="0"/>
              <a:t> – Methods – Light scattering – Diagnostics – </a:t>
            </a:r>
            <a:r>
              <a:rPr lang="en-US" altLang="zh-CN" baseline="0" dirty="0" err="1" smtClean="0"/>
              <a:t>detectoroverlay</a:t>
            </a:r>
            <a:r>
              <a:rPr lang="zh-CN" altLang="en-US" baseline="0" dirty="0" smtClean="0"/>
              <a:t>；</a:t>
            </a:r>
            <a:endParaRPr lang="en-US" dirty="0" smtClean="0"/>
          </a:p>
          <a:p>
            <a:pPr>
              <a:buFont typeface="Arial" pitchFamily="34" charset="0"/>
              <a:buChar char="•"/>
            </a:pPr>
            <a:r>
              <a:rPr lang="zh-CN" altLang="en-US" dirty="0" smtClean="0"/>
              <a:t>   各向同性散射体，如</a:t>
            </a:r>
            <a:r>
              <a:rPr lang="en-US" dirty="0" smtClean="0"/>
              <a:t> BSA </a:t>
            </a:r>
            <a:r>
              <a:rPr lang="zh-CN" altLang="en-US" dirty="0" smtClean="0"/>
              <a:t>或 </a:t>
            </a:r>
            <a:r>
              <a:rPr lang="en-US" dirty="0" smtClean="0"/>
              <a:t>30 </a:t>
            </a:r>
            <a:r>
              <a:rPr lang="en-US" dirty="0" err="1" smtClean="0"/>
              <a:t>kDa</a:t>
            </a:r>
            <a:r>
              <a:rPr lang="en-US" dirty="0" smtClean="0"/>
              <a:t> PS</a:t>
            </a:r>
            <a:r>
              <a:rPr lang="zh-CN" altLang="en-US" dirty="0" smtClean="0"/>
              <a:t>，不同角度散射光信号完全可以重合。而对于</a:t>
            </a:r>
            <a:r>
              <a:rPr lang="en-US" altLang="zh-CN" dirty="0" smtClean="0"/>
              <a:t/>
            </a:r>
            <a:br>
              <a:rPr lang="en-US" altLang="zh-CN" dirty="0" smtClean="0"/>
            </a:br>
            <a:r>
              <a:rPr lang="zh-CN" altLang="en-US" dirty="0" smtClean="0"/>
              <a:t>     图中（第</a:t>
            </a:r>
            <a:r>
              <a:rPr lang="en-US" altLang="zh-CN" dirty="0" smtClean="0"/>
              <a:t>1</a:t>
            </a:r>
            <a:r>
              <a:rPr lang="zh-CN" altLang="en-US" dirty="0" smtClean="0"/>
              <a:t>或</a:t>
            </a:r>
            <a:r>
              <a:rPr lang="en-US" altLang="zh-CN" dirty="0" smtClean="0"/>
              <a:t>2</a:t>
            </a:r>
            <a:r>
              <a:rPr lang="zh-CN" altLang="en-US" dirty="0" smtClean="0"/>
              <a:t>被洗脱出来）大的聚集体，因半径超过</a:t>
            </a:r>
            <a:r>
              <a:rPr lang="en-US" altLang="zh-CN" dirty="0" smtClean="0"/>
              <a:t>10nm</a:t>
            </a:r>
            <a:r>
              <a:rPr lang="zh-CN" altLang="en-US" dirty="0" smtClean="0"/>
              <a:t>，其散射光信号不能很好  </a:t>
            </a:r>
            <a:r>
              <a:rPr lang="en-US" altLang="zh-CN" dirty="0" smtClean="0"/>
              <a:t/>
            </a:r>
            <a:br>
              <a:rPr lang="en-US" altLang="zh-CN" dirty="0" smtClean="0"/>
            </a:br>
            <a:r>
              <a:rPr lang="en-US" altLang="zh-CN" dirty="0" smtClean="0"/>
              <a:t>     </a:t>
            </a:r>
            <a:r>
              <a:rPr lang="zh-CN" altLang="en-US" dirty="0" smtClean="0"/>
              <a:t>的重合，这些聚集体属于非各向同性散射体。</a:t>
            </a:r>
            <a:endParaRPr lang="en-US" dirty="0" smtClean="0"/>
          </a:p>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ftr" sz="quarter" idx="4"/>
          </p:nvPr>
        </p:nvSpPr>
        <p:spPr>
          <a:xfrm>
            <a:off x="150814" y="8888508"/>
            <a:ext cx="3659187" cy="255333"/>
          </a:xfrm>
          <a:prstGeom prst="rect">
            <a:avLst/>
          </a:prstGeom>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35843" name="Rectangle 5"/>
          <p:cNvSpPr>
            <a:spLocks noGrp="1" noChangeArrowheads="1"/>
          </p:cNvSpPr>
          <p:nvPr>
            <p:ph type="sldNum" sz="quarter" idx="5"/>
          </p:nvPr>
        </p:nvSpPr>
        <p:spPr>
          <a:noFill/>
        </p:spPr>
        <p:txBody>
          <a:bodyPr/>
          <a:lstStyle/>
          <a:p>
            <a:r>
              <a:rPr lang="en-US" dirty="0" smtClean="0"/>
              <a:t>141</a:t>
            </a:r>
            <a:endParaRPr lang="en-US" dirty="0"/>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p:spPr>
        <p:txBody>
          <a:bodyPr/>
          <a:lstStyle/>
          <a:p>
            <a:r>
              <a:rPr lang="zh-CN" altLang="en-US" b="1" u="sng" dirty="0" smtClean="0">
                <a:latin typeface="+mn-lt"/>
              </a:rPr>
              <a:t>备注</a:t>
            </a:r>
            <a:r>
              <a:rPr lang="en-US" u="sng" dirty="0" smtClean="0">
                <a:latin typeface="+mn-lt"/>
              </a:rPr>
              <a:t>:</a:t>
            </a:r>
            <a:r>
              <a:rPr lang="en-US" dirty="0" smtClean="0">
                <a:latin typeface="+mn-lt"/>
              </a:rPr>
              <a:t>  </a:t>
            </a:r>
          </a:p>
          <a:p>
            <a:pPr marL="171450" indent="-171450">
              <a:buFont typeface="Arial" pitchFamily="34" charset="0"/>
              <a:buChar char="•"/>
            </a:pPr>
            <a:r>
              <a:rPr lang="zh-CN" altLang="en-US" dirty="0" smtClean="0">
                <a:latin typeface="+mn-lt"/>
              </a:rPr>
              <a:t>本节主要概述光散射理论以及如何利用其表征大分子物质</a:t>
            </a:r>
            <a:r>
              <a:rPr lang="en-US" dirty="0" smtClean="0">
                <a:latin typeface="+mn-lt"/>
              </a:rPr>
              <a:t>. </a:t>
            </a:r>
            <a:r>
              <a:rPr lang="zh-CN" altLang="en-US" dirty="0" smtClean="0">
                <a:latin typeface="+mn-lt"/>
              </a:rPr>
              <a:t>对于光散射理论部分仅涉及光散射法如何测定大分子物质部分，不包含光散射所有物理理论内容。</a:t>
            </a:r>
            <a:endParaRPr lang="en-US" dirty="0" smtClean="0">
              <a:latin typeface="+mn-lt"/>
            </a:endParaRPr>
          </a:p>
          <a:p>
            <a:pPr marL="171450" indent="-171450">
              <a:buFont typeface="Arial" pitchFamily="34" charset="0"/>
              <a:buChar char="•"/>
            </a:pPr>
            <a:r>
              <a:rPr lang="zh-CN" altLang="en-US" dirty="0" smtClean="0">
                <a:latin typeface="+mn-lt"/>
              </a:rPr>
              <a:t>关于光散射理论详细内容以及相关信息可参考如下文献：</a:t>
            </a:r>
            <a:r>
              <a:rPr lang="en-US" dirty="0" smtClean="0">
                <a:latin typeface="+mn-lt"/>
              </a:rPr>
              <a:t>Dr. Phillip Wyatt, “Light scattering and the absolute characterization of macromolecules,” Analytica Chimica Acta </a:t>
            </a:r>
            <a:r>
              <a:rPr lang="en-US" b="1" dirty="0" smtClean="0">
                <a:latin typeface="+mn-lt"/>
              </a:rPr>
              <a:t>272</a:t>
            </a:r>
            <a:r>
              <a:rPr lang="en-US" dirty="0" smtClean="0">
                <a:latin typeface="+mn-lt"/>
              </a:rPr>
              <a:t>, 1-40 (1993)</a:t>
            </a:r>
            <a:r>
              <a:rPr lang="zh-CN" altLang="en-US" dirty="0" smtClean="0">
                <a:latin typeface="+mn-lt"/>
              </a:rPr>
              <a:t>。</a:t>
            </a:r>
            <a:endParaRPr lang="en-US" u="sng" dirty="0" smtClean="0">
              <a:latin typeface="+mn-l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ftr" sz="quarter" idx="4"/>
          </p:nvPr>
        </p:nvSpPr>
        <p:spPr>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63491" name="Rectangle 5"/>
          <p:cNvSpPr>
            <a:spLocks noGrp="1" noChangeArrowheads="1"/>
          </p:cNvSpPr>
          <p:nvPr>
            <p:ph type="sldNum" sz="quarter" idx="5"/>
          </p:nvPr>
        </p:nvSpPr>
        <p:spPr>
          <a:noFill/>
        </p:spPr>
        <p:txBody>
          <a:bodyPr/>
          <a:lstStyle/>
          <a:p>
            <a:r>
              <a:rPr lang="en-US" dirty="0" smtClean="0"/>
              <a:t>159</a:t>
            </a: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p:spPr>
        <p:txBody>
          <a:bodyPr/>
          <a:lstStyle/>
          <a:p>
            <a:r>
              <a:rPr lang="zh-CN" altLang="en-US" u="sng" dirty="0" smtClean="0"/>
              <a:t>备注</a:t>
            </a:r>
            <a:r>
              <a:rPr lang="en-US" u="sng" dirty="0" smtClean="0"/>
              <a:t>:</a:t>
            </a:r>
          </a:p>
          <a:p>
            <a:pPr marL="169633" indent="-169633">
              <a:buFont typeface="Arial" pitchFamily="34" charset="0"/>
              <a:buChar char="•"/>
            </a:pPr>
            <a:r>
              <a:rPr lang="en-US" dirty="0" smtClean="0"/>
              <a:t>UV </a:t>
            </a:r>
            <a:r>
              <a:rPr lang="zh-CN" altLang="en-US" dirty="0" smtClean="0"/>
              <a:t>、</a:t>
            </a:r>
            <a:r>
              <a:rPr lang="en-US" dirty="0" smtClean="0"/>
              <a:t> LS </a:t>
            </a:r>
            <a:r>
              <a:rPr lang="zh-CN" altLang="en-US" dirty="0" smtClean="0"/>
              <a:t>、</a:t>
            </a:r>
            <a:r>
              <a:rPr lang="en-US" dirty="0" smtClean="0"/>
              <a:t> RI </a:t>
            </a:r>
            <a:r>
              <a:rPr lang="zh-CN" altLang="en-US" dirty="0" smtClean="0"/>
              <a:t>三检测器联用时，管路连接顺序为</a:t>
            </a:r>
            <a:r>
              <a:rPr lang="en-US" dirty="0" smtClean="0"/>
              <a:t>UV </a:t>
            </a:r>
            <a:r>
              <a:rPr lang="zh-CN" altLang="en-US" dirty="0" smtClean="0"/>
              <a:t>、</a:t>
            </a:r>
            <a:r>
              <a:rPr lang="en-US" dirty="0" smtClean="0"/>
              <a:t> LS </a:t>
            </a:r>
            <a:r>
              <a:rPr lang="zh-CN" altLang="en-US" dirty="0" smtClean="0"/>
              <a:t>、</a:t>
            </a:r>
            <a:r>
              <a:rPr lang="en-US" dirty="0" smtClean="0"/>
              <a:t> RI </a:t>
            </a:r>
            <a:r>
              <a:rPr lang="zh-CN" altLang="en-US" dirty="0" smtClean="0"/>
              <a:t>。因而出峰时间的先后与仪器在管路中次序一致。</a:t>
            </a:r>
            <a:endParaRPr lang="en-US" dirty="0" smtClean="0"/>
          </a:p>
          <a:p>
            <a:pPr marL="169633" indent="-169633">
              <a:buFont typeface="Arial" pitchFamily="34" charset="0"/>
              <a:buChar char="•"/>
            </a:pPr>
            <a:r>
              <a:rPr lang="zh-CN" altLang="en-US" dirty="0" smtClean="0"/>
              <a:t>为了计算光散射信号对应的浓度信号，必须将</a:t>
            </a:r>
            <a:r>
              <a:rPr lang="en-US" altLang="zh-CN" dirty="0" smtClean="0"/>
              <a:t>3</a:t>
            </a:r>
            <a:r>
              <a:rPr lang="zh-CN" altLang="en-US" dirty="0" smtClean="0"/>
              <a:t>个信号重叠。只有这样才能根据某一保留时间对应的浓度，再根据光散射信号计算其摩尔质量</a:t>
            </a:r>
            <a:endParaRPr lang="en-US" dirty="0" smtClean="0"/>
          </a:p>
          <a:p>
            <a:pPr marL="169633" indent="-169633">
              <a:buFont typeface="Arial" pitchFamily="34" charset="0"/>
              <a:buChar char="•"/>
            </a:pPr>
            <a:r>
              <a:rPr lang="zh-CN" altLang="en-US" dirty="0" smtClean="0"/>
              <a:t>而信号重叠的功能可由</a:t>
            </a:r>
            <a:r>
              <a:rPr lang="en-US" dirty="0" smtClean="0"/>
              <a:t>ASTRA</a:t>
            </a:r>
            <a:r>
              <a:rPr lang="zh-CN" altLang="en-US" dirty="0" smtClean="0"/>
              <a:t>软件中</a:t>
            </a:r>
            <a:r>
              <a:rPr lang="en-US" dirty="0" smtClean="0"/>
              <a:t> Alignment </a:t>
            </a:r>
            <a:r>
              <a:rPr lang="zh-CN" altLang="en-US" dirty="0" smtClean="0"/>
              <a:t>模块完成。</a:t>
            </a:r>
            <a:endParaRPr lang="en-US" dirty="0" smtClean="0"/>
          </a:p>
          <a:p>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Grp="1" noChangeArrowheads="1"/>
          </p:cNvSpPr>
          <p:nvPr>
            <p:ph type="ftr" sz="quarter" idx="4"/>
          </p:nvPr>
        </p:nvSpPr>
        <p:spPr>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64515" name="Rectangle 5"/>
          <p:cNvSpPr>
            <a:spLocks noGrp="1" noChangeArrowheads="1"/>
          </p:cNvSpPr>
          <p:nvPr>
            <p:ph type="sldNum" sz="quarter" idx="5"/>
          </p:nvPr>
        </p:nvSpPr>
        <p:spPr>
          <a:noFill/>
        </p:spPr>
        <p:txBody>
          <a:bodyPr/>
          <a:lstStyle/>
          <a:p>
            <a:r>
              <a:rPr lang="en-US" dirty="0" smtClean="0"/>
              <a:t>160</a:t>
            </a: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p:spPr>
        <p:txBody>
          <a:bodyPr/>
          <a:lstStyle/>
          <a:p>
            <a:r>
              <a:rPr lang="zh-CN" altLang="en-US" u="sng" dirty="0" smtClean="0"/>
              <a:t>备注</a:t>
            </a:r>
            <a:r>
              <a:rPr lang="en-US" u="sng" dirty="0" smtClean="0"/>
              <a:t>:</a:t>
            </a:r>
          </a:p>
          <a:p>
            <a:pPr marL="169633" indent="-169633">
              <a:buFont typeface="Arial" pitchFamily="34" charset="0"/>
              <a:buChar char="•"/>
            </a:pPr>
            <a:r>
              <a:rPr lang="zh-CN" altLang="en-US" dirty="0" smtClean="0"/>
              <a:t>上图中显示了分子量为</a:t>
            </a:r>
            <a:r>
              <a:rPr lang="en-US" dirty="0" smtClean="0"/>
              <a:t>Mw</a:t>
            </a:r>
            <a:r>
              <a:rPr lang="zh-CN" altLang="en-US" dirty="0" smtClean="0"/>
              <a:t>样品的</a:t>
            </a:r>
            <a:r>
              <a:rPr lang="en-US" dirty="0" smtClean="0"/>
              <a:t>LS &amp; RI </a:t>
            </a:r>
            <a:r>
              <a:rPr lang="zh-CN" altLang="en-US" dirty="0" smtClean="0"/>
              <a:t>峰信号重叠情况。</a:t>
            </a:r>
            <a:endParaRPr lang="en-US" dirty="0" smtClean="0"/>
          </a:p>
          <a:p>
            <a:pPr marL="169633" indent="-169633">
              <a:buFont typeface="Arial" pitchFamily="34" charset="0"/>
              <a:buChar char="•"/>
            </a:pPr>
            <a:r>
              <a:rPr lang="zh-CN" altLang="en-US" dirty="0" smtClean="0"/>
              <a:t>对于单分散性样品峰，</a:t>
            </a:r>
            <a:r>
              <a:rPr lang="en-US" dirty="0" smtClean="0"/>
              <a:t>LS </a:t>
            </a:r>
            <a:r>
              <a:rPr lang="zh-CN" altLang="en-US" dirty="0" smtClean="0"/>
              <a:t>信号仅与</a:t>
            </a:r>
            <a:r>
              <a:rPr lang="en-US" dirty="0" smtClean="0"/>
              <a:t> RI </a:t>
            </a:r>
            <a:r>
              <a:rPr lang="zh-CN" altLang="en-US" dirty="0" smtClean="0"/>
              <a:t>信号成正比。因此，两信号能很好的重合。</a:t>
            </a:r>
            <a:endParaRPr lang="en-US" altLang="zh-CN" dirty="0" smtClean="0"/>
          </a:p>
          <a:p>
            <a:pPr marL="169633" indent="-169633">
              <a:buFont typeface="Arial" pitchFamily="34" charset="0"/>
              <a:buChar char="•"/>
            </a:pPr>
            <a:r>
              <a:rPr lang="zh-CN" altLang="en-US" dirty="0" smtClean="0"/>
              <a:t>但实际情况是，即使使用单分散性样品两信号并不能很好的重合，这是为什么呢？</a:t>
            </a:r>
            <a:endParaRPr lang="en-US" altLang="zh-CN" dirty="0" smtClean="0"/>
          </a:p>
          <a:p>
            <a:pPr marL="169633" indent="-169633"/>
            <a:r>
              <a:rPr lang="en-US" dirty="0" smtClean="0"/>
              <a:t>      (</a:t>
            </a:r>
            <a:r>
              <a:rPr lang="zh-CN" altLang="en-US" dirty="0" smtClean="0"/>
              <a:t>请参阅</a:t>
            </a:r>
            <a:r>
              <a:rPr lang="en-US" altLang="zh-CN" dirty="0" smtClean="0"/>
              <a:t>band </a:t>
            </a:r>
            <a:r>
              <a:rPr lang="en-US" altLang="zh-CN" dirty="0" err="1" smtClean="0"/>
              <a:t>broading</a:t>
            </a:r>
            <a:r>
              <a:rPr lang="zh-CN" altLang="en-US" dirty="0" smtClean="0"/>
              <a:t>相关讨论</a:t>
            </a:r>
            <a:r>
              <a:rPr lang="en-US" dirty="0" smtClean="0"/>
              <a:t>).</a:t>
            </a:r>
          </a:p>
          <a:p>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ChangeArrowheads="1"/>
          </p:cNvSpPr>
          <p:nvPr>
            <p:ph type="ftr" sz="quarter" idx="4"/>
          </p:nvPr>
        </p:nvSpPr>
        <p:spPr>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67587" name="Rectangle 5"/>
          <p:cNvSpPr>
            <a:spLocks noGrp="1" noChangeArrowheads="1"/>
          </p:cNvSpPr>
          <p:nvPr>
            <p:ph type="sldNum" sz="quarter" idx="5"/>
          </p:nvPr>
        </p:nvSpPr>
        <p:spPr>
          <a:noFill/>
        </p:spPr>
        <p:txBody>
          <a:bodyPr/>
          <a:lstStyle/>
          <a:p>
            <a:r>
              <a:rPr lang="en-US" dirty="0" smtClean="0"/>
              <a:t>161</a:t>
            </a:r>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noFill/>
          <a:ln/>
        </p:spPr>
        <p:txBody>
          <a:bodyPr/>
          <a:lstStyle/>
          <a:p>
            <a:r>
              <a:rPr lang="zh-CN" altLang="en-US" u="sng" dirty="0" smtClean="0"/>
              <a:t>备注</a:t>
            </a:r>
            <a:r>
              <a:rPr lang="en-US" u="sng" dirty="0" smtClean="0"/>
              <a:t>:</a:t>
            </a:r>
          </a:p>
          <a:p>
            <a:pPr marL="169633" indent="-169633">
              <a:buFont typeface="Arial" pitchFamily="34" charset="0"/>
              <a:buChar char="•"/>
            </a:pPr>
            <a:r>
              <a:rPr lang="zh-CN" altLang="en-US" dirty="0" smtClean="0"/>
              <a:t>上图中显示分子量为</a:t>
            </a:r>
            <a:r>
              <a:rPr lang="en-US" dirty="0" smtClean="0"/>
              <a:t>Mw</a:t>
            </a:r>
            <a:r>
              <a:rPr lang="zh-CN" altLang="en-US" dirty="0" smtClean="0"/>
              <a:t>样品的</a:t>
            </a:r>
            <a:r>
              <a:rPr lang="en-US" dirty="0" smtClean="0"/>
              <a:t>LS &amp; RI </a:t>
            </a:r>
            <a:r>
              <a:rPr lang="zh-CN" altLang="en-US" dirty="0" smtClean="0"/>
              <a:t>峰信号重叠情况。</a:t>
            </a:r>
            <a:endParaRPr lang="en-US" dirty="0" smtClean="0"/>
          </a:p>
          <a:p>
            <a:pPr marL="169633" indent="-169633">
              <a:buFont typeface="Arial" pitchFamily="34" charset="0"/>
              <a:buChar char="•"/>
            </a:pPr>
            <a:r>
              <a:rPr lang="zh-CN" altLang="en-US" dirty="0" smtClean="0"/>
              <a:t>对于多分散性样品峰，</a:t>
            </a:r>
            <a:r>
              <a:rPr lang="en-US" dirty="0" smtClean="0"/>
              <a:t>LS </a:t>
            </a:r>
            <a:r>
              <a:rPr lang="zh-CN" altLang="en-US" dirty="0" smtClean="0"/>
              <a:t>信号同时随</a:t>
            </a:r>
            <a:r>
              <a:rPr lang="en-US" dirty="0" smtClean="0"/>
              <a:t>RI </a:t>
            </a:r>
            <a:r>
              <a:rPr lang="zh-CN" altLang="en-US" dirty="0" smtClean="0"/>
              <a:t>信号以及分子量变化而变化。因而，较高分子量的片段信号强。造成</a:t>
            </a:r>
            <a:r>
              <a:rPr lang="en-US" dirty="0" smtClean="0"/>
              <a:t>LS </a:t>
            </a:r>
            <a:r>
              <a:rPr lang="zh-CN" altLang="en-US" dirty="0" smtClean="0"/>
              <a:t>信号与</a:t>
            </a:r>
            <a:r>
              <a:rPr lang="en-US" dirty="0" smtClean="0"/>
              <a:t>RI </a:t>
            </a:r>
            <a:r>
              <a:rPr lang="zh-CN" altLang="en-US" dirty="0" smtClean="0"/>
              <a:t>信号不能很好重叠。这种样品不能用于校正检测器管路之间的延迟体积，即不能使用</a:t>
            </a:r>
            <a:r>
              <a:rPr lang="en-US" altLang="zh-CN" dirty="0" smtClean="0"/>
              <a:t>alignment</a:t>
            </a:r>
            <a:r>
              <a:rPr lang="zh-CN" altLang="en-US" dirty="0" smtClean="0"/>
              <a:t>功能。</a:t>
            </a:r>
            <a:endParaRPr lang="en-US" dirty="0" smtClean="0"/>
          </a:p>
          <a:p>
            <a:pPr marL="169633" indent="-169633">
              <a:buFont typeface="Arial" pitchFamily="34" charset="0"/>
              <a:buChar char="•"/>
            </a:pPr>
            <a:r>
              <a:rPr lang="zh-CN" altLang="en-US" dirty="0" smtClean="0"/>
              <a:t>若需准确测定检测器之间管路体积，必须使用单分散性样品（</a:t>
            </a:r>
            <a:r>
              <a:rPr lang="en-US" dirty="0" err="1" smtClean="0"/>
              <a:t>monodisperse</a:t>
            </a:r>
            <a:r>
              <a:rPr lang="en-US" dirty="0" smtClean="0"/>
              <a:t> sample</a:t>
            </a:r>
            <a:r>
              <a:rPr lang="zh-CN" altLang="en-US" dirty="0" smtClean="0"/>
              <a:t>）一般可以使用蛋白单体（</a:t>
            </a:r>
            <a:r>
              <a:rPr lang="en-US" dirty="0" smtClean="0"/>
              <a:t>include protein monomer</a:t>
            </a:r>
            <a:r>
              <a:rPr lang="zh-CN" altLang="en-US" dirty="0" smtClean="0"/>
              <a:t>）或分散度小于</a:t>
            </a:r>
            <a:r>
              <a:rPr lang="en-US" altLang="zh-CN" dirty="0" smtClean="0"/>
              <a:t>1.05</a:t>
            </a:r>
            <a:r>
              <a:rPr lang="zh-CN" altLang="en-US" dirty="0" smtClean="0"/>
              <a:t>的分子量标样。</a:t>
            </a:r>
            <a:endParaRPr lang="en-US" dirty="0" smtClean="0"/>
          </a:p>
          <a:p>
            <a:pPr marL="169633" indent="-169633">
              <a:buFont typeface="Arial" pitchFamily="34" charset="0"/>
              <a:buChar char="•"/>
            </a:pPr>
            <a:r>
              <a:rPr lang="zh-CN" altLang="en-US" b="1" dirty="0" smtClean="0"/>
              <a:t>提示：</a:t>
            </a:r>
            <a:r>
              <a:rPr lang="zh-CN" altLang="en-US" dirty="0" smtClean="0"/>
              <a:t>右旋糖酐（</a:t>
            </a:r>
            <a:r>
              <a:rPr lang="en-US" dirty="0" err="1" smtClean="0"/>
              <a:t>Dextran</a:t>
            </a:r>
            <a:r>
              <a:rPr lang="zh-CN" altLang="en-US" dirty="0" smtClean="0"/>
              <a:t>）为多分散性样品，小于</a:t>
            </a:r>
            <a:r>
              <a:rPr lang="en-US" altLang="zh-CN" dirty="0" smtClean="0"/>
              <a:t>50kDa</a:t>
            </a:r>
            <a:r>
              <a:rPr lang="zh-CN" altLang="en-US" dirty="0" smtClean="0"/>
              <a:t>只能用于归一化（</a:t>
            </a:r>
            <a:r>
              <a:rPr lang="en-US" dirty="0" smtClean="0"/>
              <a:t>Normalization</a:t>
            </a:r>
            <a:r>
              <a:rPr lang="zh-CN" altLang="en-US" dirty="0" smtClean="0"/>
              <a:t>）</a:t>
            </a:r>
            <a:r>
              <a:rPr lang="en-US" dirty="0" smtClean="0"/>
              <a:t> </a:t>
            </a:r>
            <a:r>
              <a:rPr lang="zh-CN" altLang="en-US" dirty="0" smtClean="0"/>
              <a:t>。</a:t>
            </a:r>
            <a:endParaRPr lang="en-US" dirty="0" smtClean="0"/>
          </a:p>
          <a:p>
            <a:pPr marL="169633" indent="-169633"/>
            <a:endParaRPr lang="en-US" dirty="0" smtClean="0"/>
          </a:p>
          <a:p>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Grp="1" noChangeArrowheads="1"/>
          </p:cNvSpPr>
          <p:nvPr>
            <p:ph type="ftr" sz="quarter" idx="4"/>
          </p:nvPr>
        </p:nvSpPr>
        <p:spPr>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65539" name="Rectangle 5"/>
          <p:cNvSpPr>
            <a:spLocks noGrp="1" noChangeArrowheads="1"/>
          </p:cNvSpPr>
          <p:nvPr>
            <p:ph type="sldNum" sz="quarter" idx="5"/>
          </p:nvPr>
        </p:nvSpPr>
        <p:spPr>
          <a:noFill/>
        </p:spPr>
        <p:txBody>
          <a:bodyPr/>
          <a:lstStyle/>
          <a:p>
            <a:r>
              <a:rPr lang="en-US" dirty="0" smtClean="0"/>
              <a:t>162</a:t>
            </a: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p:spPr>
        <p:txBody>
          <a:bodyPr/>
          <a:lstStyle/>
          <a:p>
            <a:r>
              <a:rPr lang="zh-CN" altLang="en-US" u="sng" dirty="0" smtClean="0"/>
              <a:t>备注</a:t>
            </a:r>
            <a:r>
              <a:rPr lang="en-US" u="sng" dirty="0" smtClean="0"/>
              <a:t>:</a:t>
            </a:r>
          </a:p>
          <a:p>
            <a:pPr marL="169633" indent="-169633">
              <a:buFont typeface="Arial" pitchFamily="34" charset="0"/>
              <a:buChar char="•"/>
            </a:pPr>
            <a:r>
              <a:rPr lang="zh-CN" altLang="en-US" dirty="0" smtClean="0"/>
              <a:t>经过分离的样品随流动相流过不同检测器时，往往容易被稀释。因而，</a:t>
            </a:r>
            <a:r>
              <a:rPr lang="en-US" dirty="0" smtClean="0"/>
              <a:t> LS &amp; RI </a:t>
            </a:r>
            <a:r>
              <a:rPr lang="zh-CN" altLang="en-US" dirty="0" smtClean="0"/>
              <a:t>信号不能完全重合。致使</a:t>
            </a:r>
            <a:r>
              <a:rPr lang="en-US" dirty="0" smtClean="0"/>
              <a:t>Mw </a:t>
            </a:r>
            <a:r>
              <a:rPr lang="zh-CN" altLang="en-US" dirty="0" smtClean="0"/>
              <a:t>曲线变形。然而，贯穿与整个峰信号的绝大部分的</a:t>
            </a:r>
            <a:r>
              <a:rPr lang="en-US" dirty="0" smtClean="0"/>
              <a:t>Mw</a:t>
            </a:r>
            <a:r>
              <a:rPr lang="zh-CN" altLang="en-US" dirty="0" smtClean="0"/>
              <a:t>是准确的。</a:t>
            </a:r>
            <a:endParaRPr lang="en-US" dirty="0" smtClean="0"/>
          </a:p>
          <a:p>
            <a:pPr marL="169633" indent="-169633">
              <a:buFont typeface="Arial" pitchFamily="34" charset="0"/>
              <a:buChar char="•"/>
            </a:pPr>
            <a:r>
              <a:rPr lang="zh-CN" altLang="en-US" dirty="0" smtClean="0"/>
              <a:t>当洗脱峰很窄时，如样品经过高分离率的</a:t>
            </a:r>
            <a:r>
              <a:rPr lang="en-US" altLang="zh-CN" dirty="0" smtClean="0"/>
              <a:t>SEC</a:t>
            </a:r>
            <a:r>
              <a:rPr lang="zh-CN" altLang="en-US" dirty="0" smtClean="0"/>
              <a:t>柱分离后，宽峰效应（</a:t>
            </a:r>
            <a:r>
              <a:rPr lang="en-US" altLang="zh-CN" dirty="0" smtClean="0"/>
              <a:t>band broadening effect</a:t>
            </a:r>
            <a:r>
              <a:rPr lang="zh-CN" altLang="en-US" dirty="0" smtClean="0"/>
              <a:t>）将更加显著。</a:t>
            </a:r>
            <a:endParaRPr lang="en-US" dirty="0" smtClean="0"/>
          </a:p>
          <a:p>
            <a:pPr marL="169633" indent="-169633">
              <a:buFont typeface="Arial" pitchFamily="34" charset="0"/>
              <a:buChar char="•"/>
            </a:pPr>
            <a:r>
              <a:rPr lang="zh-CN" altLang="en-US" dirty="0" smtClean="0"/>
              <a:t>具有多分散性样品洗脱峰通常较宽，其宽峰效应基本可以忽略。</a:t>
            </a:r>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Grp="1" noChangeArrowheads="1"/>
          </p:cNvSpPr>
          <p:nvPr>
            <p:ph type="ftr" sz="quarter" idx="4"/>
          </p:nvPr>
        </p:nvSpPr>
        <p:spPr>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66563" name="Rectangle 5"/>
          <p:cNvSpPr>
            <a:spLocks noGrp="1" noChangeArrowheads="1"/>
          </p:cNvSpPr>
          <p:nvPr>
            <p:ph type="sldNum" sz="quarter" idx="5"/>
          </p:nvPr>
        </p:nvSpPr>
        <p:spPr>
          <a:noFill/>
        </p:spPr>
        <p:txBody>
          <a:bodyPr/>
          <a:lstStyle/>
          <a:p>
            <a:r>
              <a:rPr lang="en-US" dirty="0" smtClean="0"/>
              <a:t>163</a:t>
            </a: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p:spPr>
        <p:txBody>
          <a:bodyPr/>
          <a:lstStyle/>
          <a:p>
            <a:r>
              <a:rPr lang="zh-CN" altLang="en-US" u="sng" dirty="0" smtClean="0"/>
              <a:t>备注</a:t>
            </a:r>
            <a:r>
              <a:rPr lang="en-US" u="sng" dirty="0" smtClean="0"/>
              <a:t>:</a:t>
            </a:r>
          </a:p>
          <a:p>
            <a:pPr marL="169633" indent="-169633">
              <a:buFont typeface="Arial" pitchFamily="34" charset="0"/>
              <a:buChar char="•"/>
            </a:pPr>
            <a:r>
              <a:rPr lang="en-US" dirty="0" smtClean="0"/>
              <a:t>ASTRA</a:t>
            </a:r>
            <a:r>
              <a:rPr lang="zh-CN" altLang="en-US" dirty="0" smtClean="0"/>
              <a:t>软件中的宽峰校正模块能对较窄的峰修正。</a:t>
            </a:r>
            <a:endParaRPr lang="en-US" dirty="0" smtClean="0"/>
          </a:p>
          <a:p>
            <a:pPr marL="169633" indent="-169633">
              <a:buFont typeface="Arial" pitchFamily="34" charset="0"/>
              <a:buChar char="•"/>
            </a:pPr>
            <a:r>
              <a:rPr lang="zh-CN" altLang="en-US" dirty="0" smtClean="0"/>
              <a:t>宽峰校正在以下试验中非常重要：</a:t>
            </a:r>
            <a:r>
              <a:rPr lang="en-US" altLang="zh-CN" dirty="0" smtClean="0"/>
              <a:t>a. </a:t>
            </a:r>
            <a:r>
              <a:rPr lang="zh-CN" altLang="en-US" dirty="0" smtClean="0"/>
              <a:t>与在线粘度检测器联用；</a:t>
            </a:r>
            <a:r>
              <a:rPr lang="en-US" altLang="zh-CN" dirty="0" smtClean="0"/>
              <a:t>b. </a:t>
            </a:r>
            <a:r>
              <a:rPr lang="zh-CN" altLang="en-US" dirty="0" smtClean="0"/>
              <a:t>蛋白复合物分析。</a:t>
            </a:r>
            <a:endParaRPr lang="en-US" dirty="0" smtClean="0"/>
          </a:p>
          <a:p>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u="sng" dirty="0" smtClean="0">
                <a:latin typeface="Calibri" pitchFamily="34" charset="0"/>
              </a:rPr>
              <a:t>备注</a:t>
            </a:r>
            <a:r>
              <a:rPr lang="en-US" u="sng" dirty="0" smtClean="0">
                <a:latin typeface="Calibri" pitchFamily="34" charset="0"/>
              </a:rPr>
              <a:t>:</a:t>
            </a:r>
          </a:p>
          <a:p>
            <a:endParaRPr lang="en-US" dirty="0"/>
          </a:p>
        </p:txBody>
      </p:sp>
      <p:sp>
        <p:nvSpPr>
          <p:cNvPr id="4" name="Slide Number Placeholder 3"/>
          <p:cNvSpPr>
            <a:spLocks noGrp="1"/>
          </p:cNvSpPr>
          <p:nvPr>
            <p:ph type="sldNum" sz="quarter" idx="10"/>
          </p:nvPr>
        </p:nvSpPr>
        <p:spPr/>
        <p:txBody>
          <a:bodyPr/>
          <a:lstStyle/>
          <a:p>
            <a:r>
              <a:rPr lang="en-US" dirty="0" smtClean="0"/>
              <a:t>164</a:t>
            </a:r>
            <a:endParaRPr lang="en-US" dirty="0"/>
          </a:p>
        </p:txBody>
      </p:sp>
      <p:sp>
        <p:nvSpPr>
          <p:cNvPr id="5" name="Footer Placeholder 4"/>
          <p:cNvSpPr>
            <a:spLocks noGrp="1"/>
          </p:cNvSpPr>
          <p:nvPr>
            <p:ph type="ftr" sz="quarter" idx="11"/>
          </p:nvPr>
        </p:nvSpPr>
        <p:spPr/>
        <p:txBody>
          <a:bodyPr/>
          <a:lstStyle/>
          <a:p>
            <a:r>
              <a:rPr lang="en-US" dirty="0" smtClean="0"/>
              <a:t>© Wyatt Technology Corporation </a:t>
            </a:r>
            <a:r>
              <a:rPr lang="en-US" dirty="0" smtClean="0"/>
              <a:t>2013 </a:t>
            </a:r>
            <a:r>
              <a:rPr lang="en-US" dirty="0" smtClean="0"/>
              <a:t>– All Rights Reserved</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Grp="1" noChangeArrowheads="1"/>
          </p:cNvSpPr>
          <p:nvPr>
            <p:ph type="ftr" sz="quarter" idx="4"/>
          </p:nvPr>
        </p:nvSpPr>
        <p:spPr>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69635" name="Rectangle 5"/>
          <p:cNvSpPr>
            <a:spLocks noGrp="1" noChangeArrowheads="1"/>
          </p:cNvSpPr>
          <p:nvPr>
            <p:ph type="sldNum" sz="quarter" idx="5"/>
          </p:nvPr>
        </p:nvSpPr>
        <p:spPr>
          <a:noFill/>
        </p:spPr>
        <p:txBody>
          <a:bodyPr/>
          <a:lstStyle/>
          <a:p>
            <a:r>
              <a:rPr lang="en-US" dirty="0" smtClean="0"/>
              <a:t>165</a:t>
            </a: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p:spPr>
        <p:txBody>
          <a:bodyPr/>
          <a:lstStyle/>
          <a:p>
            <a:r>
              <a:rPr lang="zh-CN" altLang="en-US" u="sng" dirty="0" smtClean="0"/>
              <a:t>备注</a:t>
            </a:r>
            <a:r>
              <a:rPr lang="en-US" u="sng" dirty="0" smtClean="0"/>
              <a: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p:cNvSpPr>
            <a:spLocks noGrp="1" noChangeArrowheads="1"/>
          </p:cNvSpPr>
          <p:nvPr>
            <p:ph type="ftr" sz="quarter" idx="4"/>
          </p:nvPr>
        </p:nvSpPr>
        <p:spPr>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70659" name="Rectangle 5"/>
          <p:cNvSpPr>
            <a:spLocks noGrp="1" noChangeArrowheads="1"/>
          </p:cNvSpPr>
          <p:nvPr>
            <p:ph type="sldNum" sz="quarter" idx="5"/>
          </p:nvPr>
        </p:nvSpPr>
        <p:spPr>
          <a:noFill/>
        </p:spPr>
        <p:txBody>
          <a:bodyPr/>
          <a:lstStyle/>
          <a:p>
            <a:r>
              <a:rPr lang="en-US" dirty="0" smtClean="0"/>
              <a:t>166</a:t>
            </a: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p:spPr>
        <p:txBody>
          <a:bodyPr/>
          <a:lstStyle/>
          <a:p>
            <a:r>
              <a:rPr lang="zh-CN" altLang="en-US" u="sng" dirty="0" smtClean="0"/>
              <a:t>备注</a:t>
            </a:r>
            <a:r>
              <a:rPr lang="en-US" u="sng" dirty="0" smtClean="0"/>
              <a:t>:</a:t>
            </a:r>
          </a:p>
          <a:p>
            <a:endParaRPr lang="en-US" dirty="0" smtClean="0"/>
          </a:p>
          <a:p>
            <a:r>
              <a:rPr lang="zh-CN" altLang="en-US" dirty="0" smtClean="0"/>
              <a:t>改写后的光散射方程为</a:t>
            </a:r>
            <a:r>
              <a:rPr lang="en-US" dirty="0" smtClean="0"/>
              <a:t>(A</a:t>
            </a:r>
            <a:r>
              <a:rPr lang="en-US" baseline="-25000" dirty="0" smtClean="0"/>
              <a:t>2</a:t>
            </a:r>
            <a:r>
              <a:rPr lang="en-US" dirty="0" smtClean="0"/>
              <a:t> = 0)</a:t>
            </a:r>
            <a:r>
              <a:rPr lang="zh-CN" altLang="en-US" dirty="0" smtClean="0"/>
              <a:t>：</a:t>
            </a:r>
            <a:endParaRPr lang="en-US" dirty="0" smtClean="0"/>
          </a:p>
          <a:p>
            <a:endParaRPr lang="en-US" dirty="0" smtClean="0"/>
          </a:p>
          <a:p>
            <a:endParaRPr lang="en-US" dirty="0" smtClean="0"/>
          </a:p>
          <a:p>
            <a:endParaRPr lang="en-US" dirty="0" smtClean="0"/>
          </a:p>
          <a:p>
            <a:endParaRPr lang="en-US" dirty="0" smtClean="0"/>
          </a:p>
          <a:p>
            <a:r>
              <a:rPr lang="en-US" dirty="0" smtClean="0"/>
              <a:t>Debye Plot </a:t>
            </a:r>
            <a:r>
              <a:rPr lang="zh-CN" altLang="en-US" dirty="0" smtClean="0"/>
              <a:t>显示的是某一保留时间（某一浓度）的摩尔质量和均方根半径。</a:t>
            </a:r>
            <a:endParaRPr lang="en-US" dirty="0" smtClean="0"/>
          </a:p>
        </p:txBody>
      </p:sp>
      <p:pic>
        <p:nvPicPr>
          <p:cNvPr id="188418"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786498" y="4795687"/>
            <a:ext cx="1141365" cy="443748"/>
          </a:xfrm>
          <a:prstGeom prst="rect">
            <a:avLst/>
          </a:prstGeom>
          <a:noFill/>
        </p:spPr>
      </p:pic>
      <p:pic>
        <p:nvPicPr>
          <p:cNvPr id="188417" name="Picture 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780487" y="5304761"/>
            <a:ext cx="1498153" cy="421640"/>
          </a:xfrm>
          <a:prstGeom prst="rect">
            <a:avLst/>
          </a:prstGeom>
          <a:noFill/>
        </p:spPr>
      </p:pic>
      <p:sp>
        <p:nvSpPr>
          <p:cNvPr id="188419" name="Rectangle 3"/>
          <p:cNvSpPr>
            <a:spLocks noChangeArrowheads="1"/>
          </p:cNvSpPr>
          <p:nvPr/>
        </p:nvSpPr>
        <p:spPr bwMode="auto">
          <a:xfrm>
            <a:off x="0" y="0"/>
            <a:ext cx="182773" cy="337575"/>
          </a:xfrm>
          <a:prstGeom prst="rect">
            <a:avLst/>
          </a:prstGeom>
          <a:noFill/>
          <a:ln w="9525">
            <a:noFill/>
            <a:miter lim="800000"/>
            <a:headEnd/>
            <a:tailEnd/>
          </a:ln>
          <a:effectLst/>
        </p:spPr>
        <p:txBody>
          <a:bodyPr vert="horz" wrap="none" lIns="90471" tIns="45235" rIns="90471" bIns="45235" numCol="1" anchor="ctr" anchorCtr="0" compatLnSpc="1">
            <a:prstTxWarp prst="textNoShape">
              <a:avLst/>
            </a:prstTxWarp>
            <a:spAutoFit/>
          </a:bodyPr>
          <a:lstStyle/>
          <a:p>
            <a:endParaRPr lang="en-US" dirty="0"/>
          </a:p>
        </p:txBody>
      </p:sp>
      <p:sp>
        <p:nvSpPr>
          <p:cNvPr id="188420" name="Rectangle 4"/>
          <p:cNvSpPr>
            <a:spLocks noChangeArrowheads="1"/>
          </p:cNvSpPr>
          <p:nvPr/>
        </p:nvSpPr>
        <p:spPr bwMode="auto">
          <a:xfrm>
            <a:off x="0" y="1151345"/>
            <a:ext cx="408733" cy="768462"/>
          </a:xfrm>
          <a:prstGeom prst="rect">
            <a:avLst/>
          </a:prstGeom>
          <a:noFill/>
          <a:ln w="9525">
            <a:noFill/>
            <a:miter lim="800000"/>
            <a:headEnd/>
            <a:tailEnd/>
          </a:ln>
          <a:effectLst/>
        </p:spPr>
        <p:txBody>
          <a:bodyPr vert="horz" wrap="none" lIns="90471" tIns="45235" rIns="90471" bIns="45235" numCol="1" anchor="ctr" anchorCtr="0" compatLnSpc="1">
            <a:prstTxWarp prst="textNoShape">
              <a:avLst/>
            </a:prstTxWarp>
            <a:spAutoFit/>
          </a:bodyPr>
          <a:lstStyle/>
          <a:p>
            <a:pPr algn="l" defTabSz="904707"/>
            <a:r>
              <a:rPr lang="en-US" sz="2600" dirty="0" smtClean="0">
                <a:latin typeface="Calibri" pitchFamily="34" charset="0"/>
                <a:ea typeface="Times New Roman" pitchFamily="18" charset="0"/>
                <a:cs typeface="Times New Roman" pitchFamily="18" charset="0"/>
              </a:rPr>
              <a:t>   </a:t>
            </a:r>
            <a:endParaRPr lang="en-US" sz="600" dirty="0" smtClean="0">
              <a:latin typeface="Arial" pitchFamily="34" charset="0"/>
            </a:endParaRPr>
          </a:p>
          <a:p>
            <a:pPr algn="l" defTabSz="904707" eaLnBrk="0" hangingPunct="0"/>
            <a:endParaRPr lang="en-US" sz="1800" dirty="0" smtClean="0">
              <a:latin typeface="Arial" pitchFamily="34" charset="0"/>
            </a:endParaRPr>
          </a:p>
        </p:txBody>
      </p:sp>
      <p:sp>
        <p:nvSpPr>
          <p:cNvPr id="188421" name="Rectangle 5"/>
          <p:cNvSpPr>
            <a:spLocks noChangeArrowheads="1"/>
          </p:cNvSpPr>
          <p:nvPr/>
        </p:nvSpPr>
        <p:spPr bwMode="auto">
          <a:xfrm>
            <a:off x="0" y="2007718"/>
            <a:ext cx="182774" cy="368352"/>
          </a:xfrm>
          <a:prstGeom prst="rect">
            <a:avLst/>
          </a:prstGeom>
          <a:noFill/>
          <a:ln w="9525">
            <a:noFill/>
            <a:miter lim="800000"/>
            <a:headEnd/>
            <a:tailEnd/>
          </a:ln>
          <a:effectLst/>
        </p:spPr>
        <p:txBody>
          <a:bodyPr vert="horz" wrap="none" lIns="90471" tIns="45235" rIns="90471" bIns="45235" numCol="1" anchor="ctr" anchorCtr="0" compatLnSpc="1">
            <a:prstTxWarp prst="textNoShape">
              <a:avLst/>
            </a:prstTxWarp>
            <a:spAutoFit/>
          </a:bodyPr>
          <a:lstStyle/>
          <a:p>
            <a:pPr algn="l" defTabSz="904707"/>
            <a:endParaRPr lang="en-US" sz="1800" dirty="0"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defRPr/>
            </a:pPr>
            <a:r>
              <a:rPr lang="zh-CN" altLang="en-US" u="sng" dirty="0" smtClean="0"/>
              <a:t>备注</a:t>
            </a:r>
            <a:r>
              <a:rPr lang="en-US" u="sng" dirty="0" smtClean="0"/>
              <a:t>:</a:t>
            </a: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100" dirty="0" smtClean="0">
                <a:latin typeface="Calibri" pitchFamily="34" charset="0"/>
              </a:rPr>
              <a:t>除</a:t>
            </a:r>
            <a:r>
              <a:rPr lang="en-US" sz="1100" dirty="0" smtClean="0">
                <a:latin typeface="Calibri" pitchFamily="34" charset="0"/>
              </a:rPr>
              <a:t>LS Overlay Plot</a:t>
            </a:r>
            <a:r>
              <a:rPr lang="zh-CN" altLang="en-US" sz="1100" dirty="0" smtClean="0">
                <a:latin typeface="Calibri" pitchFamily="34" charset="0"/>
              </a:rPr>
              <a:t>外，</a:t>
            </a:r>
            <a:r>
              <a:rPr lang="en-US" sz="1100" b="1" i="1" dirty="0" smtClean="0">
                <a:solidFill>
                  <a:srgbClr val="0000FF"/>
                </a:solidFill>
                <a:latin typeface="Calibri" pitchFamily="34" charset="0"/>
              </a:rPr>
              <a:t>Debye plot </a:t>
            </a:r>
            <a:r>
              <a:rPr lang="zh-CN" altLang="en-US" sz="1100" dirty="0" smtClean="0">
                <a:latin typeface="Calibri" pitchFamily="34" charset="0"/>
              </a:rPr>
              <a:t>同样可以用于评价归一化效果。</a:t>
            </a:r>
            <a:endParaRPr lang="en-US" sz="1100" dirty="0" smtClean="0">
              <a:latin typeface="Calibri" pitchFamily="34" charset="0"/>
            </a:endParaRPr>
          </a:p>
          <a:p>
            <a:endParaRPr lang="en-US" dirty="0"/>
          </a:p>
        </p:txBody>
      </p:sp>
      <p:sp>
        <p:nvSpPr>
          <p:cNvPr id="4" name="Slide Number Placeholder 3"/>
          <p:cNvSpPr>
            <a:spLocks noGrp="1"/>
          </p:cNvSpPr>
          <p:nvPr>
            <p:ph type="sldNum" sz="quarter" idx="10"/>
          </p:nvPr>
        </p:nvSpPr>
        <p:spPr/>
        <p:txBody>
          <a:bodyPr/>
          <a:lstStyle/>
          <a:p>
            <a:r>
              <a:rPr lang="en-US" dirty="0" smtClean="0"/>
              <a:t>167</a:t>
            </a:r>
            <a:endParaRPr lang="en-US" dirty="0"/>
          </a:p>
        </p:txBody>
      </p:sp>
      <p:sp>
        <p:nvSpPr>
          <p:cNvPr id="5" name="Footer Placeholder 4"/>
          <p:cNvSpPr>
            <a:spLocks noGrp="1"/>
          </p:cNvSpPr>
          <p:nvPr>
            <p:ph type="ftr" sz="quarter" idx="11"/>
          </p:nvPr>
        </p:nvSpPr>
        <p:spPr/>
        <p:txBody>
          <a:bodyPr/>
          <a:lstStyle/>
          <a:p>
            <a:r>
              <a:rPr lang="en-US" dirty="0" smtClean="0"/>
              <a:t>© Wyatt Technology Corporation </a:t>
            </a:r>
            <a:r>
              <a:rPr lang="en-US" dirty="0" smtClean="0"/>
              <a:t>2013 </a:t>
            </a:r>
            <a:r>
              <a:rPr lang="en-US" dirty="0" smtClean="0"/>
              <a:t>– All Rights Reserved</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Grp="1" noChangeArrowheads="1"/>
          </p:cNvSpPr>
          <p:nvPr>
            <p:ph type="ftr" sz="quarter" idx="4"/>
          </p:nvPr>
        </p:nvSpPr>
        <p:spPr>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73731" name="Rectangle 5"/>
          <p:cNvSpPr>
            <a:spLocks noGrp="1" noChangeArrowheads="1"/>
          </p:cNvSpPr>
          <p:nvPr>
            <p:ph type="sldNum" sz="quarter" idx="5"/>
          </p:nvPr>
        </p:nvSpPr>
        <p:spPr>
          <a:noFill/>
        </p:spPr>
        <p:txBody>
          <a:bodyPr/>
          <a:lstStyle/>
          <a:p>
            <a:r>
              <a:rPr lang="en-US" dirty="0" smtClean="0"/>
              <a:t>168</a:t>
            </a:r>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a:ln/>
        </p:spPr>
        <p:txBody>
          <a:bodyPr/>
          <a:lstStyle/>
          <a:p>
            <a:r>
              <a:rPr lang="zh-CN" altLang="en-US" u="sng" dirty="0" smtClean="0">
                <a:latin typeface="Calibri" pitchFamily="34" charset="0"/>
              </a:rPr>
              <a:t>备注</a:t>
            </a:r>
            <a:r>
              <a:rPr lang="en-US" u="sng" dirty="0" smtClean="0">
                <a:latin typeface="Calibri" pitchFamily="34" charset="0"/>
              </a:rPr>
              <a:t>:</a:t>
            </a:r>
          </a:p>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57200" indent="-457200" algn="l">
              <a:buFontTx/>
              <a:buNone/>
            </a:pPr>
            <a:r>
              <a:rPr lang="zh-CN" altLang="en-US" sz="1100" u="sng" dirty="0" smtClean="0">
                <a:latin typeface="+mn-ea"/>
              </a:rPr>
              <a:t>备注</a:t>
            </a:r>
            <a:r>
              <a:rPr lang="zh-CN" altLang="en-US" sz="1100" dirty="0" smtClean="0">
                <a:latin typeface="+mn-ea"/>
              </a:rPr>
              <a:t>：</a:t>
            </a:r>
            <a:endParaRPr lang="en-US" altLang="zh-CN" sz="1100" dirty="0" smtClean="0">
              <a:latin typeface="+mn-ea"/>
            </a:endParaRPr>
          </a:p>
          <a:p>
            <a:pPr marL="171450" indent="-171450">
              <a:buFont typeface="Arial" pitchFamily="34" charset="0"/>
              <a:buChar char="•"/>
            </a:pPr>
            <a:r>
              <a:rPr lang="en-US" b="1" dirty="0" smtClean="0"/>
              <a:t>Batch Experiment:  </a:t>
            </a:r>
            <a:r>
              <a:rPr lang="zh-CN" altLang="en-US" b="1" dirty="0" smtClean="0"/>
              <a:t>样品未经过分离系统分离</a:t>
            </a:r>
            <a:r>
              <a:rPr lang="en-US" b="1" dirty="0" smtClean="0"/>
              <a:t> </a:t>
            </a:r>
            <a:br>
              <a:rPr lang="en-US" b="1" dirty="0" smtClean="0"/>
            </a:br>
            <a:r>
              <a:rPr lang="zh-CN" altLang="en-US" dirty="0" smtClean="0"/>
              <a:t>样品同样可以使用注射泵（</a:t>
            </a:r>
            <a:r>
              <a:rPr lang="en-US" dirty="0" smtClean="0"/>
              <a:t> syringe pump </a:t>
            </a:r>
            <a:r>
              <a:rPr lang="zh-CN" altLang="en-US" dirty="0" smtClean="0"/>
              <a:t>）或高效液相泵（</a:t>
            </a:r>
            <a:r>
              <a:rPr lang="en-US" dirty="0" smtClean="0"/>
              <a:t> HPLC pump </a:t>
            </a:r>
            <a:r>
              <a:rPr lang="zh-CN" altLang="en-US" dirty="0" smtClean="0"/>
              <a:t>）将样品注入至</a:t>
            </a:r>
            <a:r>
              <a:rPr lang="en-US" altLang="zh-CN" dirty="0" smtClean="0"/>
              <a:t>LS</a:t>
            </a:r>
            <a:r>
              <a:rPr lang="zh-CN" altLang="en-US" dirty="0" smtClean="0"/>
              <a:t>池子中。</a:t>
            </a:r>
            <a:endParaRPr lang="en-US" baseline="0" dirty="0" smtClean="0"/>
          </a:p>
          <a:p>
            <a:pPr marL="171450" indent="-171450">
              <a:buFont typeface="Arial" pitchFamily="34" charset="0"/>
              <a:buChar char="•"/>
            </a:pPr>
            <a:r>
              <a:rPr lang="en-US" b="1" baseline="0" dirty="0" smtClean="0"/>
              <a:t>SEC (or online) experiment: </a:t>
            </a:r>
            <a:r>
              <a:rPr lang="zh-CN" altLang="en-US" b="0" baseline="0" dirty="0" smtClean="0"/>
              <a:t>样品经过，如</a:t>
            </a:r>
            <a:r>
              <a:rPr lang="en-US" b="0" baseline="0" dirty="0" smtClean="0"/>
              <a:t>SEC </a:t>
            </a:r>
            <a:r>
              <a:rPr lang="zh-CN" altLang="en-US" b="0" baseline="0" dirty="0" smtClean="0"/>
              <a:t>，或</a:t>
            </a:r>
            <a:r>
              <a:rPr lang="en-US" b="0" baseline="0" dirty="0" smtClean="0"/>
              <a:t>FFF</a:t>
            </a:r>
            <a:r>
              <a:rPr lang="zh-CN" altLang="en-US" b="0" baseline="0" dirty="0" smtClean="0"/>
              <a:t>等分离系统分离。</a:t>
            </a:r>
            <a:endParaRPr lang="en-US" b="0" dirty="0" smtClean="0"/>
          </a:p>
          <a:p>
            <a:endParaRPr lang="en-US" dirty="0"/>
          </a:p>
        </p:txBody>
      </p:sp>
      <p:sp>
        <p:nvSpPr>
          <p:cNvPr id="4" name="Slide Number Placeholder 3"/>
          <p:cNvSpPr>
            <a:spLocks noGrp="1"/>
          </p:cNvSpPr>
          <p:nvPr>
            <p:ph type="sldNum" sz="quarter" idx="10"/>
          </p:nvPr>
        </p:nvSpPr>
        <p:spPr/>
        <p:txBody>
          <a:bodyPr/>
          <a:lstStyle/>
          <a:p>
            <a:r>
              <a:rPr lang="en-US" dirty="0" smtClean="0"/>
              <a:t>142</a:t>
            </a:r>
            <a:endParaRPr lang="en-US" dirty="0"/>
          </a:p>
        </p:txBody>
      </p:sp>
      <p:sp>
        <p:nvSpPr>
          <p:cNvPr id="5" name="Footer Placeholder 4"/>
          <p:cNvSpPr>
            <a:spLocks noGrp="1"/>
          </p:cNvSpPr>
          <p:nvPr>
            <p:ph type="ftr" sz="quarter" idx="11"/>
          </p:nvPr>
        </p:nvSpPr>
        <p:spPr/>
        <p:txBody>
          <a:bodyPr/>
          <a:lstStyle/>
          <a:p>
            <a:r>
              <a:rPr lang="en-US" dirty="0" smtClean="0"/>
              <a:t>© Wyatt Technology Corporation </a:t>
            </a:r>
            <a:r>
              <a:rPr lang="en-US" dirty="0" smtClean="0"/>
              <a:t>2013 </a:t>
            </a:r>
            <a:r>
              <a:rPr lang="en-US" dirty="0" smtClean="0"/>
              <a:t>– All Rights Reserved</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灯片编号占位符 3"/>
          <p:cNvSpPr>
            <a:spLocks noGrp="1"/>
          </p:cNvSpPr>
          <p:nvPr>
            <p:ph type="sldNum" sz="quarter" idx="10"/>
          </p:nvPr>
        </p:nvSpPr>
        <p:spPr/>
        <p:txBody>
          <a:bodyPr/>
          <a:lstStyle/>
          <a:p>
            <a:r>
              <a:rPr lang="en-US" dirty="0" smtClean="0"/>
              <a:t>169</a:t>
            </a:r>
            <a:endParaRPr lang="en-US" dirty="0"/>
          </a:p>
        </p:txBody>
      </p:sp>
      <p:sp>
        <p:nvSpPr>
          <p:cNvPr id="5" name="页脚占位符 4"/>
          <p:cNvSpPr>
            <a:spLocks noGrp="1"/>
          </p:cNvSpPr>
          <p:nvPr>
            <p:ph type="ftr" sz="quarter" idx="11"/>
          </p:nvPr>
        </p:nvSpPr>
        <p:spPr/>
        <p:txBody>
          <a:bodyPr/>
          <a:lstStyle/>
          <a:p>
            <a:r>
              <a:rPr lang="en-US" dirty="0" smtClean="0"/>
              <a:t>© Wyatt Technology Corporation </a:t>
            </a:r>
            <a:r>
              <a:rPr lang="en-US" dirty="0" smtClean="0"/>
              <a:t>2013 </a:t>
            </a:r>
            <a:r>
              <a:rPr lang="en-US" dirty="0" smtClean="0"/>
              <a:t>– All Rights Reserved</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p:cNvSpPr>
            <a:spLocks noGrp="1" noChangeArrowheads="1"/>
          </p:cNvSpPr>
          <p:nvPr>
            <p:ph type="ftr" sz="quarter" idx="4"/>
          </p:nvPr>
        </p:nvSpPr>
        <p:spPr>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74755" name="Rectangle 5"/>
          <p:cNvSpPr>
            <a:spLocks noGrp="1" noChangeArrowheads="1"/>
          </p:cNvSpPr>
          <p:nvPr>
            <p:ph type="sldNum" sz="quarter" idx="5"/>
          </p:nvPr>
        </p:nvSpPr>
        <p:spPr>
          <a:noFill/>
        </p:spPr>
        <p:txBody>
          <a:bodyPr/>
          <a:lstStyle/>
          <a:p>
            <a:r>
              <a:rPr lang="en-US" dirty="0" smtClean="0"/>
              <a:t>170</a:t>
            </a:r>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a:ln/>
        </p:spPr>
        <p:txBody>
          <a:bodyPr/>
          <a:lstStyle/>
          <a:p>
            <a:r>
              <a:rPr lang="zh-CN" altLang="en-US" u="sng" dirty="0" smtClean="0"/>
              <a:t>备注</a:t>
            </a:r>
            <a:r>
              <a:rPr lang="en-US" u="sng" dirty="0" smtClean="0"/>
              <a:t>:</a:t>
            </a:r>
          </a:p>
          <a:p>
            <a:pPr marL="169633" indent="-169633">
              <a:buFont typeface="Arial" pitchFamily="34" charset="0"/>
              <a:buChar char="•"/>
            </a:pPr>
            <a:r>
              <a:rPr lang="zh-CN" altLang="en-US" dirty="0" smtClean="0"/>
              <a:t>摩尔质量较大但浓度较低的样品，其光散射信号依然非常显著。</a:t>
            </a:r>
            <a:endParaRPr lang="en-US" dirty="0" smtClean="0"/>
          </a:p>
          <a:p>
            <a:pPr marL="169633" indent="-169633">
              <a:buFont typeface="Arial" pitchFamily="34" charset="0"/>
              <a:buNone/>
            </a:pPr>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r>
              <a:rPr lang="zh-CN" altLang="en-US" u="sng" dirty="0" smtClean="0"/>
              <a:t>备注</a:t>
            </a:r>
            <a:r>
              <a:rPr lang="en-US" u="sng" dirty="0" smtClean="0"/>
              <a:t>:</a:t>
            </a: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图例为具有较低的信噪比（</a:t>
            </a:r>
            <a:r>
              <a:rPr lang="en-US" altLang="zh-CN" dirty="0" smtClean="0"/>
              <a:t>signal-to noise ratio</a:t>
            </a:r>
            <a:r>
              <a:rPr lang="zh-CN" altLang="en-US" dirty="0" smtClean="0"/>
              <a:t>）的样品均方根半径分布曲线。此种情况下可以使用拟合曲线描述信噪比差的部分。</a:t>
            </a:r>
            <a:endParaRPr lang="en-US" dirty="0" smtClean="0"/>
          </a:p>
        </p:txBody>
      </p:sp>
      <p:sp>
        <p:nvSpPr>
          <p:cNvPr id="75780" name="Footer Placeholder 3"/>
          <p:cNvSpPr>
            <a:spLocks noGrp="1"/>
          </p:cNvSpPr>
          <p:nvPr>
            <p:ph type="ftr" sz="quarter" idx="4"/>
          </p:nvPr>
        </p:nvSpPr>
        <p:spPr>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75781" name="Slide Number Placeholder 4"/>
          <p:cNvSpPr>
            <a:spLocks noGrp="1"/>
          </p:cNvSpPr>
          <p:nvPr>
            <p:ph type="sldNum" sz="quarter" idx="5"/>
          </p:nvPr>
        </p:nvSpPr>
        <p:spPr>
          <a:noFill/>
        </p:spPr>
        <p:txBody>
          <a:bodyPr/>
          <a:lstStyle/>
          <a:p>
            <a:r>
              <a:rPr lang="en-US" dirty="0" smtClean="0"/>
              <a:t>171</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ftr" sz="quarter" idx="4"/>
          </p:nvPr>
        </p:nvSpPr>
        <p:spPr>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76803" name="Rectangle 5"/>
          <p:cNvSpPr>
            <a:spLocks noGrp="1" noChangeArrowheads="1"/>
          </p:cNvSpPr>
          <p:nvPr>
            <p:ph type="sldNum" sz="quarter" idx="5"/>
          </p:nvPr>
        </p:nvSpPr>
        <p:spPr>
          <a:noFill/>
        </p:spPr>
        <p:txBody>
          <a:bodyPr/>
          <a:lstStyle/>
          <a:p>
            <a:r>
              <a:rPr lang="en-US" dirty="0" smtClean="0"/>
              <a:t>172</a:t>
            </a:r>
          </a:p>
        </p:txBody>
      </p:sp>
      <p:sp>
        <p:nvSpPr>
          <p:cNvPr id="76804" name="Rectangle 2"/>
          <p:cNvSpPr>
            <a:spLocks noGrp="1" noRot="1" noChangeAspect="1" noChangeArrowheads="1" noTextEdit="1"/>
          </p:cNvSpPr>
          <p:nvPr>
            <p:ph type="sldImg"/>
          </p:nvPr>
        </p:nvSpPr>
        <p:spPr>
          <a:ln/>
        </p:spPr>
      </p:sp>
      <p:sp>
        <p:nvSpPr>
          <p:cNvPr id="76805" name="Rectangle 3"/>
          <p:cNvSpPr>
            <a:spLocks noGrp="1" noChangeArrowheads="1"/>
          </p:cNvSpPr>
          <p:nvPr>
            <p:ph type="body" idx="1"/>
          </p:nvPr>
        </p:nvSpPr>
        <p:spPr>
          <a:noFill/>
          <a:ln/>
        </p:spPr>
        <p:txBody>
          <a:bodyPr/>
          <a:lstStyle/>
          <a:p>
            <a:r>
              <a:rPr lang="zh-CN" altLang="en-US" u="sng" dirty="0" smtClean="0"/>
              <a:t>备注</a:t>
            </a:r>
            <a:r>
              <a:rPr lang="en-US" u="sng" dirty="0" smtClean="0"/>
              <a:t>:</a:t>
            </a:r>
          </a:p>
          <a:p>
            <a:endParaRPr lang="en-US" dirty="0" smtClean="0"/>
          </a:p>
          <a:p>
            <a:pPr>
              <a:buFont typeface="Arial" pitchFamily="34" charset="0"/>
              <a:buChar char="•"/>
            </a:pPr>
            <a:r>
              <a:rPr lang="en-US" dirty="0" smtClean="0"/>
              <a:t>  M</a:t>
            </a:r>
            <a:r>
              <a:rPr lang="en-US" altLang="zh-CN" dirty="0" smtClean="0"/>
              <a:t>w </a:t>
            </a:r>
            <a:r>
              <a:rPr lang="zh-CN" altLang="en-US" dirty="0" smtClean="0"/>
              <a:t>与 </a:t>
            </a:r>
            <a:r>
              <a:rPr lang="en-US" altLang="zh-CN" dirty="0" err="1" smtClean="0"/>
              <a:t>Rg</a:t>
            </a:r>
            <a:r>
              <a:rPr lang="zh-CN" altLang="en-US" dirty="0" smtClean="0"/>
              <a:t>的累计分布曲线（</a:t>
            </a:r>
            <a:r>
              <a:rPr lang="en-US" altLang="zh-CN" dirty="0" smtClean="0"/>
              <a:t>Cumulative distribution</a:t>
            </a:r>
            <a:r>
              <a:rPr lang="zh-CN" altLang="en-US" dirty="0" smtClean="0"/>
              <a:t>）。图例以三种不同多糖（</a:t>
            </a:r>
            <a:r>
              <a:rPr lang="en-US" altLang="zh-CN" dirty="0" smtClean="0"/>
              <a:t>HA</a:t>
            </a:r>
            <a:r>
              <a:rPr lang="zh-CN" altLang="en-US" dirty="0" smtClean="0"/>
              <a:t>）为例。</a:t>
            </a:r>
            <a:r>
              <a:rPr lang="en-US" altLang="zh-CN" dirty="0" smtClean="0"/>
              <a:t>Y</a:t>
            </a:r>
            <a:r>
              <a:rPr lang="zh-CN" altLang="en-US" dirty="0" smtClean="0"/>
              <a:t>轴刻度范围：</a:t>
            </a:r>
            <a:r>
              <a:rPr lang="en-US" altLang="zh-CN" dirty="0" smtClean="0"/>
              <a:t>0 – 100%</a:t>
            </a:r>
            <a:r>
              <a:rPr lang="zh-CN" altLang="en-US" dirty="0" smtClean="0"/>
              <a:t>。代表了</a:t>
            </a:r>
            <a:r>
              <a:rPr lang="en-US" altLang="zh-CN" dirty="0" smtClean="0"/>
              <a:t>peak</a:t>
            </a:r>
            <a:r>
              <a:rPr lang="zh-CN" altLang="en-US" dirty="0" smtClean="0"/>
              <a:t>区域中各组分质量分数累加范围。</a:t>
            </a:r>
            <a:endParaRPr lang="en-US" altLang="zh-CN" dirty="0" smtClean="0"/>
          </a:p>
          <a:p>
            <a:pPr>
              <a:buFont typeface="Arial" pitchFamily="34" charset="0"/>
              <a:buChar char="•"/>
            </a:pPr>
            <a:r>
              <a:rPr lang="en-US" baseline="0" dirty="0" smtClean="0"/>
              <a:t>  </a:t>
            </a:r>
            <a:r>
              <a:rPr lang="zh-CN" altLang="en-US" baseline="0" dirty="0" smtClean="0"/>
              <a:t>计算累计分布曲线的过程如下</a:t>
            </a:r>
            <a:r>
              <a:rPr lang="en-US" altLang="zh-CN" baseline="0" dirty="0" smtClean="0"/>
              <a:t>:</a:t>
            </a:r>
            <a:br>
              <a:rPr lang="en-US" altLang="zh-CN" baseline="0" dirty="0" smtClean="0"/>
            </a:br>
            <a:r>
              <a:rPr lang="en-US" altLang="zh-CN" baseline="0" dirty="0" smtClean="0"/>
              <a:t>   </a:t>
            </a:r>
            <a:r>
              <a:rPr lang="zh-CN" altLang="en-US" baseline="0" dirty="0" smtClean="0"/>
              <a:t>（</a:t>
            </a:r>
            <a:r>
              <a:rPr lang="en-US" altLang="zh-CN" baseline="0" dirty="0" smtClean="0"/>
              <a:t>1</a:t>
            </a:r>
            <a:r>
              <a:rPr lang="zh-CN" altLang="en-US" baseline="0" dirty="0" smtClean="0"/>
              <a:t>）计算流出样品总质量。若浓度的测定以每一保留体积的切片方式计算，则总质量是浓度与单位保留体积的乘积；</a:t>
            </a:r>
            <a:r>
              <a:rPr lang="en-US" altLang="zh-CN" baseline="0" dirty="0" smtClean="0"/>
              <a:t/>
            </a:r>
            <a:br>
              <a:rPr lang="en-US" altLang="zh-CN" baseline="0" dirty="0" smtClean="0"/>
            </a:br>
            <a:r>
              <a:rPr lang="en-US" altLang="zh-CN" baseline="0" dirty="0" smtClean="0"/>
              <a:t>   </a:t>
            </a:r>
            <a:r>
              <a:rPr lang="zh-CN" altLang="en-US" baseline="0" dirty="0" smtClean="0"/>
              <a:t>（</a:t>
            </a:r>
            <a:r>
              <a:rPr lang="en-US" altLang="zh-CN" baseline="0" dirty="0" smtClean="0"/>
              <a:t>2</a:t>
            </a:r>
            <a:r>
              <a:rPr lang="zh-CN" altLang="en-US" baseline="0" dirty="0" smtClean="0"/>
              <a:t>）计算单位保留体积对应组分的摩尔质量；</a:t>
            </a:r>
            <a:r>
              <a:rPr lang="en-US" altLang="zh-CN" baseline="0" dirty="0" smtClean="0"/>
              <a:t/>
            </a:r>
            <a:br>
              <a:rPr lang="en-US" altLang="zh-CN" baseline="0" dirty="0" smtClean="0"/>
            </a:br>
            <a:r>
              <a:rPr lang="en-US" altLang="zh-CN" baseline="0" dirty="0" smtClean="0"/>
              <a:t>   </a:t>
            </a:r>
            <a:r>
              <a:rPr lang="zh-CN" altLang="en-US" baseline="0" dirty="0" smtClean="0"/>
              <a:t>（</a:t>
            </a:r>
            <a:r>
              <a:rPr lang="en-US" altLang="zh-CN" baseline="0" dirty="0" smtClean="0"/>
              <a:t>3</a:t>
            </a:r>
            <a:r>
              <a:rPr lang="zh-CN" altLang="en-US" baseline="0" dirty="0" smtClean="0"/>
              <a:t>）单位保留体积切片对应的摩尔质量与相应浓度按质量依次增加的次序分类；</a:t>
            </a:r>
            <a:r>
              <a:rPr lang="en-US" altLang="zh-CN" baseline="0" dirty="0" smtClean="0"/>
              <a:t/>
            </a:r>
            <a:br>
              <a:rPr lang="en-US" altLang="zh-CN" baseline="0" dirty="0" smtClean="0"/>
            </a:br>
            <a:r>
              <a:rPr lang="en-US" altLang="zh-CN" baseline="0" dirty="0" smtClean="0"/>
              <a:t>   </a:t>
            </a:r>
            <a:r>
              <a:rPr lang="zh-CN" altLang="en-US" baseline="0" dirty="0" smtClean="0"/>
              <a:t>（</a:t>
            </a:r>
            <a:r>
              <a:rPr lang="en-US" altLang="zh-CN" baseline="0" dirty="0" smtClean="0"/>
              <a:t>4</a:t>
            </a:r>
            <a:r>
              <a:rPr lang="zh-CN" altLang="en-US" baseline="0" dirty="0" smtClean="0"/>
              <a:t>）将摩尔质量有低至高与对应组分浓度乘以浓度与单位保留体积，并加和，最后除以样品的总质量，即样品组分的累计分布曲线。</a:t>
            </a:r>
            <a:endParaRPr lang="en-US" altLang="zh-CN" baseline="0"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a:spLocks noGrp="1" noChangeArrowheads="1"/>
          </p:cNvSpPr>
          <p:nvPr>
            <p:ph type="ftr" sz="quarter" idx="4"/>
          </p:nvPr>
        </p:nvSpPr>
        <p:spPr>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77827" name="Rectangle 5"/>
          <p:cNvSpPr>
            <a:spLocks noGrp="1" noChangeArrowheads="1"/>
          </p:cNvSpPr>
          <p:nvPr>
            <p:ph type="sldNum" sz="quarter" idx="5"/>
          </p:nvPr>
        </p:nvSpPr>
        <p:spPr>
          <a:noFill/>
        </p:spPr>
        <p:txBody>
          <a:bodyPr/>
          <a:lstStyle/>
          <a:p>
            <a:r>
              <a:rPr lang="en-US" dirty="0" smtClean="0"/>
              <a:t>173</a:t>
            </a:r>
          </a:p>
        </p:txBody>
      </p:sp>
      <p:sp>
        <p:nvSpPr>
          <p:cNvPr id="77828" name="Rectangle 2"/>
          <p:cNvSpPr>
            <a:spLocks noGrp="1" noRot="1" noChangeAspect="1" noChangeArrowheads="1" noTextEdit="1"/>
          </p:cNvSpPr>
          <p:nvPr>
            <p:ph type="sldImg"/>
          </p:nvPr>
        </p:nvSpPr>
        <p:spPr>
          <a:ln/>
        </p:spPr>
      </p:sp>
      <p:sp>
        <p:nvSpPr>
          <p:cNvPr id="77829" name="Rectangle 3"/>
          <p:cNvSpPr>
            <a:spLocks noGrp="1" noChangeArrowheads="1"/>
          </p:cNvSpPr>
          <p:nvPr>
            <p:ph type="body" idx="1"/>
          </p:nvPr>
        </p:nvSpPr>
        <p:spPr>
          <a:noFill/>
          <a:ln/>
        </p:spPr>
        <p:txBody>
          <a:bodyPr/>
          <a:lstStyle/>
          <a:p>
            <a:r>
              <a:rPr lang="zh-CN" altLang="en-US" u="sng" dirty="0" smtClean="0"/>
              <a:t>备注</a:t>
            </a:r>
            <a:r>
              <a:rPr lang="en-US" u="sng" dirty="0" smtClean="0"/>
              <a:t>:</a:t>
            </a:r>
            <a:br>
              <a:rPr lang="en-US" u="sng" dirty="0" smtClean="0"/>
            </a:br>
            <a:r>
              <a:rPr lang="en-US" u="sng" dirty="0" smtClean="0"/>
              <a:t/>
            </a:r>
            <a:br>
              <a:rPr lang="en-US" u="sng" dirty="0" smtClean="0"/>
            </a:br>
            <a:r>
              <a:rPr lang="zh-CN" altLang="en-US" u="none" dirty="0" smtClean="0"/>
              <a:t>微分分布曲线（</a:t>
            </a:r>
            <a:r>
              <a:rPr lang="en-US" altLang="zh-CN" u="none" dirty="0" smtClean="0"/>
              <a:t>Differential distribution</a:t>
            </a:r>
            <a:r>
              <a:rPr lang="zh-CN" altLang="en-US" u="none" dirty="0" smtClean="0"/>
              <a:t>）使用与累计分布相同的数据，但</a:t>
            </a:r>
            <a:r>
              <a:rPr lang="en-US" altLang="zh-CN" u="none" dirty="0" smtClean="0"/>
              <a:t>Y</a:t>
            </a:r>
            <a:r>
              <a:rPr lang="zh-CN" altLang="en-US" u="none" dirty="0" smtClean="0"/>
              <a:t>轴代表曲线与横坐标所在封闭区域面积为</a:t>
            </a:r>
            <a:r>
              <a:rPr lang="en-US" altLang="zh-CN" u="none" dirty="0" smtClean="0"/>
              <a:t>1</a:t>
            </a:r>
            <a:r>
              <a:rPr lang="zh-CN" altLang="en-US" u="none" dirty="0" smtClean="0"/>
              <a:t>时，曲线上的任意值。而该封闭区域代表所选峰区域内</a:t>
            </a:r>
            <a:r>
              <a:rPr lang="en-US" altLang="zh-CN" u="none" dirty="0" smtClean="0"/>
              <a:t>100%</a:t>
            </a:r>
            <a:r>
              <a:rPr lang="zh-CN" altLang="en-US" u="none" dirty="0" smtClean="0"/>
              <a:t>的物质。</a:t>
            </a:r>
            <a:endParaRPr lang="en-US" u="none"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u="sng" dirty="0" smtClean="0">
                <a:latin typeface="Calibri" pitchFamily="34" charset="0"/>
              </a:rPr>
              <a:t>备注</a:t>
            </a:r>
            <a:r>
              <a:rPr lang="en-US" u="sng" dirty="0" smtClean="0">
                <a:latin typeface="Calibri" pitchFamily="34" charset="0"/>
              </a:rPr>
              <a:t>:</a:t>
            </a:r>
          </a:p>
          <a:p>
            <a:endParaRPr lang="en-US" dirty="0"/>
          </a:p>
        </p:txBody>
      </p:sp>
      <p:sp>
        <p:nvSpPr>
          <p:cNvPr id="4" name="Slide Number Placeholder 3"/>
          <p:cNvSpPr>
            <a:spLocks noGrp="1"/>
          </p:cNvSpPr>
          <p:nvPr>
            <p:ph type="sldNum" sz="quarter" idx="10"/>
          </p:nvPr>
        </p:nvSpPr>
        <p:spPr/>
        <p:txBody>
          <a:bodyPr/>
          <a:lstStyle/>
          <a:p>
            <a:r>
              <a:rPr lang="en-US" dirty="0" smtClean="0"/>
              <a:t>174</a:t>
            </a:r>
            <a:endParaRPr lang="en-US" dirty="0"/>
          </a:p>
        </p:txBody>
      </p:sp>
      <p:sp>
        <p:nvSpPr>
          <p:cNvPr id="5" name="Footer Placeholder 4"/>
          <p:cNvSpPr>
            <a:spLocks noGrp="1"/>
          </p:cNvSpPr>
          <p:nvPr>
            <p:ph type="ftr" sz="quarter" idx="11"/>
          </p:nvPr>
        </p:nvSpPr>
        <p:spPr/>
        <p:txBody>
          <a:bodyPr/>
          <a:lstStyle/>
          <a:p>
            <a:r>
              <a:rPr lang="en-US" dirty="0" smtClean="0"/>
              <a:t>© Wyatt Technology Corporation </a:t>
            </a:r>
            <a:r>
              <a:rPr lang="en-US" dirty="0" smtClean="0"/>
              <a:t>2013 </a:t>
            </a:r>
            <a:r>
              <a:rPr lang="en-US" dirty="0" smtClean="0"/>
              <a:t>– All Rights Reserved</a:t>
            </a:r>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a:spLocks noGrp="1" noChangeArrowheads="1"/>
          </p:cNvSpPr>
          <p:nvPr>
            <p:ph type="ftr" sz="quarter" idx="4"/>
          </p:nvPr>
        </p:nvSpPr>
        <p:spPr>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78851" name="Rectangle 5"/>
          <p:cNvSpPr>
            <a:spLocks noGrp="1" noChangeArrowheads="1"/>
          </p:cNvSpPr>
          <p:nvPr>
            <p:ph type="sldNum" sz="quarter" idx="5"/>
          </p:nvPr>
        </p:nvSpPr>
        <p:spPr>
          <a:noFill/>
        </p:spPr>
        <p:txBody>
          <a:bodyPr/>
          <a:lstStyle/>
          <a:p>
            <a:r>
              <a:rPr lang="en-US" dirty="0" smtClean="0"/>
              <a:t>175</a:t>
            </a: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p:spPr>
        <p:txBody>
          <a:bodyPr/>
          <a:lstStyle/>
          <a:p>
            <a:r>
              <a:rPr lang="zh-CN" altLang="en-US" u="sng" dirty="0" smtClean="0"/>
              <a:t>备注</a:t>
            </a:r>
            <a:r>
              <a:rPr lang="en-US" u="sng" dirty="0" smtClean="0"/>
              <a:t>:</a:t>
            </a:r>
          </a:p>
          <a:p>
            <a:pPr marL="169633" indent="-169633">
              <a:buFont typeface="Arial" pitchFamily="34" charset="0"/>
              <a:buChar char="•"/>
            </a:pPr>
            <a:r>
              <a:rPr lang="zh-CN" altLang="en-US" dirty="0" smtClean="0"/>
              <a:t>若粘度检测器与光散射仪联用，可以将特性粘度对分子量作图（</a:t>
            </a:r>
            <a:r>
              <a:rPr lang="en-US" dirty="0" smtClean="0"/>
              <a:t>log(intrinsic viscosity) vs. log (M</a:t>
            </a:r>
            <a:r>
              <a:rPr lang="en-US" baseline="-25000" dirty="0" smtClean="0"/>
              <a:t>w</a:t>
            </a:r>
            <a:r>
              <a:rPr lang="en-US" dirty="0" smtClean="0"/>
              <a:t>)</a:t>
            </a:r>
            <a:r>
              <a:rPr lang="zh-CN" altLang="en-US" dirty="0" smtClean="0"/>
              <a:t>），从而得到</a:t>
            </a:r>
            <a:r>
              <a:rPr lang="en-US" dirty="0" smtClean="0"/>
              <a:t>Mark-</a:t>
            </a:r>
            <a:r>
              <a:rPr lang="en-US" dirty="0" err="1" smtClean="0"/>
              <a:t>Houwink</a:t>
            </a:r>
            <a:r>
              <a:rPr lang="en-US" dirty="0" smtClean="0"/>
              <a:t>-Sakurada (MHS) </a:t>
            </a:r>
            <a:r>
              <a:rPr lang="zh-CN" altLang="en-US" dirty="0" smtClean="0"/>
              <a:t>方程</a:t>
            </a:r>
            <a:r>
              <a:rPr lang="en-US" dirty="0" smtClean="0"/>
              <a:t>.  </a:t>
            </a:r>
          </a:p>
          <a:p>
            <a:pPr marL="169633" indent="-169633">
              <a:buFont typeface="Arial" pitchFamily="34" charset="0"/>
              <a:buChar char="•"/>
            </a:pPr>
            <a:endParaRPr lang="en-US" dirty="0" smtClean="0"/>
          </a:p>
          <a:p>
            <a:pPr marL="169633" indent="-169633">
              <a:buFont typeface="Arial" pitchFamily="34" charset="0"/>
              <a:buChar char="•"/>
            </a:pPr>
            <a:endParaRPr lang="en-US" dirty="0" smtClean="0"/>
          </a:p>
          <a:p>
            <a:pPr marL="169633" indent="-169633">
              <a:buFont typeface="Arial" pitchFamily="34" charset="0"/>
              <a:buChar char="•"/>
            </a:pPr>
            <a:r>
              <a:rPr lang="zh-CN" altLang="en-US" dirty="0" smtClean="0">
                <a:sym typeface="Symbol"/>
              </a:rPr>
              <a:t>式中：</a:t>
            </a:r>
            <a:r>
              <a:rPr lang="en-US" dirty="0" smtClean="0">
                <a:sym typeface="Symbol"/>
              </a:rPr>
              <a:t> </a:t>
            </a:r>
            <a:r>
              <a:rPr lang="zh-CN" altLang="en-US" dirty="0" smtClean="0">
                <a:sym typeface="Symbol"/>
              </a:rPr>
              <a:t>表示特性粘度；</a:t>
            </a:r>
            <a:r>
              <a:rPr lang="en-US" i="1" dirty="0" smtClean="0"/>
              <a:t>a</a:t>
            </a:r>
            <a:r>
              <a:rPr lang="en-US" dirty="0" smtClean="0"/>
              <a:t> </a:t>
            </a:r>
            <a:r>
              <a:rPr lang="zh-CN" altLang="en-US" dirty="0" smtClean="0"/>
              <a:t>为方程中幂指数，该值与高分子构象或紧凑性有关。</a:t>
            </a:r>
            <a:endParaRPr lang="en-US" dirty="0" smtClean="0"/>
          </a:p>
          <a:p>
            <a:r>
              <a:rPr lang="en-US" dirty="0" smtClean="0"/>
              <a:t/>
            </a:r>
            <a:br>
              <a:rPr lang="en-US" dirty="0" smtClean="0"/>
            </a:br>
            <a:endParaRPr lang="en-US" dirty="0" smtClean="0"/>
          </a:p>
        </p:txBody>
      </p:sp>
      <p:sp>
        <p:nvSpPr>
          <p:cNvPr id="169986" name="Rectangle 2"/>
          <p:cNvSpPr>
            <a:spLocks noChangeArrowheads="1"/>
          </p:cNvSpPr>
          <p:nvPr/>
        </p:nvSpPr>
        <p:spPr bwMode="auto">
          <a:xfrm>
            <a:off x="0" y="0"/>
            <a:ext cx="182773" cy="337575"/>
          </a:xfrm>
          <a:prstGeom prst="rect">
            <a:avLst/>
          </a:prstGeom>
          <a:noFill/>
          <a:ln w="9525">
            <a:noFill/>
            <a:miter lim="800000"/>
            <a:headEnd/>
            <a:tailEnd/>
          </a:ln>
          <a:effectLst/>
        </p:spPr>
        <p:txBody>
          <a:bodyPr vert="horz" wrap="none" lIns="90471" tIns="45235" rIns="90471" bIns="45235" numCol="1" anchor="ctr" anchorCtr="0" compatLnSpc="1">
            <a:prstTxWarp prst="textNoShape">
              <a:avLst/>
            </a:prstTxWarp>
            <a:spAutoFit/>
          </a:bodyPr>
          <a:lstStyle/>
          <a:p>
            <a:endParaRPr lang="en-US"/>
          </a:p>
        </p:txBody>
      </p:sp>
      <p:pic>
        <p:nvPicPr>
          <p:cNvPr id="169985"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745063" y="5115855"/>
            <a:ext cx="893308" cy="265017"/>
          </a:xfrm>
          <a:prstGeom prst="rect">
            <a:avLst/>
          </a:prstGeom>
          <a:noFill/>
        </p:spPr>
      </p:pic>
      <p:sp>
        <p:nvSpPr>
          <p:cNvPr id="169987" name="Rectangle 3"/>
          <p:cNvSpPr>
            <a:spLocks noChangeArrowheads="1"/>
          </p:cNvSpPr>
          <p:nvPr/>
        </p:nvSpPr>
        <p:spPr bwMode="auto">
          <a:xfrm>
            <a:off x="0" y="903949"/>
            <a:ext cx="182774" cy="368352"/>
          </a:xfrm>
          <a:prstGeom prst="rect">
            <a:avLst/>
          </a:prstGeom>
          <a:noFill/>
          <a:ln w="9525">
            <a:noFill/>
            <a:miter lim="800000"/>
            <a:headEnd/>
            <a:tailEnd/>
          </a:ln>
          <a:effectLst/>
        </p:spPr>
        <p:txBody>
          <a:bodyPr vert="horz" wrap="none" lIns="90471" tIns="45235" rIns="90471" bIns="45235" numCol="1" anchor="ctr" anchorCtr="0" compatLnSpc="1">
            <a:prstTxWarp prst="textNoShape">
              <a:avLst/>
            </a:prstTxWarp>
            <a:spAutoFit/>
          </a:bodyPr>
          <a:lstStyle/>
          <a:p>
            <a:pPr algn="l" defTabSz="904707"/>
            <a:endParaRPr lang="en-US" sz="1800" dirty="0" smtClean="0">
              <a:latin typeface="Arial" pitchFamily="34" charset="0"/>
            </a:endParaRPr>
          </a:p>
        </p:txBody>
      </p:sp>
      <p:graphicFrame>
        <p:nvGraphicFramePr>
          <p:cNvPr id="10" name="表格 9"/>
          <p:cNvGraphicFramePr>
            <a:graphicFrameLocks noGrp="1"/>
          </p:cNvGraphicFramePr>
          <p:nvPr/>
        </p:nvGraphicFramePr>
        <p:xfrm>
          <a:off x="1108494" y="5850148"/>
          <a:ext cx="4572000" cy="1224280"/>
        </p:xfrm>
        <a:graphic>
          <a:graphicData uri="http://schemas.openxmlformats.org/drawingml/2006/table">
            <a:tbl>
              <a:tblPr firstRow="1" bandRow="1">
                <a:tableStyleId>{5C22544A-7EE6-4342-B048-85BDC9FD1C3A}</a:tableStyleId>
              </a:tblPr>
              <a:tblGrid>
                <a:gridCol w="1143000"/>
                <a:gridCol w="1143000"/>
                <a:gridCol w="1143000"/>
                <a:gridCol w="1143000"/>
              </a:tblGrid>
              <a:tr h="370840">
                <a:tc>
                  <a:txBody>
                    <a:bodyPr/>
                    <a:lstStyle/>
                    <a:p>
                      <a:r>
                        <a:rPr lang="en-US" sz="1100" b="0" i="1" dirty="0" smtClean="0">
                          <a:solidFill>
                            <a:schemeClr val="tx1"/>
                          </a:solidFill>
                        </a:rPr>
                        <a:t>a</a:t>
                      </a:r>
                      <a:endParaRPr lang="zh-CN" alt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100" b="0" dirty="0" smtClean="0">
                          <a:solidFill>
                            <a:schemeClr val="tx1"/>
                          </a:solidFill>
                        </a:rPr>
                        <a:t>构 象</a:t>
                      </a:r>
                      <a:endParaRPr lang="zh-CN" alt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base" latinLnBrk="0" hangingPunct="1">
                        <a:lnSpc>
                          <a:spcPct val="100000"/>
                        </a:lnSpc>
                        <a:spcBef>
                          <a:spcPct val="0"/>
                        </a:spcBef>
                        <a:spcAft>
                          <a:spcPct val="0"/>
                        </a:spcAft>
                        <a:buClrTx/>
                        <a:buSzTx/>
                        <a:buFontTx/>
                        <a:buNone/>
                        <a:tabLst/>
                        <a:defRPr/>
                      </a:pPr>
                      <a:r>
                        <a:rPr lang="en-US" sz="1100" b="0" i="1" dirty="0" smtClean="0">
                          <a:solidFill>
                            <a:schemeClr val="tx1"/>
                          </a:solidFill>
                        </a:rPr>
                        <a:t>a</a:t>
                      </a:r>
                      <a:endParaRPr lang="zh-CN" altLang="en-US" sz="11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base" latinLnBrk="0" hangingPunct="1">
                        <a:lnSpc>
                          <a:spcPct val="100000"/>
                        </a:lnSpc>
                        <a:spcBef>
                          <a:spcPct val="0"/>
                        </a:spcBef>
                        <a:spcAft>
                          <a:spcPct val="0"/>
                        </a:spcAft>
                        <a:buClrTx/>
                        <a:buSzTx/>
                        <a:buFontTx/>
                        <a:buNone/>
                        <a:tabLst/>
                        <a:defRPr/>
                      </a:pPr>
                      <a:r>
                        <a:rPr lang="zh-CN" altLang="en-US" sz="1100" b="0" dirty="0" smtClean="0">
                          <a:solidFill>
                            <a:schemeClr val="tx1"/>
                          </a:solidFill>
                        </a:rPr>
                        <a:t>构 象</a:t>
                      </a:r>
                      <a:endParaRPr lang="zh-CN" altLang="en-US" sz="11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1100" dirty="0" smtClean="0"/>
                        <a:t>0</a:t>
                      </a:r>
                      <a:endParaRPr lang="zh-CN" alt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100" dirty="0" smtClean="0"/>
                        <a:t>实心球</a:t>
                      </a:r>
                      <a:endParaRPr lang="zh-CN" alt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100" dirty="0" smtClean="0"/>
                        <a:t>0.5~0.8</a:t>
                      </a:r>
                      <a:endParaRPr lang="zh-CN" alt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100" dirty="0" smtClean="0"/>
                        <a:t>线性高分子（良溶剂）</a:t>
                      </a:r>
                      <a:endParaRPr lang="zh-CN" alt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1100" dirty="0" smtClean="0"/>
                        <a:t>0.5</a:t>
                      </a:r>
                      <a:endParaRPr lang="zh-CN" alt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100" dirty="0" smtClean="0"/>
                        <a:t>线性无归线团（</a:t>
                      </a:r>
                      <a:r>
                        <a:rPr lang="en-US" altLang="zh-CN" sz="1100" dirty="0" smtClean="0"/>
                        <a:t>θ</a:t>
                      </a:r>
                      <a:r>
                        <a:rPr lang="zh-CN" altLang="en-US" sz="1100" dirty="0" smtClean="0"/>
                        <a:t>条件）</a:t>
                      </a:r>
                      <a:endParaRPr lang="zh-CN" alt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100" dirty="0" smtClean="0"/>
                        <a:t>1.8 ~ 2</a:t>
                      </a:r>
                      <a:endParaRPr lang="zh-CN" alt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100" dirty="0" smtClean="0"/>
                        <a:t>刚性棒状</a:t>
                      </a:r>
                      <a:endParaRPr lang="zh-CN" alt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u="sng" dirty="0" smtClean="0"/>
              <a:t>备注</a:t>
            </a:r>
            <a:r>
              <a:rPr lang="en-US" u="sng" dirty="0" smtClean="0"/>
              <a:t>:</a:t>
            </a:r>
          </a:p>
          <a:p>
            <a:pPr marL="169633" indent="-169633">
              <a:buFont typeface="Arial" pitchFamily="34" charset="0"/>
              <a:buChar char="•"/>
            </a:pPr>
            <a:r>
              <a:rPr lang="zh-CN" altLang="en-US" dirty="0" smtClean="0"/>
              <a:t>通过比较高分子与其对应直链高分子的构象图斜率，可以了解高分子支化程度。</a:t>
            </a:r>
            <a:endParaRPr lang="en-US" baseline="0" dirty="0" smtClean="0"/>
          </a:p>
          <a:p>
            <a:pPr marL="169633" indent="-169633">
              <a:buFont typeface="Arial" pitchFamily="34" charset="0"/>
              <a:buChar char="•"/>
            </a:pPr>
            <a:r>
              <a:rPr lang="zh-CN" altLang="en-US" baseline="0" dirty="0" smtClean="0"/>
              <a:t>图例中显示三种不同多糖的构</a:t>
            </a:r>
            <a:r>
              <a:rPr lang="zh-CN" altLang="en-US" dirty="0" smtClean="0"/>
              <a:t>象</a:t>
            </a:r>
            <a:r>
              <a:rPr lang="zh-CN" altLang="en-US" baseline="0" dirty="0" smtClean="0"/>
              <a:t>图</a:t>
            </a:r>
            <a:r>
              <a:rPr lang="zh-CN" altLang="en-US" dirty="0" smtClean="0"/>
              <a:t>信息（多糖：</a:t>
            </a:r>
            <a:r>
              <a:rPr lang="en-US" dirty="0" err="1" smtClean="0"/>
              <a:t>hyaluronic</a:t>
            </a:r>
            <a:r>
              <a:rPr lang="en-US" dirty="0" smtClean="0"/>
              <a:t> acid</a:t>
            </a:r>
            <a:r>
              <a:rPr lang="zh-CN" altLang="en-US" dirty="0" smtClean="0"/>
              <a:t>）。</a:t>
            </a:r>
            <a:endParaRPr lang="en-US" baseline="0" dirty="0" smtClean="0"/>
          </a:p>
          <a:p>
            <a:pPr marL="169633" indent="-169633">
              <a:buFont typeface="Arial" pitchFamily="34" charset="0"/>
              <a:buChar char="•"/>
            </a:pPr>
            <a:r>
              <a:rPr lang="zh-CN" altLang="en-US" dirty="0" smtClean="0"/>
              <a:t>若高分子分子量低（可能半径很小），则可以利用特性粘度（</a:t>
            </a:r>
            <a:r>
              <a:rPr lang="en-US" dirty="0" smtClean="0"/>
              <a:t>Intrinsic viscosity</a:t>
            </a:r>
            <a:r>
              <a:rPr lang="zh-CN" altLang="en-US" dirty="0" smtClean="0"/>
              <a:t>）了解高分子支化程度。</a:t>
            </a:r>
            <a:endParaRPr lang="en-US" dirty="0" smtClean="0"/>
          </a:p>
          <a:p>
            <a:pPr marL="169633" indent="-169633">
              <a:buFont typeface="Arial" pitchFamily="34" charset="0"/>
              <a:buChar char="•"/>
            </a:pPr>
            <a:r>
              <a:rPr lang="en-US" dirty="0" smtClean="0"/>
              <a:t>ASTRA </a:t>
            </a:r>
            <a:r>
              <a:rPr lang="zh-CN" altLang="en-US" dirty="0" smtClean="0"/>
              <a:t>不仅可以通过</a:t>
            </a:r>
            <a:r>
              <a:rPr lang="en-US" dirty="0" err="1" smtClean="0"/>
              <a:t>rms</a:t>
            </a:r>
            <a:r>
              <a:rPr lang="en-US" dirty="0" smtClean="0"/>
              <a:t> radius vs. molar mass </a:t>
            </a:r>
            <a:r>
              <a:rPr lang="zh-CN" altLang="en-US" dirty="0" smtClean="0"/>
              <a:t>图揭示支化信息；同样可以通过</a:t>
            </a:r>
            <a:r>
              <a:rPr lang="en-US" dirty="0" smtClean="0"/>
              <a:t>intrinsic viscosity vs. molar mass</a:t>
            </a:r>
            <a:r>
              <a:rPr lang="zh-CN" altLang="en-US" dirty="0" smtClean="0"/>
              <a:t>图揭示支化信息。</a:t>
            </a:r>
            <a:endParaRPr lang="en-US" dirty="0" smtClean="0"/>
          </a:p>
          <a:p>
            <a:pPr marL="169633" indent="-169633">
              <a:buFont typeface="Arial" pitchFamily="34" charset="0"/>
              <a:buChar char="•"/>
            </a:pPr>
            <a:r>
              <a:rPr lang="zh-CN" altLang="en-US" dirty="0" smtClean="0"/>
              <a:t>通过比较支化高分子与其对应的直链高分子，可以计算支化高分子支化度（</a:t>
            </a:r>
            <a:r>
              <a:rPr lang="en-US" i="1" dirty="0" smtClean="0"/>
              <a:t>branching ratio</a:t>
            </a:r>
            <a:r>
              <a:rPr lang="zh-CN" altLang="en-US" dirty="0" smtClean="0"/>
              <a:t>）、支化单元数（</a:t>
            </a:r>
            <a:r>
              <a:rPr lang="en-US" i="1" dirty="0" smtClean="0"/>
              <a:t>branching per molecule </a:t>
            </a:r>
            <a:r>
              <a:rPr lang="zh-CN" altLang="en-US" dirty="0" smtClean="0"/>
              <a:t>）、长链支化（</a:t>
            </a:r>
            <a:r>
              <a:rPr lang="en-US" i="1" dirty="0" smtClean="0"/>
              <a:t>long chain branching</a:t>
            </a:r>
            <a:r>
              <a:rPr lang="zh-CN" altLang="en-US" dirty="0" smtClean="0"/>
              <a:t>）</a:t>
            </a:r>
            <a:r>
              <a:rPr lang="en-US" dirty="0" smtClean="0"/>
              <a:t> </a:t>
            </a:r>
            <a:r>
              <a:rPr lang="zh-CN" altLang="en-US" dirty="0" smtClean="0"/>
              <a:t>。</a:t>
            </a:r>
            <a:endParaRPr lang="en-US" dirty="0"/>
          </a:p>
        </p:txBody>
      </p:sp>
      <p:sp>
        <p:nvSpPr>
          <p:cNvPr id="4" name="Slide Number Placeholder 3"/>
          <p:cNvSpPr>
            <a:spLocks noGrp="1"/>
          </p:cNvSpPr>
          <p:nvPr>
            <p:ph type="sldNum" sz="quarter" idx="10"/>
          </p:nvPr>
        </p:nvSpPr>
        <p:spPr/>
        <p:txBody>
          <a:bodyPr/>
          <a:lstStyle/>
          <a:p>
            <a:r>
              <a:rPr lang="en-US" dirty="0" smtClean="0"/>
              <a:t>176</a:t>
            </a:r>
            <a:endParaRPr lang="en-US" dirty="0"/>
          </a:p>
        </p:txBody>
      </p:sp>
      <p:sp>
        <p:nvSpPr>
          <p:cNvPr id="5" name="Footer Placeholder 4"/>
          <p:cNvSpPr>
            <a:spLocks noGrp="1"/>
          </p:cNvSpPr>
          <p:nvPr>
            <p:ph type="ftr" sz="quarter" idx="11"/>
          </p:nvPr>
        </p:nvSpPr>
        <p:spPr/>
        <p:txBody>
          <a:bodyPr/>
          <a:lstStyle/>
          <a:p>
            <a:r>
              <a:rPr lang="en-US" dirty="0" smtClean="0"/>
              <a:t>© Wyatt Technology Corporation </a:t>
            </a:r>
            <a:r>
              <a:rPr lang="en-US" dirty="0" smtClean="0"/>
              <a:t>2013 </a:t>
            </a:r>
            <a:r>
              <a:rPr lang="en-US" dirty="0" smtClean="0"/>
              <a:t>– All Rights Reserved</a:t>
            </a: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ftr" sz="quarter" idx="4"/>
          </p:nvPr>
        </p:nvSpPr>
        <p:spPr>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47107" name="Rectangle 5"/>
          <p:cNvSpPr>
            <a:spLocks noGrp="1" noChangeArrowheads="1"/>
          </p:cNvSpPr>
          <p:nvPr>
            <p:ph type="sldNum" sz="quarter" idx="5"/>
          </p:nvPr>
        </p:nvSpPr>
        <p:spPr>
          <a:noFill/>
        </p:spPr>
        <p:txBody>
          <a:bodyPr/>
          <a:lstStyle/>
          <a:p>
            <a:r>
              <a:rPr lang="en-US" dirty="0" smtClean="0"/>
              <a:t>177</a:t>
            </a: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p:spPr>
        <p:txBody>
          <a:bodyPr/>
          <a:lstStyle/>
          <a:p>
            <a:r>
              <a:rPr lang="zh-CN" altLang="en-US" u="sng" dirty="0" smtClean="0">
                <a:latin typeface="Calibri" pitchFamily="34" charset="0"/>
              </a:rPr>
              <a:t>备注</a:t>
            </a:r>
            <a:r>
              <a:rPr lang="en-US" u="sng" dirty="0" smtClean="0">
                <a:latin typeface="Calibri" pitchFamily="34" charset="0"/>
              </a:rPr>
              <a:t>:</a:t>
            </a:r>
          </a:p>
          <a:p>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u="sng" dirty="0" smtClean="0"/>
              <a:t>备注</a:t>
            </a:r>
            <a:r>
              <a:rPr lang="en-US" u="sng" dirty="0" smtClean="0"/>
              <a:t>:</a:t>
            </a:r>
          </a:p>
          <a:p>
            <a:pPr marL="171450" indent="-171450">
              <a:buFont typeface="Arial" pitchFamily="34" charset="0"/>
              <a:buChar char="•"/>
            </a:pPr>
            <a:r>
              <a:rPr lang="zh-CN" altLang="en-US" dirty="0" smtClean="0"/>
              <a:t>根据试验条件不同，选择正确拟合方法有助于数据结果分析。</a:t>
            </a:r>
            <a:r>
              <a:rPr lang="en-US" dirty="0" smtClean="0"/>
              <a:t>M</a:t>
            </a:r>
            <a:r>
              <a:rPr lang="en-US" baseline="-25000" dirty="0" smtClean="0"/>
              <a:t>w</a:t>
            </a:r>
            <a:r>
              <a:rPr lang="en-US" dirty="0" smtClean="0"/>
              <a:t> </a:t>
            </a:r>
            <a:r>
              <a:rPr lang="zh-CN" altLang="en-US" dirty="0" smtClean="0"/>
              <a:t>、</a:t>
            </a:r>
            <a:r>
              <a:rPr lang="en-US" dirty="0" err="1" smtClean="0"/>
              <a:t>R</a:t>
            </a:r>
            <a:r>
              <a:rPr lang="en-US" baseline="-25000" dirty="0" err="1" smtClean="0"/>
              <a:t>g</a:t>
            </a:r>
            <a:r>
              <a:rPr lang="en-US" dirty="0" smtClean="0"/>
              <a:t> </a:t>
            </a:r>
            <a:r>
              <a:rPr lang="zh-CN" altLang="en-US" dirty="0" smtClean="0"/>
              <a:t>具体计算方法请参阅</a:t>
            </a:r>
            <a:r>
              <a:rPr lang="en-US" dirty="0" smtClean="0"/>
              <a:t> ASTRA software manual </a:t>
            </a:r>
            <a:r>
              <a:rPr lang="zh-CN" altLang="en-US" dirty="0" smtClean="0"/>
              <a:t>。</a:t>
            </a:r>
            <a:endParaRPr lang="en-US" dirty="0"/>
          </a:p>
        </p:txBody>
      </p:sp>
      <p:sp>
        <p:nvSpPr>
          <p:cNvPr id="4" name="Slide Number Placeholder 3"/>
          <p:cNvSpPr>
            <a:spLocks noGrp="1"/>
          </p:cNvSpPr>
          <p:nvPr>
            <p:ph type="sldNum" sz="quarter" idx="10"/>
          </p:nvPr>
        </p:nvSpPr>
        <p:spPr/>
        <p:txBody>
          <a:bodyPr/>
          <a:lstStyle/>
          <a:p>
            <a:r>
              <a:rPr lang="en-US" dirty="0" smtClean="0"/>
              <a:t>178</a:t>
            </a:r>
            <a:endParaRPr lang="en-US" dirty="0"/>
          </a:p>
        </p:txBody>
      </p:sp>
      <p:sp>
        <p:nvSpPr>
          <p:cNvPr id="5" name="Footer Placeholder 4"/>
          <p:cNvSpPr>
            <a:spLocks noGrp="1"/>
          </p:cNvSpPr>
          <p:nvPr>
            <p:ph type="ftr" sz="quarter" idx="11"/>
          </p:nvPr>
        </p:nvSpPr>
        <p:spPr/>
        <p:txBody>
          <a:bodyPr/>
          <a:lstStyle/>
          <a:p>
            <a:r>
              <a:rPr lang="en-US" dirty="0" smtClean="0"/>
              <a:t>© Wyatt Technology Corporation </a:t>
            </a:r>
            <a:r>
              <a:rPr lang="en-US" dirty="0" smtClean="0"/>
              <a:t>2013 </a:t>
            </a:r>
            <a:r>
              <a:rPr lang="en-US" dirty="0" smtClean="0"/>
              <a:t>– All Rights Reserved</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u="sng" dirty="0" smtClean="0"/>
              <a:t>备注</a:t>
            </a:r>
            <a:r>
              <a:rPr lang="en-US" u="sng" dirty="0" smtClean="0"/>
              <a:t>:</a:t>
            </a:r>
          </a:p>
          <a:p>
            <a:pPr marL="171450" indent="-171450">
              <a:buFont typeface="Arial" pitchFamily="34" charset="0"/>
              <a:buChar char="•"/>
            </a:pPr>
            <a:r>
              <a:rPr lang="zh-CN" altLang="en-US" dirty="0" smtClean="0"/>
              <a:t>多角度光散射仪能与其它液相系统联用，例如正相（</a:t>
            </a:r>
            <a:r>
              <a:rPr lang="en-US" dirty="0" smtClean="0"/>
              <a:t>normal-phase</a:t>
            </a:r>
            <a:r>
              <a:rPr lang="zh-CN" altLang="en-US" dirty="0" smtClean="0"/>
              <a:t>）、反相（</a:t>
            </a:r>
            <a:r>
              <a:rPr lang="en-US" dirty="0" smtClean="0"/>
              <a:t> reverse-phase </a:t>
            </a:r>
            <a:r>
              <a:rPr lang="zh-CN" altLang="en-US" dirty="0" smtClean="0"/>
              <a:t>）、以及梯度洗脱（</a:t>
            </a:r>
            <a:r>
              <a:rPr lang="en-US" dirty="0" smtClean="0"/>
              <a:t>gradient elution</a:t>
            </a:r>
            <a:r>
              <a:rPr lang="zh-CN" altLang="en-US" dirty="0" smtClean="0"/>
              <a:t>）色谱等。若使用梯度洗脱色谱时，示差折光检测器不能作为浓度检测器使用。</a:t>
            </a:r>
            <a:endParaRPr lang="en-US" dirty="0" smtClean="0"/>
          </a:p>
          <a:p>
            <a:pPr marL="171450" indent="-171450">
              <a:buFont typeface="Arial" pitchFamily="34" charset="0"/>
              <a:buChar char="•"/>
            </a:pPr>
            <a:r>
              <a:rPr lang="zh-CN" altLang="en-US" u="sng" dirty="0" smtClean="0"/>
              <a:t>关于体积排阻色谱，请参阅以下专著</a:t>
            </a:r>
            <a:r>
              <a:rPr lang="en-US" u="sng" dirty="0" smtClean="0"/>
              <a:t>:</a:t>
            </a:r>
          </a:p>
          <a:p>
            <a:pPr marL="628650" lvl="1" indent="-171450">
              <a:buFont typeface="Arial" pitchFamily="34" charset="0"/>
              <a:buChar char="•"/>
            </a:pPr>
            <a:r>
              <a:rPr lang="en-US" dirty="0" smtClean="0"/>
              <a:t>S. Mori, H.G. Barth; </a:t>
            </a:r>
            <a:r>
              <a:rPr lang="en-US" i="1" dirty="0" smtClean="0"/>
              <a:t>Size Exclusion Chromatography</a:t>
            </a:r>
            <a:r>
              <a:rPr lang="en-US" dirty="0" smtClean="0"/>
              <a:t>, Springer </a:t>
            </a:r>
            <a:r>
              <a:rPr lang="en-US" dirty="0" err="1" smtClean="0"/>
              <a:t>Verlag</a:t>
            </a:r>
            <a:r>
              <a:rPr lang="en-US" dirty="0" smtClean="0"/>
              <a:t>, 1999</a:t>
            </a:r>
          </a:p>
          <a:p>
            <a:pPr marL="628650" lvl="1" indent="-171450">
              <a:buFont typeface="Arial" pitchFamily="34" charset="0"/>
              <a:buChar char="•"/>
            </a:pPr>
            <a:r>
              <a:rPr lang="en-US" dirty="0" smtClean="0"/>
              <a:t>W.W. </a:t>
            </a:r>
            <a:r>
              <a:rPr lang="en-US" dirty="0" err="1" smtClean="0"/>
              <a:t>Yau</a:t>
            </a:r>
            <a:r>
              <a:rPr lang="en-US" dirty="0" smtClean="0"/>
              <a:t>, J.J. Kirkland, D.D. Bly, D. Gillespie; </a:t>
            </a:r>
            <a:r>
              <a:rPr lang="en-US" i="1" dirty="0" smtClean="0"/>
              <a:t>Size Exclusion Chromatography</a:t>
            </a:r>
            <a:r>
              <a:rPr lang="en-US" dirty="0" smtClean="0"/>
              <a:t>, Wiley-VCH, April 2009</a:t>
            </a:r>
          </a:p>
          <a:p>
            <a:pPr marL="628650" lvl="1" indent="-171450">
              <a:buFont typeface="Arial" pitchFamily="34" charset="0"/>
              <a:buChar char="•"/>
            </a:pPr>
            <a:r>
              <a:rPr lang="en-US" dirty="0" smtClean="0"/>
              <a:t>B. </a:t>
            </a:r>
            <a:r>
              <a:rPr lang="en-US" dirty="0" err="1" smtClean="0"/>
              <a:t>Trathnigg</a:t>
            </a:r>
            <a:r>
              <a:rPr lang="en-US" dirty="0" smtClean="0"/>
              <a:t>; </a:t>
            </a:r>
            <a:r>
              <a:rPr lang="en-US" i="1" dirty="0" smtClean="0"/>
              <a:t>Size-exclusion Chromatography of Polymers,</a:t>
            </a:r>
            <a:r>
              <a:rPr lang="en-US" dirty="0" smtClean="0"/>
              <a:t> in </a:t>
            </a:r>
            <a:r>
              <a:rPr lang="en-US" i="1" dirty="0" smtClean="0"/>
              <a:t>Encyclopedia of Analytical Chemistry</a:t>
            </a:r>
            <a:r>
              <a:rPr lang="en-US" dirty="0" smtClean="0"/>
              <a:t>, E. R. A. Meyers, John Wiley&amp; Sons, 2000</a:t>
            </a:r>
            <a:endParaRPr lang="en-US" dirty="0"/>
          </a:p>
        </p:txBody>
      </p:sp>
      <p:sp>
        <p:nvSpPr>
          <p:cNvPr id="4" name="Slide Number Placeholder 3"/>
          <p:cNvSpPr>
            <a:spLocks noGrp="1"/>
          </p:cNvSpPr>
          <p:nvPr>
            <p:ph type="sldNum" sz="quarter" idx="10"/>
          </p:nvPr>
        </p:nvSpPr>
        <p:spPr/>
        <p:txBody>
          <a:bodyPr/>
          <a:lstStyle/>
          <a:p>
            <a:r>
              <a:rPr lang="en-US" dirty="0" smtClean="0"/>
              <a:t>143</a:t>
            </a:r>
            <a:endParaRPr lang="en-US" dirty="0"/>
          </a:p>
        </p:txBody>
      </p:sp>
      <p:sp>
        <p:nvSpPr>
          <p:cNvPr id="5" name="Footer Placeholder 4"/>
          <p:cNvSpPr>
            <a:spLocks noGrp="1"/>
          </p:cNvSpPr>
          <p:nvPr>
            <p:ph type="ftr" sz="quarter" idx="11"/>
          </p:nvPr>
        </p:nvSpPr>
        <p:spPr/>
        <p:txBody>
          <a:bodyPr/>
          <a:lstStyle/>
          <a:p>
            <a:r>
              <a:rPr lang="en-US" dirty="0" smtClean="0"/>
              <a:t>© Wyatt Technology Corporation </a:t>
            </a:r>
            <a:r>
              <a:rPr lang="en-US" dirty="0" smtClean="0"/>
              <a:t>2013 </a:t>
            </a:r>
            <a:r>
              <a:rPr lang="en-US" dirty="0" smtClean="0"/>
              <a:t>– All Rights Reserved</a:t>
            </a:r>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u="sng" dirty="0" smtClean="0"/>
              <a:t>备注</a:t>
            </a:r>
            <a:r>
              <a:rPr lang="en-US" u="sng" dirty="0" smtClean="0"/>
              <a:t>:</a:t>
            </a:r>
          </a:p>
          <a:p>
            <a:pPr marL="169633" indent="-169633">
              <a:buFont typeface="Arial" pitchFamily="34" charset="0"/>
              <a:buChar char="•"/>
            </a:pPr>
            <a:r>
              <a:rPr lang="zh-CN" altLang="en-US" dirty="0" smtClean="0"/>
              <a:t>若</a:t>
            </a:r>
            <a:r>
              <a:rPr lang="en-US" dirty="0" smtClean="0"/>
              <a:t> M</a:t>
            </a:r>
            <a:r>
              <a:rPr lang="en-US" baseline="-25000" dirty="0" smtClean="0"/>
              <a:t>w</a:t>
            </a:r>
            <a:r>
              <a:rPr lang="en-US" dirty="0" smtClean="0"/>
              <a:t> &gt; 1 </a:t>
            </a:r>
            <a:r>
              <a:rPr lang="en-US" altLang="zh-CN" dirty="0" smtClean="0"/>
              <a:t>×10</a:t>
            </a:r>
            <a:r>
              <a:rPr lang="en-US" altLang="zh-CN" baseline="30000" dirty="0" smtClean="0"/>
              <a:t>6</a:t>
            </a:r>
            <a:r>
              <a:rPr lang="en-US" dirty="0" smtClean="0"/>
              <a:t> </a:t>
            </a:r>
            <a:r>
              <a:rPr lang="en-US" dirty="0" err="1" smtClean="0"/>
              <a:t>Da</a:t>
            </a:r>
            <a:r>
              <a:rPr lang="en-US" dirty="0" smtClean="0"/>
              <a:t> </a:t>
            </a:r>
            <a:r>
              <a:rPr lang="zh-CN" altLang="en-US" dirty="0" smtClean="0"/>
              <a:t>，低角度 </a:t>
            </a:r>
            <a:r>
              <a:rPr lang="en-US" altLang="zh-CN" dirty="0" smtClean="0"/>
              <a:t>LS</a:t>
            </a:r>
            <a:r>
              <a:rPr lang="zh-CN" altLang="en-US" dirty="0" smtClean="0"/>
              <a:t> 数据尽可能保留。</a:t>
            </a:r>
            <a:endParaRPr lang="en-US" dirty="0" smtClean="0"/>
          </a:p>
          <a:p>
            <a:pPr marL="169633" indent="-169633">
              <a:buFont typeface="Arial" pitchFamily="34" charset="0"/>
              <a:buChar char="•"/>
            </a:pPr>
            <a:r>
              <a:rPr lang="en-US" dirty="0" smtClean="0"/>
              <a:t>ASTRA </a:t>
            </a:r>
            <a:r>
              <a:rPr lang="zh-CN" altLang="en-US" dirty="0" smtClean="0"/>
              <a:t>除提供</a:t>
            </a:r>
            <a:r>
              <a:rPr lang="en-US" altLang="zh-CN" dirty="0" err="1" smtClean="0"/>
              <a:t>Zimm</a:t>
            </a:r>
            <a:r>
              <a:rPr lang="zh-CN" altLang="en-US" dirty="0" smtClean="0"/>
              <a:t>、</a:t>
            </a:r>
            <a:r>
              <a:rPr lang="en-US" altLang="zh-CN" dirty="0" smtClean="0"/>
              <a:t>Debye</a:t>
            </a:r>
            <a:r>
              <a:rPr lang="zh-CN" altLang="en-US" dirty="0" smtClean="0"/>
              <a:t>、</a:t>
            </a:r>
            <a:r>
              <a:rPr lang="en-US" altLang="zh-CN" dirty="0" smtClean="0"/>
              <a:t>Berry</a:t>
            </a:r>
            <a:r>
              <a:rPr lang="zh-CN" altLang="en-US" dirty="0" smtClean="0"/>
              <a:t>、</a:t>
            </a:r>
            <a:r>
              <a:rPr lang="en-US" altLang="zh-CN" dirty="0" smtClean="0"/>
              <a:t>Random Coil</a:t>
            </a:r>
            <a:r>
              <a:rPr lang="zh-CN" altLang="en-US" dirty="0" smtClean="0"/>
              <a:t>公式分析数据外，还提供特定分子模型分析法，如球形分子、无归线团分子、棒状分子等。</a:t>
            </a:r>
            <a:endParaRPr lang="en-US" dirty="0"/>
          </a:p>
        </p:txBody>
      </p:sp>
      <p:sp>
        <p:nvSpPr>
          <p:cNvPr id="4" name="Slide Number Placeholder 3"/>
          <p:cNvSpPr>
            <a:spLocks noGrp="1"/>
          </p:cNvSpPr>
          <p:nvPr>
            <p:ph type="sldNum" sz="quarter" idx="10"/>
          </p:nvPr>
        </p:nvSpPr>
        <p:spPr/>
        <p:txBody>
          <a:bodyPr/>
          <a:lstStyle/>
          <a:p>
            <a:r>
              <a:rPr lang="en-US" dirty="0" smtClean="0"/>
              <a:t>179</a:t>
            </a:r>
            <a:endParaRPr lang="en-US" dirty="0"/>
          </a:p>
        </p:txBody>
      </p:sp>
      <p:sp>
        <p:nvSpPr>
          <p:cNvPr id="5" name="Footer Placeholder 4"/>
          <p:cNvSpPr>
            <a:spLocks noGrp="1"/>
          </p:cNvSpPr>
          <p:nvPr>
            <p:ph type="ftr" sz="quarter" idx="11"/>
          </p:nvPr>
        </p:nvSpPr>
        <p:spPr/>
        <p:txBody>
          <a:bodyPr/>
          <a:lstStyle/>
          <a:p>
            <a:r>
              <a:rPr lang="en-US" dirty="0" smtClean="0"/>
              <a:t>© Wyatt Technology Corporation </a:t>
            </a:r>
            <a:r>
              <a:rPr lang="en-US" dirty="0" smtClean="0"/>
              <a:t>2013 </a:t>
            </a:r>
            <a:r>
              <a:rPr lang="en-US" dirty="0" smtClean="0"/>
              <a:t>– All Rights Reserved</a:t>
            </a:r>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100" u="sng" dirty="0" smtClean="0">
                <a:latin typeface="+mn-ea"/>
              </a:rPr>
              <a:t>备注</a:t>
            </a:r>
            <a:r>
              <a:rPr lang="zh-CN" altLang="en-US" sz="1100" dirty="0" smtClean="0">
                <a:latin typeface="+mn-ea"/>
              </a:rPr>
              <a:t>：</a:t>
            </a:r>
            <a:endParaRPr lang="en-US" altLang="zh-CN" sz="1100" dirty="0" smtClean="0">
              <a:latin typeface="+mn-ea"/>
            </a:endParaRPr>
          </a:p>
          <a:p>
            <a:endParaRPr lang="en-US" dirty="0" smtClean="0"/>
          </a:p>
        </p:txBody>
      </p:sp>
      <p:sp>
        <p:nvSpPr>
          <p:cNvPr id="71684" name="Footer Placeholder 3"/>
          <p:cNvSpPr>
            <a:spLocks noGrp="1"/>
          </p:cNvSpPr>
          <p:nvPr>
            <p:ph type="ftr" sz="quarter" idx="4"/>
          </p:nvPr>
        </p:nvSpPr>
        <p:spPr>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71685" name="Slide Number Placeholder 4"/>
          <p:cNvSpPr>
            <a:spLocks noGrp="1"/>
          </p:cNvSpPr>
          <p:nvPr>
            <p:ph type="sldNum" sz="quarter" idx="5"/>
          </p:nvPr>
        </p:nvSpPr>
        <p:spPr>
          <a:noFill/>
        </p:spPr>
        <p:txBody>
          <a:bodyPr/>
          <a:lstStyle/>
          <a:p>
            <a:r>
              <a:rPr lang="en-US" dirty="0" smtClean="0"/>
              <a:t>180</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100" u="sng" dirty="0" smtClean="0">
                <a:latin typeface="+mn-ea"/>
              </a:rPr>
              <a:t>备注</a:t>
            </a:r>
            <a:r>
              <a:rPr lang="zh-CN" altLang="en-US" sz="1100" dirty="0" smtClean="0">
                <a:latin typeface="+mn-ea"/>
              </a:rPr>
              <a:t>：</a:t>
            </a:r>
            <a:endParaRPr lang="en-US" altLang="zh-CN" sz="1100" dirty="0" smtClean="0">
              <a:latin typeface="+mn-ea"/>
            </a:endParaRPr>
          </a:p>
          <a:p>
            <a:endParaRPr lang="en-US" dirty="0"/>
          </a:p>
        </p:txBody>
      </p:sp>
      <p:sp>
        <p:nvSpPr>
          <p:cNvPr id="4" name="Slide Number Placeholder 3"/>
          <p:cNvSpPr>
            <a:spLocks noGrp="1"/>
          </p:cNvSpPr>
          <p:nvPr>
            <p:ph type="sldNum" sz="quarter" idx="10"/>
          </p:nvPr>
        </p:nvSpPr>
        <p:spPr/>
        <p:txBody>
          <a:bodyPr/>
          <a:lstStyle/>
          <a:p>
            <a:r>
              <a:rPr lang="en-US" dirty="0" smtClean="0"/>
              <a:t>181</a:t>
            </a:r>
            <a:endParaRPr lang="en-US" dirty="0"/>
          </a:p>
        </p:txBody>
      </p:sp>
      <p:sp>
        <p:nvSpPr>
          <p:cNvPr id="5" name="Footer Placeholder 4"/>
          <p:cNvSpPr>
            <a:spLocks noGrp="1"/>
          </p:cNvSpPr>
          <p:nvPr>
            <p:ph type="ftr" sz="quarter" idx="11"/>
          </p:nvPr>
        </p:nvSpPr>
        <p:spPr/>
        <p:txBody>
          <a:bodyPr/>
          <a:lstStyle/>
          <a:p>
            <a:r>
              <a:rPr lang="en-US" dirty="0" smtClean="0"/>
              <a:t>© Wyatt Technology Corporation </a:t>
            </a:r>
            <a:r>
              <a:rPr lang="en-US" dirty="0" smtClean="0"/>
              <a:t>2013 </a:t>
            </a:r>
            <a:r>
              <a:rPr lang="en-US" dirty="0" smtClean="0"/>
              <a:t>– All Rights Reserved</a:t>
            </a:r>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100" u="sng" dirty="0" smtClean="0">
                <a:latin typeface="+mn-ea"/>
              </a:rPr>
              <a:t>备注</a:t>
            </a:r>
            <a:r>
              <a:rPr lang="zh-CN" altLang="en-US" sz="1100" dirty="0" smtClean="0">
                <a:latin typeface="+mn-ea"/>
              </a:rPr>
              <a:t>：</a:t>
            </a:r>
            <a:endParaRPr lang="en-US" altLang="zh-CN" sz="1100" dirty="0" smtClean="0">
              <a:latin typeface="+mn-ea"/>
            </a:endParaRPr>
          </a:p>
          <a:p>
            <a:endParaRPr lang="en-US" dirty="0"/>
          </a:p>
        </p:txBody>
      </p:sp>
      <p:sp>
        <p:nvSpPr>
          <p:cNvPr id="4" name="Slide Number Placeholder 3"/>
          <p:cNvSpPr>
            <a:spLocks noGrp="1"/>
          </p:cNvSpPr>
          <p:nvPr>
            <p:ph type="sldNum" sz="quarter" idx="10"/>
          </p:nvPr>
        </p:nvSpPr>
        <p:spPr/>
        <p:txBody>
          <a:bodyPr/>
          <a:lstStyle/>
          <a:p>
            <a:r>
              <a:rPr lang="en-US" dirty="0" smtClean="0"/>
              <a:t>182</a:t>
            </a:r>
            <a:endParaRPr lang="en-US" dirty="0"/>
          </a:p>
        </p:txBody>
      </p:sp>
      <p:sp>
        <p:nvSpPr>
          <p:cNvPr id="5" name="Footer Placeholder 4"/>
          <p:cNvSpPr>
            <a:spLocks noGrp="1"/>
          </p:cNvSpPr>
          <p:nvPr>
            <p:ph type="ftr" sz="quarter" idx="11"/>
          </p:nvPr>
        </p:nvSpPr>
        <p:spPr/>
        <p:txBody>
          <a:bodyPr/>
          <a:lstStyle/>
          <a:p>
            <a:r>
              <a:rPr lang="en-US" dirty="0" smtClean="0"/>
              <a:t>© Wyatt Technology Corporation </a:t>
            </a:r>
            <a:r>
              <a:rPr lang="en-US" dirty="0" smtClean="0"/>
              <a:t>2013 </a:t>
            </a:r>
            <a:r>
              <a:rPr lang="en-US" dirty="0" smtClean="0"/>
              <a:t>– All Rights Reserved</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r>
              <a:rPr lang="zh-CN" altLang="en-US" u="sng" dirty="0" smtClean="0"/>
              <a:t>备注</a:t>
            </a:r>
            <a:r>
              <a:rPr lang="en-US" u="sng" dirty="0" smtClean="0"/>
              <a:t>:</a:t>
            </a:r>
          </a:p>
          <a:p>
            <a:pPr marL="164921" indent="-164921">
              <a:buFont typeface="Arial" pitchFamily="34" charset="0"/>
              <a:buChar char="•"/>
            </a:pPr>
            <a:r>
              <a:rPr lang="zh-CN" altLang="en-US" dirty="0" smtClean="0"/>
              <a:t>体积排阻色谱法（</a:t>
            </a:r>
            <a:r>
              <a:rPr lang="en-US" dirty="0" smtClean="0"/>
              <a:t> Size Exclusion chromatography </a:t>
            </a:r>
            <a:r>
              <a:rPr lang="zh-CN" altLang="en-US" dirty="0" smtClean="0"/>
              <a:t>），是根据不同的分子具有不同的流体体积而进行分离，而不是根据分子的分子量大小。色谱柱中填充了表面具有很多小孔的填料颗粒。当样品分子随流动相一起流经填料时，尺寸较小的分子能从填料颗粒表面的孔进入其内部。而较大的颗粒（图中为红色）则只能从填料颗粒之间的间隙通过。经过一段时间，样品中含有的不同尺寸的分子由于经过的路径长短不同而实现分离。通过调整填料颗粒表面的孔径大小，可以对一定分子尺寸范围的样品进行分离。</a:t>
            </a:r>
            <a:endParaRPr lang="en-US" dirty="0" smtClean="0"/>
          </a:p>
          <a:p>
            <a:pPr marL="164921" indent="-164921">
              <a:buFont typeface="Arial" pitchFamily="34" charset="0"/>
              <a:buChar char="•"/>
            </a:pPr>
            <a:r>
              <a:rPr lang="zh-CN" altLang="en-US" dirty="0" smtClean="0"/>
              <a:t>分子的流出体积（</a:t>
            </a:r>
            <a:r>
              <a:rPr lang="en-US" dirty="0" smtClean="0"/>
              <a:t>elution volume</a:t>
            </a:r>
            <a:r>
              <a:rPr lang="zh-CN" altLang="en-US" dirty="0" smtClean="0"/>
              <a:t>）或保留体积与其流体力学体积密切相关（</a:t>
            </a:r>
            <a:r>
              <a:rPr lang="en-US" dirty="0" smtClean="0"/>
              <a:t>hydrodynamic volume</a:t>
            </a:r>
            <a:r>
              <a:rPr lang="zh-CN" altLang="en-US" dirty="0" smtClean="0"/>
              <a:t>）。为了建立洗脱体积与分子量的关系，通常将一系列已知分子量的标准品对柱子校正。因此，单独采用柱校正的方法测定未知样品的分子量属于相对分子量。</a:t>
            </a:r>
            <a:endParaRPr lang="en-US" dirty="0" smtClean="0"/>
          </a:p>
          <a:p>
            <a:pPr marL="164921" indent="-164921">
              <a:buFont typeface="Arial" pitchFamily="34" charset="0"/>
              <a:buChar char="•"/>
            </a:pPr>
            <a:r>
              <a:rPr lang="zh-CN" altLang="en-US" dirty="0" smtClean="0"/>
              <a:t>而光散射测定分子量属于绝对分子量测定法。因为</a:t>
            </a:r>
            <a:r>
              <a:rPr lang="en-US" altLang="zh-CN" dirty="0" smtClean="0"/>
              <a:t>SEC-MALS</a:t>
            </a:r>
            <a:r>
              <a:rPr lang="zh-CN" altLang="en-US" dirty="0" smtClean="0"/>
              <a:t>联用技术不需要任何柱校正。</a:t>
            </a:r>
            <a:r>
              <a:rPr lang="en-US" dirty="0" smtClean="0"/>
              <a:t> ASTRA </a:t>
            </a:r>
            <a:r>
              <a:rPr lang="zh-CN" altLang="en-US" dirty="0" smtClean="0"/>
              <a:t>软件支持柱校正法测定分子量，能同时提供</a:t>
            </a:r>
            <a:r>
              <a:rPr lang="en-US" altLang="zh-CN" dirty="0" smtClean="0"/>
              <a:t>SEC-MALS </a:t>
            </a:r>
            <a:r>
              <a:rPr lang="zh-CN" altLang="en-US" dirty="0" smtClean="0"/>
              <a:t>与</a:t>
            </a:r>
            <a:r>
              <a:rPr lang="en-US" altLang="zh-CN" dirty="0" smtClean="0"/>
              <a:t>SEC</a:t>
            </a:r>
            <a:r>
              <a:rPr lang="zh-CN" altLang="en-US" dirty="0" smtClean="0"/>
              <a:t>测定的分子量结果。相关信息请参阅（</a:t>
            </a:r>
            <a:r>
              <a:rPr lang="en-US" i="1" dirty="0" err="1" smtClean="0"/>
              <a:t>Conventioanl</a:t>
            </a:r>
            <a:r>
              <a:rPr lang="en-US" i="1" dirty="0" smtClean="0"/>
              <a:t> Calibration </a:t>
            </a:r>
            <a:r>
              <a:rPr lang="en-US" dirty="0" smtClean="0"/>
              <a:t>and </a:t>
            </a:r>
            <a:r>
              <a:rPr lang="en-US" i="1" dirty="0" smtClean="0"/>
              <a:t>Universal Calibration </a:t>
            </a:r>
            <a:r>
              <a:rPr lang="en-US" dirty="0" smtClean="0"/>
              <a:t>templates </a:t>
            </a:r>
            <a:r>
              <a:rPr lang="zh-CN" altLang="en-US" dirty="0" smtClean="0"/>
              <a:t>）</a:t>
            </a:r>
            <a:endParaRPr lang="en-US" dirty="0" smtClean="0"/>
          </a:p>
          <a:p>
            <a:endParaRPr lang="en-US" dirty="0" smtClean="0"/>
          </a:p>
          <a:p>
            <a:r>
              <a:rPr lang="zh-CN" altLang="en-US" u="sng" dirty="0" smtClean="0"/>
              <a:t>重点</a:t>
            </a:r>
            <a:r>
              <a:rPr lang="en-US" u="sng" dirty="0" smtClean="0"/>
              <a:t>:</a:t>
            </a:r>
          </a:p>
          <a:p>
            <a:pPr marL="169633" indent="-169633">
              <a:buFont typeface="Arial" pitchFamily="34" charset="0"/>
              <a:buChar char="•"/>
            </a:pPr>
            <a:r>
              <a:rPr lang="en-US" b="1" dirty="0" smtClean="0"/>
              <a:t>SEC </a:t>
            </a:r>
            <a:r>
              <a:rPr lang="zh-CN" altLang="en-US" b="1" dirty="0" smtClean="0"/>
              <a:t>：</a:t>
            </a:r>
            <a:r>
              <a:rPr lang="zh-CN" altLang="en-US" b="0" dirty="0" smtClean="0"/>
              <a:t>相对分子量测定法</a:t>
            </a:r>
            <a:r>
              <a:rPr lang="en-US" b="0" dirty="0" smtClean="0"/>
              <a:t>(</a:t>
            </a:r>
            <a:r>
              <a:rPr lang="zh-CN" altLang="en-US" b="0" dirty="0" smtClean="0"/>
              <a:t>强烈依赖与所选分子量标样</a:t>
            </a:r>
            <a:r>
              <a:rPr lang="en-US" b="0" dirty="0" smtClean="0"/>
              <a:t>) </a:t>
            </a:r>
            <a:r>
              <a:rPr lang="zh-CN" altLang="en-US" b="0" dirty="0" smtClean="0"/>
              <a:t>；</a:t>
            </a:r>
            <a:endParaRPr lang="en-US" b="0" dirty="0" smtClean="0"/>
          </a:p>
          <a:p>
            <a:pPr marL="169633" indent="-169633">
              <a:buFont typeface="Arial" pitchFamily="34" charset="0"/>
              <a:buChar char="•"/>
            </a:pPr>
            <a:r>
              <a:rPr lang="en-US" b="1" dirty="0" smtClean="0"/>
              <a:t>SEC-MALS </a:t>
            </a:r>
            <a:r>
              <a:rPr lang="zh-CN" altLang="en-US" b="1" dirty="0" smtClean="0"/>
              <a:t>：</a:t>
            </a:r>
            <a:r>
              <a:rPr lang="zh-CN" altLang="en-US" b="0" dirty="0" smtClean="0"/>
              <a:t>绝对分子量测定法；</a:t>
            </a:r>
            <a:endParaRPr lang="en-US" b="0" dirty="0" smtClean="0"/>
          </a:p>
          <a:p>
            <a:endParaRPr lang="en-US" dirty="0" smtClean="0"/>
          </a:p>
        </p:txBody>
      </p:sp>
      <p:sp>
        <p:nvSpPr>
          <p:cNvPr id="48132" name="Footer Placeholder 3"/>
          <p:cNvSpPr>
            <a:spLocks noGrp="1"/>
          </p:cNvSpPr>
          <p:nvPr>
            <p:ph type="ftr" sz="quarter" idx="4"/>
          </p:nvPr>
        </p:nvSpPr>
        <p:spPr>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48133" name="Slide Number Placeholder 4"/>
          <p:cNvSpPr>
            <a:spLocks noGrp="1"/>
          </p:cNvSpPr>
          <p:nvPr>
            <p:ph type="sldNum" sz="quarter" idx="5"/>
          </p:nvPr>
        </p:nvSpPr>
        <p:spPr>
          <a:noFill/>
        </p:spPr>
        <p:txBody>
          <a:bodyPr/>
          <a:lstStyle/>
          <a:p>
            <a:r>
              <a:rPr lang="en-US" dirty="0" smtClean="0"/>
              <a:t>144</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u="sng" dirty="0" smtClean="0"/>
              <a:t>备注</a:t>
            </a:r>
            <a:r>
              <a:rPr lang="en-US" u="sng" dirty="0" smtClean="0"/>
              <a:t>:</a:t>
            </a:r>
          </a:p>
          <a:p>
            <a:pPr marL="164921" indent="-164921">
              <a:buFont typeface="Arial" pitchFamily="34" charset="0"/>
              <a:buChar char="•"/>
            </a:pPr>
            <a:r>
              <a:rPr lang="en-US" altLang="zh-CN" dirty="0" smtClean="0"/>
              <a:t>Native </a:t>
            </a:r>
            <a:r>
              <a:rPr lang="en-US" altLang="zh-CN" dirty="0" err="1" smtClean="0"/>
              <a:t>RNase</a:t>
            </a:r>
            <a:r>
              <a:rPr lang="zh-CN" altLang="en-US" dirty="0" smtClean="0"/>
              <a:t>，</a:t>
            </a:r>
            <a:r>
              <a:rPr lang="en-US" altLang="zh-CN" dirty="0" smtClean="0"/>
              <a:t>Reduced</a:t>
            </a:r>
            <a:r>
              <a:rPr lang="en-US" altLang="zh-CN" baseline="0" dirty="0" smtClean="0"/>
              <a:t> </a:t>
            </a:r>
            <a:r>
              <a:rPr lang="en-US" altLang="zh-CN" baseline="0" dirty="0" err="1" smtClean="0"/>
              <a:t>Rnase</a:t>
            </a:r>
            <a:r>
              <a:rPr lang="zh-CN" altLang="en-US" baseline="0" dirty="0" smtClean="0"/>
              <a:t>摩尔质量几乎无差别，而在传统</a:t>
            </a:r>
            <a:r>
              <a:rPr lang="en-US" altLang="zh-CN" baseline="0" dirty="0" smtClean="0"/>
              <a:t>SEC</a:t>
            </a:r>
            <a:r>
              <a:rPr lang="zh-CN" altLang="en-US" baseline="0" dirty="0" smtClean="0"/>
              <a:t>测试中，其结果差异大（依赖于保留时间）；</a:t>
            </a:r>
            <a:endParaRPr lang="en-US" altLang="zh-CN" baseline="0" dirty="0" smtClean="0"/>
          </a:p>
          <a:p>
            <a:pPr marL="164921" indent="-164921">
              <a:buFont typeface="Arial" pitchFamily="34" charset="0"/>
              <a:buChar char="•"/>
            </a:pPr>
            <a:r>
              <a:rPr lang="zh-CN" altLang="en-US" dirty="0" smtClean="0"/>
              <a:t>当待测样品与标样的分子构象、密度以及与柱填料具有不同相互作用时，柱校正测定分子量的方法不再适用。</a:t>
            </a:r>
            <a:endParaRPr lang="en-US" dirty="0" smtClean="0"/>
          </a:p>
          <a:p>
            <a:pPr marL="164921" indent="-164921">
              <a:buFont typeface="Arial" pitchFamily="34" charset="0"/>
              <a:buChar char="•"/>
            </a:pPr>
            <a:r>
              <a:rPr lang="zh-CN" altLang="en-US" dirty="0" smtClean="0"/>
              <a:t>而生物大分子其构象会随环境的变化而变化，因此，这类物质的构象信息通常是未知。</a:t>
            </a:r>
            <a:endParaRPr lang="en-US" dirty="0" smtClean="0"/>
          </a:p>
          <a:p>
            <a:pPr marL="164921" indent="-164921">
              <a:buFont typeface="Arial" pitchFamily="34" charset="0"/>
              <a:buChar char="•"/>
            </a:pPr>
            <a:r>
              <a:rPr lang="zh-CN" altLang="en-US" dirty="0" smtClean="0"/>
              <a:t>而合成高分子，其支化程度决定其分子构象的紧凑程度。</a:t>
            </a:r>
            <a:endParaRPr lang="en-US" dirty="0" smtClean="0"/>
          </a:p>
          <a:p>
            <a:endParaRPr lang="en-US" dirty="0"/>
          </a:p>
        </p:txBody>
      </p:sp>
      <p:sp>
        <p:nvSpPr>
          <p:cNvPr id="4" name="Slide Number Placeholder 3"/>
          <p:cNvSpPr>
            <a:spLocks noGrp="1"/>
          </p:cNvSpPr>
          <p:nvPr>
            <p:ph type="sldNum" sz="quarter" idx="10"/>
          </p:nvPr>
        </p:nvSpPr>
        <p:spPr/>
        <p:txBody>
          <a:bodyPr/>
          <a:lstStyle/>
          <a:p>
            <a:r>
              <a:rPr lang="en-US" dirty="0" smtClean="0"/>
              <a:t>145</a:t>
            </a:r>
            <a:endParaRPr lang="en-US" dirty="0"/>
          </a:p>
        </p:txBody>
      </p:sp>
      <p:sp>
        <p:nvSpPr>
          <p:cNvPr id="5" name="Footer Placeholder 4"/>
          <p:cNvSpPr>
            <a:spLocks noGrp="1"/>
          </p:cNvSpPr>
          <p:nvPr>
            <p:ph type="ftr" sz="quarter" idx="11"/>
          </p:nvPr>
        </p:nvSpPr>
        <p:spPr/>
        <p:txBody>
          <a:bodyPr/>
          <a:lstStyle/>
          <a:p>
            <a:r>
              <a:rPr lang="en-US" dirty="0" smtClean="0"/>
              <a:t>© Wyatt Technology Corporation </a:t>
            </a:r>
            <a:r>
              <a:rPr lang="en-US" dirty="0" smtClean="0"/>
              <a:t>2013 </a:t>
            </a:r>
            <a:r>
              <a:rPr lang="en-US" dirty="0" smtClean="0"/>
              <a:t>– All Rights Reserved</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r>
              <a:rPr lang="zh-CN" altLang="en-US" u="sng" dirty="0" smtClean="0"/>
              <a:t>备注</a:t>
            </a:r>
            <a:r>
              <a:rPr lang="en-US" u="sng" dirty="0" smtClean="0"/>
              <a:t>:</a:t>
            </a:r>
            <a:endParaRPr lang="en-US" dirty="0" smtClean="0"/>
          </a:p>
          <a:p>
            <a:pPr marL="169633" indent="-169633">
              <a:buFont typeface="Arial" pitchFamily="34" charset="0"/>
              <a:buChar char="•"/>
            </a:pPr>
            <a:r>
              <a:rPr lang="zh-CN" altLang="en-US" dirty="0" smtClean="0"/>
              <a:t>具有多种聚集体的样品，如单体、二聚体、三聚体以及寡聚体等其分子量分布曲线为典型的台阶式。代表性样品为：牛血清蛋白（</a:t>
            </a:r>
            <a:r>
              <a:rPr lang="en-US" dirty="0" smtClean="0"/>
              <a:t>Bovine Serum Albumin</a:t>
            </a:r>
            <a:r>
              <a:rPr lang="zh-CN" altLang="en-US" dirty="0" smtClean="0"/>
              <a:t>），该样品经</a:t>
            </a:r>
            <a:r>
              <a:rPr lang="en-US" altLang="zh-CN" dirty="0" smtClean="0"/>
              <a:t>SEC</a:t>
            </a:r>
            <a:r>
              <a:rPr lang="zh-CN" altLang="en-US" dirty="0" smtClean="0"/>
              <a:t>分离后，呈现单体、二聚体、三聚体等信息。</a:t>
            </a:r>
            <a:endParaRPr lang="en-US" baseline="0" dirty="0" smtClean="0"/>
          </a:p>
          <a:p>
            <a:pPr marL="169633" indent="-169633">
              <a:buFont typeface="Arial" pitchFamily="34" charset="0"/>
              <a:buChar char="•"/>
            </a:pPr>
            <a:r>
              <a:rPr lang="zh-CN" altLang="en-US" baseline="0" dirty="0" smtClean="0"/>
              <a:t>而对于多分散性样品，其分子量分布曲线为连续曲线。</a:t>
            </a:r>
            <a:endParaRPr lang="en-US" dirty="0" smtClean="0"/>
          </a:p>
          <a:p>
            <a:endParaRPr lang="en-US" dirty="0" smtClean="0"/>
          </a:p>
          <a:p>
            <a:endParaRPr lang="en-US" dirty="0" smtClean="0"/>
          </a:p>
        </p:txBody>
      </p:sp>
      <p:sp>
        <p:nvSpPr>
          <p:cNvPr id="51204" name="Footer Placeholder 3"/>
          <p:cNvSpPr>
            <a:spLocks noGrp="1"/>
          </p:cNvSpPr>
          <p:nvPr>
            <p:ph type="ftr" sz="quarter" idx="4"/>
          </p:nvPr>
        </p:nvSpPr>
        <p:spPr>
          <a:noFill/>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51205" name="Slide Number Placeholder 4"/>
          <p:cNvSpPr>
            <a:spLocks noGrp="1"/>
          </p:cNvSpPr>
          <p:nvPr>
            <p:ph type="sldNum" sz="quarter" idx="5"/>
          </p:nvPr>
        </p:nvSpPr>
        <p:spPr>
          <a:noFill/>
        </p:spPr>
        <p:txBody>
          <a:bodyPr/>
          <a:lstStyle/>
          <a:p>
            <a:r>
              <a:rPr lang="en-US" dirty="0" smtClean="0"/>
              <a:t>146</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ftr" sz="quarter" idx="4"/>
          </p:nvPr>
        </p:nvSpPr>
        <p:spPr>
          <a:ln/>
        </p:spPr>
        <p:txBody>
          <a:bodyPr/>
          <a:lstStyle/>
          <a:p>
            <a:r>
              <a:rPr lang="en-US" dirty="0" smtClean="0"/>
              <a:t>© Wyatt Technology Corporation </a:t>
            </a:r>
            <a:r>
              <a:rPr lang="en-US" dirty="0" smtClean="0"/>
              <a:t>2013 </a:t>
            </a:r>
            <a:r>
              <a:rPr lang="en-US" dirty="0" smtClean="0"/>
              <a:t>– All Rights Reserved</a:t>
            </a:r>
            <a:endParaRPr lang="en-US" dirty="0"/>
          </a:p>
        </p:txBody>
      </p:sp>
      <p:sp>
        <p:nvSpPr>
          <p:cNvPr id="5" name="Rectangle 5"/>
          <p:cNvSpPr>
            <a:spLocks noGrp="1" noChangeArrowheads="1"/>
          </p:cNvSpPr>
          <p:nvPr>
            <p:ph type="sldNum" sz="quarter" idx="5"/>
          </p:nvPr>
        </p:nvSpPr>
        <p:spPr>
          <a:ln/>
        </p:spPr>
        <p:txBody>
          <a:bodyPr/>
          <a:lstStyle/>
          <a:p>
            <a:r>
              <a:rPr lang="en-US" dirty="0" smtClean="0"/>
              <a:t>147</a:t>
            </a:r>
            <a:endParaRPr lang="en-US" dirty="0"/>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r>
              <a:rPr lang="zh-CN" altLang="en-US" u="sng" dirty="0" smtClean="0"/>
              <a:t>备注</a:t>
            </a:r>
            <a:r>
              <a:rPr lang="en-US" u="sng" dirty="0" smtClean="0"/>
              <a:t>:</a:t>
            </a:r>
            <a:endParaRPr lang="en-US" dirty="0" smtClean="0"/>
          </a:p>
          <a:p>
            <a:pPr marL="169633" indent="-169633">
              <a:buFont typeface="Arial" pitchFamily="34" charset="0"/>
              <a:buChar char="•"/>
            </a:pPr>
            <a:r>
              <a:rPr lang="zh-CN" altLang="en-US" dirty="0" smtClean="0"/>
              <a:t>在</a:t>
            </a:r>
            <a:r>
              <a:rPr lang="en-US" altLang="zh-CN" dirty="0" smtClean="0"/>
              <a:t>SEC</a:t>
            </a:r>
            <a:r>
              <a:rPr lang="zh-CN" altLang="en-US" dirty="0" smtClean="0"/>
              <a:t>系统中添加光散射仪非常容易。但确保流动相无尘和不含颗粒物是光散射试验成功的关键。这些颗粒的来源可能为：空气中的尘埃、</a:t>
            </a:r>
            <a:r>
              <a:rPr lang="en-US" altLang="zh-CN" dirty="0" smtClean="0"/>
              <a:t>SEC</a:t>
            </a:r>
            <a:r>
              <a:rPr lang="zh-CN" altLang="en-US" dirty="0" smtClean="0"/>
              <a:t>柱子脱落的填料颗粒以及流动相含有的粒子。</a:t>
            </a:r>
            <a:endParaRPr lang="en-US" dirty="0" smtClean="0">
              <a:cs typeface="Times New Roman" pitchFamily="18" charset="0"/>
            </a:endParaRPr>
          </a:p>
          <a:p>
            <a:pPr marL="169633" indent="-169633">
              <a:buFont typeface="Arial" pitchFamily="34" charset="0"/>
              <a:buChar char="•"/>
            </a:pPr>
            <a:r>
              <a:rPr lang="zh-CN" altLang="en-US" dirty="0" smtClean="0">
                <a:cs typeface="Arial" pitchFamily="34" charset="0"/>
              </a:rPr>
              <a:t>新买的柱子填料往往容易脱落，但一般多使用流动相冲洗，脱落现象会逐渐减弱。但如果泵压不稳，波动较大会引起柱子填料持续脱落。这种现象在刚开始提高泵流速时比较明显。</a:t>
            </a:r>
            <a:endParaRPr lang="en-US" dirty="0" smtClean="0">
              <a:cs typeface="Times New Roman" pitchFamily="18" charset="0"/>
            </a:endParaRPr>
          </a:p>
          <a:p>
            <a:pPr marL="169633" indent="-169633">
              <a:buFont typeface="Arial" pitchFamily="34" charset="0"/>
              <a:buChar char="•"/>
            </a:pPr>
            <a:r>
              <a:rPr lang="zh-CN" altLang="en-US" dirty="0" smtClean="0">
                <a:cs typeface="Arial" pitchFamily="34" charset="0"/>
              </a:rPr>
              <a:t>流动相自身是否产生粒子物质，与流动相成分以及配制方法密切相关。这种现象在高纯度的有机溶剂中很少见。但水相体系时，可能问题会较为突出。一般可以在配制完流动相，使用</a:t>
            </a:r>
            <a:r>
              <a:rPr lang="en-US" altLang="zh-CN" dirty="0" smtClean="0">
                <a:cs typeface="Arial" pitchFamily="34" charset="0"/>
              </a:rPr>
              <a:t>0.1um</a:t>
            </a:r>
            <a:r>
              <a:rPr lang="zh-CN" altLang="en-US" dirty="0" smtClean="0">
                <a:cs typeface="Arial" pitchFamily="34" charset="0"/>
              </a:rPr>
              <a:t>膜过滤，并进行脱气处理。若加入</a:t>
            </a:r>
            <a:r>
              <a:rPr lang="en-US" dirty="0" smtClean="0">
                <a:cs typeface="Arial" pitchFamily="34" charset="0"/>
              </a:rPr>
              <a:t>0.02 % (w/v)</a:t>
            </a:r>
            <a:r>
              <a:rPr lang="zh-CN" altLang="en-US" dirty="0" smtClean="0">
                <a:cs typeface="Arial" pitchFamily="34" charset="0"/>
              </a:rPr>
              <a:t>叠氮化钠能起到抑制微生物作用（通常效果很好）。</a:t>
            </a:r>
            <a:endParaRPr lang="en-US" dirty="0" smtClean="0">
              <a:cs typeface="Times New Roman" pitchFamily="18" charset="0"/>
            </a:endParaRP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u="sng" dirty="0" smtClean="0"/>
              <a:t>备注</a:t>
            </a:r>
            <a:r>
              <a:rPr lang="en-US" u="sng" dirty="0" smtClean="0"/>
              <a:t>:</a:t>
            </a:r>
          </a:p>
          <a:p>
            <a:pPr marL="169863" indent="-169863">
              <a:buFont typeface="Arial" pitchFamily="34" charset="0"/>
              <a:buChar char="•"/>
            </a:pPr>
            <a:r>
              <a:rPr lang="zh-CN" altLang="en-US" dirty="0" smtClean="0"/>
              <a:t>保持系统流速恒定，并持续或将溶剂回流处理冲洗系统，能最大程度减小柱填料的脱落。</a:t>
            </a:r>
            <a:endParaRPr lang="en-US" dirty="0" smtClean="0"/>
          </a:p>
          <a:p>
            <a:pPr marL="169863" indent="-169863">
              <a:buFont typeface="Arial" pitchFamily="34" charset="0"/>
              <a:buChar char="•"/>
            </a:pPr>
            <a:r>
              <a:rPr lang="en-US" dirty="0" smtClean="0"/>
              <a:t>Wyatt </a:t>
            </a:r>
            <a:r>
              <a:rPr lang="zh-CN" altLang="en-US" dirty="0" smtClean="0"/>
              <a:t>溶剂回流控制器</a:t>
            </a:r>
            <a:r>
              <a:rPr lang="en-US" dirty="0" smtClean="0"/>
              <a:t>Orbit</a:t>
            </a:r>
            <a:r>
              <a:rPr lang="zh-CN" altLang="en-US" dirty="0" smtClean="0"/>
              <a:t>自动控制溶剂循环</a:t>
            </a:r>
            <a:r>
              <a:rPr lang="en-US" dirty="0" smtClean="0"/>
              <a:t> (</a:t>
            </a:r>
            <a:r>
              <a:rPr lang="zh-CN" altLang="en-US" dirty="0" smtClean="0"/>
              <a:t>可通过</a:t>
            </a:r>
            <a:r>
              <a:rPr lang="en-US" altLang="zh-CN" dirty="0" smtClean="0"/>
              <a:t>Astra</a:t>
            </a:r>
            <a:r>
              <a:rPr lang="zh-CN" altLang="en-US" dirty="0" smtClean="0"/>
              <a:t>软件或仪器控制面板控制</a:t>
            </a:r>
            <a:r>
              <a:rPr lang="en-US" dirty="0" smtClean="0"/>
              <a:t>)</a:t>
            </a:r>
            <a:endParaRPr lang="en-US" dirty="0"/>
          </a:p>
        </p:txBody>
      </p:sp>
      <p:sp>
        <p:nvSpPr>
          <p:cNvPr id="4" name="Slide Number Placeholder 3"/>
          <p:cNvSpPr>
            <a:spLocks noGrp="1"/>
          </p:cNvSpPr>
          <p:nvPr>
            <p:ph type="sldNum" sz="quarter" idx="10"/>
          </p:nvPr>
        </p:nvSpPr>
        <p:spPr/>
        <p:txBody>
          <a:bodyPr/>
          <a:lstStyle/>
          <a:p>
            <a:r>
              <a:rPr lang="en-US" dirty="0" smtClean="0"/>
              <a:t>148</a:t>
            </a:r>
            <a:endParaRPr lang="en-US" dirty="0"/>
          </a:p>
        </p:txBody>
      </p:sp>
      <p:sp>
        <p:nvSpPr>
          <p:cNvPr id="5" name="Footer Placeholder 4"/>
          <p:cNvSpPr>
            <a:spLocks noGrp="1"/>
          </p:cNvSpPr>
          <p:nvPr>
            <p:ph type="ftr" sz="quarter" idx="11"/>
          </p:nvPr>
        </p:nvSpPr>
        <p:spPr/>
        <p:txBody>
          <a:bodyPr/>
          <a:lstStyle/>
          <a:p>
            <a:r>
              <a:rPr lang="en-US" dirty="0" smtClean="0"/>
              <a:t>© Wyatt Technology Corporation </a:t>
            </a:r>
            <a:r>
              <a:rPr lang="en-US" dirty="0" smtClean="0"/>
              <a:t>2013 </a:t>
            </a:r>
            <a:r>
              <a:rPr lang="en-US" dirty="0" smtClean="0"/>
              <a:t>– All Rights Reserved</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Title 1"/>
          <p:cNvSpPr>
            <a:spLocks noGrp="1"/>
          </p:cNvSpPr>
          <p:nvPr>
            <p:ph type="title"/>
          </p:nvPr>
        </p:nvSpPr>
        <p:spPr>
          <a:xfrm>
            <a:off x="1328738" y="144463"/>
            <a:ext cx="7350125" cy="573087"/>
          </a:xfrm>
        </p:spPr>
        <p:txBody>
          <a:bodyPr/>
          <a:lstStyle/>
          <a:p>
            <a:r>
              <a:rPr lang="zh-CN" altLang="en-US" smtClean="0"/>
              <a:t>单击此处编辑母版标题样式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Title 6"/>
          <p:cNvSpPr>
            <a:spLocks noGrp="1"/>
          </p:cNvSpPr>
          <p:nvPr>
            <p:ph type="title"/>
          </p:nvPr>
        </p:nvSpPr>
        <p:spPr/>
        <p:txBody>
          <a:bodyPr/>
          <a:lstStyle>
            <a:lvl1pPr>
              <a:defRPr lang="en-US" sz="3200" b="1" i="1" dirty="0">
                <a:solidFill>
                  <a:schemeClr val="tx1"/>
                </a:solidFill>
                <a:latin typeface="Calibri" pitchFamily="34" charset="0"/>
                <a:ea typeface="+mj-ea"/>
                <a:cs typeface="+mj-cs"/>
              </a:defRPr>
            </a:lvl1pPr>
          </a:lstStyle>
          <a:p>
            <a:r>
              <a:rPr lang="zh-CN" altLang="en-US" dirty="0" smtClean="0"/>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a:lstStyle>
            <a:lvl1pPr>
              <a:defRPr lang="en-US" sz="3200" b="1" i="1" dirty="0">
                <a:solidFill>
                  <a:srgbClr val="FFFF00"/>
                </a:solidFill>
                <a:latin typeface="Calibri" pitchFamily="34" charset="0"/>
                <a:ea typeface="+mj-ea"/>
                <a:cs typeface="+mj-cs"/>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3" name="Text Box 3"/>
          <p:cNvSpPr txBox="1">
            <a:spLocks noChangeArrowheads="1"/>
          </p:cNvSpPr>
          <p:nvPr/>
        </p:nvSpPr>
        <p:spPr bwMode="auto">
          <a:xfrm>
            <a:off x="0" y="0"/>
            <a:ext cx="9144000" cy="457200"/>
          </a:xfrm>
          <a:prstGeom prst="rect">
            <a:avLst/>
          </a:prstGeom>
          <a:noFill/>
          <a:ln w="9525">
            <a:noFill/>
            <a:miter lim="800000"/>
            <a:headEnd/>
            <a:tailEnd/>
          </a:ln>
          <a:effectLst/>
        </p:spPr>
        <p:txBody>
          <a:bodyPr>
            <a:spAutoFit/>
          </a:bodyPr>
          <a:lstStyle/>
          <a:p>
            <a:pPr eaLnBrk="0" hangingPunct="0">
              <a:defRPr/>
            </a:pPr>
            <a:endParaRPr lang="en-US" dirty="0">
              <a:cs typeface="+mn-cs"/>
            </a:endParaRPr>
          </a:p>
        </p:txBody>
      </p:sp>
      <p:sp>
        <p:nvSpPr>
          <p:cNvPr id="20489" name="Line 9"/>
          <p:cNvSpPr>
            <a:spLocks noChangeShapeType="1"/>
          </p:cNvSpPr>
          <p:nvPr/>
        </p:nvSpPr>
        <p:spPr bwMode="auto">
          <a:xfrm>
            <a:off x="0" y="692150"/>
            <a:ext cx="2268538" cy="0"/>
          </a:xfrm>
          <a:prstGeom prst="line">
            <a:avLst/>
          </a:prstGeom>
          <a:noFill/>
          <a:ln w="9525">
            <a:solidFill>
              <a:schemeClr val="tx1"/>
            </a:solidFill>
            <a:round/>
            <a:headEnd/>
            <a:tailEnd/>
          </a:ln>
          <a:effectLst/>
        </p:spPr>
        <p:txBody>
          <a:bodyPr/>
          <a:lstStyle/>
          <a:p>
            <a:pPr algn="ctr" eaLnBrk="0" hangingPunct="0">
              <a:defRPr/>
            </a:pPr>
            <a:endParaRPr lang="en-US" dirty="0">
              <a:cs typeface="+mn-cs"/>
            </a:endParaRPr>
          </a:p>
        </p:txBody>
      </p:sp>
      <p:sp>
        <p:nvSpPr>
          <p:cNvPr id="20484" name="Text Box 4"/>
          <p:cNvSpPr txBox="1">
            <a:spLocks noChangeArrowheads="1"/>
          </p:cNvSpPr>
          <p:nvPr/>
        </p:nvSpPr>
        <p:spPr bwMode="auto">
          <a:xfrm>
            <a:off x="0" y="0"/>
            <a:ext cx="9144000" cy="923925"/>
          </a:xfrm>
          <a:prstGeom prst="rect">
            <a:avLst/>
          </a:prstGeom>
          <a:gradFill flip="none" rotWithShape="1">
            <a:gsLst>
              <a:gs pos="0">
                <a:schemeClr val="accent3"/>
              </a:gs>
              <a:gs pos="100000">
                <a:schemeClr val="accent6">
                  <a:lumMod val="20000"/>
                  <a:lumOff val="80000"/>
                </a:schemeClr>
              </a:gs>
            </a:gsLst>
            <a:lin ang="18900000" scaled="1"/>
            <a:tileRect/>
          </a:gradFill>
          <a:ln w="9525">
            <a:noFill/>
            <a:miter lim="800000"/>
            <a:headEnd/>
            <a:tailEnd/>
          </a:ln>
          <a:effectLst/>
        </p:spPr>
        <p:txBody>
          <a:bodyPr/>
          <a:lstStyle/>
          <a:p>
            <a:pPr algn="ctr" eaLnBrk="0" hangingPunct="0">
              <a:defRPr/>
            </a:pPr>
            <a:endParaRPr lang="en-US" sz="4000" dirty="0">
              <a:cs typeface="+mn-cs"/>
            </a:endParaRPr>
          </a:p>
        </p:txBody>
      </p:sp>
      <p:graphicFrame>
        <p:nvGraphicFramePr>
          <p:cNvPr id="72706" name="Object 11"/>
          <p:cNvGraphicFramePr>
            <a:graphicFrameLocks/>
          </p:cNvGraphicFramePr>
          <p:nvPr/>
        </p:nvGraphicFramePr>
        <p:xfrm>
          <a:off x="66675" y="47625"/>
          <a:ext cx="1190625" cy="677863"/>
        </p:xfrm>
        <a:graphic>
          <a:graphicData uri="http://schemas.openxmlformats.org/presentationml/2006/ole">
            <p:oleObj spid="_x0000_s349186" name="FreeHand 5.0 Drawing" r:id="rId10" imgW="4003560" imgH="2427120" progId="">
              <p:embed/>
            </p:oleObj>
          </a:graphicData>
        </a:graphic>
      </p:graphicFrame>
      <p:sp>
        <p:nvSpPr>
          <p:cNvPr id="72713" name="Rectangle 12"/>
          <p:cNvSpPr>
            <a:spLocks noGrp="1" noChangeArrowheads="1"/>
          </p:cNvSpPr>
          <p:nvPr>
            <p:ph type="title"/>
          </p:nvPr>
        </p:nvSpPr>
        <p:spPr bwMode="auto">
          <a:xfrm>
            <a:off x="1328738" y="153988"/>
            <a:ext cx="7434262" cy="5730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Title</a:t>
            </a:r>
          </a:p>
        </p:txBody>
      </p:sp>
      <p:sp>
        <p:nvSpPr>
          <p:cNvPr id="72714" name="Rectangle 13"/>
          <p:cNvSpPr>
            <a:spLocks noGrp="1" noChangeArrowheads="1"/>
          </p:cNvSpPr>
          <p:nvPr>
            <p:ph type="body" idx="1"/>
          </p:nvPr>
        </p:nvSpPr>
        <p:spPr bwMode="auto">
          <a:xfrm>
            <a:off x="457200" y="1196975"/>
            <a:ext cx="8229600"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6" name="Rectangle 2"/>
          <p:cNvSpPr>
            <a:spLocks noChangeArrowheads="1"/>
          </p:cNvSpPr>
          <p:nvPr/>
        </p:nvSpPr>
        <p:spPr bwMode="auto">
          <a:xfrm>
            <a:off x="0" y="6327648"/>
            <a:ext cx="9144000" cy="530352"/>
          </a:xfrm>
          <a:prstGeom prst="rect">
            <a:avLst/>
          </a:prstGeom>
          <a:gradFill flip="none" rotWithShape="1">
            <a:gsLst>
              <a:gs pos="0">
                <a:schemeClr val="accent3"/>
              </a:gs>
              <a:gs pos="100000">
                <a:schemeClr val="accent6">
                  <a:lumMod val="20000"/>
                  <a:lumOff val="80000"/>
                </a:schemeClr>
              </a:gs>
            </a:gsLst>
            <a:lin ang="2700000" scaled="1"/>
            <a:tileRect/>
          </a:gradFill>
          <a:ln w="9525">
            <a:noFill/>
            <a:miter lim="800000"/>
            <a:headEnd/>
            <a:tailEnd/>
          </a:ln>
          <a:effectLst/>
        </p:spPr>
        <p:txBody>
          <a:bodyPr wrap="none" anchor="ctr"/>
          <a:lstStyle/>
          <a:p>
            <a:pPr algn="l" eaLnBrk="0" hangingPunct="0">
              <a:defRPr/>
            </a:pPr>
            <a:r>
              <a:rPr lang="de-DE" sz="1200" dirty="0">
                <a:cs typeface="+mn-cs"/>
              </a:rPr>
              <a:t>   </a:t>
            </a:r>
            <a:endParaRPr lang="de-DE" sz="1200" dirty="0" smtClean="0">
              <a:cs typeface="+mn-cs"/>
            </a:endParaRPr>
          </a:p>
          <a:p>
            <a:pPr algn="l" eaLnBrk="0" hangingPunct="0">
              <a:defRPr/>
            </a:pPr>
            <a:r>
              <a:rPr lang="de-DE" sz="800" b="0" dirty="0" smtClean="0">
                <a:cs typeface="+mn-cs"/>
              </a:rPr>
              <a:t>© </a:t>
            </a:r>
            <a:r>
              <a:rPr lang="de-DE" sz="1000" b="0" dirty="0">
                <a:latin typeface="Calibri" pitchFamily="34" charset="0"/>
                <a:cs typeface="+mn-cs"/>
              </a:rPr>
              <a:t>Wyatt Technology Corporation </a:t>
            </a:r>
            <a:r>
              <a:rPr lang="de-DE" sz="1000" b="0" dirty="0" smtClean="0">
                <a:latin typeface="Calibri" pitchFamily="34" charset="0"/>
                <a:cs typeface="+mn-cs"/>
              </a:rPr>
              <a:t>2013 </a:t>
            </a:r>
            <a:r>
              <a:rPr lang="de-DE" sz="1000" b="0" dirty="0">
                <a:latin typeface="Calibri" pitchFamily="34" charset="0"/>
                <a:cs typeface="+mn-cs"/>
              </a:rPr>
              <a:t>– All Rights Reserved</a:t>
            </a:r>
          </a:p>
        </p:txBody>
      </p:sp>
      <p:sp>
        <p:nvSpPr>
          <p:cNvPr id="19" name="Rectangle 18"/>
          <p:cNvSpPr>
            <a:spLocks noChangeArrowheads="1"/>
          </p:cNvSpPr>
          <p:nvPr/>
        </p:nvSpPr>
        <p:spPr bwMode="auto">
          <a:xfrm>
            <a:off x="8778240" y="0"/>
            <a:ext cx="365760" cy="276999"/>
          </a:xfrm>
          <a:prstGeom prst="rect">
            <a:avLst/>
          </a:prstGeom>
          <a:noFill/>
          <a:ln w="9525">
            <a:noFill/>
            <a:miter lim="800000"/>
            <a:headEnd/>
            <a:tailEnd/>
          </a:ln>
          <a:effectLst/>
        </p:spPr>
        <p:txBody>
          <a:bodyPr wrap="square">
            <a:spAutoFit/>
          </a:bodyPr>
          <a:lstStyle/>
          <a:p>
            <a:pPr algn="r" eaLnBrk="0" hangingPunct="0">
              <a:defRPr/>
            </a:pPr>
            <a:fld id="{83D78D79-86D9-4A5D-A155-84DB3D213E17}" type="slidenum">
              <a:rPr lang="de-DE" sz="1200">
                <a:latin typeface="Calibri" pitchFamily="34" charset="0"/>
                <a:cs typeface="+mn-cs"/>
              </a:rPr>
              <a:pPr algn="r" eaLnBrk="0" hangingPunct="0">
                <a:defRPr/>
              </a:pPr>
              <a:t>‹#›</a:t>
            </a:fld>
            <a:endParaRPr lang="en-US" sz="1200" dirty="0">
              <a:latin typeface="Calibri" pitchFamily="34" charset="0"/>
              <a:cs typeface="+mn-cs"/>
            </a:endParaRPr>
          </a:p>
        </p:txBody>
      </p:sp>
      <p:sp>
        <p:nvSpPr>
          <p:cNvPr id="15" name="Text Box 12"/>
          <p:cNvSpPr txBox="1">
            <a:spLocks noChangeArrowheads="1"/>
          </p:cNvSpPr>
          <p:nvPr/>
        </p:nvSpPr>
        <p:spPr bwMode="auto">
          <a:xfrm>
            <a:off x="2895600" y="4191000"/>
            <a:ext cx="1920875" cy="457200"/>
          </a:xfrm>
          <a:prstGeom prst="rect">
            <a:avLst/>
          </a:prstGeom>
          <a:noFill/>
          <a:ln w="25400">
            <a:noFill/>
            <a:miter lim="800000"/>
            <a:headEnd type="none" w="sm" len="sm"/>
            <a:tailEnd type="none" w="sm" len="sm"/>
          </a:ln>
          <a:effectLst/>
        </p:spPr>
        <p:txBody>
          <a:bodyPr>
            <a:spAutoFit/>
          </a:bodyPr>
          <a:lstStyle/>
          <a:p>
            <a:pPr algn="ctr" eaLnBrk="0" hangingPunct="0">
              <a:defRPr/>
            </a:pPr>
            <a:endParaRPr lang="en-US" dirty="0">
              <a:cs typeface="+mn-cs"/>
            </a:endParaRPr>
          </a:p>
        </p:txBody>
      </p:sp>
      <p:sp>
        <p:nvSpPr>
          <p:cNvPr id="13" name="Text Box 12"/>
          <p:cNvSpPr txBox="1">
            <a:spLocks noChangeArrowheads="1"/>
          </p:cNvSpPr>
          <p:nvPr/>
        </p:nvSpPr>
        <p:spPr bwMode="auto">
          <a:xfrm>
            <a:off x="2895600" y="4191000"/>
            <a:ext cx="1920875" cy="457200"/>
          </a:xfrm>
          <a:prstGeom prst="rect">
            <a:avLst/>
          </a:prstGeom>
          <a:noFill/>
          <a:ln w="25400">
            <a:noFill/>
            <a:miter lim="800000"/>
            <a:headEnd type="none" w="sm" len="sm"/>
            <a:tailEnd type="none" w="sm" len="sm"/>
          </a:ln>
          <a:effectLst/>
        </p:spPr>
        <p:txBody>
          <a:bodyPr>
            <a:spAutoFit/>
          </a:bodyPr>
          <a:lstStyle/>
          <a:p>
            <a:pPr algn="ctr" eaLnBrk="0" hangingPunct="0">
              <a:defRPr/>
            </a:pPr>
            <a:endParaRPr lang="en-US" dirty="0">
              <a:cs typeface="+mn-cs"/>
            </a:endParaRPr>
          </a:p>
        </p:txBody>
      </p:sp>
      <p:pic>
        <p:nvPicPr>
          <p:cNvPr id="14" name="图片 13" descr="Wyatt new logo for email.png"/>
          <p:cNvPicPr>
            <a:picLocks noChangeAspect="1"/>
          </p:cNvPicPr>
          <p:nvPr userDrawn="1"/>
        </p:nvPicPr>
        <p:blipFill>
          <a:blip r:embed="rId11"/>
          <a:stretch>
            <a:fillRect/>
          </a:stretch>
        </p:blipFill>
        <p:spPr>
          <a:xfrm>
            <a:off x="7060382" y="6270125"/>
            <a:ext cx="2071743" cy="576000"/>
          </a:xfrm>
          <a:prstGeom prst="rect">
            <a:avLst/>
          </a:prstGeom>
        </p:spPr>
      </p:pic>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Lst>
  <p:hf sldNum="0" hdr="0" ftr="0" dt="0"/>
  <p:txStyles>
    <p:titleStyle>
      <a:lvl1pPr algn="ctr" rtl="0" eaLnBrk="1" fontAlgn="base" hangingPunct="1">
        <a:spcBef>
          <a:spcPct val="0"/>
        </a:spcBef>
        <a:spcAft>
          <a:spcPct val="0"/>
        </a:spcAft>
        <a:defRPr sz="3200" b="1" i="1">
          <a:solidFill>
            <a:schemeClr val="tx1"/>
          </a:solidFill>
          <a:latin typeface="Calibri" pitchFamily="34" charset="0"/>
          <a:ea typeface="+mj-ea"/>
          <a:cs typeface="+mj-cs"/>
        </a:defRPr>
      </a:lvl1pPr>
      <a:lvl2pPr algn="ctr" rtl="0" eaLnBrk="1" fontAlgn="base" hangingPunct="1">
        <a:spcBef>
          <a:spcPct val="0"/>
        </a:spcBef>
        <a:spcAft>
          <a:spcPct val="0"/>
        </a:spcAft>
        <a:defRPr sz="3200" b="1" i="1">
          <a:solidFill>
            <a:srgbClr val="FFFF00"/>
          </a:solidFill>
          <a:latin typeface="Calibri" pitchFamily="34" charset="0"/>
          <a:cs typeface="Arial" charset="0"/>
        </a:defRPr>
      </a:lvl2pPr>
      <a:lvl3pPr algn="ctr" rtl="0" eaLnBrk="1" fontAlgn="base" hangingPunct="1">
        <a:spcBef>
          <a:spcPct val="0"/>
        </a:spcBef>
        <a:spcAft>
          <a:spcPct val="0"/>
        </a:spcAft>
        <a:defRPr sz="3200" b="1" i="1">
          <a:solidFill>
            <a:srgbClr val="FFFF00"/>
          </a:solidFill>
          <a:latin typeface="Calibri" pitchFamily="34" charset="0"/>
          <a:cs typeface="Arial" charset="0"/>
        </a:defRPr>
      </a:lvl3pPr>
      <a:lvl4pPr algn="ctr" rtl="0" eaLnBrk="1" fontAlgn="base" hangingPunct="1">
        <a:spcBef>
          <a:spcPct val="0"/>
        </a:spcBef>
        <a:spcAft>
          <a:spcPct val="0"/>
        </a:spcAft>
        <a:defRPr sz="3200" b="1" i="1">
          <a:solidFill>
            <a:srgbClr val="FFFF00"/>
          </a:solidFill>
          <a:latin typeface="Calibri" pitchFamily="34" charset="0"/>
          <a:cs typeface="Arial" charset="0"/>
        </a:defRPr>
      </a:lvl4pPr>
      <a:lvl5pPr algn="ctr" rtl="0" eaLnBrk="1" fontAlgn="base" hangingPunct="1">
        <a:spcBef>
          <a:spcPct val="0"/>
        </a:spcBef>
        <a:spcAft>
          <a:spcPct val="0"/>
        </a:spcAft>
        <a:defRPr sz="3200" b="1" i="1">
          <a:solidFill>
            <a:srgbClr val="FFFF00"/>
          </a:solidFill>
          <a:latin typeface="Calibri" pitchFamily="34" charset="0"/>
          <a:cs typeface="Arial" charset="0"/>
        </a:defRPr>
      </a:lvl5pPr>
      <a:lvl6pPr marL="457200" algn="ctr" rtl="0" eaLnBrk="1" fontAlgn="base" hangingPunct="1">
        <a:spcBef>
          <a:spcPct val="0"/>
        </a:spcBef>
        <a:spcAft>
          <a:spcPct val="0"/>
        </a:spcAft>
        <a:defRPr sz="2400" b="1" i="1">
          <a:solidFill>
            <a:srgbClr val="FFFF00"/>
          </a:solidFill>
          <a:latin typeface="Arial" charset="0"/>
          <a:cs typeface="Arial" charset="0"/>
        </a:defRPr>
      </a:lvl6pPr>
      <a:lvl7pPr marL="914400" algn="ctr" rtl="0" eaLnBrk="1" fontAlgn="base" hangingPunct="1">
        <a:spcBef>
          <a:spcPct val="0"/>
        </a:spcBef>
        <a:spcAft>
          <a:spcPct val="0"/>
        </a:spcAft>
        <a:defRPr sz="2400" b="1" i="1">
          <a:solidFill>
            <a:srgbClr val="FFFF00"/>
          </a:solidFill>
          <a:latin typeface="Arial" charset="0"/>
          <a:cs typeface="Arial" charset="0"/>
        </a:defRPr>
      </a:lvl7pPr>
      <a:lvl8pPr marL="1371600" algn="ctr" rtl="0" eaLnBrk="1" fontAlgn="base" hangingPunct="1">
        <a:spcBef>
          <a:spcPct val="0"/>
        </a:spcBef>
        <a:spcAft>
          <a:spcPct val="0"/>
        </a:spcAft>
        <a:defRPr sz="2400" b="1" i="1">
          <a:solidFill>
            <a:srgbClr val="FFFF00"/>
          </a:solidFill>
          <a:latin typeface="Arial" charset="0"/>
          <a:cs typeface="Arial" charset="0"/>
        </a:defRPr>
      </a:lvl8pPr>
      <a:lvl9pPr marL="1828800" algn="ctr" rtl="0" eaLnBrk="1" fontAlgn="base" hangingPunct="1">
        <a:spcBef>
          <a:spcPct val="0"/>
        </a:spcBef>
        <a:spcAft>
          <a:spcPct val="0"/>
        </a:spcAft>
        <a:defRPr sz="2400" b="1" i="1">
          <a:solidFill>
            <a:srgbClr val="FFFF00"/>
          </a:solidFill>
          <a:latin typeface="Arial" charset="0"/>
          <a:cs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Calibri" pitchFamily="34" charset="0"/>
          <a:cs typeface="+mn-cs"/>
        </a:defRPr>
      </a:lvl2pPr>
      <a:lvl3pPr marL="1143000" indent="-228600" algn="l" rtl="0" eaLnBrk="1" fontAlgn="base" hangingPunct="1">
        <a:spcBef>
          <a:spcPct val="20000"/>
        </a:spcBef>
        <a:spcAft>
          <a:spcPct val="0"/>
        </a:spcAft>
        <a:buChar char="•"/>
        <a:defRPr>
          <a:solidFill>
            <a:schemeClr val="tx1"/>
          </a:solidFill>
          <a:latin typeface="Calibri" pitchFamily="34" charset="0"/>
          <a:cs typeface="+mn-cs"/>
        </a:defRPr>
      </a:lvl3pPr>
      <a:lvl4pPr marL="1600200" indent="-228600" algn="l" rtl="0" eaLnBrk="1" fontAlgn="base" hangingPunct="1">
        <a:spcBef>
          <a:spcPct val="20000"/>
        </a:spcBef>
        <a:spcAft>
          <a:spcPct val="0"/>
        </a:spcAft>
        <a:buChar char="–"/>
        <a:defRPr sz="1600">
          <a:solidFill>
            <a:schemeClr val="tx1"/>
          </a:solidFill>
          <a:latin typeface="Calibri" pitchFamily="34" charset="0"/>
          <a:cs typeface="+mn-cs"/>
        </a:defRPr>
      </a:lvl4pPr>
      <a:lvl5pPr marL="2057400" indent="-228600" algn="l" rtl="0" eaLnBrk="1" fontAlgn="base" hangingPunct="1">
        <a:spcBef>
          <a:spcPct val="20000"/>
        </a:spcBef>
        <a:spcAft>
          <a:spcPct val="0"/>
        </a:spcAft>
        <a:buChar char="»"/>
        <a:defRPr sz="1600">
          <a:solidFill>
            <a:schemeClr val="tx1"/>
          </a:solidFill>
          <a:latin typeface="Calibri" pitchFamily="34" charset="0"/>
          <a:cs typeface="+mn-cs"/>
        </a:defRPr>
      </a:lvl5pPr>
      <a:lvl6pPr marL="2514600" indent="-228600" algn="l" rtl="0" eaLnBrk="1" fontAlgn="base" hangingPunct="1">
        <a:spcBef>
          <a:spcPct val="20000"/>
        </a:spcBef>
        <a:spcAft>
          <a:spcPct val="0"/>
        </a:spcAft>
        <a:buChar char="»"/>
        <a:defRPr sz="1600">
          <a:solidFill>
            <a:schemeClr val="tx1"/>
          </a:solidFill>
          <a:latin typeface="+mn-lt"/>
          <a:cs typeface="+mn-cs"/>
        </a:defRPr>
      </a:lvl6pPr>
      <a:lvl7pPr marL="2971800" indent="-228600" algn="l" rtl="0" eaLnBrk="1" fontAlgn="base" hangingPunct="1">
        <a:spcBef>
          <a:spcPct val="20000"/>
        </a:spcBef>
        <a:spcAft>
          <a:spcPct val="0"/>
        </a:spcAft>
        <a:buChar char="»"/>
        <a:defRPr sz="1600">
          <a:solidFill>
            <a:schemeClr val="tx1"/>
          </a:solidFill>
          <a:latin typeface="+mn-lt"/>
          <a:cs typeface="+mn-cs"/>
        </a:defRPr>
      </a:lvl7pPr>
      <a:lvl8pPr marL="3429000" indent="-228600" algn="l" rtl="0" eaLnBrk="1" fontAlgn="base" hangingPunct="1">
        <a:spcBef>
          <a:spcPct val="20000"/>
        </a:spcBef>
        <a:spcAft>
          <a:spcPct val="0"/>
        </a:spcAft>
        <a:buChar char="»"/>
        <a:defRPr sz="1600">
          <a:solidFill>
            <a:schemeClr val="tx1"/>
          </a:solidFill>
          <a:latin typeface="+mn-lt"/>
          <a:cs typeface="+mn-cs"/>
        </a:defRPr>
      </a:lvl8pPr>
      <a:lvl9pPr marL="3886200" indent="-228600" algn="l" rtl="0" eaLnBrk="1" fontAlgn="base" hangingPunct="1">
        <a:spcBef>
          <a:spcPct val="20000"/>
        </a:spcBef>
        <a:spcAft>
          <a:spcPct val="0"/>
        </a:spcAft>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7.emf"/></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9.emf"/><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emf"/></Relationships>
</file>

<file path=ppt/slides/_rels/slide27.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45.png"/><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49.emf"/></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53.emf"/></Relationships>
</file>

<file path=ppt/slides/_rels/slide32.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image" Target="../media/image57.emf"/><Relationship Id="rId4" Type="http://schemas.openxmlformats.org/officeDocument/2006/relationships/image" Target="../media/image56.emf"/></Relationships>
</file>

<file path=ppt/slides/_rels/slide34.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34.xml"/><Relationship Id="rId1" Type="http://schemas.openxmlformats.org/officeDocument/2006/relationships/slideLayout" Target="../slideLayouts/slideLayout4.xml"/><Relationship Id="rId5" Type="http://schemas.openxmlformats.org/officeDocument/2006/relationships/image" Target="../media/image59.emf"/><Relationship Id="rId4" Type="http://schemas.openxmlformats.org/officeDocument/2006/relationships/image" Target="../media/image56.emf"/></Relationships>
</file>

<file path=ppt/slides/_rels/slide35.xml.rels><?xml version="1.0" encoding="UTF-8" standalone="yes"?>
<Relationships xmlns="http://schemas.openxmlformats.org/package/2006/relationships"><Relationship Id="rId3" Type="http://schemas.openxmlformats.org/officeDocument/2006/relationships/image" Target="../media/image60.gif"/><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Hydrodynamic_volume"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67.emf"/></Relationships>
</file>

<file path=ppt/slides/_rels/slide41.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69.emf"/></Relationships>
</file>

<file path=ppt/slides/_rels/slide42.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media/image71.emf"/></Relationships>
</file>

<file path=ppt/slides/_rels/slide43.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notesSlide" Target="../notesSlides/notesSlide43.xml"/><Relationship Id="rId1" Type="http://schemas.openxmlformats.org/officeDocument/2006/relationships/slideLayout" Target="../slideLayouts/slideLayout4.xml"/><Relationship Id="rId4" Type="http://schemas.openxmlformats.org/officeDocument/2006/relationships/image" Target="../media/image73.emf"/></Relationships>
</file>

<file path=ppt/slides/_rels/slide5.xml.rels><?xml version="1.0" encoding="UTF-8" standalone="yes"?>
<Relationships xmlns="http://schemas.openxmlformats.org/package/2006/relationships"><Relationship Id="rId3" Type="http://schemas.openxmlformats.org/officeDocument/2006/relationships/hyperlink" Target="http://upload.wikimedia.org/wikipedia/en/2/2a/SizeExChrom.png"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pPr>
              <a:defRPr/>
            </a:pPr>
            <a:endParaRPr lang="en-US" dirty="0">
              <a:effectLst>
                <a:outerShdw blurRad="38100" dist="38100" dir="2700000" algn="tl">
                  <a:srgbClr val="000000">
                    <a:alpha val="43137"/>
                  </a:srgbClr>
                </a:outerShdw>
              </a:effectLst>
            </a:endParaRPr>
          </a:p>
        </p:txBody>
      </p:sp>
      <p:sp>
        <p:nvSpPr>
          <p:cNvPr id="409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pPr>
              <a:defRPr/>
            </a:pPr>
            <a:endParaRPr lang="en-US" dirty="0">
              <a:effectLst>
                <a:outerShdw blurRad="38100" dist="38100" dir="2700000" algn="tl">
                  <a:srgbClr val="000000">
                    <a:alpha val="43137"/>
                  </a:srgbClr>
                </a:outerShdw>
              </a:effectLst>
            </a:endParaRPr>
          </a:p>
        </p:txBody>
      </p:sp>
      <p:sp>
        <p:nvSpPr>
          <p:cNvPr id="8196" name="Rectangle 4"/>
          <p:cNvSpPr>
            <a:spLocks noGrp="1" noChangeArrowheads="1"/>
          </p:cNvSpPr>
          <p:nvPr>
            <p:ph type="title"/>
          </p:nvPr>
        </p:nvSpPr>
        <p:spPr>
          <a:noFill/>
        </p:spPr>
        <p:txBody>
          <a:bodyPr/>
          <a:lstStyle/>
          <a:p>
            <a:r>
              <a:rPr lang="en-US" dirty="0" smtClean="0"/>
              <a:t/>
            </a:r>
            <a:br>
              <a:rPr lang="en-US" dirty="0" smtClean="0"/>
            </a:br>
            <a:endParaRPr lang="en-US" dirty="0" smtClean="0"/>
          </a:p>
        </p:txBody>
      </p:sp>
      <p:sp>
        <p:nvSpPr>
          <p:cNvPr id="8197" name="Rectangle 5"/>
          <p:cNvSpPr>
            <a:spLocks noChangeArrowheads="1"/>
          </p:cNvSpPr>
          <p:nvPr/>
        </p:nvSpPr>
        <p:spPr bwMode="auto">
          <a:xfrm>
            <a:off x="9525" y="1108310"/>
            <a:ext cx="9144000" cy="3047630"/>
          </a:xfrm>
          <a:prstGeom prst="rect">
            <a:avLst/>
          </a:prstGeom>
        </p:spPr>
        <p:txBody>
          <a:bodyPr wrap="square" lIns="92075" tIns="46038" rIns="92075" bIns="46038">
            <a:spAutoFit/>
          </a:bodyPr>
          <a:lstStyle/>
          <a:p>
            <a:r>
              <a:rPr lang="en-US" sz="4800" b="1" i="1" dirty="0" smtClean="0">
                <a:solidFill>
                  <a:srgbClr val="7030A0"/>
                </a:solidFill>
                <a:effectLst>
                  <a:outerShdw blurRad="38100" dist="38100" dir="2700000" algn="tl">
                    <a:srgbClr val="000000">
                      <a:alpha val="43137"/>
                    </a:srgbClr>
                  </a:outerShdw>
                </a:effectLst>
                <a:latin typeface="Calibri" pitchFamily="34" charset="0"/>
                <a:ea typeface="+mj-ea"/>
                <a:cs typeface="+mj-cs"/>
              </a:rPr>
              <a:t>Size Exclusion Chromatography with </a:t>
            </a:r>
          </a:p>
          <a:p>
            <a:r>
              <a:rPr lang="en-US" sz="4800" b="1" i="1" dirty="0" smtClean="0">
                <a:solidFill>
                  <a:srgbClr val="7030A0"/>
                </a:solidFill>
                <a:effectLst>
                  <a:outerShdw blurRad="38100" dist="38100" dir="2700000" algn="tl">
                    <a:srgbClr val="000000">
                      <a:alpha val="43137"/>
                    </a:srgbClr>
                  </a:outerShdw>
                </a:effectLst>
                <a:latin typeface="Calibri" pitchFamily="34" charset="0"/>
                <a:ea typeface="+mj-ea"/>
                <a:cs typeface="+mj-cs"/>
              </a:rPr>
              <a:t>Light Scattering Detection</a:t>
            </a:r>
          </a:p>
          <a:p>
            <a:r>
              <a:rPr lang="en-US" sz="4800" b="1" i="1" dirty="0" smtClean="0">
                <a:solidFill>
                  <a:srgbClr val="7030A0"/>
                </a:solidFill>
                <a:effectLst>
                  <a:outerShdw blurRad="38100" dist="38100" dir="2700000" algn="tl">
                    <a:srgbClr val="000000">
                      <a:alpha val="43137"/>
                    </a:srgbClr>
                  </a:outerShdw>
                </a:effectLst>
                <a:latin typeface="Calibri" pitchFamily="34" charset="0"/>
                <a:ea typeface="+mj-ea"/>
                <a:cs typeface="+mj-cs"/>
              </a:rPr>
              <a:t>(SEC-MALS)</a:t>
            </a:r>
            <a:endParaRPr lang="en-US" sz="4800" b="1" i="1" dirty="0">
              <a:solidFill>
                <a:srgbClr val="7030A0"/>
              </a:solidFill>
              <a:effectLst>
                <a:outerShdw blurRad="38100" dist="38100" dir="2700000" algn="tl">
                  <a:srgbClr val="000000">
                    <a:alpha val="43137"/>
                  </a:srgbClr>
                </a:outerShdw>
              </a:effectLst>
              <a:latin typeface="Calibri" pitchFamily="34" charset="0"/>
              <a:ea typeface="+mj-ea"/>
              <a:cs typeface="+mj-cs"/>
            </a:endParaRPr>
          </a:p>
        </p:txBody>
      </p:sp>
      <p:sp>
        <p:nvSpPr>
          <p:cNvPr id="4104" name="Rectangle 8"/>
          <p:cNvSpPr>
            <a:spLocks noChangeArrowheads="1"/>
          </p:cNvSpPr>
          <p:nvPr/>
        </p:nvSpPr>
        <p:spPr bwMode="auto">
          <a:xfrm>
            <a:off x="2711450" y="3103563"/>
            <a:ext cx="9144000" cy="0"/>
          </a:xfrm>
          <a:prstGeom prst="rect">
            <a:avLst/>
          </a:prstGeom>
          <a:noFill/>
          <a:ln w="12700">
            <a:noFill/>
            <a:miter lim="800000"/>
            <a:headEnd type="none" w="sm" len="sm"/>
            <a:tailEnd type="none" w="sm" len="sm"/>
          </a:ln>
          <a:effectLst/>
        </p:spPr>
        <p:txBody>
          <a:bodyPr>
            <a:spAutoFit/>
          </a:bodyPr>
          <a:lstStyle/>
          <a:p>
            <a:pPr>
              <a:defRPr/>
            </a:pPr>
            <a:endParaRPr lang="en-US" dirty="0">
              <a:effectLst>
                <a:outerShdw blurRad="38100" dist="38100" dir="2700000" algn="tl">
                  <a:srgbClr val="000000">
                    <a:alpha val="43137"/>
                  </a:srgbClr>
                </a:outerShdw>
              </a:effectLst>
            </a:endParaRPr>
          </a:p>
        </p:txBody>
      </p:sp>
      <p:sp>
        <p:nvSpPr>
          <p:cNvPr id="7" name="Subtitle 4"/>
          <p:cNvSpPr txBox="1">
            <a:spLocks/>
          </p:cNvSpPr>
          <p:nvPr/>
        </p:nvSpPr>
        <p:spPr>
          <a:xfrm>
            <a:off x="1368425" y="4514595"/>
            <a:ext cx="6400800" cy="1752600"/>
          </a:xfrm>
          <a:prstGeom prst="rect">
            <a:avLst/>
          </a:prstGeom>
        </p:spPr>
        <p:txBody>
          <a:bodyPr/>
          <a:lstStyle/>
          <a:p>
            <a:pPr marL="342900" marR="0" lvl="0" indent="-342900" defTabSz="914400" rtl="0" eaLnBrk="1" fontAlgn="base" latinLnBrk="0" hangingPunct="1">
              <a:lnSpc>
                <a:spcPct val="100000"/>
              </a:lnSpc>
              <a:spcBef>
                <a:spcPts val="1200"/>
              </a:spcBef>
              <a:spcAft>
                <a:spcPts val="1200"/>
              </a:spcAft>
              <a:buClrTx/>
              <a:buSzTx/>
              <a:tabLst/>
              <a:defRPr/>
            </a:pPr>
            <a:r>
              <a:rPr kumimoji="0" lang="en-US" sz="3600" b="1" i="0" u="none" strike="noStrike" kern="0" cap="none" spc="0" normalizeH="0" baseline="0" noProof="0" dirty="0" smtClean="0">
                <a:ln>
                  <a:noFill/>
                </a:ln>
                <a:solidFill>
                  <a:srgbClr val="0000FF"/>
                </a:solidFill>
                <a:effectLst>
                  <a:outerShdw blurRad="38100" dist="38100" dir="2700000" algn="tl">
                    <a:srgbClr val="000000">
                      <a:alpha val="43137"/>
                    </a:srgbClr>
                  </a:outerShdw>
                </a:effectLst>
                <a:uLnTx/>
                <a:uFillTx/>
                <a:latin typeface="Calibri" pitchFamily="34" charset="0"/>
                <a:ea typeface="+mn-ea"/>
                <a:cs typeface="+mn-cs"/>
              </a:rPr>
              <a:t>Light Scattering University</a:t>
            </a:r>
          </a:p>
          <a:p>
            <a:pPr marL="342900" marR="0" lvl="0" indent="-342900" defTabSz="914400" rtl="0" eaLnBrk="1" fontAlgn="base" latinLnBrk="0" hangingPunct="1">
              <a:lnSpc>
                <a:spcPct val="100000"/>
              </a:lnSpc>
              <a:spcBef>
                <a:spcPct val="20000"/>
              </a:spcBef>
              <a:spcAft>
                <a:spcPct val="0"/>
              </a:spcAft>
              <a:buClrTx/>
              <a:buSzTx/>
              <a:tabLst/>
              <a:defRPr/>
            </a:pPr>
            <a:r>
              <a:rPr kumimoji="0" lang="en-US" sz="2400" b="1" i="0" u="none" strike="noStrike" kern="0" cap="none" spc="0" normalizeH="0" baseline="0" noProof="0" dirty="0" smtClean="0">
                <a:ln>
                  <a:noFill/>
                </a:ln>
                <a:solidFill>
                  <a:srgbClr val="0000FF"/>
                </a:solidFill>
                <a:effectLst>
                  <a:outerShdw blurRad="38100" dist="38100" dir="2700000" algn="tl">
                    <a:srgbClr val="000000">
                      <a:alpha val="43137"/>
                    </a:srgbClr>
                  </a:outerShdw>
                </a:effectLst>
                <a:uLnTx/>
                <a:uFillTx/>
                <a:latin typeface="Calibri" pitchFamily="34" charset="0"/>
                <a:ea typeface="+mn-ea"/>
                <a:cs typeface="+mn-cs"/>
              </a:rPr>
              <a:t>Wyatt Technology Corporation</a:t>
            </a:r>
          </a:p>
          <a:p>
            <a:pPr marL="342900" marR="0" lvl="0" indent="-342900" defTabSz="914400" rtl="0" eaLnBrk="1" fontAlgn="base" latinLnBrk="0" hangingPunct="1">
              <a:lnSpc>
                <a:spcPct val="100000"/>
              </a:lnSpc>
              <a:spcBef>
                <a:spcPct val="20000"/>
              </a:spcBef>
              <a:spcAft>
                <a:spcPct val="0"/>
              </a:spcAft>
              <a:buClrTx/>
              <a:buSzTx/>
              <a:tabLst/>
              <a:defRPr/>
            </a:pPr>
            <a:r>
              <a:rPr kumimoji="0" lang="en-US" sz="2400" b="1" i="0" u="none" strike="noStrike" kern="0" cap="none" spc="0" normalizeH="0" baseline="0" noProof="0" dirty="0" smtClean="0">
                <a:ln>
                  <a:noFill/>
                </a:ln>
                <a:solidFill>
                  <a:srgbClr val="0000FF"/>
                </a:solidFill>
                <a:effectLst>
                  <a:outerShdw blurRad="38100" dist="38100" dir="2700000" algn="tl">
                    <a:srgbClr val="000000">
                      <a:alpha val="43137"/>
                    </a:srgbClr>
                  </a:outerShdw>
                </a:effectLst>
                <a:uLnTx/>
                <a:uFillTx/>
                <a:latin typeface="Calibri" pitchFamily="34" charset="0"/>
                <a:ea typeface="+mn-ea"/>
                <a:cs typeface="+mn-cs"/>
              </a:rPr>
              <a:t>Santa Barbara, California</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400" b="0" i="0" u="none" strike="noStrike" kern="0" cap="none" spc="0" normalizeH="0" baseline="0" noProof="0" dirty="0">
              <a:ln>
                <a:noFill/>
              </a:ln>
              <a:solidFill>
                <a:schemeClr val="tx1"/>
              </a:solidFill>
              <a:effectLst/>
              <a:uLnTx/>
              <a:uFillTx/>
              <a:latin typeface="Calibri" pitchFamily="34" charset="0"/>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762000" y="228600"/>
            <a:ext cx="7772400" cy="361950"/>
          </a:xfrm>
          <a:noFill/>
        </p:spPr>
        <p:txBody>
          <a:bodyPr/>
          <a:lstStyle/>
          <a:p>
            <a:r>
              <a:rPr lang="zh-CN" altLang="en-US" i="0" dirty="0" smtClean="0"/>
              <a:t>摩尔质量 </a:t>
            </a:r>
            <a:r>
              <a:rPr lang="en-US" i="0" dirty="0" smtClean="0"/>
              <a:t>- </a:t>
            </a:r>
            <a:r>
              <a:rPr lang="zh-CN" altLang="en-US" i="0" dirty="0" smtClean="0"/>
              <a:t>定义</a:t>
            </a:r>
            <a:endParaRPr lang="en-US" i="0" dirty="0" smtClean="0"/>
          </a:p>
        </p:txBody>
      </p:sp>
      <p:sp>
        <p:nvSpPr>
          <p:cNvPr id="26631" name="Rectangle 7"/>
          <p:cNvSpPr>
            <a:spLocks noChangeArrowheads="1"/>
          </p:cNvSpPr>
          <p:nvPr/>
        </p:nvSpPr>
        <p:spPr bwMode="auto">
          <a:xfrm>
            <a:off x="0" y="13525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26632" name="Rectangle 8"/>
          <p:cNvSpPr>
            <a:spLocks noChangeArrowheads="1"/>
          </p:cNvSpPr>
          <p:nvPr/>
        </p:nvSpPr>
        <p:spPr bwMode="auto">
          <a:xfrm>
            <a:off x="0" y="2276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26633" name="Rectangle 9"/>
          <p:cNvSpPr>
            <a:spLocks noChangeArrowheads="1"/>
          </p:cNvSpPr>
          <p:nvPr/>
        </p:nvSpPr>
        <p:spPr bwMode="auto">
          <a:xfrm>
            <a:off x="0" y="354199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grpSp>
        <p:nvGrpSpPr>
          <p:cNvPr id="21" name="Group 20"/>
          <p:cNvGrpSpPr/>
          <p:nvPr/>
        </p:nvGrpSpPr>
        <p:grpSpPr>
          <a:xfrm>
            <a:off x="673032" y="1000226"/>
            <a:ext cx="6823436" cy="895350"/>
            <a:chOff x="673032" y="1000226"/>
            <a:chExt cx="6823436" cy="895350"/>
          </a:xfrm>
        </p:grpSpPr>
        <p:sp>
          <p:nvSpPr>
            <p:cNvPr id="58" name="TextBox 57"/>
            <p:cNvSpPr txBox="1"/>
            <p:nvPr/>
          </p:nvSpPr>
          <p:spPr>
            <a:xfrm>
              <a:off x="673032" y="1247846"/>
              <a:ext cx="3302507" cy="400110"/>
            </a:xfrm>
            <a:prstGeom prst="rect">
              <a:avLst/>
            </a:prstGeom>
            <a:noFill/>
          </p:spPr>
          <p:txBody>
            <a:bodyPr wrap="none" rtlCol="0">
              <a:spAutoFit/>
            </a:bodyPr>
            <a:lstStyle/>
            <a:p>
              <a:r>
                <a:rPr lang="en-US" sz="2000" b="1" dirty="0" smtClean="0">
                  <a:latin typeface="Calibri" pitchFamily="34" charset="0"/>
                </a:rPr>
                <a:t>Number average molar mass:</a:t>
              </a:r>
              <a:endParaRPr lang="en-US" sz="2000" b="1" dirty="0">
                <a:latin typeface="Calibri" pitchFamily="34" charset="0"/>
              </a:endParaRPr>
            </a:p>
          </p:txBody>
        </p:sp>
        <p:pic>
          <p:nvPicPr>
            <p:cNvPr id="13209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172243" y="1000226"/>
              <a:ext cx="3324225" cy="895350"/>
            </a:xfrm>
            <a:prstGeom prst="rect">
              <a:avLst/>
            </a:prstGeom>
            <a:noFill/>
          </p:spPr>
        </p:pic>
      </p:grpSp>
      <p:grpSp>
        <p:nvGrpSpPr>
          <p:cNvPr id="22" name="Group 21"/>
          <p:cNvGrpSpPr/>
          <p:nvPr/>
        </p:nvGrpSpPr>
        <p:grpSpPr>
          <a:xfrm>
            <a:off x="729394" y="2016319"/>
            <a:ext cx="6776599" cy="923925"/>
            <a:chOff x="729394" y="2016319"/>
            <a:chExt cx="6776599" cy="923925"/>
          </a:xfrm>
        </p:grpSpPr>
        <p:sp>
          <p:nvSpPr>
            <p:cNvPr id="59" name="TextBox 58"/>
            <p:cNvSpPr txBox="1"/>
            <p:nvPr/>
          </p:nvSpPr>
          <p:spPr>
            <a:xfrm>
              <a:off x="729394" y="2278226"/>
              <a:ext cx="3189977" cy="400110"/>
            </a:xfrm>
            <a:prstGeom prst="rect">
              <a:avLst/>
            </a:prstGeom>
            <a:noFill/>
          </p:spPr>
          <p:txBody>
            <a:bodyPr wrap="none" rtlCol="0">
              <a:spAutoFit/>
            </a:bodyPr>
            <a:lstStyle/>
            <a:p>
              <a:r>
                <a:rPr lang="en-US" sz="2000" b="1" dirty="0" smtClean="0">
                  <a:latin typeface="Calibri" pitchFamily="34" charset="0"/>
                </a:rPr>
                <a:t>Weight average molar mass:</a:t>
              </a:r>
              <a:endParaRPr lang="en-US" sz="2000" b="1" dirty="0">
                <a:latin typeface="Calibri" pitchFamily="34" charset="0"/>
              </a:endParaRPr>
            </a:p>
          </p:txBody>
        </p:sp>
        <p:pic>
          <p:nvPicPr>
            <p:cNvPr id="132098"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172243" y="2016319"/>
              <a:ext cx="3333750" cy="923925"/>
            </a:xfrm>
            <a:prstGeom prst="rect">
              <a:avLst/>
            </a:prstGeom>
            <a:noFill/>
          </p:spPr>
        </p:pic>
      </p:grpSp>
      <p:grpSp>
        <p:nvGrpSpPr>
          <p:cNvPr id="23" name="Group 22"/>
          <p:cNvGrpSpPr/>
          <p:nvPr/>
        </p:nvGrpSpPr>
        <p:grpSpPr>
          <a:xfrm>
            <a:off x="1031304" y="3060986"/>
            <a:ext cx="6398489" cy="962025"/>
            <a:chOff x="1031304" y="3060986"/>
            <a:chExt cx="6398489" cy="962025"/>
          </a:xfrm>
        </p:grpSpPr>
        <p:sp>
          <p:nvSpPr>
            <p:cNvPr id="60" name="TextBox 59"/>
            <p:cNvSpPr txBox="1"/>
            <p:nvPr/>
          </p:nvSpPr>
          <p:spPr>
            <a:xfrm>
              <a:off x="1031304" y="3341943"/>
              <a:ext cx="2571538" cy="400110"/>
            </a:xfrm>
            <a:prstGeom prst="rect">
              <a:avLst/>
            </a:prstGeom>
            <a:noFill/>
          </p:spPr>
          <p:txBody>
            <a:bodyPr wrap="none" rtlCol="0">
              <a:spAutoFit/>
            </a:bodyPr>
            <a:lstStyle/>
            <a:p>
              <a:r>
                <a:rPr lang="en-US" sz="2000" b="1" dirty="0" smtClean="0">
                  <a:latin typeface="Calibri" pitchFamily="34" charset="0"/>
                </a:rPr>
                <a:t>Z-average molar mass:</a:t>
              </a:r>
              <a:endParaRPr lang="en-US" sz="2000" b="1" dirty="0">
                <a:latin typeface="Calibri" pitchFamily="34" charset="0"/>
              </a:endParaRPr>
            </a:p>
          </p:txBody>
        </p:sp>
        <p:pic>
          <p:nvPicPr>
            <p:cNvPr id="132097"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172243" y="3060986"/>
              <a:ext cx="3257550" cy="962025"/>
            </a:xfrm>
            <a:prstGeom prst="rect">
              <a:avLst/>
            </a:prstGeom>
            <a:noFill/>
          </p:spPr>
        </p:pic>
      </p:grpSp>
      <p:sp>
        <p:nvSpPr>
          <p:cNvPr id="132101" name="Rectangle 5"/>
          <p:cNvSpPr>
            <a:spLocks noChangeArrowheads="1"/>
          </p:cNvSpPr>
          <p:nvPr/>
        </p:nvSpPr>
        <p:spPr bwMode="auto">
          <a:xfrm>
            <a:off x="0" y="13525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32102" name="Rectangle 6"/>
          <p:cNvSpPr>
            <a:spLocks noChangeArrowheads="1"/>
          </p:cNvSpPr>
          <p:nvPr/>
        </p:nvSpPr>
        <p:spPr bwMode="auto">
          <a:xfrm>
            <a:off x="0" y="2276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32103" name="Rectangle 7"/>
          <p:cNvSpPr>
            <a:spLocks noChangeArrowheads="1"/>
          </p:cNvSpPr>
          <p:nvPr/>
        </p:nvSpPr>
        <p:spPr bwMode="auto">
          <a:xfrm>
            <a:off x="0" y="354199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32105"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32107"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132106" name="Picture 10"/>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817812" y="4327922"/>
            <a:ext cx="3629025" cy="447675"/>
          </a:xfrm>
          <a:prstGeom prst="rect">
            <a:avLst/>
          </a:prstGeom>
          <a:noFill/>
        </p:spPr>
      </p:pic>
      <p:sp>
        <p:nvSpPr>
          <p:cNvPr id="28" name="TextBox 27"/>
          <p:cNvSpPr txBox="1"/>
          <p:nvPr/>
        </p:nvSpPr>
        <p:spPr>
          <a:xfrm>
            <a:off x="623197" y="4955280"/>
            <a:ext cx="8018256" cy="707886"/>
          </a:xfrm>
          <a:prstGeom prst="rect">
            <a:avLst/>
          </a:prstGeom>
          <a:noFill/>
        </p:spPr>
        <p:txBody>
          <a:bodyPr wrap="square" rtlCol="0">
            <a:spAutoFit/>
          </a:bodyPr>
          <a:lstStyle/>
          <a:p>
            <a:pPr marL="231775" indent="-231775" algn="l">
              <a:buFont typeface="Arial" pitchFamily="34" charset="0"/>
              <a:buChar char="•"/>
            </a:pPr>
            <a:r>
              <a:rPr lang="zh-CN" altLang="en-US" sz="2000" dirty="0" smtClean="0">
                <a:latin typeface="Calibri" pitchFamily="34" charset="0"/>
              </a:rPr>
              <a:t>色谱洗脱曲线中，每一洗脱体积其摩尔质量由光散射仪测定。</a:t>
            </a:r>
            <a:endParaRPr lang="en-US" sz="2000" dirty="0" smtClean="0">
              <a:latin typeface="Calibri" pitchFamily="34" charset="0"/>
            </a:endParaRPr>
          </a:p>
          <a:p>
            <a:pPr marL="231775" indent="-231775" algn="l">
              <a:buFont typeface="Arial" pitchFamily="34" charset="0"/>
              <a:buChar char="•"/>
            </a:pPr>
            <a:r>
              <a:rPr lang="zh-CN" altLang="en-US" sz="2000" dirty="0" smtClean="0">
                <a:latin typeface="Calibri" pitchFamily="34" charset="0"/>
              </a:rPr>
              <a:t>色谱洗脱曲线中，每一洗脱体积</a:t>
            </a:r>
            <a:r>
              <a:rPr lang="zh-CN" altLang="en-US" sz="2000" smtClean="0">
                <a:latin typeface="Calibri" pitchFamily="34" charset="0"/>
              </a:rPr>
              <a:t>其浓度浓度</a:t>
            </a:r>
            <a:r>
              <a:rPr lang="zh-CN" altLang="en-US" sz="2000" dirty="0" smtClean="0">
                <a:latin typeface="Calibri" pitchFamily="34" charset="0"/>
              </a:rPr>
              <a:t>型检测器测定。</a:t>
            </a:r>
            <a:endParaRPr lang="en-US" sz="2000" dirty="0" smtClean="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000"/>
                                        <p:tgtEl>
                                          <p:spTgt spid="21"/>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32106"/>
                                        </p:tgtEl>
                                        <p:attrNameLst>
                                          <p:attrName>style.visibility</p:attrName>
                                        </p:attrNameLst>
                                      </p:cBhvr>
                                      <p:to>
                                        <p:strVal val="visible"/>
                                      </p:to>
                                    </p:set>
                                    <p:animEffect transition="in" filter="fade">
                                      <p:cBhvr>
                                        <p:cTn id="11" dur="2000"/>
                                        <p:tgtEl>
                                          <p:spTgt spid="13210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20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200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Effect transition="in" filter="dissolve">
                                      <p:cBhvr>
                                        <p:cTn id="26" dur="500"/>
                                        <p:tgtEl>
                                          <p:spTgt spid="2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8">
                                            <p:txEl>
                                              <p:pRg st="1" end="1"/>
                                            </p:txEl>
                                          </p:spTgt>
                                        </p:tgtEl>
                                        <p:attrNameLst>
                                          <p:attrName>style.visibility</p:attrName>
                                        </p:attrNameLst>
                                      </p:cBhvr>
                                      <p:to>
                                        <p:strVal val="visible"/>
                                      </p:to>
                                    </p:set>
                                    <p:animEffect transition="in" filter="dissolve">
                                      <p:cBhvr>
                                        <p:cTn id="31" dur="500"/>
                                        <p:tgtEl>
                                          <p:spTgt spid="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6" name="Rectangle 38"/>
          <p:cNvSpPr>
            <a:spLocks noChangeArrowheads="1"/>
          </p:cNvSpPr>
          <p:nvPr/>
        </p:nvSpPr>
        <p:spPr bwMode="auto">
          <a:xfrm>
            <a:off x="321547" y="1096179"/>
            <a:ext cx="4441371" cy="1077860"/>
          </a:xfrm>
          <a:prstGeom prst="rect">
            <a:avLst/>
          </a:prstGeom>
          <a:noFill/>
          <a:ln w="9525">
            <a:noFill/>
            <a:miter lim="800000"/>
            <a:headEnd/>
            <a:tailEnd/>
          </a:ln>
        </p:spPr>
        <p:txBody>
          <a:bodyPr wrap="square" lIns="92075" tIns="46038" rIns="92075" bIns="46038">
            <a:spAutoFit/>
          </a:bodyPr>
          <a:lstStyle/>
          <a:p>
            <a:pPr algn="l"/>
            <a:r>
              <a:rPr lang="zh-CN" altLang="en-US" sz="2400" b="1" dirty="0" smtClean="0">
                <a:latin typeface="Calibri" pitchFamily="34" charset="0"/>
              </a:rPr>
              <a:t>范例</a:t>
            </a:r>
            <a:r>
              <a:rPr lang="en-US" sz="2400" b="1" dirty="0" smtClean="0">
                <a:latin typeface="Calibri" pitchFamily="34" charset="0"/>
              </a:rPr>
              <a:t>:</a:t>
            </a:r>
          </a:p>
          <a:p>
            <a:pPr marL="231775" indent="-231775" algn="l">
              <a:buFontTx/>
              <a:buChar char="•"/>
            </a:pPr>
            <a:r>
              <a:rPr lang="en-US" sz="2000" b="0" dirty="0" smtClean="0">
                <a:latin typeface="Calibri" pitchFamily="34" charset="0"/>
              </a:rPr>
              <a:t>2 </a:t>
            </a:r>
            <a:r>
              <a:rPr lang="zh-CN" altLang="en-US" sz="2000" b="0" dirty="0" smtClean="0">
                <a:latin typeface="Calibri" pitchFamily="34" charset="0"/>
              </a:rPr>
              <a:t>个分子</a:t>
            </a:r>
            <a:r>
              <a:rPr lang="en-US" sz="2000" b="0" dirty="0" smtClean="0">
                <a:latin typeface="Calibri" pitchFamily="34" charset="0"/>
              </a:rPr>
              <a:t> (“</a:t>
            </a:r>
            <a:r>
              <a:rPr lang="en-US" sz="2000" b="0" dirty="0">
                <a:latin typeface="Calibri" pitchFamily="34" charset="0"/>
              </a:rPr>
              <a:t>1-mer” </a:t>
            </a:r>
            <a:r>
              <a:rPr lang="zh-CN" altLang="en-US" sz="2000" b="0" dirty="0" smtClean="0">
                <a:latin typeface="Calibri" pitchFamily="34" charset="0"/>
              </a:rPr>
              <a:t>和</a:t>
            </a:r>
            <a:r>
              <a:rPr lang="en-US" sz="2000" b="0" dirty="0" smtClean="0">
                <a:latin typeface="Calibri" pitchFamily="34" charset="0"/>
              </a:rPr>
              <a:t> </a:t>
            </a:r>
            <a:r>
              <a:rPr lang="en-US" sz="2000" b="0" dirty="0">
                <a:latin typeface="Calibri" pitchFamily="34" charset="0"/>
              </a:rPr>
              <a:t>“9-mer”)</a:t>
            </a:r>
          </a:p>
          <a:p>
            <a:pPr marL="231775" indent="-231775" algn="l">
              <a:buFontTx/>
              <a:buChar char="•"/>
            </a:pPr>
            <a:r>
              <a:rPr lang="zh-CN" altLang="en-US" sz="2000" b="0" dirty="0" smtClean="0">
                <a:latin typeface="Calibri" pitchFamily="34" charset="0"/>
              </a:rPr>
              <a:t>平均质量是</a:t>
            </a:r>
            <a:r>
              <a:rPr lang="en-US" altLang="zh-CN" sz="2000" b="0" dirty="0" smtClean="0">
                <a:latin typeface="Calibri" pitchFamily="34" charset="0"/>
              </a:rPr>
              <a:t>1</a:t>
            </a:r>
            <a:r>
              <a:rPr lang="en-US" sz="2000" b="0" dirty="0" smtClean="0">
                <a:solidFill>
                  <a:schemeClr val="bg1"/>
                </a:solidFill>
                <a:latin typeface="Calibri" pitchFamily="34" charset="0"/>
              </a:rPr>
              <a:t>mass</a:t>
            </a:r>
            <a:endParaRPr lang="en-US" sz="2000" b="0" dirty="0">
              <a:solidFill>
                <a:schemeClr val="bg1"/>
              </a:solidFill>
              <a:latin typeface="Calibri" pitchFamily="34" charset="0"/>
            </a:endParaRPr>
          </a:p>
        </p:txBody>
      </p:sp>
      <p:sp>
        <p:nvSpPr>
          <p:cNvPr id="2054" name="Rectangle 42"/>
          <p:cNvSpPr>
            <a:spLocks noGrp="1" noChangeArrowheads="1"/>
          </p:cNvSpPr>
          <p:nvPr>
            <p:ph type="title"/>
          </p:nvPr>
        </p:nvSpPr>
        <p:spPr/>
        <p:txBody>
          <a:bodyPr/>
          <a:lstStyle/>
          <a:p>
            <a:r>
              <a:rPr lang="zh-CN" altLang="en-US" i="0" dirty="0" smtClean="0"/>
              <a:t>范例：摩尔质量计算</a:t>
            </a:r>
            <a:endParaRPr lang="en-US" i="0" dirty="0" smtClean="0"/>
          </a:p>
        </p:txBody>
      </p:sp>
      <p:grpSp>
        <p:nvGrpSpPr>
          <p:cNvPr id="3" name="Group 82"/>
          <p:cNvGrpSpPr>
            <a:grpSpLocks/>
          </p:cNvGrpSpPr>
          <p:nvPr/>
        </p:nvGrpSpPr>
        <p:grpSpPr bwMode="auto">
          <a:xfrm>
            <a:off x="457200" y="2895600"/>
            <a:ext cx="2362200" cy="2133600"/>
            <a:chOff x="1280" y="5940"/>
            <a:chExt cx="2960" cy="2297"/>
          </a:xfrm>
        </p:grpSpPr>
        <p:sp>
          <p:nvSpPr>
            <p:cNvPr id="28755" name="Oval 83"/>
            <p:cNvSpPr>
              <a:spLocks noChangeArrowheads="1"/>
            </p:cNvSpPr>
            <p:nvPr/>
          </p:nvSpPr>
          <p:spPr bwMode="auto">
            <a:xfrm>
              <a:off x="1439" y="6119"/>
              <a:ext cx="641" cy="475"/>
            </a:xfrm>
            <a:prstGeom prst="ellipse">
              <a:avLst/>
            </a:prstGeom>
            <a:solidFill>
              <a:srgbClr val="FFFF00"/>
            </a:solidFill>
            <a:ln w="9525">
              <a:solidFill>
                <a:srgbClr val="000000"/>
              </a:solidFill>
              <a:round/>
              <a:headEnd/>
              <a:tailEnd/>
            </a:ln>
            <a:effectLst/>
          </p:spPr>
          <p:txBody>
            <a:bodyPr wrap="none" anchor="ctr"/>
            <a:lstStyle/>
            <a:p>
              <a:pPr>
                <a:defRPr/>
              </a:pPr>
              <a:endParaRPr lang="en-US" dirty="0">
                <a:effectLst>
                  <a:outerShdw blurRad="38100" dist="38100" dir="2700000" algn="tl">
                    <a:srgbClr val="000000">
                      <a:alpha val="43137"/>
                    </a:srgbClr>
                  </a:outerShdw>
                </a:effectLst>
              </a:endParaRPr>
            </a:p>
          </p:txBody>
        </p:sp>
        <p:sp>
          <p:nvSpPr>
            <p:cNvPr id="28756" name="Oval 84"/>
            <p:cNvSpPr>
              <a:spLocks noChangeArrowheads="1"/>
            </p:cNvSpPr>
            <p:nvPr/>
          </p:nvSpPr>
          <p:spPr bwMode="auto">
            <a:xfrm>
              <a:off x="1799" y="5940"/>
              <a:ext cx="641" cy="475"/>
            </a:xfrm>
            <a:prstGeom prst="ellipse">
              <a:avLst/>
            </a:prstGeom>
            <a:solidFill>
              <a:srgbClr val="FFFF00"/>
            </a:solidFill>
            <a:ln w="9525">
              <a:solidFill>
                <a:srgbClr val="000000"/>
              </a:solidFill>
              <a:round/>
              <a:headEnd/>
              <a:tailEnd/>
            </a:ln>
            <a:effectLst/>
          </p:spPr>
          <p:txBody>
            <a:bodyPr wrap="none" anchor="ctr"/>
            <a:lstStyle/>
            <a:p>
              <a:pPr>
                <a:defRPr/>
              </a:pPr>
              <a:endParaRPr lang="en-US" dirty="0">
                <a:effectLst>
                  <a:outerShdw blurRad="38100" dist="38100" dir="2700000" algn="tl">
                    <a:srgbClr val="000000">
                      <a:alpha val="43137"/>
                    </a:srgbClr>
                  </a:outerShdw>
                </a:effectLst>
              </a:endParaRPr>
            </a:p>
          </p:txBody>
        </p:sp>
        <p:sp>
          <p:nvSpPr>
            <p:cNvPr id="28757" name="Oval 85"/>
            <p:cNvSpPr>
              <a:spLocks noChangeArrowheads="1"/>
            </p:cNvSpPr>
            <p:nvPr/>
          </p:nvSpPr>
          <p:spPr bwMode="auto">
            <a:xfrm>
              <a:off x="2080" y="6017"/>
              <a:ext cx="641" cy="477"/>
            </a:xfrm>
            <a:prstGeom prst="ellipse">
              <a:avLst/>
            </a:prstGeom>
            <a:solidFill>
              <a:srgbClr val="FFFF00"/>
            </a:solidFill>
            <a:ln w="9525">
              <a:solidFill>
                <a:srgbClr val="000000"/>
              </a:solidFill>
              <a:round/>
              <a:headEnd/>
              <a:tailEnd/>
            </a:ln>
            <a:effectLst/>
          </p:spPr>
          <p:txBody>
            <a:bodyPr wrap="none" anchor="ctr"/>
            <a:lstStyle/>
            <a:p>
              <a:pPr>
                <a:defRPr/>
              </a:pPr>
              <a:endParaRPr lang="en-US" dirty="0">
                <a:effectLst>
                  <a:outerShdw blurRad="38100" dist="38100" dir="2700000" algn="tl">
                    <a:srgbClr val="000000">
                      <a:alpha val="43137"/>
                    </a:srgbClr>
                  </a:outerShdw>
                </a:effectLst>
              </a:endParaRPr>
            </a:p>
          </p:txBody>
        </p:sp>
        <p:sp>
          <p:nvSpPr>
            <p:cNvPr id="28758" name="Oval 86"/>
            <p:cNvSpPr>
              <a:spLocks noChangeArrowheads="1"/>
            </p:cNvSpPr>
            <p:nvPr/>
          </p:nvSpPr>
          <p:spPr bwMode="auto">
            <a:xfrm>
              <a:off x="2159" y="6301"/>
              <a:ext cx="641" cy="475"/>
            </a:xfrm>
            <a:prstGeom prst="ellipse">
              <a:avLst/>
            </a:prstGeom>
            <a:solidFill>
              <a:srgbClr val="FFFF00"/>
            </a:solidFill>
            <a:ln w="9525">
              <a:solidFill>
                <a:srgbClr val="000000"/>
              </a:solidFill>
              <a:round/>
              <a:headEnd/>
              <a:tailEnd/>
            </a:ln>
            <a:effectLst/>
          </p:spPr>
          <p:txBody>
            <a:bodyPr wrap="none" anchor="ctr"/>
            <a:lstStyle/>
            <a:p>
              <a:pPr>
                <a:defRPr/>
              </a:pPr>
              <a:endParaRPr lang="en-US" dirty="0">
                <a:effectLst>
                  <a:outerShdw blurRad="38100" dist="38100" dir="2700000" algn="tl">
                    <a:srgbClr val="000000">
                      <a:alpha val="43137"/>
                    </a:srgbClr>
                  </a:outerShdw>
                </a:effectLst>
              </a:endParaRPr>
            </a:p>
          </p:txBody>
        </p:sp>
        <p:sp>
          <p:nvSpPr>
            <p:cNvPr id="28759" name="Oval 87"/>
            <p:cNvSpPr>
              <a:spLocks noChangeArrowheads="1"/>
            </p:cNvSpPr>
            <p:nvPr/>
          </p:nvSpPr>
          <p:spPr bwMode="auto">
            <a:xfrm>
              <a:off x="2340" y="6660"/>
              <a:ext cx="641" cy="477"/>
            </a:xfrm>
            <a:prstGeom prst="ellipse">
              <a:avLst/>
            </a:prstGeom>
            <a:solidFill>
              <a:srgbClr val="FFFF00"/>
            </a:solidFill>
            <a:ln w="9525">
              <a:solidFill>
                <a:srgbClr val="000000"/>
              </a:solidFill>
              <a:round/>
              <a:headEnd/>
              <a:tailEnd/>
            </a:ln>
            <a:effectLst/>
          </p:spPr>
          <p:txBody>
            <a:bodyPr wrap="none" anchor="ctr"/>
            <a:lstStyle/>
            <a:p>
              <a:pPr>
                <a:defRPr/>
              </a:pPr>
              <a:endParaRPr lang="en-US" dirty="0">
                <a:effectLst>
                  <a:outerShdw blurRad="38100" dist="38100" dir="2700000" algn="tl">
                    <a:srgbClr val="000000">
                      <a:alpha val="43137"/>
                    </a:srgbClr>
                  </a:outerShdw>
                </a:effectLst>
              </a:endParaRPr>
            </a:p>
          </p:txBody>
        </p:sp>
        <p:sp>
          <p:nvSpPr>
            <p:cNvPr id="28760" name="Oval 88"/>
            <p:cNvSpPr>
              <a:spLocks noChangeArrowheads="1"/>
            </p:cNvSpPr>
            <p:nvPr/>
          </p:nvSpPr>
          <p:spPr bwMode="auto">
            <a:xfrm>
              <a:off x="2700" y="6841"/>
              <a:ext cx="641" cy="475"/>
            </a:xfrm>
            <a:prstGeom prst="ellipse">
              <a:avLst/>
            </a:prstGeom>
            <a:solidFill>
              <a:srgbClr val="FFFF00"/>
            </a:solidFill>
            <a:ln w="9525">
              <a:solidFill>
                <a:srgbClr val="000000"/>
              </a:solidFill>
              <a:round/>
              <a:headEnd/>
              <a:tailEnd/>
            </a:ln>
            <a:effectLst/>
          </p:spPr>
          <p:txBody>
            <a:bodyPr wrap="none" anchor="ctr"/>
            <a:lstStyle/>
            <a:p>
              <a:pPr>
                <a:defRPr/>
              </a:pPr>
              <a:endParaRPr lang="en-US" dirty="0">
                <a:effectLst>
                  <a:outerShdw blurRad="38100" dist="38100" dir="2700000" algn="tl">
                    <a:srgbClr val="000000">
                      <a:alpha val="43137"/>
                    </a:srgbClr>
                  </a:outerShdw>
                </a:effectLst>
              </a:endParaRPr>
            </a:p>
          </p:txBody>
        </p:sp>
        <p:sp>
          <p:nvSpPr>
            <p:cNvPr id="28761" name="Oval 89"/>
            <p:cNvSpPr>
              <a:spLocks noChangeArrowheads="1"/>
            </p:cNvSpPr>
            <p:nvPr/>
          </p:nvSpPr>
          <p:spPr bwMode="auto">
            <a:xfrm>
              <a:off x="3060" y="6841"/>
              <a:ext cx="641" cy="475"/>
            </a:xfrm>
            <a:prstGeom prst="ellipse">
              <a:avLst/>
            </a:prstGeom>
            <a:solidFill>
              <a:srgbClr val="FFFF00"/>
            </a:solidFill>
            <a:ln w="9525">
              <a:solidFill>
                <a:srgbClr val="000000"/>
              </a:solidFill>
              <a:round/>
              <a:headEnd/>
              <a:tailEnd/>
            </a:ln>
            <a:effectLst/>
          </p:spPr>
          <p:txBody>
            <a:bodyPr wrap="none" anchor="ctr"/>
            <a:lstStyle/>
            <a:p>
              <a:pPr>
                <a:defRPr/>
              </a:pPr>
              <a:endParaRPr lang="en-US" dirty="0">
                <a:effectLst>
                  <a:outerShdw blurRad="38100" dist="38100" dir="2700000" algn="tl">
                    <a:srgbClr val="000000">
                      <a:alpha val="43137"/>
                    </a:srgbClr>
                  </a:outerShdw>
                </a:effectLst>
              </a:endParaRPr>
            </a:p>
          </p:txBody>
        </p:sp>
        <p:sp>
          <p:nvSpPr>
            <p:cNvPr id="28762" name="Oval 90"/>
            <p:cNvSpPr>
              <a:spLocks noChangeArrowheads="1"/>
            </p:cNvSpPr>
            <p:nvPr/>
          </p:nvSpPr>
          <p:spPr bwMode="auto">
            <a:xfrm>
              <a:off x="3420" y="7020"/>
              <a:ext cx="641" cy="475"/>
            </a:xfrm>
            <a:prstGeom prst="ellipse">
              <a:avLst/>
            </a:prstGeom>
            <a:solidFill>
              <a:srgbClr val="FFFF00"/>
            </a:solidFill>
            <a:ln w="9525">
              <a:solidFill>
                <a:srgbClr val="000000"/>
              </a:solidFill>
              <a:round/>
              <a:headEnd/>
              <a:tailEnd/>
            </a:ln>
            <a:effectLst/>
          </p:spPr>
          <p:txBody>
            <a:bodyPr wrap="none" anchor="ctr"/>
            <a:lstStyle/>
            <a:p>
              <a:pPr>
                <a:defRPr/>
              </a:pPr>
              <a:endParaRPr lang="en-US" dirty="0">
                <a:effectLst>
                  <a:outerShdw blurRad="38100" dist="38100" dir="2700000" algn="tl">
                    <a:srgbClr val="000000">
                      <a:alpha val="43137"/>
                    </a:srgbClr>
                  </a:outerShdw>
                </a:effectLst>
              </a:endParaRPr>
            </a:p>
          </p:txBody>
        </p:sp>
        <p:sp>
          <p:nvSpPr>
            <p:cNvPr id="28763" name="Oval 91"/>
            <p:cNvSpPr>
              <a:spLocks noChangeArrowheads="1"/>
            </p:cNvSpPr>
            <p:nvPr/>
          </p:nvSpPr>
          <p:spPr bwMode="auto">
            <a:xfrm>
              <a:off x="3599" y="7381"/>
              <a:ext cx="641" cy="475"/>
            </a:xfrm>
            <a:prstGeom prst="ellipse">
              <a:avLst/>
            </a:prstGeom>
            <a:solidFill>
              <a:srgbClr val="FFFF00"/>
            </a:solidFill>
            <a:ln w="9525">
              <a:solidFill>
                <a:srgbClr val="000000"/>
              </a:solidFill>
              <a:round/>
              <a:headEnd/>
              <a:tailEnd/>
            </a:ln>
            <a:effectLst/>
          </p:spPr>
          <p:txBody>
            <a:bodyPr wrap="none" anchor="ctr"/>
            <a:lstStyle/>
            <a:p>
              <a:pPr>
                <a:defRPr/>
              </a:pPr>
              <a:endParaRPr lang="en-US" dirty="0">
                <a:effectLst>
                  <a:outerShdw blurRad="38100" dist="38100" dir="2700000" algn="tl">
                    <a:srgbClr val="000000">
                      <a:alpha val="43137"/>
                    </a:srgbClr>
                  </a:outerShdw>
                </a:effectLst>
              </a:endParaRPr>
            </a:p>
          </p:txBody>
        </p:sp>
        <p:sp>
          <p:nvSpPr>
            <p:cNvPr id="28764" name="Oval 92"/>
            <p:cNvSpPr>
              <a:spLocks noChangeArrowheads="1"/>
            </p:cNvSpPr>
            <p:nvPr/>
          </p:nvSpPr>
          <p:spPr bwMode="auto">
            <a:xfrm>
              <a:off x="1280" y="7760"/>
              <a:ext cx="641" cy="477"/>
            </a:xfrm>
            <a:prstGeom prst="ellipse">
              <a:avLst/>
            </a:prstGeom>
            <a:solidFill>
              <a:srgbClr val="FFFF00"/>
            </a:solidFill>
            <a:ln w="9525">
              <a:solidFill>
                <a:srgbClr val="000000"/>
              </a:solidFill>
              <a:round/>
              <a:headEnd/>
              <a:tailEnd/>
            </a:ln>
            <a:effectLst/>
          </p:spPr>
          <p:txBody>
            <a:bodyPr wrap="none" anchor="ctr"/>
            <a:lstStyle/>
            <a:p>
              <a:pPr>
                <a:defRPr/>
              </a:pPr>
              <a:endParaRPr lang="en-US" dirty="0">
                <a:effectLst>
                  <a:outerShdw blurRad="38100" dist="38100" dir="2700000" algn="tl">
                    <a:srgbClr val="000000">
                      <a:alpha val="43137"/>
                    </a:srgbClr>
                  </a:outerShdw>
                </a:effectLst>
              </a:endParaRPr>
            </a:p>
          </p:txBody>
        </p:sp>
      </p:grpSp>
      <p:graphicFrame>
        <p:nvGraphicFramePr>
          <p:cNvPr id="28765" name="Object 93"/>
          <p:cNvGraphicFramePr>
            <a:graphicFrameLocks noChangeAspect="1"/>
          </p:cNvGraphicFramePr>
          <p:nvPr/>
        </p:nvGraphicFramePr>
        <p:xfrm>
          <a:off x="4018560" y="4686934"/>
          <a:ext cx="4800600" cy="1216025"/>
        </p:xfrm>
        <a:graphic>
          <a:graphicData uri="http://schemas.openxmlformats.org/presentationml/2006/ole">
            <p:oleObj spid="_x0000_s27650" name="Bitmap Image" r:id="rId4" imgW="3666667" imgH="914286" progId="PBrush">
              <p:embed/>
            </p:oleObj>
          </a:graphicData>
        </a:graphic>
      </p:graphicFrame>
      <p:graphicFrame>
        <p:nvGraphicFramePr>
          <p:cNvPr id="28766" name="Object 94"/>
          <p:cNvGraphicFramePr>
            <a:graphicFrameLocks noChangeAspect="1"/>
          </p:cNvGraphicFramePr>
          <p:nvPr/>
        </p:nvGraphicFramePr>
        <p:xfrm>
          <a:off x="4018560" y="3181984"/>
          <a:ext cx="4800600" cy="1387475"/>
        </p:xfrm>
        <a:graphic>
          <a:graphicData uri="http://schemas.openxmlformats.org/presentationml/2006/ole">
            <p:oleObj spid="_x0000_s27651" name="Bitmap Image" r:id="rId5" imgW="3657143" imgH="1057423" progId="PBrush">
              <p:embed/>
            </p:oleObj>
          </a:graphicData>
        </a:graphic>
      </p:graphicFrame>
      <p:graphicFrame>
        <p:nvGraphicFramePr>
          <p:cNvPr id="28767" name="Object 95"/>
          <p:cNvGraphicFramePr>
            <a:graphicFrameLocks noChangeAspect="1"/>
          </p:cNvGraphicFramePr>
          <p:nvPr/>
        </p:nvGraphicFramePr>
        <p:xfrm>
          <a:off x="4018560" y="1962784"/>
          <a:ext cx="4800600" cy="1060450"/>
        </p:xfrm>
        <a:graphic>
          <a:graphicData uri="http://schemas.openxmlformats.org/presentationml/2006/ole">
            <p:oleObj spid="_x0000_s27652" name="Bitmap Image" r:id="rId6" imgW="3666667" imgH="809738" progId="PBrush">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8767"/>
                                        </p:tgtEl>
                                        <p:attrNameLst>
                                          <p:attrName>style.visibility</p:attrName>
                                        </p:attrNameLst>
                                      </p:cBhvr>
                                      <p:to>
                                        <p:strVal val="visible"/>
                                      </p:to>
                                    </p:set>
                                    <p:animEffect transition="in" filter="dissolve">
                                      <p:cBhvr>
                                        <p:cTn id="12" dur="500"/>
                                        <p:tgtEl>
                                          <p:spTgt spid="2876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8766"/>
                                        </p:tgtEl>
                                        <p:attrNameLst>
                                          <p:attrName>style.visibility</p:attrName>
                                        </p:attrNameLst>
                                      </p:cBhvr>
                                      <p:to>
                                        <p:strVal val="visible"/>
                                      </p:to>
                                    </p:set>
                                    <p:animEffect transition="in" filter="dissolve">
                                      <p:cBhvr>
                                        <p:cTn id="17" dur="500"/>
                                        <p:tgtEl>
                                          <p:spTgt spid="2876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8765"/>
                                        </p:tgtEl>
                                        <p:attrNameLst>
                                          <p:attrName>style.visibility</p:attrName>
                                        </p:attrNameLst>
                                      </p:cBhvr>
                                      <p:to>
                                        <p:strVal val="visible"/>
                                      </p:to>
                                    </p:set>
                                    <p:animEffect transition="in" filter="dissolve">
                                      <p:cBhvr>
                                        <p:cTn id="22" dur="500"/>
                                        <p:tgtEl>
                                          <p:spTgt spid="28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41" name="Group 40"/>
          <p:cNvGrpSpPr/>
          <p:nvPr/>
        </p:nvGrpSpPr>
        <p:grpSpPr>
          <a:xfrm>
            <a:off x="609600" y="949840"/>
            <a:ext cx="7943850" cy="3810000"/>
            <a:chOff x="609600" y="949840"/>
            <a:chExt cx="7943850" cy="3810000"/>
          </a:xfrm>
        </p:grpSpPr>
        <p:pic>
          <p:nvPicPr>
            <p:cNvPr id="119812" name="Picture 4"/>
            <p:cNvPicPr>
              <a:picLocks noChangeAspect="1" noChangeArrowheads="1"/>
            </p:cNvPicPr>
            <p:nvPr/>
          </p:nvPicPr>
          <p:blipFill>
            <a:blip r:embed="rId3" cstate="print"/>
            <a:srcRect/>
            <a:stretch>
              <a:fillRect/>
            </a:stretch>
          </p:blipFill>
          <p:spPr bwMode="auto">
            <a:xfrm>
              <a:off x="609600" y="949840"/>
              <a:ext cx="7943850" cy="3810000"/>
            </a:xfrm>
            <a:prstGeom prst="rect">
              <a:avLst/>
            </a:prstGeom>
            <a:noFill/>
            <a:ln w="9525">
              <a:noFill/>
              <a:miter lim="800000"/>
              <a:headEnd/>
              <a:tailEnd/>
            </a:ln>
            <a:effectLst/>
          </p:spPr>
        </p:pic>
        <p:grpSp>
          <p:nvGrpSpPr>
            <p:cNvPr id="40" name="Group 39"/>
            <p:cNvGrpSpPr/>
            <p:nvPr/>
          </p:nvGrpSpPr>
          <p:grpSpPr>
            <a:xfrm>
              <a:off x="3295178" y="2172106"/>
              <a:ext cx="3479759" cy="824336"/>
              <a:chOff x="3295178" y="2172106"/>
              <a:chExt cx="3479759" cy="824336"/>
            </a:xfrm>
          </p:grpSpPr>
          <p:sp>
            <p:nvSpPr>
              <p:cNvPr id="16" name="TextBox 15"/>
              <p:cNvSpPr txBox="1"/>
              <p:nvPr/>
            </p:nvSpPr>
            <p:spPr>
              <a:xfrm>
                <a:off x="3295178" y="2596332"/>
                <a:ext cx="415498" cy="400110"/>
              </a:xfrm>
              <a:prstGeom prst="rect">
                <a:avLst/>
              </a:prstGeom>
              <a:noFill/>
            </p:spPr>
            <p:txBody>
              <a:bodyPr wrap="none" rtlCol="0">
                <a:spAutoFit/>
              </a:bodyPr>
              <a:lstStyle/>
              <a:p>
                <a:r>
                  <a:rPr lang="en-US" sz="2000" b="1" dirty="0" smtClean="0">
                    <a:solidFill>
                      <a:srgbClr val="FF0000"/>
                    </a:solidFill>
                    <a:latin typeface="Calibri" pitchFamily="34" charset="0"/>
                  </a:rPr>
                  <a:t>LS</a:t>
                </a:r>
              </a:p>
            </p:txBody>
          </p:sp>
          <p:cxnSp>
            <p:nvCxnSpPr>
              <p:cNvPr id="19" name="Straight Arrow Connector 18"/>
              <p:cNvCxnSpPr>
                <a:stCxn id="16" idx="3"/>
              </p:cNvCxnSpPr>
              <p:nvPr/>
            </p:nvCxnSpPr>
            <p:spPr bwMode="auto">
              <a:xfrm>
                <a:off x="3710676" y="2796387"/>
                <a:ext cx="247111" cy="131249"/>
              </a:xfrm>
              <a:prstGeom prst="straightConnector1">
                <a:avLst/>
              </a:prstGeom>
              <a:noFill/>
              <a:ln w="19050" cap="flat" cmpd="sng" algn="ctr">
                <a:solidFill>
                  <a:srgbClr val="FF0000"/>
                </a:solidFill>
                <a:prstDash val="solid"/>
                <a:round/>
                <a:headEnd type="none" w="med" len="med"/>
                <a:tailEnd type="arrow"/>
              </a:ln>
              <a:effectLst/>
            </p:spPr>
          </p:cxnSp>
          <p:sp>
            <p:nvSpPr>
              <p:cNvPr id="20" name="TextBox 19"/>
              <p:cNvSpPr txBox="1"/>
              <p:nvPr/>
            </p:nvSpPr>
            <p:spPr>
              <a:xfrm>
                <a:off x="6377071" y="2172106"/>
                <a:ext cx="397866" cy="400110"/>
              </a:xfrm>
              <a:prstGeom prst="rect">
                <a:avLst/>
              </a:prstGeom>
              <a:noFill/>
            </p:spPr>
            <p:txBody>
              <a:bodyPr wrap="none" rtlCol="0">
                <a:spAutoFit/>
              </a:bodyPr>
              <a:lstStyle/>
              <a:p>
                <a:r>
                  <a:rPr lang="en-US" sz="2000" b="1" dirty="0" smtClean="0">
                    <a:solidFill>
                      <a:srgbClr val="0000FF"/>
                    </a:solidFill>
                    <a:latin typeface="Calibri" pitchFamily="34" charset="0"/>
                  </a:rPr>
                  <a:t>RI</a:t>
                </a:r>
              </a:p>
            </p:txBody>
          </p:sp>
          <p:cxnSp>
            <p:nvCxnSpPr>
              <p:cNvPr id="28" name="Straight Arrow Connector 27"/>
              <p:cNvCxnSpPr>
                <a:stCxn id="20" idx="1"/>
              </p:cNvCxnSpPr>
              <p:nvPr/>
            </p:nvCxnSpPr>
            <p:spPr bwMode="auto">
              <a:xfrm rot="10800000" flipV="1">
                <a:off x="6125281" y="2372160"/>
                <a:ext cx="251791" cy="171005"/>
              </a:xfrm>
              <a:prstGeom prst="straightConnector1">
                <a:avLst/>
              </a:prstGeom>
              <a:noFill/>
              <a:ln w="19050" cap="flat" cmpd="sng" algn="ctr">
                <a:solidFill>
                  <a:srgbClr val="0000FF"/>
                </a:solidFill>
                <a:prstDash val="solid"/>
                <a:round/>
                <a:headEnd type="none" w="med" len="med"/>
                <a:tailEnd type="arrow"/>
              </a:ln>
              <a:effectLst/>
            </p:spPr>
          </p:cxnSp>
        </p:grpSp>
      </p:grpSp>
      <p:sp>
        <p:nvSpPr>
          <p:cNvPr id="1027" name="Rectangle 2"/>
          <p:cNvSpPr>
            <a:spLocks noGrp="1" noChangeArrowheads="1"/>
          </p:cNvSpPr>
          <p:nvPr>
            <p:ph type="title"/>
          </p:nvPr>
        </p:nvSpPr>
        <p:spPr>
          <a:xfrm>
            <a:off x="1205948" y="239617"/>
            <a:ext cx="7566991" cy="356731"/>
          </a:xfrm>
          <a:noFill/>
        </p:spPr>
        <p:txBody>
          <a:bodyPr>
            <a:normAutofit fontScale="90000"/>
          </a:bodyPr>
          <a:lstStyle/>
          <a:p>
            <a:r>
              <a:rPr lang="zh-CN" altLang="en-US" i="0" dirty="0" smtClean="0"/>
              <a:t>多分散性样品的摩尔质量</a:t>
            </a:r>
            <a:endParaRPr lang="en-US" i="0" dirty="0" smtClean="0"/>
          </a:p>
        </p:txBody>
      </p:sp>
      <p:sp>
        <p:nvSpPr>
          <p:cNvPr id="27784" name="Rectangle 136"/>
          <p:cNvSpPr>
            <a:spLocks noChangeArrowheads="1"/>
          </p:cNvSpPr>
          <p:nvPr/>
        </p:nvSpPr>
        <p:spPr bwMode="auto">
          <a:xfrm>
            <a:off x="648590" y="4785597"/>
            <a:ext cx="7967469" cy="1170193"/>
          </a:xfrm>
          <a:prstGeom prst="rect">
            <a:avLst/>
          </a:prstGeom>
          <a:noFill/>
          <a:ln w="9525">
            <a:noFill/>
            <a:miter lim="800000"/>
            <a:headEnd/>
            <a:tailEnd/>
          </a:ln>
        </p:spPr>
        <p:txBody>
          <a:bodyPr wrap="square" lIns="92075" tIns="46038" rIns="92075" bIns="46038">
            <a:spAutoFit/>
          </a:bodyPr>
          <a:lstStyle/>
          <a:p>
            <a:pPr marL="231775" indent="-231775" algn="l">
              <a:spcBef>
                <a:spcPts val="600"/>
              </a:spcBef>
              <a:buSzPts val="1800"/>
              <a:buFont typeface="Helvetica" pitchFamily="34" charset="0"/>
              <a:buChar char="•"/>
            </a:pPr>
            <a:r>
              <a:rPr lang="en-US" sz="2000" b="0" dirty="0" err="1" smtClean="0">
                <a:solidFill>
                  <a:srgbClr val="6600CC"/>
                </a:solidFill>
                <a:latin typeface="Calibri" pitchFamily="34" charset="0"/>
              </a:rPr>
              <a:t>M</a:t>
            </a:r>
            <a:r>
              <a:rPr lang="en-US" sz="2000" b="0" baseline="-25000" dirty="0" err="1" smtClean="0">
                <a:solidFill>
                  <a:srgbClr val="6600CC"/>
                </a:solidFill>
                <a:latin typeface="Calibri" pitchFamily="34" charset="0"/>
              </a:rPr>
              <a:t>n</a:t>
            </a:r>
            <a:r>
              <a:rPr lang="en-US" sz="2000" b="0" dirty="0" smtClean="0">
                <a:latin typeface="Calibri" pitchFamily="34" charset="0"/>
              </a:rPr>
              <a:t> &lt; M</a:t>
            </a:r>
            <a:r>
              <a:rPr lang="en-US" sz="2000" b="0" baseline="-25000" dirty="0" smtClean="0">
                <a:latin typeface="Calibri" pitchFamily="34" charset="0"/>
              </a:rPr>
              <a:t>v</a:t>
            </a:r>
            <a:r>
              <a:rPr lang="en-US" sz="2000" b="0" dirty="0" smtClean="0">
                <a:latin typeface="Calibri" pitchFamily="34" charset="0"/>
              </a:rPr>
              <a:t> &lt; </a:t>
            </a:r>
            <a:r>
              <a:rPr lang="en-US" sz="2000" b="0" dirty="0" smtClean="0">
                <a:solidFill>
                  <a:srgbClr val="0000FF"/>
                </a:solidFill>
                <a:latin typeface="Calibri" pitchFamily="34" charset="0"/>
              </a:rPr>
              <a:t>M</a:t>
            </a:r>
            <a:r>
              <a:rPr lang="en-US" sz="2000" b="0" baseline="-25000" dirty="0" smtClean="0">
                <a:solidFill>
                  <a:srgbClr val="0000FF"/>
                </a:solidFill>
                <a:latin typeface="Calibri" pitchFamily="34" charset="0"/>
              </a:rPr>
              <a:t>w</a:t>
            </a:r>
            <a:r>
              <a:rPr lang="en-US" sz="2000" b="0" dirty="0" smtClean="0">
                <a:latin typeface="Calibri" pitchFamily="34" charset="0"/>
              </a:rPr>
              <a:t> &lt; </a:t>
            </a:r>
            <a:r>
              <a:rPr lang="en-US" sz="2000" b="0" dirty="0" smtClean="0">
                <a:solidFill>
                  <a:srgbClr val="663300"/>
                </a:solidFill>
                <a:latin typeface="Calibri" pitchFamily="34" charset="0"/>
              </a:rPr>
              <a:t>M</a:t>
            </a:r>
            <a:r>
              <a:rPr lang="en-US" sz="2000" b="0" baseline="-25000" dirty="0" smtClean="0">
                <a:solidFill>
                  <a:srgbClr val="663300"/>
                </a:solidFill>
                <a:latin typeface="Calibri" pitchFamily="34" charset="0"/>
              </a:rPr>
              <a:t>z</a:t>
            </a:r>
          </a:p>
          <a:p>
            <a:pPr marL="231775" indent="-231775" algn="l">
              <a:spcBef>
                <a:spcPts val="600"/>
              </a:spcBef>
              <a:buSzPts val="1800"/>
              <a:buFont typeface="Helvetica" pitchFamily="34" charset="0"/>
              <a:buChar char="•"/>
            </a:pPr>
            <a:r>
              <a:rPr lang="en-US" sz="2000" b="1" dirty="0" smtClean="0">
                <a:solidFill>
                  <a:srgbClr val="0000FF"/>
                </a:solidFill>
                <a:latin typeface="Calibri" pitchFamily="34" charset="0"/>
                <a:cs typeface="Times New Roman" pitchFamily="18" charset="0"/>
              </a:rPr>
              <a:t>M</a:t>
            </a:r>
            <a:r>
              <a:rPr lang="en-US" sz="2000" b="1" baseline="-25000" dirty="0" smtClean="0">
                <a:solidFill>
                  <a:srgbClr val="0000FF"/>
                </a:solidFill>
                <a:latin typeface="Calibri" pitchFamily="34" charset="0"/>
                <a:cs typeface="Times New Roman" pitchFamily="18" charset="0"/>
              </a:rPr>
              <a:t>w</a:t>
            </a:r>
            <a:r>
              <a:rPr lang="en-US" sz="2000" dirty="0" smtClean="0">
                <a:latin typeface="Calibri" pitchFamily="34" charset="0"/>
                <a:cs typeface="Times New Roman" pitchFamily="18" charset="0"/>
              </a:rPr>
              <a:t>  </a:t>
            </a:r>
            <a:r>
              <a:rPr lang="zh-CN" altLang="en-US" sz="2000" dirty="0" smtClean="0">
                <a:latin typeface="Calibri" pitchFamily="34" charset="0"/>
                <a:cs typeface="Times New Roman" pitchFamily="18" charset="0"/>
              </a:rPr>
              <a:t>直接有</a:t>
            </a:r>
            <a:r>
              <a:rPr lang="en-US" altLang="zh-CN" sz="2000" dirty="0" smtClean="0">
                <a:latin typeface="Calibri" pitchFamily="34" charset="0"/>
                <a:cs typeface="Times New Roman" pitchFamily="18" charset="0"/>
              </a:rPr>
              <a:t>LS</a:t>
            </a:r>
            <a:r>
              <a:rPr lang="zh-CN" altLang="en-US" sz="2000" dirty="0" smtClean="0">
                <a:latin typeface="Calibri" pitchFamily="34" charset="0"/>
                <a:cs typeface="Times New Roman" pitchFamily="18" charset="0"/>
              </a:rPr>
              <a:t>测定</a:t>
            </a:r>
            <a:endParaRPr lang="en-US" sz="2000" dirty="0" smtClean="0">
              <a:latin typeface="Calibri" pitchFamily="34" charset="0"/>
            </a:endParaRPr>
          </a:p>
          <a:p>
            <a:pPr marL="231775" indent="-231775" algn="l">
              <a:spcBef>
                <a:spcPts val="600"/>
              </a:spcBef>
              <a:buSzPts val="1800"/>
              <a:buFont typeface="Helvetica" pitchFamily="34" charset="0"/>
              <a:buChar char="•"/>
            </a:pPr>
            <a:r>
              <a:rPr lang="zh-CN" altLang="en-US" sz="2000" dirty="0" smtClean="0">
                <a:latin typeface="Calibri" pitchFamily="34" charset="0"/>
              </a:rPr>
              <a:t>良好的</a:t>
            </a:r>
            <a:r>
              <a:rPr lang="en-US" altLang="zh-CN" sz="2000" i="1" dirty="0" smtClean="0">
                <a:latin typeface="Calibri" pitchFamily="34" charset="0"/>
              </a:rPr>
              <a:t>SEC</a:t>
            </a:r>
            <a:r>
              <a:rPr lang="zh-CN" altLang="en-US" sz="2000" dirty="0" smtClean="0">
                <a:latin typeface="Calibri" pitchFamily="34" charset="0"/>
              </a:rPr>
              <a:t>分离效果是精确测定摩尔质量的重要前提。</a:t>
            </a:r>
            <a:endParaRPr lang="en-US" sz="2000" dirty="0">
              <a:latin typeface="Calibri" pitchFamily="34" charset="0"/>
            </a:endParaRPr>
          </a:p>
        </p:txBody>
      </p:sp>
      <p:sp>
        <p:nvSpPr>
          <p:cNvPr id="26631" name="Rectangle 7"/>
          <p:cNvSpPr>
            <a:spLocks noChangeArrowheads="1"/>
          </p:cNvSpPr>
          <p:nvPr/>
        </p:nvSpPr>
        <p:spPr bwMode="auto">
          <a:xfrm>
            <a:off x="0" y="13525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26632" name="Rectangle 8"/>
          <p:cNvSpPr>
            <a:spLocks noChangeArrowheads="1"/>
          </p:cNvSpPr>
          <p:nvPr/>
        </p:nvSpPr>
        <p:spPr bwMode="auto">
          <a:xfrm>
            <a:off x="0" y="2276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26633" name="Rectangle 9"/>
          <p:cNvSpPr>
            <a:spLocks noChangeArrowheads="1"/>
          </p:cNvSpPr>
          <p:nvPr/>
        </p:nvSpPr>
        <p:spPr bwMode="auto">
          <a:xfrm>
            <a:off x="0" y="3238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grpSp>
        <p:nvGrpSpPr>
          <p:cNvPr id="29" name="Group 28"/>
          <p:cNvGrpSpPr/>
          <p:nvPr/>
        </p:nvGrpSpPr>
        <p:grpSpPr>
          <a:xfrm>
            <a:off x="4184343" y="1426085"/>
            <a:ext cx="471603" cy="494266"/>
            <a:chOff x="4152444" y="1755708"/>
            <a:chExt cx="471603" cy="494266"/>
          </a:xfrm>
        </p:grpSpPr>
        <p:cxnSp>
          <p:nvCxnSpPr>
            <p:cNvPr id="18" name="Straight Arrow Connector 17"/>
            <p:cNvCxnSpPr/>
            <p:nvPr/>
          </p:nvCxnSpPr>
          <p:spPr bwMode="auto">
            <a:xfrm rot="16200000" flipH="1">
              <a:off x="4429743" y="2092264"/>
              <a:ext cx="313910" cy="1510"/>
            </a:xfrm>
            <a:prstGeom prst="straightConnector1">
              <a:avLst/>
            </a:prstGeom>
            <a:noFill/>
            <a:ln w="19050" cap="flat" cmpd="sng" algn="ctr">
              <a:solidFill>
                <a:srgbClr val="663300"/>
              </a:solidFill>
              <a:prstDash val="solid"/>
              <a:round/>
              <a:headEnd type="none" w="med" len="med"/>
              <a:tailEnd type="arrow"/>
            </a:ln>
            <a:effectLst/>
          </p:spPr>
        </p:cxnSp>
        <p:sp>
          <p:nvSpPr>
            <p:cNvPr id="21" name="TextBox 20"/>
            <p:cNvSpPr txBox="1"/>
            <p:nvPr/>
          </p:nvSpPr>
          <p:spPr>
            <a:xfrm>
              <a:off x="4152444" y="1755708"/>
              <a:ext cx="471603" cy="400110"/>
            </a:xfrm>
            <a:prstGeom prst="rect">
              <a:avLst/>
            </a:prstGeom>
            <a:noFill/>
          </p:spPr>
          <p:txBody>
            <a:bodyPr wrap="none" rtlCol="0">
              <a:spAutoFit/>
            </a:bodyPr>
            <a:lstStyle/>
            <a:p>
              <a:r>
                <a:rPr lang="en-US" sz="2000" dirty="0" smtClean="0">
                  <a:solidFill>
                    <a:srgbClr val="663300"/>
                  </a:solidFill>
                  <a:latin typeface="Calibri" pitchFamily="34" charset="0"/>
                </a:rPr>
                <a:t>M</a:t>
              </a:r>
              <a:r>
                <a:rPr lang="en-US" sz="2000" baseline="-25000" dirty="0" smtClean="0">
                  <a:solidFill>
                    <a:srgbClr val="663300"/>
                  </a:solidFill>
                  <a:latin typeface="Calibri" pitchFamily="34" charset="0"/>
                </a:rPr>
                <a:t>z</a:t>
              </a:r>
            </a:p>
          </p:txBody>
        </p:sp>
      </p:grpSp>
      <p:grpSp>
        <p:nvGrpSpPr>
          <p:cNvPr id="33" name="Group 32"/>
          <p:cNvGrpSpPr/>
          <p:nvPr/>
        </p:nvGrpSpPr>
        <p:grpSpPr>
          <a:xfrm>
            <a:off x="4631899" y="1126875"/>
            <a:ext cx="535724" cy="427771"/>
            <a:chOff x="4589367" y="1637259"/>
            <a:chExt cx="535724" cy="427771"/>
          </a:xfrm>
        </p:grpSpPr>
        <p:sp>
          <p:nvSpPr>
            <p:cNvPr id="14" name="TextBox 13"/>
            <p:cNvSpPr txBox="1"/>
            <p:nvPr/>
          </p:nvSpPr>
          <p:spPr>
            <a:xfrm>
              <a:off x="4589367" y="1637259"/>
              <a:ext cx="535724" cy="400110"/>
            </a:xfrm>
            <a:prstGeom prst="rect">
              <a:avLst/>
            </a:prstGeom>
            <a:noFill/>
          </p:spPr>
          <p:txBody>
            <a:bodyPr wrap="none" rtlCol="0">
              <a:spAutoFit/>
            </a:bodyPr>
            <a:lstStyle/>
            <a:p>
              <a:r>
                <a:rPr lang="en-US" sz="2000" dirty="0" smtClean="0">
                  <a:solidFill>
                    <a:srgbClr val="0000FF"/>
                  </a:solidFill>
                  <a:latin typeface="Calibri" pitchFamily="34" charset="0"/>
                </a:rPr>
                <a:t>M</a:t>
              </a:r>
              <a:r>
                <a:rPr lang="en-US" sz="2000" baseline="-25000" dirty="0" smtClean="0">
                  <a:solidFill>
                    <a:srgbClr val="0000FF"/>
                  </a:solidFill>
                  <a:latin typeface="Calibri" pitchFamily="34" charset="0"/>
                </a:rPr>
                <a:t>w</a:t>
              </a:r>
            </a:p>
          </p:txBody>
        </p:sp>
        <p:cxnSp>
          <p:nvCxnSpPr>
            <p:cNvPr id="22" name="Straight Arrow Connector 21"/>
            <p:cNvCxnSpPr/>
            <p:nvPr/>
          </p:nvCxnSpPr>
          <p:spPr bwMode="auto">
            <a:xfrm rot="5400000">
              <a:off x="4936193" y="1928711"/>
              <a:ext cx="271051" cy="1588"/>
            </a:xfrm>
            <a:prstGeom prst="straightConnector1">
              <a:avLst/>
            </a:prstGeom>
            <a:noFill/>
            <a:ln w="19050" cap="flat" cmpd="sng" algn="ctr">
              <a:solidFill>
                <a:srgbClr val="0000FF"/>
              </a:solidFill>
              <a:prstDash val="solid"/>
              <a:round/>
              <a:headEnd type="none" w="med" len="med"/>
              <a:tailEnd type="arrow"/>
            </a:ln>
            <a:effectLst/>
          </p:spPr>
        </p:cxnSp>
      </p:grpSp>
      <p:grpSp>
        <p:nvGrpSpPr>
          <p:cNvPr id="34" name="Group 33"/>
          <p:cNvGrpSpPr/>
          <p:nvPr/>
        </p:nvGrpSpPr>
        <p:grpSpPr>
          <a:xfrm>
            <a:off x="5395458" y="1186401"/>
            <a:ext cx="494046" cy="400110"/>
            <a:chOff x="5310394" y="1664886"/>
            <a:chExt cx="494046" cy="400110"/>
          </a:xfrm>
        </p:grpSpPr>
        <p:sp>
          <p:nvSpPr>
            <p:cNvPr id="23" name="TextBox 22"/>
            <p:cNvSpPr txBox="1"/>
            <p:nvPr/>
          </p:nvSpPr>
          <p:spPr>
            <a:xfrm>
              <a:off x="5310394" y="1664886"/>
              <a:ext cx="494046" cy="400110"/>
            </a:xfrm>
            <a:prstGeom prst="rect">
              <a:avLst/>
            </a:prstGeom>
            <a:noFill/>
          </p:spPr>
          <p:txBody>
            <a:bodyPr wrap="none" rtlCol="0">
              <a:spAutoFit/>
            </a:bodyPr>
            <a:lstStyle/>
            <a:p>
              <a:r>
                <a:rPr lang="en-US" sz="2000" dirty="0" smtClean="0">
                  <a:solidFill>
                    <a:srgbClr val="00FF00"/>
                  </a:solidFill>
                  <a:latin typeface="Calibri" pitchFamily="34" charset="0"/>
                </a:rPr>
                <a:t>M</a:t>
              </a:r>
              <a:r>
                <a:rPr lang="en-US" sz="2000" baseline="-25000" dirty="0" smtClean="0">
                  <a:solidFill>
                    <a:srgbClr val="00FF00"/>
                  </a:solidFill>
                  <a:latin typeface="Calibri" pitchFamily="34" charset="0"/>
                </a:rPr>
                <a:t>p</a:t>
              </a:r>
            </a:p>
          </p:txBody>
        </p:sp>
        <p:cxnSp>
          <p:nvCxnSpPr>
            <p:cNvPr id="24" name="Straight Arrow Connector 23"/>
            <p:cNvCxnSpPr/>
            <p:nvPr/>
          </p:nvCxnSpPr>
          <p:spPr bwMode="auto">
            <a:xfrm rot="16200000" flipH="1">
              <a:off x="5185282" y="1900040"/>
              <a:ext cx="274320" cy="1510"/>
            </a:xfrm>
            <a:prstGeom prst="straightConnector1">
              <a:avLst/>
            </a:prstGeom>
            <a:noFill/>
            <a:ln w="19050" cap="flat" cmpd="sng" algn="ctr">
              <a:solidFill>
                <a:srgbClr val="00FF00"/>
              </a:solidFill>
              <a:prstDash val="solid"/>
              <a:round/>
              <a:headEnd type="none" w="med" len="med"/>
              <a:tailEnd type="arrow"/>
            </a:ln>
            <a:effectLst/>
          </p:spPr>
        </p:cxnSp>
      </p:grpSp>
      <p:grpSp>
        <p:nvGrpSpPr>
          <p:cNvPr id="35" name="Group 34"/>
          <p:cNvGrpSpPr/>
          <p:nvPr/>
        </p:nvGrpSpPr>
        <p:grpSpPr>
          <a:xfrm>
            <a:off x="5020872" y="2009402"/>
            <a:ext cx="494046" cy="421852"/>
            <a:chOff x="4937227" y="2424089"/>
            <a:chExt cx="494046" cy="421852"/>
          </a:xfrm>
        </p:grpSpPr>
        <p:sp>
          <p:nvSpPr>
            <p:cNvPr id="25" name="TextBox 24"/>
            <p:cNvSpPr txBox="1"/>
            <p:nvPr/>
          </p:nvSpPr>
          <p:spPr>
            <a:xfrm>
              <a:off x="4937227" y="2445831"/>
              <a:ext cx="494046" cy="400110"/>
            </a:xfrm>
            <a:prstGeom prst="rect">
              <a:avLst/>
            </a:prstGeom>
            <a:noFill/>
          </p:spPr>
          <p:txBody>
            <a:bodyPr wrap="none" rtlCol="0">
              <a:spAutoFit/>
            </a:bodyPr>
            <a:lstStyle/>
            <a:p>
              <a:r>
                <a:rPr lang="en-US" sz="2000" dirty="0" smtClean="0">
                  <a:solidFill>
                    <a:srgbClr val="6600CC"/>
                  </a:solidFill>
                  <a:latin typeface="Calibri" pitchFamily="34" charset="0"/>
                </a:rPr>
                <a:t>M</a:t>
              </a:r>
              <a:r>
                <a:rPr lang="en-US" sz="2000" baseline="-25000" dirty="0" smtClean="0">
                  <a:solidFill>
                    <a:srgbClr val="6600CC"/>
                  </a:solidFill>
                  <a:latin typeface="Calibri" pitchFamily="34" charset="0"/>
                </a:rPr>
                <a:t>n</a:t>
              </a:r>
            </a:p>
          </p:txBody>
        </p:sp>
        <p:cxnSp>
          <p:nvCxnSpPr>
            <p:cNvPr id="26" name="Straight Arrow Connector 25"/>
            <p:cNvCxnSpPr/>
            <p:nvPr/>
          </p:nvCxnSpPr>
          <p:spPr bwMode="auto">
            <a:xfrm rot="5400000" flipH="1" flipV="1">
              <a:off x="5233225" y="2580289"/>
              <a:ext cx="313910" cy="1510"/>
            </a:xfrm>
            <a:prstGeom prst="straightConnector1">
              <a:avLst/>
            </a:prstGeom>
            <a:noFill/>
            <a:ln w="19050" cap="flat" cmpd="sng" algn="ctr">
              <a:solidFill>
                <a:srgbClr val="6600CC"/>
              </a:solidFill>
              <a:prstDash val="solid"/>
              <a:round/>
              <a:headEnd type="none" w="med" len="med"/>
              <a:tailEnd type="arrow"/>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1000"/>
                                        <p:tgtEl>
                                          <p:spTgt spid="33"/>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1000"/>
                                        <p:tgtEl>
                                          <p:spTgt spid="29"/>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10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7784">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7784">
                                            <p:txEl>
                                              <p:pRg st="1" end="1"/>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778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a:noFill/>
        </p:spPr>
        <p:txBody>
          <a:bodyPr>
            <a:normAutofit fontScale="90000"/>
          </a:bodyPr>
          <a:lstStyle/>
          <a:p>
            <a:r>
              <a:rPr lang="zh-CN" altLang="en-US" i="0" dirty="0" smtClean="0"/>
              <a:t>均方根半径 （旋转半径）</a:t>
            </a:r>
            <a:endParaRPr lang="en-US" i="0" dirty="0" smtClean="0"/>
          </a:p>
        </p:txBody>
      </p:sp>
      <p:sp>
        <p:nvSpPr>
          <p:cNvPr id="29699" name="Rectangle 3"/>
          <p:cNvSpPr>
            <a:spLocks noChangeArrowheads="1"/>
          </p:cNvSpPr>
          <p:nvPr/>
        </p:nvSpPr>
        <p:spPr bwMode="auto">
          <a:xfrm>
            <a:off x="710565" y="962549"/>
            <a:ext cx="3921760" cy="400752"/>
          </a:xfrm>
          <a:prstGeom prst="rect">
            <a:avLst/>
          </a:prstGeom>
          <a:noFill/>
          <a:ln w="9525">
            <a:noFill/>
            <a:miter lim="800000"/>
            <a:headEnd/>
            <a:tailEnd/>
          </a:ln>
        </p:spPr>
        <p:txBody>
          <a:bodyPr wrap="square" lIns="92075" tIns="46038" rIns="92075" bIns="46038">
            <a:spAutoFit/>
          </a:bodyPr>
          <a:lstStyle/>
          <a:p>
            <a:pPr algn="ctr">
              <a:spcBef>
                <a:spcPct val="50000"/>
              </a:spcBef>
            </a:pPr>
            <a:r>
              <a:rPr lang="en-US" sz="2000" dirty="0" smtClean="0">
                <a:latin typeface="Calibri" pitchFamily="34" charset="0"/>
              </a:rPr>
              <a:t>Mean </a:t>
            </a:r>
            <a:r>
              <a:rPr lang="en-US" sz="2000" dirty="0">
                <a:latin typeface="Calibri" pitchFamily="34" charset="0"/>
              </a:rPr>
              <a:t>Square </a:t>
            </a:r>
            <a:r>
              <a:rPr lang="en-US" sz="2000" dirty="0" smtClean="0">
                <a:latin typeface="Calibri" pitchFamily="34" charset="0"/>
              </a:rPr>
              <a:t>Radius:</a:t>
            </a:r>
            <a:endParaRPr lang="en-US" sz="2000" dirty="0">
              <a:latin typeface="Calibri" pitchFamily="34" charset="0"/>
            </a:endParaRPr>
          </a:p>
        </p:txBody>
      </p:sp>
      <p:sp>
        <p:nvSpPr>
          <p:cNvPr id="29703" name="Rectangle 7"/>
          <p:cNvSpPr>
            <a:spLocks noChangeArrowheads="1"/>
          </p:cNvSpPr>
          <p:nvPr/>
        </p:nvSpPr>
        <p:spPr bwMode="auto">
          <a:xfrm>
            <a:off x="505170" y="5252500"/>
            <a:ext cx="8254310" cy="677751"/>
          </a:xfrm>
          <a:prstGeom prst="rect">
            <a:avLst/>
          </a:prstGeom>
          <a:noFill/>
          <a:ln w="9525">
            <a:noFill/>
            <a:miter lim="800000"/>
            <a:headEnd/>
            <a:tailEnd/>
          </a:ln>
        </p:spPr>
        <p:txBody>
          <a:bodyPr wrap="square" lIns="92075" tIns="46038" rIns="92075" bIns="46038">
            <a:spAutoFit/>
          </a:bodyPr>
          <a:lstStyle/>
          <a:p>
            <a:pPr marL="233363" indent="-233363" algn="just">
              <a:lnSpc>
                <a:spcPct val="95000"/>
              </a:lnSpc>
              <a:buFont typeface="Arial" pitchFamily="34" charset="0"/>
              <a:buChar char="•"/>
            </a:pPr>
            <a:r>
              <a:rPr lang="en-US" sz="2000" b="0" dirty="0" smtClean="0">
                <a:latin typeface="Calibri" pitchFamily="34" charset="0"/>
              </a:rPr>
              <a:t> </a:t>
            </a:r>
            <a:r>
              <a:rPr lang="en-US" sz="2000" b="1" i="1" dirty="0" smtClean="0">
                <a:solidFill>
                  <a:srgbClr val="00B050"/>
                </a:solidFill>
                <a:latin typeface="Calibri" pitchFamily="34" charset="0"/>
              </a:rPr>
              <a:t>z-average mean square radius</a:t>
            </a:r>
            <a:r>
              <a:rPr lang="en-US" sz="2000" b="1" dirty="0" smtClean="0">
                <a:solidFill>
                  <a:srgbClr val="00B050"/>
                </a:solidFill>
                <a:latin typeface="Calibri" pitchFamily="34" charset="0"/>
              </a:rPr>
              <a:t> </a:t>
            </a:r>
            <a:r>
              <a:rPr lang="zh-CN" altLang="en-US" sz="2000" b="0" dirty="0" smtClean="0">
                <a:latin typeface="Calibri" pitchFamily="34" charset="0"/>
              </a:rPr>
              <a:t>直接由</a:t>
            </a:r>
            <a:r>
              <a:rPr lang="en-US" sz="2000" dirty="0" smtClean="0">
                <a:latin typeface="Calibri" pitchFamily="34" charset="0"/>
              </a:rPr>
              <a:t>MALS</a:t>
            </a:r>
            <a:r>
              <a:rPr lang="zh-CN" altLang="en-US" sz="2000" b="0" dirty="0" smtClean="0">
                <a:latin typeface="Calibri" pitchFamily="34" charset="0"/>
              </a:rPr>
              <a:t>测定</a:t>
            </a:r>
            <a:r>
              <a:rPr lang="en-US" sz="2000" b="0" dirty="0" smtClean="0">
                <a:latin typeface="Calibri" pitchFamily="34" charset="0"/>
              </a:rPr>
              <a:t> </a:t>
            </a:r>
            <a:r>
              <a:rPr lang="zh-CN" altLang="en-US" sz="2000" b="0" dirty="0" smtClean="0">
                <a:latin typeface="Calibri" pitchFamily="34" charset="0"/>
              </a:rPr>
              <a:t>。</a:t>
            </a:r>
            <a:endParaRPr lang="en-US" sz="2000" b="0" dirty="0" smtClean="0">
              <a:latin typeface="Calibri" pitchFamily="34" charset="0"/>
            </a:endParaRPr>
          </a:p>
          <a:p>
            <a:pPr marL="233363" indent="-233363" algn="just">
              <a:lnSpc>
                <a:spcPct val="95000"/>
              </a:lnSpc>
              <a:buFont typeface="Arial" pitchFamily="34" charset="0"/>
              <a:buChar char="•"/>
            </a:pPr>
            <a:r>
              <a:rPr lang="en-US" sz="2000" dirty="0" smtClean="0">
                <a:latin typeface="Calibri" pitchFamily="34" charset="0"/>
              </a:rPr>
              <a:t>Astra </a:t>
            </a:r>
            <a:r>
              <a:rPr lang="zh-CN" altLang="en-US" sz="2000" dirty="0" smtClean="0">
                <a:latin typeface="Calibri" pitchFamily="34" charset="0"/>
              </a:rPr>
              <a:t>直接计算出数均、重均以及</a:t>
            </a:r>
            <a:r>
              <a:rPr lang="en-US" sz="2000" dirty="0" smtClean="0">
                <a:latin typeface="Calibri" pitchFamily="34" charset="0"/>
              </a:rPr>
              <a:t>z-</a:t>
            </a:r>
            <a:r>
              <a:rPr lang="zh-CN" altLang="en-US" sz="2000" dirty="0" smtClean="0">
                <a:latin typeface="Calibri" pitchFamily="34" charset="0"/>
              </a:rPr>
              <a:t>均方根半径。</a:t>
            </a:r>
            <a:r>
              <a:rPr lang="en-US" sz="2000" dirty="0" smtClean="0">
                <a:latin typeface="Calibri" pitchFamily="34" charset="0"/>
              </a:rPr>
              <a:t> </a:t>
            </a:r>
          </a:p>
        </p:txBody>
      </p:sp>
      <p:pic>
        <p:nvPicPr>
          <p:cNvPr id="9" name="Picture 9" descr="rms2"/>
          <p:cNvPicPr>
            <a:picLocks noChangeAspect="1" noChangeArrowheads="1"/>
          </p:cNvPicPr>
          <p:nvPr/>
        </p:nvPicPr>
        <p:blipFill>
          <a:blip r:embed="rId3" cstate="print"/>
          <a:srcRect/>
          <a:stretch>
            <a:fillRect/>
          </a:stretch>
        </p:blipFill>
        <p:spPr bwMode="auto">
          <a:xfrm>
            <a:off x="5730240" y="1535430"/>
            <a:ext cx="2568943" cy="2018455"/>
          </a:xfrm>
          <a:prstGeom prst="rect">
            <a:avLst/>
          </a:prstGeom>
          <a:noFill/>
          <a:ln w="9525">
            <a:noFill/>
            <a:miter lim="800000"/>
            <a:headEnd/>
            <a:tailEnd/>
          </a:ln>
        </p:spPr>
      </p:pic>
      <p:sp>
        <p:nvSpPr>
          <p:cNvPr id="10" name="Rectangle 3"/>
          <p:cNvSpPr>
            <a:spLocks noChangeArrowheads="1"/>
          </p:cNvSpPr>
          <p:nvPr/>
        </p:nvSpPr>
        <p:spPr bwMode="auto">
          <a:xfrm>
            <a:off x="428707" y="2310103"/>
            <a:ext cx="4721087" cy="400752"/>
          </a:xfrm>
          <a:prstGeom prst="rect">
            <a:avLst/>
          </a:prstGeom>
          <a:noFill/>
          <a:ln w="9525">
            <a:noFill/>
            <a:miter lim="800000"/>
            <a:headEnd/>
            <a:tailEnd/>
          </a:ln>
        </p:spPr>
        <p:txBody>
          <a:bodyPr wrap="square" lIns="92075" tIns="46038" rIns="92075" bIns="46038">
            <a:spAutoFit/>
          </a:bodyPr>
          <a:lstStyle/>
          <a:p>
            <a:pPr algn="ctr">
              <a:spcBef>
                <a:spcPct val="50000"/>
              </a:spcBef>
            </a:pPr>
            <a:r>
              <a:rPr lang="en-US" sz="2000" dirty="0" smtClean="0">
                <a:latin typeface="Calibri" pitchFamily="34" charset="0"/>
              </a:rPr>
              <a:t>Root Mean </a:t>
            </a:r>
            <a:r>
              <a:rPr lang="en-US" sz="2000" dirty="0">
                <a:latin typeface="Calibri" pitchFamily="34" charset="0"/>
              </a:rPr>
              <a:t>Square </a:t>
            </a:r>
            <a:r>
              <a:rPr lang="en-US" sz="2000" dirty="0" smtClean="0">
                <a:latin typeface="Calibri" pitchFamily="34" charset="0"/>
              </a:rPr>
              <a:t>(rms) Radius r</a:t>
            </a:r>
            <a:r>
              <a:rPr lang="en-US" sz="2000" baseline="-25000" dirty="0" smtClean="0">
                <a:latin typeface="Calibri" pitchFamily="34" charset="0"/>
              </a:rPr>
              <a:t>g</a:t>
            </a:r>
            <a:r>
              <a:rPr lang="en-US" sz="2000" dirty="0" smtClean="0">
                <a:latin typeface="Calibri" pitchFamily="34" charset="0"/>
              </a:rPr>
              <a:t>: </a:t>
            </a:r>
            <a:endParaRPr lang="en-US" sz="2000" dirty="0">
              <a:latin typeface="Calibri" pitchFamily="34" charset="0"/>
            </a:endParaRPr>
          </a:p>
        </p:txBody>
      </p:sp>
      <p:sp>
        <p:nvSpPr>
          <p:cNvPr id="286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2868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286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28684"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28683" name="Picture 1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985084" y="2711450"/>
            <a:ext cx="1372723" cy="795655"/>
          </a:xfrm>
          <a:prstGeom prst="rect">
            <a:avLst/>
          </a:prstGeom>
          <a:noFill/>
        </p:spPr>
      </p:pic>
      <p:sp>
        <p:nvSpPr>
          <p:cNvPr id="28686"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28685" name="Picture 1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748431" y="1307989"/>
            <a:ext cx="1846028" cy="923014"/>
          </a:xfrm>
          <a:prstGeom prst="rect">
            <a:avLst/>
          </a:prstGeom>
          <a:noFill/>
        </p:spPr>
      </p:pic>
      <p:sp>
        <p:nvSpPr>
          <p:cNvPr id="21" name="TextBox 20"/>
          <p:cNvSpPr txBox="1"/>
          <p:nvPr/>
        </p:nvSpPr>
        <p:spPr>
          <a:xfrm>
            <a:off x="5103191" y="1024375"/>
            <a:ext cx="3736009" cy="369332"/>
          </a:xfrm>
          <a:prstGeom prst="rect">
            <a:avLst/>
          </a:prstGeom>
          <a:noFill/>
        </p:spPr>
        <p:txBody>
          <a:bodyPr wrap="square" rtlCol="0">
            <a:spAutoFit/>
          </a:bodyPr>
          <a:lstStyle/>
          <a:p>
            <a:r>
              <a:rPr lang="zh-CN" altLang="en-US" sz="1800" dirty="0" smtClean="0">
                <a:latin typeface="Calibri" pitchFamily="34" charset="0"/>
              </a:rPr>
              <a:t>单分子链中质量为</a:t>
            </a:r>
            <a:r>
              <a:rPr lang="en-US" sz="1800" i="1" dirty="0" err="1" smtClean="0">
                <a:latin typeface="Calibri" pitchFamily="34" charset="0"/>
              </a:rPr>
              <a:t>m</a:t>
            </a:r>
            <a:r>
              <a:rPr lang="en-US" sz="1800" i="1" baseline="-25000" dirty="0" err="1" smtClean="0">
                <a:latin typeface="Calibri" pitchFamily="34" charset="0"/>
              </a:rPr>
              <a:t>j</a:t>
            </a:r>
            <a:r>
              <a:rPr lang="zh-CN" altLang="en-US" sz="1800" dirty="0" smtClean="0">
                <a:latin typeface="Calibri" pitchFamily="34" charset="0"/>
              </a:rPr>
              <a:t>链段</a:t>
            </a:r>
            <a:endParaRPr lang="en-US" sz="1800" baseline="-25000" dirty="0" smtClean="0">
              <a:latin typeface="Calibri" pitchFamily="34" charset="0"/>
            </a:endParaRPr>
          </a:p>
        </p:txBody>
      </p:sp>
      <p:sp>
        <p:nvSpPr>
          <p:cNvPr id="28688"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28687" name="Picture 15"/>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462972" y="4298369"/>
            <a:ext cx="2338705" cy="823488"/>
          </a:xfrm>
          <a:prstGeom prst="rect">
            <a:avLst/>
          </a:prstGeom>
          <a:noFill/>
        </p:spPr>
      </p:pic>
      <p:sp>
        <p:nvSpPr>
          <p:cNvPr id="24" name="Rectangle 3"/>
          <p:cNvSpPr>
            <a:spLocks noChangeArrowheads="1"/>
          </p:cNvSpPr>
          <p:nvPr/>
        </p:nvSpPr>
        <p:spPr bwMode="auto">
          <a:xfrm>
            <a:off x="685165" y="3840923"/>
            <a:ext cx="7894320" cy="400752"/>
          </a:xfrm>
          <a:prstGeom prst="rect">
            <a:avLst/>
          </a:prstGeom>
          <a:noFill/>
          <a:ln w="9525">
            <a:noFill/>
            <a:miter lim="800000"/>
            <a:headEnd/>
            <a:tailEnd/>
          </a:ln>
        </p:spPr>
        <p:txBody>
          <a:bodyPr wrap="square" lIns="92075" tIns="46038" rIns="92075" bIns="46038">
            <a:spAutoFit/>
          </a:bodyPr>
          <a:lstStyle/>
          <a:p>
            <a:pPr algn="ctr">
              <a:spcBef>
                <a:spcPct val="50000"/>
              </a:spcBef>
            </a:pPr>
            <a:r>
              <a:rPr lang="zh-CN" altLang="en-US" sz="2000" b="1" dirty="0" smtClean="0">
                <a:latin typeface="Calibri" pitchFamily="34" charset="0"/>
              </a:rPr>
              <a:t>多分散性高分子：</a:t>
            </a:r>
            <a:r>
              <a:rPr lang="en-US" sz="2000" b="1" dirty="0" smtClean="0">
                <a:latin typeface="Calibri" pitchFamily="34" charset="0"/>
              </a:rPr>
              <a:t>Z-average Mean </a:t>
            </a:r>
            <a:r>
              <a:rPr lang="en-US" sz="2000" b="1" dirty="0">
                <a:latin typeface="Calibri" pitchFamily="34" charset="0"/>
              </a:rPr>
              <a:t>Square </a:t>
            </a:r>
            <a:r>
              <a:rPr lang="en-US" sz="2000" b="1" dirty="0" smtClean="0">
                <a:latin typeface="Calibri" pitchFamily="34" charset="0"/>
              </a:rPr>
              <a:t>Radius </a:t>
            </a:r>
            <a:endParaRPr lang="en-US" sz="2000" b="1" dirty="0">
              <a:latin typeface="Calibri" pitchFamily="34" charset="0"/>
            </a:endParaRPr>
          </a:p>
        </p:txBody>
      </p:sp>
      <p:sp>
        <p:nvSpPr>
          <p:cNvPr id="25" name="Rectangle 24"/>
          <p:cNvSpPr/>
          <p:nvPr/>
        </p:nvSpPr>
        <p:spPr bwMode="gray">
          <a:xfrm>
            <a:off x="5733965" y="1583323"/>
            <a:ext cx="200376" cy="246221"/>
          </a:xfrm>
          <a:prstGeom prst="rect">
            <a:avLst/>
          </a:prstGeom>
          <a:solidFill>
            <a:schemeClr val="bg1"/>
          </a:solidFill>
        </p:spPr>
        <p:txBody>
          <a:bodyPr wrap="none" lIns="0" tIns="0" rIns="0" bIns="0">
            <a:spAutoFit/>
          </a:bodyPr>
          <a:lstStyle/>
          <a:p>
            <a:r>
              <a:rPr lang="en-US" b="1" i="1" dirty="0" smtClean="0">
                <a:latin typeface="Calibri" pitchFamily="34" charset="0"/>
              </a:rPr>
              <a:t>m</a:t>
            </a:r>
            <a:r>
              <a:rPr lang="en-US" b="1" i="1" baseline="-25000" dirty="0" smtClean="0">
                <a:latin typeface="Calibri" pitchFamily="34" charset="0"/>
              </a:rPr>
              <a:t>j</a:t>
            </a:r>
            <a:endParaRPr lang="en-US" b="1" dirty="0"/>
          </a:p>
        </p:txBody>
      </p:sp>
      <p:sp>
        <p:nvSpPr>
          <p:cNvPr id="26" name="Rectangle 25"/>
          <p:cNvSpPr/>
          <p:nvPr/>
        </p:nvSpPr>
        <p:spPr bwMode="gray">
          <a:xfrm>
            <a:off x="6186727" y="2176732"/>
            <a:ext cx="107401" cy="246221"/>
          </a:xfrm>
          <a:prstGeom prst="rect">
            <a:avLst/>
          </a:prstGeom>
          <a:solidFill>
            <a:schemeClr val="bg1"/>
          </a:solidFill>
        </p:spPr>
        <p:txBody>
          <a:bodyPr wrap="none" lIns="0" tIns="0" rIns="0" bIns="0">
            <a:spAutoFit/>
          </a:bodyPr>
          <a:lstStyle/>
          <a:p>
            <a:r>
              <a:rPr lang="en-US" b="1" i="1" dirty="0" smtClean="0">
                <a:latin typeface="Calibri" pitchFamily="34" charset="0"/>
              </a:rPr>
              <a:t>r</a:t>
            </a:r>
            <a:r>
              <a:rPr lang="en-US" b="1" i="1" baseline="-25000" dirty="0" smtClean="0">
                <a:latin typeface="Calibri" pitchFamily="34" charset="0"/>
              </a:rPr>
              <a:t>j</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p:cTn id="7" dur="500" fill="hold"/>
                                        <p:tgtEl>
                                          <p:spTgt spid="29699"/>
                                        </p:tgtEl>
                                        <p:attrNameLst>
                                          <p:attrName>ppt_w</p:attrName>
                                        </p:attrNameLst>
                                      </p:cBhvr>
                                      <p:tavLst>
                                        <p:tav tm="0">
                                          <p:val>
                                            <p:fltVal val="0"/>
                                          </p:val>
                                        </p:tav>
                                        <p:tav tm="100000">
                                          <p:val>
                                            <p:strVal val="#ppt_w"/>
                                          </p:val>
                                        </p:tav>
                                      </p:tavLst>
                                    </p:anim>
                                    <p:anim calcmode="lin" valueType="num">
                                      <p:cBhvr>
                                        <p:cTn id="8" dur="500" fill="hold"/>
                                        <p:tgtEl>
                                          <p:spTgt spid="29699"/>
                                        </p:tgtEl>
                                        <p:attrNameLst>
                                          <p:attrName>ppt_h</p:attrName>
                                        </p:attrNameLst>
                                      </p:cBhvr>
                                      <p:tavLst>
                                        <p:tav tm="0">
                                          <p:val>
                                            <p:fltVal val="0"/>
                                          </p:val>
                                        </p:tav>
                                        <p:tav tm="100000">
                                          <p:val>
                                            <p:strVal val="#ppt_h"/>
                                          </p:val>
                                        </p:tav>
                                      </p:tavLst>
                                    </p:anim>
                                    <p:animEffect transition="in" filter="fade">
                                      <p:cBhvr>
                                        <p:cTn id="9" dur="500"/>
                                        <p:tgtEl>
                                          <p:spTgt spid="29699"/>
                                        </p:tgtEl>
                                      </p:cBhvr>
                                    </p:animEffect>
                                  </p:childTnLst>
                                </p:cTn>
                              </p:par>
                            </p:childTnLst>
                          </p:cTn>
                        </p:par>
                        <p:par>
                          <p:cTn id="10" fill="hold">
                            <p:stCondLst>
                              <p:cond delay="500"/>
                            </p:stCondLst>
                            <p:childTnLst>
                              <p:par>
                                <p:cTn id="11" presetID="53" presetClass="entr" presetSubtype="0" fill="hold" nodeType="afterEffect">
                                  <p:stCondLst>
                                    <p:cond delay="0"/>
                                  </p:stCondLst>
                                  <p:childTnLst>
                                    <p:set>
                                      <p:cBhvr>
                                        <p:cTn id="12" dur="1" fill="hold">
                                          <p:stCondLst>
                                            <p:cond delay="0"/>
                                          </p:stCondLst>
                                        </p:cTn>
                                        <p:tgtEl>
                                          <p:spTgt spid="28685"/>
                                        </p:tgtEl>
                                        <p:attrNameLst>
                                          <p:attrName>style.visibility</p:attrName>
                                        </p:attrNameLst>
                                      </p:cBhvr>
                                      <p:to>
                                        <p:strVal val="visible"/>
                                      </p:to>
                                    </p:set>
                                    <p:anim calcmode="lin" valueType="num">
                                      <p:cBhvr>
                                        <p:cTn id="13" dur="500" fill="hold"/>
                                        <p:tgtEl>
                                          <p:spTgt spid="28685"/>
                                        </p:tgtEl>
                                        <p:attrNameLst>
                                          <p:attrName>ppt_w</p:attrName>
                                        </p:attrNameLst>
                                      </p:cBhvr>
                                      <p:tavLst>
                                        <p:tav tm="0">
                                          <p:val>
                                            <p:fltVal val="0"/>
                                          </p:val>
                                        </p:tav>
                                        <p:tav tm="100000">
                                          <p:val>
                                            <p:strVal val="#ppt_w"/>
                                          </p:val>
                                        </p:tav>
                                      </p:tavLst>
                                    </p:anim>
                                    <p:anim calcmode="lin" valueType="num">
                                      <p:cBhvr>
                                        <p:cTn id="14" dur="500" fill="hold"/>
                                        <p:tgtEl>
                                          <p:spTgt spid="28685"/>
                                        </p:tgtEl>
                                        <p:attrNameLst>
                                          <p:attrName>ppt_h</p:attrName>
                                        </p:attrNameLst>
                                      </p:cBhvr>
                                      <p:tavLst>
                                        <p:tav tm="0">
                                          <p:val>
                                            <p:fltVal val="0"/>
                                          </p:val>
                                        </p:tav>
                                        <p:tav tm="100000">
                                          <p:val>
                                            <p:strVal val="#ppt_h"/>
                                          </p:val>
                                        </p:tav>
                                      </p:tavLst>
                                    </p:anim>
                                    <p:animEffect transition="in" filter="fade">
                                      <p:cBhvr>
                                        <p:cTn id="15" dur="500"/>
                                        <p:tgtEl>
                                          <p:spTgt spid="28685"/>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Effect transition="in" filter="fade">
                                      <p:cBhvr>
                                        <p:cTn id="22" dur="500"/>
                                        <p:tgtEl>
                                          <p:spTgt spid="10"/>
                                        </p:tgtEl>
                                      </p:cBhvr>
                                    </p:animEffect>
                                  </p:childTnLst>
                                </p:cTn>
                              </p:par>
                            </p:childTnLst>
                          </p:cTn>
                        </p:par>
                        <p:par>
                          <p:cTn id="23" fill="hold">
                            <p:stCondLst>
                              <p:cond delay="500"/>
                            </p:stCondLst>
                            <p:childTnLst>
                              <p:par>
                                <p:cTn id="24" presetID="53" presetClass="entr" presetSubtype="0" fill="hold" nodeType="afterEffect">
                                  <p:stCondLst>
                                    <p:cond delay="0"/>
                                  </p:stCondLst>
                                  <p:childTnLst>
                                    <p:set>
                                      <p:cBhvr>
                                        <p:cTn id="25" dur="1" fill="hold">
                                          <p:stCondLst>
                                            <p:cond delay="0"/>
                                          </p:stCondLst>
                                        </p:cTn>
                                        <p:tgtEl>
                                          <p:spTgt spid="28683"/>
                                        </p:tgtEl>
                                        <p:attrNameLst>
                                          <p:attrName>style.visibility</p:attrName>
                                        </p:attrNameLst>
                                      </p:cBhvr>
                                      <p:to>
                                        <p:strVal val="visible"/>
                                      </p:to>
                                    </p:set>
                                    <p:anim calcmode="lin" valueType="num">
                                      <p:cBhvr>
                                        <p:cTn id="26" dur="500" fill="hold"/>
                                        <p:tgtEl>
                                          <p:spTgt spid="28683"/>
                                        </p:tgtEl>
                                        <p:attrNameLst>
                                          <p:attrName>ppt_w</p:attrName>
                                        </p:attrNameLst>
                                      </p:cBhvr>
                                      <p:tavLst>
                                        <p:tav tm="0">
                                          <p:val>
                                            <p:fltVal val="0"/>
                                          </p:val>
                                        </p:tav>
                                        <p:tav tm="100000">
                                          <p:val>
                                            <p:strVal val="#ppt_w"/>
                                          </p:val>
                                        </p:tav>
                                      </p:tavLst>
                                    </p:anim>
                                    <p:anim calcmode="lin" valueType="num">
                                      <p:cBhvr>
                                        <p:cTn id="27" dur="500" fill="hold"/>
                                        <p:tgtEl>
                                          <p:spTgt spid="28683"/>
                                        </p:tgtEl>
                                        <p:attrNameLst>
                                          <p:attrName>ppt_h</p:attrName>
                                        </p:attrNameLst>
                                      </p:cBhvr>
                                      <p:tavLst>
                                        <p:tav tm="0">
                                          <p:val>
                                            <p:fltVal val="0"/>
                                          </p:val>
                                        </p:tav>
                                        <p:tav tm="100000">
                                          <p:val>
                                            <p:strVal val="#ppt_h"/>
                                          </p:val>
                                        </p:tav>
                                      </p:tavLst>
                                    </p:anim>
                                    <p:animEffect transition="in" filter="fade">
                                      <p:cBhvr>
                                        <p:cTn id="28" dur="500"/>
                                        <p:tgtEl>
                                          <p:spTgt spid="28683"/>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500" fill="hold"/>
                                        <p:tgtEl>
                                          <p:spTgt spid="24"/>
                                        </p:tgtEl>
                                        <p:attrNameLst>
                                          <p:attrName>ppt_w</p:attrName>
                                        </p:attrNameLst>
                                      </p:cBhvr>
                                      <p:tavLst>
                                        <p:tav tm="0">
                                          <p:val>
                                            <p:fltVal val="0"/>
                                          </p:val>
                                        </p:tav>
                                        <p:tav tm="100000">
                                          <p:val>
                                            <p:strVal val="#ppt_w"/>
                                          </p:val>
                                        </p:tav>
                                      </p:tavLst>
                                    </p:anim>
                                    <p:anim calcmode="lin" valueType="num">
                                      <p:cBhvr>
                                        <p:cTn id="34" dur="500" fill="hold"/>
                                        <p:tgtEl>
                                          <p:spTgt spid="24"/>
                                        </p:tgtEl>
                                        <p:attrNameLst>
                                          <p:attrName>ppt_h</p:attrName>
                                        </p:attrNameLst>
                                      </p:cBhvr>
                                      <p:tavLst>
                                        <p:tav tm="0">
                                          <p:val>
                                            <p:fltVal val="0"/>
                                          </p:val>
                                        </p:tav>
                                        <p:tav tm="100000">
                                          <p:val>
                                            <p:strVal val="#ppt_h"/>
                                          </p:val>
                                        </p:tav>
                                      </p:tavLst>
                                    </p:anim>
                                    <p:animEffect transition="in" filter="fade">
                                      <p:cBhvr>
                                        <p:cTn id="35" dur="500"/>
                                        <p:tgtEl>
                                          <p:spTgt spid="24"/>
                                        </p:tgtEl>
                                      </p:cBhvr>
                                    </p:animEffect>
                                  </p:childTnLst>
                                </p:cTn>
                              </p:par>
                            </p:childTnLst>
                          </p:cTn>
                        </p:par>
                        <p:par>
                          <p:cTn id="36" fill="hold">
                            <p:stCondLst>
                              <p:cond delay="500"/>
                            </p:stCondLst>
                            <p:childTnLst>
                              <p:par>
                                <p:cTn id="37" presetID="53" presetClass="entr" presetSubtype="0" fill="hold" nodeType="afterEffect">
                                  <p:stCondLst>
                                    <p:cond delay="0"/>
                                  </p:stCondLst>
                                  <p:childTnLst>
                                    <p:set>
                                      <p:cBhvr>
                                        <p:cTn id="38" dur="1" fill="hold">
                                          <p:stCondLst>
                                            <p:cond delay="0"/>
                                          </p:stCondLst>
                                        </p:cTn>
                                        <p:tgtEl>
                                          <p:spTgt spid="28687"/>
                                        </p:tgtEl>
                                        <p:attrNameLst>
                                          <p:attrName>style.visibility</p:attrName>
                                        </p:attrNameLst>
                                      </p:cBhvr>
                                      <p:to>
                                        <p:strVal val="visible"/>
                                      </p:to>
                                    </p:set>
                                    <p:anim calcmode="lin" valueType="num">
                                      <p:cBhvr>
                                        <p:cTn id="39" dur="500" fill="hold"/>
                                        <p:tgtEl>
                                          <p:spTgt spid="28687"/>
                                        </p:tgtEl>
                                        <p:attrNameLst>
                                          <p:attrName>ppt_w</p:attrName>
                                        </p:attrNameLst>
                                      </p:cBhvr>
                                      <p:tavLst>
                                        <p:tav tm="0">
                                          <p:val>
                                            <p:fltVal val="0"/>
                                          </p:val>
                                        </p:tav>
                                        <p:tav tm="100000">
                                          <p:val>
                                            <p:strVal val="#ppt_w"/>
                                          </p:val>
                                        </p:tav>
                                      </p:tavLst>
                                    </p:anim>
                                    <p:anim calcmode="lin" valueType="num">
                                      <p:cBhvr>
                                        <p:cTn id="40" dur="500" fill="hold"/>
                                        <p:tgtEl>
                                          <p:spTgt spid="28687"/>
                                        </p:tgtEl>
                                        <p:attrNameLst>
                                          <p:attrName>ppt_h</p:attrName>
                                        </p:attrNameLst>
                                      </p:cBhvr>
                                      <p:tavLst>
                                        <p:tav tm="0">
                                          <p:val>
                                            <p:fltVal val="0"/>
                                          </p:val>
                                        </p:tav>
                                        <p:tav tm="100000">
                                          <p:val>
                                            <p:strVal val="#ppt_h"/>
                                          </p:val>
                                        </p:tav>
                                      </p:tavLst>
                                    </p:anim>
                                    <p:animEffect transition="in" filter="fade">
                                      <p:cBhvr>
                                        <p:cTn id="41" dur="500"/>
                                        <p:tgtEl>
                                          <p:spTgt spid="28687"/>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9703"/>
                                        </p:tgtEl>
                                        <p:attrNameLst>
                                          <p:attrName>style.visibility</p:attrName>
                                        </p:attrNameLst>
                                      </p:cBhvr>
                                      <p:to>
                                        <p:strVal val="visible"/>
                                      </p:to>
                                    </p:set>
                                    <p:anim calcmode="lin" valueType="num">
                                      <p:cBhvr additive="base">
                                        <p:cTn id="46" dur="500" fill="hold"/>
                                        <p:tgtEl>
                                          <p:spTgt spid="29703"/>
                                        </p:tgtEl>
                                        <p:attrNameLst>
                                          <p:attrName>ppt_x</p:attrName>
                                        </p:attrNameLst>
                                      </p:cBhvr>
                                      <p:tavLst>
                                        <p:tav tm="0">
                                          <p:val>
                                            <p:strVal val="#ppt_x"/>
                                          </p:val>
                                        </p:tav>
                                        <p:tav tm="100000">
                                          <p:val>
                                            <p:strVal val="#ppt_x"/>
                                          </p:val>
                                        </p:tav>
                                      </p:tavLst>
                                    </p:anim>
                                    <p:anim calcmode="lin" valueType="num">
                                      <p:cBhvr additive="base">
                                        <p:cTn id="47" dur="500" fill="hold"/>
                                        <p:tgtEl>
                                          <p:spTgt spid="297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autoUpdateAnimBg="0"/>
      <p:bldP spid="29703" grpId="0" autoUpdateAnimBg="0"/>
      <p:bldP spid="10" grpId="0" autoUpdateAnimBg="0"/>
      <p:bldP spid="2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a:xfrm>
            <a:off x="682625" y="1455738"/>
            <a:ext cx="7772400" cy="4004692"/>
          </a:xfrm>
        </p:spPr>
        <p:txBody>
          <a:bodyPr/>
          <a:lstStyle/>
          <a:p>
            <a:pPr>
              <a:spcBef>
                <a:spcPts val="1200"/>
              </a:spcBef>
            </a:pPr>
            <a:r>
              <a:rPr lang="zh-CN" altLang="en-US" sz="2800" b="1" dirty="0" smtClean="0">
                <a:solidFill>
                  <a:srgbClr val="0000FF"/>
                </a:solidFill>
              </a:rPr>
              <a:t>模板参数创建（</a:t>
            </a:r>
            <a:r>
              <a:rPr lang="en-US" sz="2800" b="1" dirty="0" smtClean="0">
                <a:solidFill>
                  <a:srgbClr val="0000FF"/>
                </a:solidFill>
              </a:rPr>
              <a:t>Template Generation </a:t>
            </a:r>
            <a:r>
              <a:rPr lang="zh-CN" altLang="en-US" sz="2800" b="1" dirty="0" smtClean="0">
                <a:solidFill>
                  <a:srgbClr val="0000FF"/>
                </a:solidFill>
              </a:rPr>
              <a:t>）</a:t>
            </a:r>
            <a:r>
              <a:rPr lang="en-US" sz="2800" b="1" dirty="0" smtClean="0">
                <a:solidFill>
                  <a:srgbClr val="0000FF"/>
                </a:solidFill>
              </a:rPr>
              <a:t>:</a:t>
            </a:r>
          </a:p>
          <a:p>
            <a:pPr marL="1027113" lvl="1" indent="-346075">
              <a:spcBef>
                <a:spcPts val="1200"/>
              </a:spcBef>
            </a:pPr>
            <a:r>
              <a:rPr lang="zh-CN" altLang="en-US" sz="2400" dirty="0" smtClean="0"/>
              <a:t>归一化系数（</a:t>
            </a:r>
            <a:r>
              <a:rPr lang="en-US" sz="2400" dirty="0" smtClean="0"/>
              <a:t>Normalization coefficients</a:t>
            </a:r>
            <a:r>
              <a:rPr lang="zh-CN" altLang="en-US" sz="2400" dirty="0" smtClean="0"/>
              <a:t>）</a:t>
            </a:r>
            <a:r>
              <a:rPr lang="en-US" altLang="zh-CN" sz="2400" dirty="0" smtClean="0"/>
              <a:t/>
            </a:r>
            <a:br>
              <a:rPr lang="en-US" altLang="zh-CN" sz="2400" dirty="0" smtClean="0"/>
            </a:br>
            <a:r>
              <a:rPr lang="zh-CN" altLang="en-US" dirty="0" smtClean="0"/>
              <a:t>激光光电二极管检测能力差异修正</a:t>
            </a:r>
            <a:endParaRPr lang="en-US" dirty="0" smtClean="0"/>
          </a:p>
          <a:p>
            <a:pPr marL="1027113" lvl="1" indent="-346075">
              <a:spcBef>
                <a:spcPts val="1200"/>
              </a:spcBef>
            </a:pPr>
            <a:r>
              <a:rPr lang="zh-CN" altLang="en-US" sz="2400" dirty="0" smtClean="0"/>
              <a:t>延迟体积（</a:t>
            </a:r>
            <a:r>
              <a:rPr lang="en-US" sz="2400" dirty="0" smtClean="0"/>
              <a:t>Alignment </a:t>
            </a:r>
            <a:r>
              <a:rPr lang="zh-CN" altLang="en-US" sz="2400" dirty="0" smtClean="0"/>
              <a:t>）：</a:t>
            </a:r>
            <a:r>
              <a:rPr lang="en-US" altLang="zh-CN" sz="2400" dirty="0" smtClean="0"/>
              <a:t/>
            </a:r>
            <a:br>
              <a:rPr lang="en-US" altLang="zh-CN" sz="2400" dirty="0" smtClean="0"/>
            </a:br>
            <a:r>
              <a:rPr lang="zh-CN" altLang="en-US" dirty="0" smtClean="0"/>
              <a:t>检测器间管路体积。</a:t>
            </a:r>
            <a:endParaRPr lang="en-US" dirty="0" smtClean="0"/>
          </a:p>
          <a:p>
            <a:pPr marL="1027113" lvl="1" indent="-346075">
              <a:spcBef>
                <a:spcPts val="1200"/>
              </a:spcBef>
            </a:pPr>
            <a:r>
              <a:rPr lang="zh-CN" altLang="en-US" sz="2400" dirty="0" smtClean="0"/>
              <a:t>宽峰校正（</a:t>
            </a:r>
            <a:r>
              <a:rPr lang="en-US" altLang="zh-CN" sz="2400" dirty="0" smtClean="0"/>
              <a:t>Band broadening</a:t>
            </a:r>
            <a:r>
              <a:rPr lang="zh-CN" altLang="en-US" sz="2400" dirty="0" smtClean="0"/>
              <a:t>）：</a:t>
            </a:r>
            <a:r>
              <a:rPr lang="en-US" altLang="zh-CN" sz="2400" dirty="0" smtClean="0"/>
              <a:t/>
            </a:r>
            <a:br>
              <a:rPr lang="en-US" altLang="zh-CN" sz="2400" dirty="0" smtClean="0"/>
            </a:br>
            <a:r>
              <a:rPr lang="zh-CN" altLang="en-US" dirty="0" smtClean="0"/>
              <a:t>样品稀释效应修正。</a:t>
            </a:r>
            <a:endParaRPr lang="en-US" dirty="0" smtClean="0"/>
          </a:p>
          <a:p>
            <a:pPr>
              <a:spcBef>
                <a:spcPts val="3600"/>
              </a:spcBef>
            </a:pPr>
            <a:r>
              <a:rPr lang="zh-CN" altLang="en-US" sz="2800" b="1" dirty="0" smtClean="0">
                <a:solidFill>
                  <a:srgbClr val="0000FF"/>
                </a:solidFill>
              </a:rPr>
              <a:t>仪器系统有效性确认（</a:t>
            </a:r>
            <a:r>
              <a:rPr lang="en-US" sz="2800" b="1" dirty="0" smtClean="0">
                <a:solidFill>
                  <a:srgbClr val="0000FF"/>
                </a:solidFill>
              </a:rPr>
              <a:t>System Validation</a:t>
            </a:r>
            <a:r>
              <a:rPr lang="zh-CN" altLang="en-US" sz="2800" b="1" dirty="0" smtClean="0">
                <a:solidFill>
                  <a:srgbClr val="0000FF"/>
                </a:solidFill>
              </a:rPr>
              <a:t>）</a:t>
            </a:r>
            <a:endParaRPr lang="en-US" sz="2800" b="1" dirty="0" smtClean="0">
              <a:solidFill>
                <a:srgbClr val="0000FF"/>
              </a:solidFill>
            </a:endParaRPr>
          </a:p>
        </p:txBody>
      </p:sp>
      <p:sp>
        <p:nvSpPr>
          <p:cNvPr id="18434" name="Title 1"/>
          <p:cNvSpPr>
            <a:spLocks noGrp="1"/>
          </p:cNvSpPr>
          <p:nvPr>
            <p:ph type="title"/>
          </p:nvPr>
        </p:nvSpPr>
        <p:spPr/>
        <p:txBody>
          <a:bodyPr>
            <a:normAutofit fontScale="90000"/>
          </a:bodyPr>
          <a:lstStyle/>
          <a:p>
            <a:r>
              <a:rPr lang="zh-CN" altLang="en-US" i="0" dirty="0" smtClean="0">
                <a:solidFill>
                  <a:schemeClr val="tx1"/>
                </a:solidFill>
              </a:rPr>
              <a:t>模板参数创建与系统有效性确认</a:t>
            </a:r>
            <a:endParaRPr lang="en-US" i="0"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20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fade">
                                      <p:cBhvr>
                                        <p:cTn id="12" dur="2000"/>
                                        <p:tgtEl>
                                          <p:spTgt spid="1843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animEffect transition="in" filter="fade">
                                      <p:cBhvr>
                                        <p:cTn id="15" dur="2000"/>
                                        <p:tgtEl>
                                          <p:spTgt spid="1843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fade">
                                      <p:cBhvr>
                                        <p:cTn id="18" dur="2000"/>
                                        <p:tgtEl>
                                          <p:spTgt spid="1843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8435">
                                            <p:txEl>
                                              <p:pRg st="4" end="4"/>
                                            </p:txEl>
                                          </p:spTgt>
                                        </p:tgtEl>
                                        <p:attrNameLst>
                                          <p:attrName>style.visibility</p:attrName>
                                        </p:attrNameLst>
                                      </p:cBhvr>
                                      <p:to>
                                        <p:strVal val="visible"/>
                                      </p:to>
                                    </p:set>
                                    <p:animEffect transition="in" filter="fade">
                                      <p:cBhvr>
                                        <p:cTn id="23" dur="2000"/>
                                        <p:tgtEl>
                                          <p:spTgt spid="184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1026"/>
          <p:cNvSpPr>
            <a:spLocks noGrp="1" noChangeArrowheads="1"/>
          </p:cNvSpPr>
          <p:nvPr>
            <p:ph type="title"/>
          </p:nvPr>
        </p:nvSpPr>
        <p:spPr>
          <a:noFill/>
        </p:spPr>
        <p:txBody>
          <a:bodyPr>
            <a:normAutofit fontScale="90000"/>
          </a:bodyPr>
          <a:lstStyle/>
          <a:p>
            <a:r>
              <a:rPr lang="zh-CN" altLang="en-US" i="0" dirty="0" smtClean="0"/>
              <a:t>建立仪器参数</a:t>
            </a:r>
            <a:r>
              <a:rPr lang="en-US" i="0" dirty="0" smtClean="0"/>
              <a:t>: </a:t>
            </a:r>
            <a:r>
              <a:rPr lang="zh-CN" altLang="en-US" i="0" dirty="0" smtClean="0"/>
              <a:t>“第一针” </a:t>
            </a:r>
            <a:r>
              <a:rPr lang="en-US" altLang="zh-CN" i="0" dirty="0" smtClean="0"/>
              <a:t>-- </a:t>
            </a:r>
            <a:r>
              <a:rPr lang="en-US" dirty="0" smtClean="0"/>
              <a:t>BSA</a:t>
            </a:r>
          </a:p>
        </p:txBody>
      </p:sp>
      <p:sp>
        <p:nvSpPr>
          <p:cNvPr id="98310" name="Text Box 1030"/>
          <p:cNvSpPr txBox="1">
            <a:spLocks noChangeArrowheads="1"/>
          </p:cNvSpPr>
          <p:nvPr/>
        </p:nvSpPr>
        <p:spPr bwMode="auto">
          <a:xfrm>
            <a:off x="796925" y="5649685"/>
            <a:ext cx="7543800" cy="707886"/>
          </a:xfrm>
          <a:prstGeom prst="rect">
            <a:avLst/>
          </a:prstGeom>
          <a:noFill/>
          <a:ln w="9525">
            <a:noFill/>
            <a:miter lim="800000"/>
            <a:headEnd/>
            <a:tailEnd/>
          </a:ln>
        </p:spPr>
        <p:txBody>
          <a:bodyPr wrap="square">
            <a:spAutoFit/>
          </a:bodyPr>
          <a:lstStyle/>
          <a:p>
            <a:pPr algn="l">
              <a:spcBef>
                <a:spcPct val="50000"/>
              </a:spcBef>
            </a:pPr>
            <a:r>
              <a:rPr lang="en-US" sz="2000" dirty="0">
                <a:latin typeface="Calibri" pitchFamily="34" charset="0"/>
              </a:rPr>
              <a:t>ASTRA </a:t>
            </a:r>
            <a:r>
              <a:rPr lang="zh-CN" altLang="en-US" sz="2000" dirty="0" smtClean="0">
                <a:latin typeface="Calibri" pitchFamily="34" charset="0"/>
              </a:rPr>
              <a:t>通过仪器配置自动识别、标记不同仪器、并存储数据。也可以支持第三方检测器如</a:t>
            </a:r>
            <a:r>
              <a:rPr lang="en-US" altLang="zh-CN" sz="2000" dirty="0" smtClean="0">
                <a:latin typeface="Calibri" pitchFamily="34" charset="0"/>
              </a:rPr>
              <a:t>UV</a:t>
            </a:r>
            <a:r>
              <a:rPr lang="zh-CN" altLang="en-US" sz="2000" dirty="0" smtClean="0">
                <a:latin typeface="Calibri" pitchFamily="34" charset="0"/>
              </a:rPr>
              <a:t>、</a:t>
            </a:r>
            <a:r>
              <a:rPr lang="en-US" altLang="zh-CN" sz="2000" dirty="0" smtClean="0">
                <a:latin typeface="Calibri" pitchFamily="34" charset="0"/>
              </a:rPr>
              <a:t>RI</a:t>
            </a:r>
            <a:r>
              <a:rPr lang="zh-CN" altLang="en-US" sz="2000" dirty="0" smtClean="0">
                <a:latin typeface="Calibri" pitchFamily="34" charset="0"/>
              </a:rPr>
              <a:t>等。</a:t>
            </a:r>
            <a:endParaRPr lang="en-US" sz="2000" dirty="0">
              <a:latin typeface="Calibri" pitchFamily="34" charset="0"/>
            </a:endParaRPr>
          </a:p>
        </p:txBody>
      </p:sp>
      <p:grpSp>
        <p:nvGrpSpPr>
          <p:cNvPr id="8" name="Group 7"/>
          <p:cNvGrpSpPr/>
          <p:nvPr/>
        </p:nvGrpSpPr>
        <p:grpSpPr>
          <a:xfrm>
            <a:off x="1689528" y="854765"/>
            <a:ext cx="5758594" cy="2337715"/>
            <a:chOff x="1689528" y="854765"/>
            <a:chExt cx="5758594" cy="2337715"/>
          </a:xfrm>
        </p:grpSpPr>
        <p:pic>
          <p:nvPicPr>
            <p:cNvPr id="121859" name="Picture 3"/>
            <p:cNvPicPr>
              <a:picLocks noChangeAspect="1" noChangeArrowheads="1"/>
            </p:cNvPicPr>
            <p:nvPr/>
          </p:nvPicPr>
          <p:blipFill>
            <a:blip r:embed="rId3" cstate="print"/>
            <a:srcRect/>
            <a:stretch>
              <a:fillRect/>
            </a:stretch>
          </p:blipFill>
          <p:spPr bwMode="auto">
            <a:xfrm>
              <a:off x="1689528" y="854765"/>
              <a:ext cx="5758594" cy="2337715"/>
            </a:xfrm>
            <a:prstGeom prst="rect">
              <a:avLst/>
            </a:prstGeom>
            <a:noFill/>
            <a:ln w="9525">
              <a:noFill/>
              <a:miter lim="800000"/>
              <a:headEnd/>
              <a:tailEnd/>
            </a:ln>
            <a:effectLst/>
          </p:spPr>
        </p:pic>
        <p:sp>
          <p:nvSpPr>
            <p:cNvPr id="19463" name="Text Box 1039"/>
            <p:cNvSpPr txBox="1">
              <a:spLocks noChangeArrowheads="1"/>
            </p:cNvSpPr>
            <p:nvPr/>
          </p:nvSpPr>
          <p:spPr bwMode="auto">
            <a:xfrm>
              <a:off x="2285174" y="1091521"/>
              <a:ext cx="1241797" cy="396875"/>
            </a:xfrm>
            <a:prstGeom prst="rect">
              <a:avLst/>
            </a:prstGeom>
            <a:noFill/>
            <a:ln w="9525">
              <a:noFill/>
              <a:miter lim="800000"/>
              <a:headEnd/>
              <a:tailEnd/>
            </a:ln>
          </p:spPr>
          <p:txBody>
            <a:bodyPr wrap="square">
              <a:spAutoFit/>
            </a:bodyPr>
            <a:lstStyle/>
            <a:p>
              <a:pPr>
                <a:spcBef>
                  <a:spcPct val="50000"/>
                </a:spcBef>
              </a:pPr>
              <a:r>
                <a:rPr lang="en-US" sz="2000" dirty="0">
                  <a:latin typeface="Helvetica" pitchFamily="34" charset="0"/>
                </a:rPr>
                <a:t>LS 90</a:t>
              </a:r>
              <a:r>
                <a:rPr lang="en-US" sz="2000" dirty="0"/>
                <a:t>°</a:t>
              </a:r>
              <a:endParaRPr lang="en-US" sz="2000" dirty="0">
                <a:latin typeface="Helvetica" pitchFamily="34" charset="0"/>
              </a:endParaRPr>
            </a:p>
          </p:txBody>
        </p:sp>
      </p:grpSp>
      <p:grpSp>
        <p:nvGrpSpPr>
          <p:cNvPr id="9" name="Group 8"/>
          <p:cNvGrpSpPr/>
          <p:nvPr/>
        </p:nvGrpSpPr>
        <p:grpSpPr>
          <a:xfrm>
            <a:off x="1689528" y="3333762"/>
            <a:ext cx="5758594" cy="2337715"/>
            <a:chOff x="1689528" y="3333762"/>
            <a:chExt cx="5758594" cy="2337715"/>
          </a:xfrm>
        </p:grpSpPr>
        <p:pic>
          <p:nvPicPr>
            <p:cNvPr id="121860" name="Picture 4"/>
            <p:cNvPicPr>
              <a:picLocks noChangeAspect="1" noChangeArrowheads="1"/>
            </p:cNvPicPr>
            <p:nvPr/>
          </p:nvPicPr>
          <p:blipFill>
            <a:blip r:embed="rId4" cstate="print"/>
            <a:srcRect/>
            <a:stretch>
              <a:fillRect/>
            </a:stretch>
          </p:blipFill>
          <p:spPr bwMode="auto">
            <a:xfrm>
              <a:off x="1689528" y="3333762"/>
              <a:ext cx="5758594" cy="2337715"/>
            </a:xfrm>
            <a:prstGeom prst="rect">
              <a:avLst/>
            </a:prstGeom>
            <a:noFill/>
            <a:ln w="9525">
              <a:noFill/>
              <a:miter lim="800000"/>
              <a:headEnd/>
              <a:tailEnd/>
            </a:ln>
            <a:effectLst/>
          </p:spPr>
        </p:pic>
        <p:sp>
          <p:nvSpPr>
            <p:cNvPr id="98320" name="Text Box 1040"/>
            <p:cNvSpPr txBox="1">
              <a:spLocks noChangeArrowheads="1"/>
            </p:cNvSpPr>
            <p:nvPr/>
          </p:nvSpPr>
          <p:spPr bwMode="auto">
            <a:xfrm>
              <a:off x="2154546" y="3554641"/>
              <a:ext cx="1132940" cy="396875"/>
            </a:xfrm>
            <a:prstGeom prst="rect">
              <a:avLst/>
            </a:prstGeom>
            <a:noFill/>
            <a:ln w="9525">
              <a:noFill/>
              <a:miter lim="800000"/>
              <a:headEnd/>
              <a:tailEnd/>
            </a:ln>
          </p:spPr>
          <p:txBody>
            <a:bodyPr wrap="square">
              <a:spAutoFit/>
            </a:bodyPr>
            <a:lstStyle/>
            <a:p>
              <a:pPr>
                <a:spcBef>
                  <a:spcPct val="50000"/>
                </a:spcBef>
              </a:pPr>
              <a:r>
                <a:rPr lang="en-US" sz="2000" dirty="0" smtClean="0">
                  <a:latin typeface="Helvetica" pitchFamily="34" charset="0"/>
                </a:rPr>
                <a:t>UV</a:t>
              </a:r>
              <a:endParaRPr lang="en-US" sz="2000" dirty="0">
                <a:latin typeface="Helvetic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3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0"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22883" name="Picture 3"/>
          <p:cNvPicPr>
            <a:picLocks noChangeAspect="1" noChangeArrowheads="1"/>
          </p:cNvPicPr>
          <p:nvPr/>
        </p:nvPicPr>
        <p:blipFill>
          <a:blip r:embed="rId4" cstate="print"/>
          <a:srcRect/>
          <a:stretch>
            <a:fillRect/>
          </a:stretch>
        </p:blipFill>
        <p:spPr bwMode="auto">
          <a:xfrm>
            <a:off x="1741207" y="1160011"/>
            <a:ext cx="5655235" cy="2377266"/>
          </a:xfrm>
          <a:prstGeom prst="rect">
            <a:avLst/>
          </a:prstGeom>
          <a:noFill/>
          <a:ln w="9525">
            <a:noFill/>
            <a:miter lim="800000"/>
            <a:headEnd/>
            <a:tailEnd/>
          </a:ln>
          <a:effectLst/>
        </p:spPr>
      </p:pic>
      <p:sp>
        <p:nvSpPr>
          <p:cNvPr id="20482" name="Rectangle 2"/>
          <p:cNvSpPr>
            <a:spLocks noGrp="1" noChangeArrowheads="1"/>
          </p:cNvSpPr>
          <p:nvPr>
            <p:ph type="title"/>
          </p:nvPr>
        </p:nvSpPr>
        <p:spPr>
          <a:noFill/>
        </p:spPr>
        <p:txBody>
          <a:bodyPr/>
          <a:lstStyle/>
          <a:p>
            <a:r>
              <a:rPr lang="zh-CN" altLang="en-US" i="0" dirty="0" smtClean="0">
                <a:solidFill>
                  <a:schemeClr val="tx1"/>
                </a:solidFill>
              </a:rPr>
              <a:t>数据分析</a:t>
            </a:r>
            <a:r>
              <a:rPr dirty="0" smtClean="0">
                <a:solidFill>
                  <a:schemeClr val="tx1"/>
                </a:solidFill>
              </a:rPr>
              <a:t>- Baselines</a:t>
            </a:r>
          </a:p>
        </p:txBody>
      </p:sp>
      <p:sp>
        <p:nvSpPr>
          <p:cNvPr id="15363" name="Rectangle 3"/>
          <p:cNvSpPr>
            <a:spLocks noChangeArrowheads="1"/>
          </p:cNvSpPr>
          <p:nvPr/>
        </p:nvSpPr>
        <p:spPr bwMode="auto">
          <a:xfrm>
            <a:off x="1682835" y="816428"/>
            <a:ext cx="5771980" cy="366713"/>
          </a:xfrm>
          <a:prstGeom prst="rect">
            <a:avLst/>
          </a:prstGeom>
          <a:noFill/>
          <a:ln w="9525">
            <a:noFill/>
            <a:miter lim="800000"/>
            <a:headEnd/>
            <a:tailEnd/>
          </a:ln>
        </p:spPr>
        <p:txBody>
          <a:bodyPr wrap="square" lIns="92075" tIns="46038" rIns="92075" bIns="46038">
            <a:spAutoFit/>
          </a:bodyPr>
          <a:lstStyle/>
          <a:p>
            <a:pPr algn="ctr">
              <a:spcBef>
                <a:spcPct val="50000"/>
              </a:spcBef>
            </a:pPr>
            <a:r>
              <a:rPr lang="zh-CN" altLang="en-US" sz="1800" dirty="0" smtClean="0">
                <a:latin typeface="Calibri" pitchFamily="34" charset="0"/>
              </a:rPr>
              <a:t>设定</a:t>
            </a:r>
            <a:r>
              <a:rPr lang="en-US" altLang="zh-CN" sz="1800" dirty="0" smtClean="0">
                <a:latin typeface="Calibri" pitchFamily="34" charset="0"/>
              </a:rPr>
              <a:t>LS</a:t>
            </a:r>
            <a:r>
              <a:rPr lang="zh-CN" altLang="en-US" sz="1800" dirty="0" smtClean="0">
                <a:latin typeface="Calibri" pitchFamily="34" charset="0"/>
              </a:rPr>
              <a:t>与浓度信号基线</a:t>
            </a:r>
            <a:endParaRPr lang="en-US" sz="1800" dirty="0">
              <a:latin typeface="Calibri" pitchFamily="34" charset="0"/>
            </a:endParaRPr>
          </a:p>
        </p:txBody>
      </p:sp>
      <p:sp>
        <p:nvSpPr>
          <p:cNvPr id="15366" name="Rectangle 6"/>
          <p:cNvSpPr>
            <a:spLocks noChangeArrowheads="1"/>
          </p:cNvSpPr>
          <p:nvPr/>
        </p:nvSpPr>
        <p:spPr bwMode="auto">
          <a:xfrm>
            <a:off x="301625" y="5965373"/>
            <a:ext cx="8534400" cy="339196"/>
          </a:xfrm>
          <a:prstGeom prst="rect">
            <a:avLst/>
          </a:prstGeom>
          <a:noFill/>
          <a:ln w="9525">
            <a:noFill/>
            <a:miter lim="800000"/>
            <a:headEnd/>
            <a:tailEnd/>
          </a:ln>
        </p:spPr>
        <p:txBody>
          <a:bodyPr lIns="92075" tIns="46038" rIns="92075" bIns="46038">
            <a:spAutoFit/>
          </a:bodyPr>
          <a:lstStyle/>
          <a:p>
            <a:pPr>
              <a:spcBef>
                <a:spcPct val="50000"/>
              </a:spcBef>
            </a:pPr>
            <a:r>
              <a:rPr lang="zh-CN" altLang="en-US" sz="1600" dirty="0" smtClean="0">
                <a:latin typeface="Calibri" pitchFamily="34" charset="0"/>
              </a:rPr>
              <a:t>设定基线时</a:t>
            </a:r>
            <a:r>
              <a:rPr lang="zh-CN" altLang="en-US" dirty="0" smtClean="0">
                <a:latin typeface="Calibri" pitchFamily="34" charset="0"/>
              </a:rPr>
              <a:t>，其应覆盖可能的基线</a:t>
            </a:r>
            <a:r>
              <a:rPr lang="zh-CN" altLang="en-US" sz="1600" dirty="0" smtClean="0">
                <a:latin typeface="Calibri" pitchFamily="34" charset="0"/>
              </a:rPr>
              <a:t>漂移区。</a:t>
            </a:r>
            <a:r>
              <a:rPr lang="en-US" sz="1600" dirty="0" smtClean="0">
                <a:latin typeface="Calibri" pitchFamily="34" charset="0"/>
              </a:rPr>
              <a:t> </a:t>
            </a:r>
            <a:endParaRPr lang="en-US" sz="1600" dirty="0">
              <a:latin typeface="Calibri" pitchFamily="34" charset="0"/>
            </a:endParaRPr>
          </a:p>
        </p:txBody>
      </p:sp>
      <p:pic>
        <p:nvPicPr>
          <p:cNvPr id="122882" name="Picture 2"/>
          <p:cNvPicPr>
            <a:picLocks noChangeAspect="1" noChangeArrowheads="1"/>
          </p:cNvPicPr>
          <p:nvPr/>
        </p:nvPicPr>
        <p:blipFill>
          <a:blip r:embed="rId5" cstate="print"/>
          <a:srcRect/>
          <a:stretch>
            <a:fillRect/>
          </a:stretch>
        </p:blipFill>
        <p:spPr bwMode="auto">
          <a:xfrm>
            <a:off x="1741207" y="3579352"/>
            <a:ext cx="5655235" cy="237726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anim calcmode="lin" valueType="num">
                                      <p:cBhvr additive="base">
                                        <p:cTn id="7" dur="500" fill="hold"/>
                                        <p:tgtEl>
                                          <p:spTgt spid="15363"/>
                                        </p:tgtEl>
                                        <p:attrNameLst>
                                          <p:attrName>ppt_x</p:attrName>
                                        </p:attrNameLst>
                                      </p:cBhvr>
                                      <p:tavLst>
                                        <p:tav tm="0">
                                          <p:val>
                                            <p:strVal val="0-#ppt_w/2"/>
                                          </p:val>
                                        </p:tav>
                                        <p:tav tm="100000">
                                          <p:val>
                                            <p:strVal val="#ppt_x"/>
                                          </p:val>
                                        </p:tav>
                                      </p:tavLst>
                                    </p:anim>
                                    <p:anim calcmode="lin" valueType="num">
                                      <p:cBhvr additive="base">
                                        <p:cTn id="8" dur="500" fill="hold"/>
                                        <p:tgtEl>
                                          <p:spTgt spid="15363"/>
                                        </p:tgtEl>
                                        <p:attrNameLst>
                                          <p:attrName>ppt_y</p:attrName>
                                        </p:attrNameLst>
                                      </p:cBhvr>
                                      <p:tavLst>
                                        <p:tav tm="0">
                                          <p:val>
                                            <p:strVal val="#ppt_y"/>
                                          </p:val>
                                        </p:tav>
                                        <p:tav tm="100000">
                                          <p:val>
                                            <p:strVal val="#ppt_y"/>
                                          </p:val>
                                        </p:tav>
                                      </p:tavLst>
                                    </p:anim>
                                  </p:childTnLst>
                                  <p:subTnLst>
                                    <p:audio>
                                      <p:cMediaNode mute="1">
                                        <p:cTn display="0" masterRel="sameClick">
                                          <p:stCondLst>
                                            <p:cond evt="begin" delay="0">
                                              <p:tn val="5"/>
                                            </p:cond>
                                          </p:stCondLst>
                                          <p:endCondLst>
                                            <p:cond evt="onStopAudio" delay="0">
                                              <p:tgtEl>
                                                <p:sldTgt/>
                                              </p:tgtEl>
                                            </p:cond>
                                          </p:endCondLst>
                                        </p:cTn>
                                        <p:tgtEl>
                                          <p:sndTgt r:embed="rId3"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883"/>
                                        </p:tgtEl>
                                        <p:attrNameLst>
                                          <p:attrName>style.visibility</p:attrName>
                                        </p:attrNameLst>
                                      </p:cBhvr>
                                      <p:to>
                                        <p:strVal val="visible"/>
                                      </p:to>
                                    </p:set>
                                    <p:anim calcmode="lin" valueType="num">
                                      <p:cBhvr additive="base">
                                        <p:cTn id="13" dur="500" fill="hold"/>
                                        <p:tgtEl>
                                          <p:spTgt spid="122883"/>
                                        </p:tgtEl>
                                        <p:attrNameLst>
                                          <p:attrName>ppt_x</p:attrName>
                                        </p:attrNameLst>
                                      </p:cBhvr>
                                      <p:tavLst>
                                        <p:tav tm="0">
                                          <p:val>
                                            <p:strVal val="#ppt_x"/>
                                          </p:val>
                                        </p:tav>
                                        <p:tav tm="100000">
                                          <p:val>
                                            <p:strVal val="#ppt_x"/>
                                          </p:val>
                                        </p:tav>
                                      </p:tavLst>
                                    </p:anim>
                                    <p:anim calcmode="lin" valueType="num">
                                      <p:cBhvr additive="base">
                                        <p:cTn id="14" dur="500" fill="hold"/>
                                        <p:tgtEl>
                                          <p:spTgt spid="12288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2882"/>
                                        </p:tgtEl>
                                        <p:attrNameLst>
                                          <p:attrName>style.visibility</p:attrName>
                                        </p:attrNameLst>
                                      </p:cBhvr>
                                      <p:to>
                                        <p:strVal val="visible"/>
                                      </p:to>
                                    </p:set>
                                    <p:anim calcmode="lin" valueType="num">
                                      <p:cBhvr additive="base">
                                        <p:cTn id="19" dur="500" fill="hold"/>
                                        <p:tgtEl>
                                          <p:spTgt spid="122882"/>
                                        </p:tgtEl>
                                        <p:attrNameLst>
                                          <p:attrName>ppt_x</p:attrName>
                                        </p:attrNameLst>
                                      </p:cBhvr>
                                      <p:tavLst>
                                        <p:tav tm="0">
                                          <p:val>
                                            <p:strVal val="#ppt_x"/>
                                          </p:val>
                                        </p:tav>
                                        <p:tav tm="100000">
                                          <p:val>
                                            <p:strVal val="#ppt_x"/>
                                          </p:val>
                                        </p:tav>
                                      </p:tavLst>
                                    </p:anim>
                                    <p:anim calcmode="lin" valueType="num">
                                      <p:cBhvr additive="base">
                                        <p:cTn id="20" dur="500" fill="hold"/>
                                        <p:tgtEl>
                                          <p:spTgt spid="12288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366"/>
                                        </p:tgtEl>
                                        <p:attrNameLst>
                                          <p:attrName>style.visibility</p:attrName>
                                        </p:attrNameLst>
                                      </p:cBhvr>
                                      <p:to>
                                        <p:strVal val="visible"/>
                                      </p:to>
                                    </p:set>
                                    <p:anim calcmode="lin" valueType="num">
                                      <p:cBhvr additive="base">
                                        <p:cTn id="25" dur="500" fill="hold"/>
                                        <p:tgtEl>
                                          <p:spTgt spid="15366"/>
                                        </p:tgtEl>
                                        <p:attrNameLst>
                                          <p:attrName>ppt_x</p:attrName>
                                        </p:attrNameLst>
                                      </p:cBhvr>
                                      <p:tavLst>
                                        <p:tav tm="0">
                                          <p:val>
                                            <p:strVal val="#ppt_x"/>
                                          </p:val>
                                        </p:tav>
                                        <p:tav tm="100000">
                                          <p:val>
                                            <p:strVal val="#ppt_x"/>
                                          </p:val>
                                        </p:tav>
                                      </p:tavLst>
                                    </p:anim>
                                    <p:anim calcmode="lin" valueType="num">
                                      <p:cBhvr additive="base">
                                        <p:cTn id="26" dur="500" fill="hold"/>
                                        <p:tgtEl>
                                          <p:spTgt spid="153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autoUpdateAnimBg="0"/>
      <p:bldP spid="1536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p:spPr>
        <p:txBody>
          <a:bodyPr/>
          <a:lstStyle/>
          <a:p>
            <a:r>
              <a:rPr lang="zh-CN" altLang="en-US" i="0" dirty="0" smtClean="0">
                <a:solidFill>
                  <a:schemeClr val="tx1"/>
                </a:solidFill>
              </a:rPr>
              <a:t>数据分析</a:t>
            </a:r>
            <a:r>
              <a:rPr lang="zh-CN" altLang="en-US" dirty="0" smtClean="0">
                <a:solidFill>
                  <a:schemeClr val="tx1"/>
                </a:solidFill>
              </a:rPr>
              <a:t> </a:t>
            </a:r>
            <a:r>
              <a:rPr dirty="0" smtClean="0">
                <a:solidFill>
                  <a:schemeClr val="tx1"/>
                </a:solidFill>
              </a:rPr>
              <a:t>–  Peaks</a:t>
            </a:r>
          </a:p>
        </p:txBody>
      </p:sp>
      <p:sp>
        <p:nvSpPr>
          <p:cNvPr id="16389" name="Rectangle 5"/>
          <p:cNvSpPr>
            <a:spLocks noChangeArrowheads="1"/>
          </p:cNvSpPr>
          <p:nvPr/>
        </p:nvSpPr>
        <p:spPr bwMode="auto">
          <a:xfrm>
            <a:off x="529213" y="4790588"/>
            <a:ext cx="8085574" cy="785472"/>
          </a:xfrm>
          <a:prstGeom prst="rect">
            <a:avLst/>
          </a:prstGeom>
          <a:noFill/>
          <a:ln w="9525">
            <a:noFill/>
            <a:miter lim="800000"/>
            <a:headEnd/>
            <a:tailEnd/>
          </a:ln>
        </p:spPr>
        <p:txBody>
          <a:bodyPr wrap="square" lIns="92075" tIns="46038" rIns="92075" bIns="46038">
            <a:spAutoFit/>
          </a:bodyPr>
          <a:lstStyle/>
          <a:p>
            <a:pPr marL="231775" indent="-231775" algn="just">
              <a:spcBef>
                <a:spcPts val="600"/>
              </a:spcBef>
              <a:buFont typeface="Arial" pitchFamily="34" charset="0"/>
              <a:buChar char="•"/>
            </a:pPr>
            <a:r>
              <a:rPr lang="zh-CN" altLang="en-US" sz="2000" dirty="0" smtClean="0">
                <a:latin typeface="Calibri" pitchFamily="34" charset="0"/>
              </a:rPr>
              <a:t>单分散性高分子：选峰范围对结果影响很小。</a:t>
            </a:r>
            <a:endParaRPr lang="en-US" sz="2000" dirty="0" smtClean="0">
              <a:latin typeface="Calibri" pitchFamily="34" charset="0"/>
            </a:endParaRPr>
          </a:p>
          <a:p>
            <a:pPr marL="231775" indent="-231775" algn="just">
              <a:spcBef>
                <a:spcPts val="600"/>
              </a:spcBef>
              <a:buFont typeface="Arial" pitchFamily="34" charset="0"/>
              <a:buChar char="•"/>
            </a:pPr>
            <a:r>
              <a:rPr lang="zh-CN" altLang="en-US" sz="2000" dirty="0" smtClean="0">
                <a:latin typeface="Calibri" pitchFamily="34" charset="0"/>
              </a:rPr>
              <a:t>多分散性高分子：选峰范围对结果影响较大。</a:t>
            </a:r>
            <a:endParaRPr lang="en-US" sz="2000" dirty="0" smtClean="0">
              <a:latin typeface="Calibri" pitchFamily="34" charset="0"/>
            </a:endParaRPr>
          </a:p>
        </p:txBody>
      </p:sp>
      <p:grpSp>
        <p:nvGrpSpPr>
          <p:cNvPr id="12" name="Group 11"/>
          <p:cNvGrpSpPr/>
          <p:nvPr/>
        </p:nvGrpSpPr>
        <p:grpSpPr>
          <a:xfrm>
            <a:off x="925512" y="1117146"/>
            <a:ext cx="7286625" cy="3600450"/>
            <a:chOff x="925512" y="1117146"/>
            <a:chExt cx="7286625" cy="3600450"/>
          </a:xfrm>
        </p:grpSpPr>
        <p:pic>
          <p:nvPicPr>
            <p:cNvPr id="123906" name="Picture 2"/>
            <p:cNvPicPr>
              <a:picLocks noChangeAspect="1" noChangeArrowheads="1"/>
            </p:cNvPicPr>
            <p:nvPr/>
          </p:nvPicPr>
          <p:blipFill>
            <a:blip r:embed="rId3" cstate="print"/>
            <a:srcRect/>
            <a:stretch>
              <a:fillRect/>
            </a:stretch>
          </p:blipFill>
          <p:spPr bwMode="auto">
            <a:xfrm>
              <a:off x="925512" y="1117146"/>
              <a:ext cx="7286625" cy="3600450"/>
            </a:xfrm>
            <a:prstGeom prst="rect">
              <a:avLst/>
            </a:prstGeom>
            <a:noFill/>
            <a:ln w="9525">
              <a:noFill/>
              <a:miter lim="800000"/>
              <a:headEnd/>
              <a:tailEnd/>
            </a:ln>
            <a:effectLst/>
          </p:spPr>
        </p:pic>
        <p:grpSp>
          <p:nvGrpSpPr>
            <p:cNvPr id="11" name="Group 10"/>
            <p:cNvGrpSpPr/>
            <p:nvPr/>
          </p:nvGrpSpPr>
          <p:grpSpPr>
            <a:xfrm>
              <a:off x="3324225" y="3105150"/>
              <a:ext cx="1491220" cy="885825"/>
              <a:chOff x="3324225" y="3105150"/>
              <a:chExt cx="1491220" cy="885825"/>
            </a:xfrm>
          </p:grpSpPr>
          <p:sp>
            <p:nvSpPr>
              <p:cNvPr id="5" name="TextBox 4"/>
              <p:cNvSpPr txBox="1"/>
              <p:nvPr/>
            </p:nvSpPr>
            <p:spPr>
              <a:xfrm>
                <a:off x="4404755" y="3105150"/>
                <a:ext cx="410690" cy="400110"/>
              </a:xfrm>
              <a:prstGeom prst="rect">
                <a:avLst/>
              </a:prstGeom>
              <a:noFill/>
            </p:spPr>
            <p:txBody>
              <a:bodyPr wrap="none" rtlCol="0">
                <a:spAutoFit/>
              </a:bodyPr>
              <a:lstStyle/>
              <a:p>
                <a:r>
                  <a:rPr lang="en-US" sz="2000" dirty="0" smtClean="0">
                    <a:solidFill>
                      <a:srgbClr val="FF0000"/>
                    </a:solidFill>
                    <a:latin typeface="Calibri" pitchFamily="34" charset="0"/>
                  </a:rPr>
                  <a:t>LS</a:t>
                </a:r>
              </a:p>
            </p:txBody>
          </p:sp>
          <p:sp>
            <p:nvSpPr>
              <p:cNvPr id="6" name="TextBox 5"/>
              <p:cNvSpPr txBox="1"/>
              <p:nvPr/>
            </p:nvSpPr>
            <p:spPr>
              <a:xfrm>
                <a:off x="3324225" y="3267075"/>
                <a:ext cx="800284" cy="400110"/>
              </a:xfrm>
              <a:prstGeom prst="rect">
                <a:avLst/>
              </a:prstGeom>
              <a:solidFill>
                <a:schemeClr val="bg1"/>
              </a:solidFill>
            </p:spPr>
            <p:txBody>
              <a:bodyPr wrap="none" rtlCol="0">
                <a:spAutoFit/>
              </a:bodyPr>
              <a:lstStyle/>
              <a:p>
                <a:r>
                  <a:rPr lang="en-US" sz="2000" dirty="0" smtClean="0">
                    <a:solidFill>
                      <a:srgbClr val="00FF00"/>
                    </a:solidFill>
                    <a:latin typeface="Calibri" pitchFamily="34" charset="0"/>
                  </a:rPr>
                  <a:t>UV,</a:t>
                </a:r>
                <a:r>
                  <a:rPr lang="en-US" sz="2000" dirty="0" smtClean="0">
                    <a:latin typeface="Calibri" pitchFamily="34" charset="0"/>
                  </a:rPr>
                  <a:t> </a:t>
                </a:r>
                <a:r>
                  <a:rPr lang="en-US" sz="2000" dirty="0" smtClean="0">
                    <a:solidFill>
                      <a:srgbClr val="0000FF"/>
                    </a:solidFill>
                    <a:latin typeface="Calibri" pitchFamily="34" charset="0"/>
                  </a:rPr>
                  <a:t>RI</a:t>
                </a:r>
              </a:p>
            </p:txBody>
          </p:sp>
          <p:cxnSp>
            <p:nvCxnSpPr>
              <p:cNvPr id="8" name="Straight Arrow Connector 7"/>
              <p:cNvCxnSpPr>
                <a:stCxn id="6" idx="2"/>
              </p:cNvCxnSpPr>
              <p:nvPr/>
            </p:nvCxnSpPr>
            <p:spPr bwMode="auto">
              <a:xfrm rot="16200000" flipH="1">
                <a:off x="3648151" y="3743401"/>
                <a:ext cx="323790" cy="171358"/>
              </a:xfrm>
              <a:prstGeom prst="straightConnector1">
                <a:avLst/>
              </a:prstGeom>
              <a:noFill/>
              <a:ln w="19050" cap="flat" cmpd="sng" algn="ctr">
                <a:solidFill>
                  <a:srgbClr val="0000FF"/>
                </a:solidFill>
                <a:prstDash val="solid"/>
                <a:round/>
                <a:headEnd type="none" w="med" len="med"/>
                <a:tailEnd type="arrow"/>
              </a:ln>
              <a:effectLst/>
            </p:spPr>
          </p:cxnSp>
          <p:cxnSp>
            <p:nvCxnSpPr>
              <p:cNvPr id="10" name="Straight Arrow Connector 9"/>
              <p:cNvCxnSpPr/>
              <p:nvPr/>
            </p:nvCxnSpPr>
            <p:spPr bwMode="auto">
              <a:xfrm rot="10800000" flipV="1">
                <a:off x="4229101" y="3428999"/>
                <a:ext cx="352425" cy="333375"/>
              </a:xfrm>
              <a:prstGeom prst="straightConnector1">
                <a:avLst/>
              </a:prstGeom>
              <a:noFill/>
              <a:ln w="19050" cap="flat" cmpd="sng" algn="ctr">
                <a:solidFill>
                  <a:srgbClr val="FF0000"/>
                </a:solidFill>
                <a:prstDash val="solid"/>
                <a:round/>
                <a:headEnd type="none" w="med" len="med"/>
                <a:tailEnd type="arrow"/>
              </a:ln>
              <a:effectLst/>
            </p:spPr>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6389"/>
                                        </p:tgtEl>
                                        <p:attrNameLst>
                                          <p:attrName>style.visibility</p:attrName>
                                        </p:attrNameLst>
                                      </p:cBhvr>
                                      <p:to>
                                        <p:strVal val="visible"/>
                                      </p:to>
                                    </p:set>
                                    <p:anim calcmode="lin" valueType="num">
                                      <p:cBhvr additive="base">
                                        <p:cTn id="11" dur="500" fill="hold"/>
                                        <p:tgtEl>
                                          <p:spTgt spid="16389"/>
                                        </p:tgtEl>
                                        <p:attrNameLst>
                                          <p:attrName>ppt_x</p:attrName>
                                        </p:attrNameLst>
                                      </p:cBhvr>
                                      <p:tavLst>
                                        <p:tav tm="0">
                                          <p:val>
                                            <p:strVal val="#ppt_x"/>
                                          </p:val>
                                        </p:tav>
                                        <p:tav tm="100000">
                                          <p:val>
                                            <p:strVal val="#ppt_x"/>
                                          </p:val>
                                        </p:tav>
                                      </p:tavLst>
                                    </p:anim>
                                    <p:anim calcmode="lin" valueType="num">
                                      <p:cBhvr additive="base">
                                        <p:cTn id="12" dur="500" fill="hold"/>
                                        <p:tgtEl>
                                          <p:spTgt spid="163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517525" y="1074301"/>
            <a:ext cx="8229600" cy="3376246"/>
          </a:xfrm>
        </p:spPr>
        <p:txBody>
          <a:bodyPr/>
          <a:lstStyle/>
          <a:p>
            <a:r>
              <a:rPr lang="zh-CN" altLang="en-US" dirty="0" smtClean="0"/>
              <a:t>使用各向同性的高分子对（不包含</a:t>
            </a:r>
            <a:r>
              <a:rPr lang="en-US" altLang="zh-CN" dirty="0" smtClean="0"/>
              <a:t>90</a:t>
            </a:r>
            <a:r>
              <a:rPr lang="zh-CN" altLang="en-US" dirty="0" smtClean="0"/>
              <a:t>度角）不同角度光电二极管相对于</a:t>
            </a:r>
            <a:r>
              <a:rPr lang="en-US" altLang="zh-CN" dirty="0" smtClean="0"/>
              <a:t>90</a:t>
            </a:r>
            <a:r>
              <a:rPr lang="zh-CN" altLang="en-US" dirty="0" smtClean="0"/>
              <a:t>度进行归一化。 </a:t>
            </a:r>
            <a:endParaRPr lang="en-US" altLang="zh-CN" dirty="0" smtClean="0"/>
          </a:p>
          <a:p>
            <a:r>
              <a:rPr lang="zh-CN" altLang="en-US" dirty="0" smtClean="0"/>
              <a:t>修正光电二极管灵敏度及几何形状差异。</a:t>
            </a:r>
            <a:endParaRPr lang="en-US" dirty="0" smtClean="0"/>
          </a:p>
          <a:p>
            <a:r>
              <a:rPr lang="zh-CN" altLang="en-US" dirty="0" smtClean="0"/>
              <a:t>归一化要求</a:t>
            </a:r>
            <a:r>
              <a:rPr lang="en-US" dirty="0" smtClean="0"/>
              <a:t>:</a:t>
            </a:r>
          </a:p>
          <a:p>
            <a:pPr lvl="1"/>
            <a:r>
              <a:rPr lang="zh-CN" altLang="en-US" i="1" dirty="0" smtClean="0">
                <a:solidFill>
                  <a:srgbClr val="0000FF"/>
                </a:solidFill>
              </a:rPr>
              <a:t>各向同性散射体</a:t>
            </a:r>
            <a:endParaRPr lang="en-US" i="1" dirty="0" smtClean="0">
              <a:solidFill>
                <a:srgbClr val="0000FF"/>
              </a:solidFill>
            </a:endParaRPr>
          </a:p>
          <a:p>
            <a:pPr lvl="1"/>
            <a:r>
              <a:rPr lang="zh-CN" altLang="en-US" i="1" dirty="0" smtClean="0">
                <a:solidFill>
                  <a:srgbClr val="0000FF"/>
                </a:solidFill>
              </a:rPr>
              <a:t>必须用流动相配制。</a:t>
            </a:r>
            <a:endParaRPr lang="en-US" i="1" dirty="0" smtClean="0">
              <a:solidFill>
                <a:srgbClr val="0000FF"/>
              </a:solidFill>
            </a:endParaRPr>
          </a:p>
          <a:p>
            <a:pPr lvl="1"/>
            <a:r>
              <a:rPr lang="zh-CN" altLang="en-US" i="1" dirty="0" smtClean="0">
                <a:solidFill>
                  <a:srgbClr val="0000FF"/>
                </a:solidFill>
              </a:rPr>
              <a:t>同一检测池中使用。</a:t>
            </a:r>
            <a:endParaRPr lang="en-US" i="1" dirty="0" smtClean="0">
              <a:solidFill>
                <a:srgbClr val="0000FF"/>
              </a:solidFill>
            </a:endParaRPr>
          </a:p>
          <a:p>
            <a:endParaRPr lang="en-US" dirty="0" smtClean="0"/>
          </a:p>
          <a:p>
            <a:endParaRPr lang="en-US" dirty="0"/>
          </a:p>
        </p:txBody>
      </p:sp>
      <p:sp>
        <p:nvSpPr>
          <p:cNvPr id="23559" name="Rectangle 9"/>
          <p:cNvSpPr>
            <a:spLocks noGrp="1" noChangeArrowheads="1"/>
          </p:cNvSpPr>
          <p:nvPr>
            <p:ph type="title"/>
          </p:nvPr>
        </p:nvSpPr>
        <p:spPr/>
        <p:txBody>
          <a:bodyPr/>
          <a:lstStyle/>
          <a:p>
            <a:r>
              <a:rPr lang="zh-CN" altLang="en-US" i="0" dirty="0" smtClean="0">
                <a:solidFill>
                  <a:schemeClr val="tx1"/>
                </a:solidFill>
              </a:rPr>
              <a:t>数据分析</a:t>
            </a:r>
            <a:r>
              <a:rPr dirty="0" smtClean="0">
                <a:solidFill>
                  <a:schemeClr val="tx1"/>
                </a:solidFill>
              </a:rPr>
              <a:t>– Normalization</a:t>
            </a:r>
          </a:p>
        </p:txBody>
      </p:sp>
      <p:sp>
        <p:nvSpPr>
          <p:cNvPr id="57347" name="Rectangle 3"/>
          <p:cNvSpPr>
            <a:spLocks noChangeArrowheads="1"/>
          </p:cNvSpPr>
          <p:nvPr/>
        </p:nvSpPr>
        <p:spPr bwMode="auto">
          <a:xfrm>
            <a:off x="1568344" y="3581400"/>
            <a:ext cx="8024813" cy="396875"/>
          </a:xfrm>
          <a:prstGeom prst="rect">
            <a:avLst/>
          </a:prstGeom>
          <a:noFill/>
          <a:ln w="9525">
            <a:noFill/>
            <a:miter lim="800000"/>
            <a:headEnd/>
            <a:tailEnd/>
          </a:ln>
        </p:spPr>
        <p:txBody>
          <a:bodyPr lIns="92075" tIns="46038" rIns="92075" bIns="46038">
            <a:spAutoFit/>
          </a:bodyPr>
          <a:lstStyle/>
          <a:p>
            <a:endParaRPr lang="en-US" sz="2000" dirty="0">
              <a:solidFill>
                <a:schemeClr val="bg1"/>
              </a:solidFill>
              <a:latin typeface="Helvetica" pitchFamily="34" charset="0"/>
            </a:endParaRPr>
          </a:p>
        </p:txBody>
      </p:sp>
      <p:sp>
        <p:nvSpPr>
          <p:cNvPr id="57349" name="Text Box 5"/>
          <p:cNvSpPr txBox="1">
            <a:spLocks noChangeArrowheads="1"/>
          </p:cNvSpPr>
          <p:nvPr/>
        </p:nvSpPr>
        <p:spPr bwMode="auto">
          <a:xfrm>
            <a:off x="1072284" y="4433991"/>
            <a:ext cx="6993081" cy="1692771"/>
          </a:xfrm>
          <a:prstGeom prst="rect">
            <a:avLst/>
          </a:prstGeom>
          <a:solidFill>
            <a:schemeClr val="accent2">
              <a:lumMod val="20000"/>
              <a:lumOff val="80000"/>
            </a:schemeClr>
          </a:solidFill>
          <a:ln w="12700">
            <a:noFill/>
            <a:miter lim="800000"/>
            <a:headEnd type="none" w="sm" len="sm"/>
            <a:tailEnd type="none" w="sm" len="sm"/>
          </a:ln>
          <a:effectLst>
            <a:outerShdw blurRad="50800" dist="38100" dir="18900000" algn="bl" rotWithShape="0">
              <a:prstClr val="black">
                <a:alpha val="40000"/>
              </a:prstClr>
            </a:outerShdw>
          </a:effectLst>
        </p:spPr>
        <p:txBody>
          <a:bodyPr wrap="square">
            <a:spAutoFit/>
          </a:bodyPr>
          <a:lstStyle/>
          <a:p>
            <a:pPr algn="ctr"/>
            <a:r>
              <a:rPr lang="zh-CN" altLang="en-US" sz="2400" b="1" u="sng" dirty="0" smtClean="0">
                <a:latin typeface="Calibri" pitchFamily="34" charset="0"/>
              </a:rPr>
              <a:t>常用归一化标样</a:t>
            </a:r>
            <a:endParaRPr lang="en-US" sz="2400" b="1" u="sng" dirty="0">
              <a:latin typeface="Calibri" pitchFamily="34" charset="0"/>
            </a:endParaRPr>
          </a:p>
          <a:p>
            <a:endParaRPr lang="en-US" sz="2000" u="sng" dirty="0">
              <a:latin typeface="Calibri" pitchFamily="34" charset="0"/>
            </a:endParaRPr>
          </a:p>
          <a:p>
            <a:pPr algn="l"/>
            <a:r>
              <a:rPr lang="en-US" sz="2000" b="1" i="1" dirty="0">
                <a:latin typeface="Calibri" pitchFamily="34" charset="0"/>
              </a:rPr>
              <a:t>  </a:t>
            </a:r>
            <a:r>
              <a:rPr lang="zh-CN" altLang="en-US" sz="2000" b="1" dirty="0" smtClean="0">
                <a:latin typeface="Calibri" pitchFamily="34" charset="0"/>
              </a:rPr>
              <a:t>水  相</a:t>
            </a:r>
            <a:r>
              <a:rPr lang="en-US" sz="2000" b="1" dirty="0" smtClean="0">
                <a:latin typeface="Calibri" pitchFamily="34" charset="0"/>
              </a:rPr>
              <a:t>:        </a:t>
            </a:r>
            <a:r>
              <a:rPr lang="en-US" sz="2000" dirty="0" smtClean="0">
                <a:latin typeface="Calibri" pitchFamily="34" charset="0"/>
              </a:rPr>
              <a:t>10,000 </a:t>
            </a:r>
            <a:r>
              <a:rPr lang="en-US" sz="2000" dirty="0">
                <a:latin typeface="Calibri" pitchFamily="34" charset="0"/>
              </a:rPr>
              <a:t>- </a:t>
            </a:r>
            <a:r>
              <a:rPr lang="en-US" sz="2000" dirty="0" smtClean="0">
                <a:latin typeface="Calibri" pitchFamily="34" charset="0"/>
              </a:rPr>
              <a:t>40,000 </a:t>
            </a:r>
            <a:r>
              <a:rPr lang="en-US" sz="2000" dirty="0">
                <a:latin typeface="Calibri" pitchFamily="34" charset="0"/>
              </a:rPr>
              <a:t>g/mol </a:t>
            </a:r>
            <a:r>
              <a:rPr lang="en-US" sz="2000" dirty="0" smtClean="0">
                <a:latin typeface="Calibri" pitchFamily="34" charset="0"/>
              </a:rPr>
              <a:t>dextran, pullulan</a:t>
            </a:r>
            <a:r>
              <a:rPr lang="en-US" sz="2000" dirty="0">
                <a:latin typeface="Calibri" pitchFamily="34" charset="0"/>
              </a:rPr>
              <a:t>, </a:t>
            </a:r>
            <a:endParaRPr lang="en-US" sz="2000" dirty="0" smtClean="0">
              <a:latin typeface="Calibri" pitchFamily="34" charset="0"/>
            </a:endParaRPr>
          </a:p>
          <a:p>
            <a:pPr marL="1433513" indent="-1433513" algn="l"/>
            <a:r>
              <a:rPr lang="en-US" sz="2000" dirty="0" smtClean="0">
                <a:latin typeface="Calibri" pitchFamily="34" charset="0"/>
              </a:rPr>
              <a:t>                      BSA (0.02 </a:t>
            </a:r>
            <a:r>
              <a:rPr lang="el-GR" sz="2000" dirty="0" smtClean="0">
                <a:latin typeface="Calibri" pitchFamily="34" charset="0"/>
              </a:rPr>
              <a:t>μ</a:t>
            </a:r>
            <a:r>
              <a:rPr lang="en-US" sz="2000" dirty="0" smtClean="0">
                <a:latin typeface="Calibri" pitchFamily="34" charset="0"/>
              </a:rPr>
              <a:t>m </a:t>
            </a:r>
            <a:r>
              <a:rPr lang="zh-CN" altLang="en-US" sz="2000" dirty="0" smtClean="0">
                <a:latin typeface="Calibri" pitchFamily="34" charset="0"/>
              </a:rPr>
              <a:t>过滤头</a:t>
            </a:r>
            <a:r>
              <a:rPr lang="en-US" sz="2000" dirty="0" smtClean="0">
                <a:latin typeface="Calibri" pitchFamily="34" charset="0"/>
              </a:rPr>
              <a:t>)</a:t>
            </a:r>
            <a:endParaRPr lang="en-US" sz="2000" dirty="0">
              <a:latin typeface="Calibri" pitchFamily="34" charset="0"/>
            </a:endParaRPr>
          </a:p>
          <a:p>
            <a:pPr algn="l"/>
            <a:r>
              <a:rPr lang="en-US" sz="2000" dirty="0" smtClean="0">
                <a:latin typeface="Calibri" pitchFamily="34" charset="0"/>
              </a:rPr>
              <a:t>  </a:t>
            </a:r>
            <a:r>
              <a:rPr lang="zh-CN" altLang="en-US" sz="2000" b="1" dirty="0" smtClean="0">
                <a:latin typeface="Calibri" pitchFamily="34" charset="0"/>
              </a:rPr>
              <a:t>有机相</a:t>
            </a:r>
            <a:r>
              <a:rPr lang="en-US" sz="2000" b="1" dirty="0" smtClean="0">
                <a:latin typeface="Calibri" pitchFamily="34" charset="0"/>
              </a:rPr>
              <a:t>:      </a:t>
            </a:r>
            <a:r>
              <a:rPr lang="en-US" sz="2000" dirty="0" smtClean="0">
                <a:latin typeface="Calibri" pitchFamily="34" charset="0"/>
              </a:rPr>
              <a:t>10,000 </a:t>
            </a:r>
            <a:r>
              <a:rPr lang="en-US" sz="2000" dirty="0">
                <a:latin typeface="Calibri" pitchFamily="34" charset="0"/>
              </a:rPr>
              <a:t>- </a:t>
            </a:r>
            <a:r>
              <a:rPr lang="en-US" sz="2000" dirty="0" smtClean="0">
                <a:latin typeface="Calibri" pitchFamily="34" charset="0"/>
              </a:rPr>
              <a:t>40,000 </a:t>
            </a:r>
            <a:r>
              <a:rPr lang="en-US" sz="2000" dirty="0">
                <a:latin typeface="Calibri" pitchFamily="34" charset="0"/>
              </a:rPr>
              <a:t>g/mol polystyrene </a:t>
            </a:r>
            <a:r>
              <a:rPr lang="zh-CN" altLang="en-US" sz="2000" dirty="0" smtClean="0">
                <a:latin typeface="Calibri" pitchFamily="34" charset="0"/>
              </a:rPr>
              <a:t>或</a:t>
            </a:r>
            <a:r>
              <a:rPr lang="en-US" sz="2000" dirty="0" smtClean="0">
                <a:latin typeface="Calibri" pitchFamily="34" charset="0"/>
              </a:rPr>
              <a:t> </a:t>
            </a:r>
            <a:r>
              <a:rPr lang="en-US" sz="2000" dirty="0">
                <a:latin typeface="Calibri" pitchFamily="34" charset="0"/>
              </a:rPr>
              <a:t>PMMA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dissolve">
                                      <p:cBhvr>
                                        <p:cTn id="17" dur="500"/>
                                        <p:tgtEl>
                                          <p:spTgt spid="8">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dissolve">
                                      <p:cBhvr>
                                        <p:cTn id="20" dur="500"/>
                                        <p:tgtEl>
                                          <p:spTgt spid="8">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dissolve">
                                      <p:cBhvr>
                                        <p:cTn id="23" dur="500"/>
                                        <p:tgtEl>
                                          <p:spTgt spid="8">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animEffect transition="in" filter="dissolve">
                                      <p:cBhvr>
                                        <p:cTn id="26" dur="500"/>
                                        <p:tgtEl>
                                          <p:spTgt spid="8">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57349"/>
                                        </p:tgtEl>
                                        <p:attrNameLst>
                                          <p:attrName>style.visibility</p:attrName>
                                        </p:attrNameLst>
                                      </p:cBhvr>
                                      <p:to>
                                        <p:strVal val="visible"/>
                                      </p:to>
                                    </p:set>
                                    <p:animEffect transition="in" filter="dissolve">
                                      <p:cBhvr>
                                        <p:cTn id="31" dur="500"/>
                                        <p:tgtEl>
                                          <p:spTgt spid="57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a:lstStyle/>
          <a:p>
            <a:r>
              <a:rPr lang="zh-CN" altLang="en-US" i="0" dirty="0" smtClean="0">
                <a:solidFill>
                  <a:schemeClr val="tx1"/>
                </a:solidFill>
              </a:rPr>
              <a:t>光散射信号叠加图</a:t>
            </a:r>
            <a:r>
              <a:rPr lang="zh-CN" altLang="en-US" dirty="0" smtClean="0">
                <a:solidFill>
                  <a:schemeClr val="tx1"/>
                </a:solidFill>
              </a:rPr>
              <a:t>（</a:t>
            </a:r>
            <a:r>
              <a:rPr dirty="0" smtClean="0">
                <a:solidFill>
                  <a:schemeClr val="tx1"/>
                </a:solidFill>
              </a:rPr>
              <a:t> Overlay plots </a:t>
            </a:r>
            <a:r>
              <a:rPr lang="zh-CN" altLang="en-US" dirty="0" smtClean="0">
                <a:solidFill>
                  <a:schemeClr val="tx1"/>
                </a:solidFill>
              </a:rPr>
              <a:t>）</a:t>
            </a:r>
            <a:endParaRPr dirty="0" smtClean="0">
              <a:solidFill>
                <a:schemeClr val="tx1"/>
              </a:solidFill>
            </a:endParaRPr>
          </a:p>
        </p:txBody>
      </p:sp>
      <p:sp>
        <p:nvSpPr>
          <p:cNvPr id="20483" name="Rectangle 3"/>
          <p:cNvSpPr>
            <a:spLocks noChangeArrowheads="1"/>
          </p:cNvSpPr>
          <p:nvPr/>
        </p:nvSpPr>
        <p:spPr bwMode="auto">
          <a:xfrm>
            <a:off x="346364" y="1550505"/>
            <a:ext cx="4198011" cy="2826031"/>
          </a:xfrm>
          <a:prstGeom prst="rect">
            <a:avLst/>
          </a:prstGeom>
          <a:noFill/>
          <a:ln w="9525">
            <a:noFill/>
            <a:miter lim="800000"/>
            <a:headEnd/>
            <a:tailEnd/>
          </a:ln>
        </p:spPr>
        <p:txBody>
          <a:bodyPr wrap="square" lIns="92075" tIns="46038" rIns="92075" bIns="46038">
            <a:spAutoFit/>
          </a:bodyPr>
          <a:lstStyle/>
          <a:p>
            <a:pPr algn="l">
              <a:lnSpc>
                <a:spcPct val="120000"/>
              </a:lnSpc>
            </a:pPr>
            <a:r>
              <a:rPr lang="zh-CN" altLang="en-US" sz="2400" b="1" dirty="0" smtClean="0">
                <a:solidFill>
                  <a:srgbClr val="0000FF"/>
                </a:solidFill>
                <a:latin typeface="Calibri" pitchFamily="34" charset="0"/>
              </a:rPr>
              <a:t>归一化后，光散射信号叠加图可以评价归一化效果：</a:t>
            </a:r>
            <a:endParaRPr lang="en-US" sz="2400" b="1" dirty="0">
              <a:solidFill>
                <a:srgbClr val="0000FF"/>
              </a:solidFill>
              <a:latin typeface="Calibri" pitchFamily="34" charset="0"/>
            </a:endParaRPr>
          </a:p>
          <a:p>
            <a:pPr algn="l">
              <a:lnSpc>
                <a:spcPct val="120000"/>
              </a:lnSpc>
            </a:pPr>
            <a:endParaRPr lang="en-US" sz="2000" b="0" i="1" dirty="0">
              <a:latin typeface="Calibri" pitchFamily="34" charset="0"/>
            </a:endParaRPr>
          </a:p>
          <a:p>
            <a:pPr marL="231775" indent="-231775" algn="l">
              <a:lnSpc>
                <a:spcPct val="120000"/>
              </a:lnSpc>
              <a:buFont typeface="Arial" pitchFamily="34" charset="0"/>
              <a:buChar char="•"/>
            </a:pPr>
            <a:r>
              <a:rPr lang="zh-CN" altLang="en-US" sz="2000" b="0" dirty="0" smtClean="0">
                <a:latin typeface="Calibri" pitchFamily="34" charset="0"/>
              </a:rPr>
              <a:t> 归一化效果；</a:t>
            </a:r>
            <a:endParaRPr lang="en-US" altLang="zh-CN" sz="2000" b="0" dirty="0" smtClean="0">
              <a:latin typeface="Calibri" pitchFamily="34" charset="0"/>
            </a:endParaRPr>
          </a:p>
          <a:p>
            <a:pPr marL="231775" indent="-231775" algn="l">
              <a:lnSpc>
                <a:spcPct val="120000"/>
              </a:lnSpc>
              <a:buFont typeface="Arial" pitchFamily="34" charset="0"/>
              <a:buChar char="•"/>
            </a:pPr>
            <a:r>
              <a:rPr lang="zh-CN" altLang="en-US" sz="2000" b="0" dirty="0" smtClean="0">
                <a:latin typeface="Calibri" pitchFamily="34" charset="0"/>
              </a:rPr>
              <a:t> 是否存在杂散光（</a:t>
            </a:r>
            <a:r>
              <a:rPr lang="en-US" altLang="zh-CN" sz="2000" dirty="0" smtClean="0">
                <a:latin typeface="Calibri" pitchFamily="34" charset="0"/>
              </a:rPr>
              <a:t>S</a:t>
            </a:r>
            <a:r>
              <a:rPr lang="en-US" sz="2000" dirty="0" smtClean="0">
                <a:latin typeface="Calibri" pitchFamily="34" charset="0"/>
              </a:rPr>
              <a:t>tray light</a:t>
            </a:r>
            <a:r>
              <a:rPr lang="zh-CN" altLang="en-US" sz="2000" b="0" dirty="0" smtClean="0">
                <a:latin typeface="Calibri" pitchFamily="34" charset="0"/>
              </a:rPr>
              <a:t>）；</a:t>
            </a:r>
            <a:endParaRPr lang="en-US" sz="2000" b="0" dirty="0">
              <a:latin typeface="Calibri" pitchFamily="34" charset="0"/>
            </a:endParaRPr>
          </a:p>
          <a:p>
            <a:pPr marL="231775" indent="-231775" algn="l">
              <a:lnSpc>
                <a:spcPct val="120000"/>
              </a:lnSpc>
              <a:buFont typeface="Arial" pitchFamily="34" charset="0"/>
              <a:buChar char="•"/>
            </a:pPr>
            <a:r>
              <a:rPr lang="zh-CN" altLang="en-US" sz="2000" b="0" dirty="0" smtClean="0">
                <a:latin typeface="Calibri" pitchFamily="34" charset="0"/>
              </a:rPr>
              <a:t> 流通池污染，池窗污染等。</a:t>
            </a:r>
            <a:endParaRPr lang="en-US" sz="2000" b="0" dirty="0" smtClean="0">
              <a:latin typeface="Calibri" pitchFamily="34" charset="0"/>
            </a:endParaRPr>
          </a:p>
          <a:p>
            <a:pPr marL="231775" indent="-231775" algn="l">
              <a:lnSpc>
                <a:spcPct val="120000"/>
              </a:lnSpc>
              <a:buFont typeface="Arial" pitchFamily="34" charset="0"/>
              <a:buChar char="•"/>
            </a:pPr>
            <a:r>
              <a:rPr lang="en-US" sz="2000" b="0" dirty="0" smtClean="0">
                <a:latin typeface="Calibri" pitchFamily="34" charset="0"/>
              </a:rPr>
              <a:t> Baseline </a:t>
            </a:r>
            <a:r>
              <a:rPr lang="zh-CN" altLang="en-US" sz="2000" b="0" dirty="0" smtClean="0">
                <a:latin typeface="Calibri" pitchFamily="34" charset="0"/>
              </a:rPr>
              <a:t>设定是否合理。</a:t>
            </a:r>
            <a:endParaRPr lang="en-US" sz="2000" b="0" dirty="0">
              <a:latin typeface="Calibri" pitchFamily="34" charset="0"/>
            </a:endParaRPr>
          </a:p>
        </p:txBody>
      </p:sp>
      <p:pic>
        <p:nvPicPr>
          <p:cNvPr id="24580" name="Picture 13"/>
          <p:cNvPicPr>
            <a:picLocks noChangeAspect="1" noChangeArrowheads="1"/>
          </p:cNvPicPr>
          <p:nvPr/>
        </p:nvPicPr>
        <p:blipFill>
          <a:blip r:embed="rId3" cstate="print"/>
          <a:srcRect l="8252" t="2191" r="17673" b="4770"/>
          <a:stretch>
            <a:fillRect/>
          </a:stretch>
        </p:blipFill>
        <p:spPr bwMode="auto">
          <a:xfrm>
            <a:off x="4646649" y="885218"/>
            <a:ext cx="3689958" cy="533969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noFill/>
        </p:spPr>
        <p:txBody>
          <a:bodyPr/>
          <a:lstStyle/>
          <a:p>
            <a:r>
              <a:rPr lang="zh-CN" altLang="en-US" i="0" dirty="0" smtClean="0"/>
              <a:t>主要内容</a:t>
            </a:r>
            <a:endParaRPr lang="en-US" i="0" dirty="0" smtClean="0"/>
          </a:p>
        </p:txBody>
      </p:sp>
      <p:sp>
        <p:nvSpPr>
          <p:cNvPr id="2052" name="Rectangle 3"/>
          <p:cNvSpPr>
            <a:spLocks noGrp="1" noChangeArrowheads="1"/>
          </p:cNvSpPr>
          <p:nvPr>
            <p:ph idx="4294967295"/>
          </p:nvPr>
        </p:nvSpPr>
        <p:spPr bwMode="auto">
          <a:xfrm>
            <a:off x="2133599" y="1808018"/>
            <a:ext cx="5029200" cy="3048000"/>
          </a:xfrm>
          <a:noFill/>
          <a:ln>
            <a:miter lim="800000"/>
            <a:headEnd/>
            <a:tailEnd/>
          </a:ln>
        </p:spPr>
        <p:txBody>
          <a:bodyPr vert="horz" wrap="square" lIns="91440" tIns="45720" rIns="91440" bIns="45720" numCol="1" anchor="t" anchorCtr="0" compatLnSpc="1">
            <a:prstTxWarp prst="textNoShape">
              <a:avLst/>
            </a:prstTxWarp>
          </a:bodyPr>
          <a:lstStyle/>
          <a:p>
            <a:pPr>
              <a:spcBef>
                <a:spcPts val="1200"/>
              </a:spcBef>
            </a:pPr>
            <a:r>
              <a:rPr lang="en-US" altLang="zh-CN" sz="2800" b="0" dirty="0" smtClean="0"/>
              <a:t>SEC</a:t>
            </a:r>
            <a:r>
              <a:rPr lang="zh-CN" altLang="en-US" sz="2800" b="0" dirty="0" smtClean="0"/>
              <a:t>技术与</a:t>
            </a:r>
            <a:r>
              <a:rPr lang="en-US" altLang="zh-CN" sz="2800" b="0" dirty="0" smtClean="0"/>
              <a:t>SEC-MALS</a:t>
            </a:r>
            <a:r>
              <a:rPr lang="zh-CN" altLang="en-US" sz="2800" b="0" dirty="0" smtClean="0"/>
              <a:t>技术</a:t>
            </a:r>
            <a:endParaRPr lang="en-US" sz="2800" b="0" dirty="0" smtClean="0"/>
          </a:p>
          <a:p>
            <a:pPr>
              <a:spcBef>
                <a:spcPts val="1200"/>
              </a:spcBef>
            </a:pPr>
            <a:r>
              <a:rPr lang="zh-CN" altLang="en-US" sz="2800" b="0" dirty="0" smtClean="0"/>
              <a:t>仪器参数确定</a:t>
            </a:r>
            <a:endParaRPr lang="en-US" sz="2800" b="0" dirty="0" smtClean="0"/>
          </a:p>
          <a:p>
            <a:pPr>
              <a:spcBef>
                <a:spcPts val="1200"/>
              </a:spcBef>
            </a:pPr>
            <a:r>
              <a:rPr lang="zh-CN" altLang="en-US" sz="2800" dirty="0" smtClean="0"/>
              <a:t>小 结</a:t>
            </a:r>
            <a:endParaRPr lang="en-US" sz="2800" b="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2" name="Text Box 4"/>
          <p:cNvSpPr txBox="1">
            <a:spLocks noChangeArrowheads="1"/>
          </p:cNvSpPr>
          <p:nvPr/>
        </p:nvSpPr>
        <p:spPr bwMode="auto">
          <a:xfrm>
            <a:off x="924448" y="997298"/>
            <a:ext cx="7295103" cy="615553"/>
          </a:xfrm>
          <a:prstGeom prst="rect">
            <a:avLst/>
          </a:prstGeom>
          <a:noFill/>
          <a:ln w="12700">
            <a:noFill/>
            <a:miter lim="800000"/>
            <a:headEnd type="none" w="sm" len="sm"/>
            <a:tailEnd type="none" w="sm" len="sm"/>
          </a:ln>
        </p:spPr>
        <p:txBody>
          <a:bodyPr wrap="square">
            <a:spAutoFit/>
          </a:bodyPr>
          <a:lstStyle/>
          <a:p>
            <a:r>
              <a:rPr lang="zh-CN" altLang="en-US" sz="2000" dirty="0" smtClean="0">
                <a:latin typeface="Calibri" pitchFamily="34" charset="0"/>
              </a:rPr>
              <a:t>修正</a:t>
            </a:r>
            <a:r>
              <a:rPr lang="en-US" altLang="zh-CN" sz="2000" dirty="0" smtClean="0">
                <a:latin typeface="Calibri" pitchFamily="34" charset="0"/>
              </a:rPr>
              <a:t>LS</a:t>
            </a:r>
            <a:r>
              <a:rPr lang="zh-CN" altLang="en-US" sz="2000" dirty="0" smtClean="0">
                <a:latin typeface="Calibri" pitchFamily="34" charset="0"/>
              </a:rPr>
              <a:t>与浓度型检测器之间管路体积</a:t>
            </a:r>
            <a:r>
              <a:rPr lang="en-US" sz="2000" dirty="0" smtClean="0">
                <a:latin typeface="Calibri" pitchFamily="34" charset="0"/>
              </a:rPr>
              <a:t> </a:t>
            </a:r>
            <a:r>
              <a:rPr lang="zh-CN" altLang="en-US" sz="2000" dirty="0" smtClean="0">
                <a:latin typeface="Calibri" pitchFamily="34" charset="0"/>
              </a:rPr>
              <a:t>。</a:t>
            </a:r>
            <a:r>
              <a:rPr lang="en-US" sz="2000" dirty="0" smtClean="0">
                <a:latin typeface="Calibri" pitchFamily="34" charset="0"/>
              </a:rPr>
              <a:t> </a:t>
            </a:r>
            <a:endParaRPr lang="en-US" sz="2000" dirty="0">
              <a:latin typeface="Calibri" pitchFamily="34" charset="0"/>
            </a:endParaRPr>
          </a:p>
          <a:p>
            <a:pPr algn="just">
              <a:lnSpc>
                <a:spcPct val="70000"/>
              </a:lnSpc>
            </a:pPr>
            <a:endParaRPr lang="en-US" sz="2000" dirty="0">
              <a:latin typeface="Calibri" pitchFamily="34" charset="0"/>
            </a:endParaRPr>
          </a:p>
        </p:txBody>
      </p:sp>
      <p:sp>
        <p:nvSpPr>
          <p:cNvPr id="58373" name="Text Box 5"/>
          <p:cNvSpPr txBox="1">
            <a:spLocks noChangeArrowheads="1"/>
          </p:cNvSpPr>
          <p:nvPr/>
        </p:nvSpPr>
        <p:spPr bwMode="auto">
          <a:xfrm>
            <a:off x="1512277" y="5840604"/>
            <a:ext cx="6119446" cy="369332"/>
          </a:xfrm>
          <a:prstGeom prst="rect">
            <a:avLst/>
          </a:prstGeom>
          <a:noFill/>
          <a:ln w="12700">
            <a:noFill/>
            <a:miter lim="800000"/>
            <a:headEnd type="none" w="sm" len="sm"/>
            <a:tailEnd type="none" w="sm" len="sm"/>
          </a:ln>
        </p:spPr>
        <p:txBody>
          <a:bodyPr wrap="square">
            <a:spAutoFit/>
          </a:bodyPr>
          <a:lstStyle/>
          <a:p>
            <a:pPr>
              <a:lnSpc>
                <a:spcPct val="90000"/>
              </a:lnSpc>
            </a:pPr>
            <a:r>
              <a:rPr lang="zh-CN" altLang="en-US" sz="2000" b="1" i="1" dirty="0" smtClean="0">
                <a:solidFill>
                  <a:srgbClr val="0000FF"/>
                </a:solidFill>
                <a:latin typeface="Calibri" pitchFamily="34" charset="0"/>
              </a:rPr>
              <a:t>只有单分散性样品才能使用</a:t>
            </a:r>
            <a:r>
              <a:rPr lang="en-US" altLang="zh-CN" sz="2000" b="1" i="1" dirty="0" smtClean="0">
                <a:solidFill>
                  <a:srgbClr val="0000FF"/>
                </a:solidFill>
                <a:latin typeface="Calibri" pitchFamily="34" charset="0"/>
              </a:rPr>
              <a:t>Alignment</a:t>
            </a:r>
            <a:endParaRPr lang="en-US" sz="2000" b="1" i="1" dirty="0">
              <a:solidFill>
                <a:srgbClr val="0000FF"/>
              </a:solidFill>
              <a:latin typeface="Calibri" pitchFamily="34" charset="0"/>
            </a:endParaRPr>
          </a:p>
        </p:txBody>
      </p:sp>
      <p:sp>
        <p:nvSpPr>
          <p:cNvPr id="26629" name="Rectangle 12"/>
          <p:cNvSpPr>
            <a:spLocks noGrp="1" noChangeArrowheads="1"/>
          </p:cNvSpPr>
          <p:nvPr>
            <p:ph type="title"/>
          </p:nvPr>
        </p:nvSpPr>
        <p:spPr/>
        <p:txBody>
          <a:bodyPr/>
          <a:lstStyle/>
          <a:p>
            <a:r>
              <a:rPr lang="zh-CN" altLang="en-US" i="0" dirty="0" smtClean="0">
                <a:solidFill>
                  <a:schemeClr val="tx1"/>
                </a:solidFill>
              </a:rPr>
              <a:t>数据分析</a:t>
            </a:r>
            <a:r>
              <a:rPr i="0" dirty="0" smtClean="0">
                <a:solidFill>
                  <a:schemeClr val="tx1"/>
                </a:solidFill>
              </a:rPr>
              <a:t>: </a:t>
            </a:r>
            <a:r>
              <a:rPr dirty="0" smtClean="0">
                <a:solidFill>
                  <a:schemeClr val="tx1"/>
                </a:solidFill>
              </a:rPr>
              <a:t>Alignment</a:t>
            </a:r>
          </a:p>
        </p:txBody>
      </p:sp>
      <p:grpSp>
        <p:nvGrpSpPr>
          <p:cNvPr id="16" name="Group 15"/>
          <p:cNvGrpSpPr/>
          <p:nvPr/>
        </p:nvGrpSpPr>
        <p:grpSpPr>
          <a:xfrm>
            <a:off x="1074156" y="1837788"/>
            <a:ext cx="6989337" cy="3681269"/>
            <a:chOff x="1074156" y="1837788"/>
            <a:chExt cx="6989337" cy="3681269"/>
          </a:xfrm>
        </p:grpSpPr>
        <p:pic>
          <p:nvPicPr>
            <p:cNvPr id="124935" name="Picture 7"/>
            <p:cNvPicPr>
              <a:picLocks noChangeAspect="1" noChangeArrowheads="1"/>
            </p:cNvPicPr>
            <p:nvPr/>
          </p:nvPicPr>
          <p:blipFill>
            <a:blip r:embed="rId3" cstate="print"/>
            <a:srcRect/>
            <a:stretch>
              <a:fillRect/>
            </a:stretch>
          </p:blipFill>
          <p:spPr bwMode="auto">
            <a:xfrm>
              <a:off x="1074156" y="1837788"/>
              <a:ext cx="6989337" cy="3681269"/>
            </a:xfrm>
            <a:prstGeom prst="rect">
              <a:avLst/>
            </a:prstGeom>
            <a:noFill/>
            <a:ln w="9525">
              <a:noFill/>
              <a:miter lim="800000"/>
              <a:headEnd/>
              <a:tailEnd/>
            </a:ln>
            <a:effectLst/>
          </p:spPr>
        </p:pic>
        <p:sp>
          <p:nvSpPr>
            <p:cNvPr id="26630" name="TextBox 12"/>
            <p:cNvSpPr txBox="1">
              <a:spLocks noChangeArrowheads="1"/>
            </p:cNvSpPr>
            <p:nvPr/>
          </p:nvSpPr>
          <p:spPr bwMode="auto">
            <a:xfrm>
              <a:off x="3683029" y="2991789"/>
              <a:ext cx="542136" cy="1323439"/>
            </a:xfrm>
            <a:prstGeom prst="rect">
              <a:avLst/>
            </a:prstGeom>
            <a:noFill/>
            <a:ln w="9525">
              <a:noFill/>
              <a:miter lim="800000"/>
              <a:headEnd/>
              <a:tailEnd/>
            </a:ln>
          </p:spPr>
          <p:txBody>
            <a:bodyPr wrap="none">
              <a:spAutoFit/>
            </a:bodyPr>
            <a:lstStyle/>
            <a:p>
              <a:pPr>
                <a:spcBef>
                  <a:spcPts val="1200"/>
                </a:spcBef>
              </a:pPr>
              <a:r>
                <a:rPr lang="en-US" sz="2000" dirty="0">
                  <a:solidFill>
                    <a:srgbClr val="00FF00"/>
                  </a:solidFill>
                </a:rPr>
                <a:t>UV</a:t>
              </a:r>
            </a:p>
            <a:p>
              <a:pPr>
                <a:spcBef>
                  <a:spcPts val="1200"/>
                </a:spcBef>
              </a:pPr>
              <a:r>
                <a:rPr lang="en-US" sz="2000" dirty="0">
                  <a:solidFill>
                    <a:srgbClr val="FF0000"/>
                  </a:solidFill>
                </a:rPr>
                <a:t>LS</a:t>
              </a:r>
            </a:p>
            <a:p>
              <a:pPr>
                <a:spcBef>
                  <a:spcPts val="1200"/>
                </a:spcBef>
              </a:pPr>
              <a:r>
                <a:rPr lang="en-US" sz="2000" dirty="0">
                  <a:solidFill>
                    <a:srgbClr val="0033CC"/>
                  </a:solidFill>
                </a:rPr>
                <a:t>RI</a:t>
              </a:r>
            </a:p>
          </p:txBody>
        </p:sp>
        <p:cxnSp>
          <p:nvCxnSpPr>
            <p:cNvPr id="26631" name="Straight Arrow Connector 14"/>
            <p:cNvCxnSpPr>
              <a:cxnSpLocks noChangeShapeType="1"/>
            </p:cNvCxnSpPr>
            <p:nvPr/>
          </p:nvCxnSpPr>
          <p:spPr bwMode="auto">
            <a:xfrm flipV="1">
              <a:off x="4278313" y="2851298"/>
              <a:ext cx="1143000" cy="381000"/>
            </a:xfrm>
            <a:prstGeom prst="straightConnector1">
              <a:avLst/>
            </a:prstGeom>
            <a:noFill/>
            <a:ln w="9525" algn="ctr">
              <a:solidFill>
                <a:srgbClr val="00FF00"/>
              </a:solidFill>
              <a:round/>
              <a:headEnd/>
              <a:tailEnd type="arrow" w="med" len="med"/>
            </a:ln>
          </p:spPr>
        </p:cxnSp>
        <p:cxnSp>
          <p:nvCxnSpPr>
            <p:cNvPr id="26632" name="Straight Arrow Connector 16"/>
            <p:cNvCxnSpPr>
              <a:cxnSpLocks noChangeShapeType="1"/>
            </p:cNvCxnSpPr>
            <p:nvPr/>
          </p:nvCxnSpPr>
          <p:spPr bwMode="auto">
            <a:xfrm>
              <a:off x="4342111" y="3606209"/>
              <a:ext cx="1154922" cy="8861"/>
            </a:xfrm>
            <a:prstGeom prst="straightConnector1">
              <a:avLst/>
            </a:prstGeom>
            <a:noFill/>
            <a:ln w="9525" algn="ctr">
              <a:solidFill>
                <a:srgbClr val="FF0000"/>
              </a:solidFill>
              <a:round/>
              <a:headEnd/>
              <a:tailEnd type="arrow" w="med" len="med"/>
            </a:ln>
          </p:spPr>
        </p:cxnSp>
        <p:cxnSp>
          <p:nvCxnSpPr>
            <p:cNvPr id="26633" name="Straight Arrow Connector 18"/>
            <p:cNvCxnSpPr>
              <a:cxnSpLocks noChangeShapeType="1"/>
            </p:cNvCxnSpPr>
            <p:nvPr/>
          </p:nvCxnSpPr>
          <p:spPr bwMode="auto">
            <a:xfrm>
              <a:off x="4311503" y="4084674"/>
              <a:ext cx="1295400" cy="381000"/>
            </a:xfrm>
            <a:prstGeom prst="straightConnector1">
              <a:avLst/>
            </a:prstGeom>
            <a:noFill/>
            <a:ln w="9525" algn="ctr">
              <a:solidFill>
                <a:srgbClr val="0033CC"/>
              </a:solidFill>
              <a:round/>
              <a:headEnd/>
              <a:tailEnd type="arrow"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372"/>
                                        </p:tgtEl>
                                        <p:attrNameLst>
                                          <p:attrName>style.visibility</p:attrName>
                                        </p:attrNameLst>
                                      </p:cBhvr>
                                      <p:to>
                                        <p:strVal val="visible"/>
                                      </p:to>
                                    </p:set>
                                    <p:animEffect transition="in" filter="dissolve">
                                      <p:cBhvr>
                                        <p:cTn id="7" dur="500"/>
                                        <p:tgtEl>
                                          <p:spTgt spid="5837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0-#ppt_w/2"/>
                                          </p:val>
                                        </p:tav>
                                        <p:tav tm="100000">
                                          <p:val>
                                            <p:strVal val="#ppt_x"/>
                                          </p:val>
                                        </p:tav>
                                      </p:tavLst>
                                    </p:anim>
                                    <p:anim calcmode="lin" valueType="num">
                                      <p:cBhvr additive="base">
                                        <p:cTn id="13"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8373"/>
                                        </p:tgtEl>
                                        <p:attrNameLst>
                                          <p:attrName>style.visibility</p:attrName>
                                        </p:attrNameLst>
                                      </p:cBhvr>
                                      <p:to>
                                        <p:strVal val="visible"/>
                                      </p:to>
                                    </p:set>
                                    <p:anim calcmode="lin" valueType="num">
                                      <p:cBhvr additive="base">
                                        <p:cTn id="18" dur="500" fill="hold"/>
                                        <p:tgtEl>
                                          <p:spTgt spid="58373"/>
                                        </p:tgtEl>
                                        <p:attrNameLst>
                                          <p:attrName>ppt_x</p:attrName>
                                        </p:attrNameLst>
                                      </p:cBhvr>
                                      <p:tavLst>
                                        <p:tav tm="0">
                                          <p:val>
                                            <p:strVal val="#ppt_x"/>
                                          </p:val>
                                        </p:tav>
                                        <p:tav tm="100000">
                                          <p:val>
                                            <p:strVal val="#ppt_x"/>
                                          </p:val>
                                        </p:tav>
                                      </p:tavLst>
                                    </p:anim>
                                    <p:anim calcmode="lin" valueType="num">
                                      <p:cBhvr additive="base">
                                        <p:cTn id="19" dur="500" fill="hold"/>
                                        <p:tgtEl>
                                          <p:spTgt spid="583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autoUpdateAnimBg="0"/>
      <p:bldP spid="58373"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59745" name="Picture 1"/>
          <p:cNvPicPr>
            <a:picLocks noChangeAspect="1" noChangeArrowheads="1"/>
          </p:cNvPicPr>
          <p:nvPr/>
        </p:nvPicPr>
        <p:blipFill>
          <a:blip r:embed="rId3" cstate="print"/>
          <a:srcRect/>
          <a:stretch>
            <a:fillRect/>
          </a:stretch>
        </p:blipFill>
        <p:spPr bwMode="auto">
          <a:xfrm>
            <a:off x="954087" y="1807203"/>
            <a:ext cx="7229475" cy="4200525"/>
          </a:xfrm>
          <a:prstGeom prst="rect">
            <a:avLst/>
          </a:prstGeom>
          <a:noFill/>
          <a:ln w="9525">
            <a:noFill/>
            <a:miter lim="800000"/>
            <a:headEnd/>
            <a:tailEnd/>
          </a:ln>
          <a:effectLst/>
        </p:spPr>
      </p:pic>
      <p:sp>
        <p:nvSpPr>
          <p:cNvPr id="50182" name="Rectangle 6"/>
          <p:cNvSpPr>
            <a:spLocks noGrp="1" noChangeArrowheads="1"/>
          </p:cNvSpPr>
          <p:nvPr>
            <p:ph idx="1"/>
          </p:nvPr>
        </p:nvSpPr>
        <p:spPr>
          <a:xfrm>
            <a:off x="698787" y="1136250"/>
            <a:ext cx="5767755" cy="481100"/>
          </a:xfrm>
        </p:spPr>
        <p:txBody>
          <a:bodyPr/>
          <a:lstStyle/>
          <a:p>
            <a:pPr>
              <a:buFontTx/>
              <a:buNone/>
            </a:pPr>
            <a:r>
              <a:rPr lang="zh-CN" altLang="en-US" sz="2400" b="1" dirty="0" smtClean="0"/>
              <a:t>为什么使用单分散性样品修正</a:t>
            </a:r>
            <a:r>
              <a:rPr lang="en-US" sz="2400" b="1" dirty="0" smtClean="0"/>
              <a:t>?</a:t>
            </a:r>
            <a:endParaRPr lang="en-US" dirty="0" smtClean="0"/>
          </a:p>
        </p:txBody>
      </p:sp>
      <p:sp>
        <p:nvSpPr>
          <p:cNvPr id="27651" name="Rectangle 5"/>
          <p:cNvSpPr>
            <a:spLocks noGrp="1" noChangeArrowheads="1"/>
          </p:cNvSpPr>
          <p:nvPr>
            <p:ph type="title"/>
          </p:nvPr>
        </p:nvSpPr>
        <p:spPr/>
        <p:txBody>
          <a:bodyPr/>
          <a:lstStyle/>
          <a:p>
            <a:r>
              <a:rPr dirty="0" smtClean="0">
                <a:solidFill>
                  <a:schemeClr val="tx1"/>
                </a:solidFill>
              </a:rPr>
              <a:t>Alignment &amp; Band Broadening </a:t>
            </a:r>
            <a:r>
              <a:rPr lang="zh-CN" altLang="en-US" i="0" dirty="0" smtClean="0">
                <a:solidFill>
                  <a:schemeClr val="tx1"/>
                </a:solidFill>
              </a:rPr>
              <a:t>修正</a:t>
            </a:r>
            <a:endParaRPr i="0" dirty="0" smtClean="0">
              <a:solidFill>
                <a:schemeClr val="tx1"/>
              </a:solidFill>
            </a:endParaRPr>
          </a:p>
        </p:txBody>
      </p:sp>
      <p:grpSp>
        <p:nvGrpSpPr>
          <p:cNvPr id="12" name="Group 11"/>
          <p:cNvGrpSpPr/>
          <p:nvPr/>
        </p:nvGrpSpPr>
        <p:grpSpPr>
          <a:xfrm>
            <a:off x="3742660" y="2413246"/>
            <a:ext cx="4399347" cy="2511464"/>
            <a:chOff x="4063721" y="2540837"/>
            <a:chExt cx="4173979" cy="2511464"/>
          </a:xfrm>
        </p:grpSpPr>
        <p:grpSp>
          <p:nvGrpSpPr>
            <p:cNvPr id="4" name="Group 9"/>
            <p:cNvGrpSpPr>
              <a:grpSpLocks/>
            </p:cNvGrpSpPr>
            <p:nvPr/>
          </p:nvGrpSpPr>
          <p:grpSpPr bwMode="auto">
            <a:xfrm>
              <a:off x="4063721" y="4130663"/>
              <a:ext cx="2759071" cy="921638"/>
              <a:chOff x="2448" y="2544"/>
              <a:chExt cx="1872" cy="640"/>
            </a:xfrm>
          </p:grpSpPr>
          <p:sp>
            <p:nvSpPr>
              <p:cNvPr id="27657" name="Text Box 10"/>
              <p:cNvSpPr txBox="1">
                <a:spLocks noChangeArrowheads="1"/>
              </p:cNvSpPr>
              <p:nvPr/>
            </p:nvSpPr>
            <p:spPr bwMode="auto">
              <a:xfrm>
                <a:off x="2448" y="2928"/>
                <a:ext cx="1872" cy="256"/>
              </a:xfrm>
              <a:prstGeom prst="rect">
                <a:avLst/>
              </a:prstGeom>
              <a:noFill/>
              <a:ln w="12700">
                <a:noFill/>
                <a:miter lim="800000"/>
                <a:headEnd type="none" w="sm" len="sm"/>
                <a:tailEnd type="none" w="sm" len="sm"/>
              </a:ln>
            </p:spPr>
            <p:txBody>
              <a:bodyPr>
                <a:spAutoFit/>
              </a:bodyPr>
              <a:lstStyle/>
              <a:p>
                <a:pPr>
                  <a:spcBef>
                    <a:spcPct val="50000"/>
                  </a:spcBef>
                </a:pPr>
                <a:r>
                  <a:rPr lang="zh-CN" altLang="en-US" sz="1800" dirty="0" smtClean="0">
                    <a:solidFill>
                      <a:srgbClr val="0000FF"/>
                    </a:solidFill>
                  </a:rPr>
                  <a:t>单分散性样品</a:t>
                </a:r>
                <a:endParaRPr lang="en-US" sz="1800" dirty="0">
                  <a:solidFill>
                    <a:srgbClr val="0000FF"/>
                  </a:solidFill>
                </a:endParaRPr>
              </a:p>
            </p:txBody>
          </p:sp>
          <p:sp>
            <p:nvSpPr>
              <p:cNvPr id="50187" name="Line 11"/>
              <p:cNvSpPr>
                <a:spLocks noChangeShapeType="1"/>
              </p:cNvSpPr>
              <p:nvPr/>
            </p:nvSpPr>
            <p:spPr bwMode="auto">
              <a:xfrm flipH="1" flipV="1">
                <a:off x="2784" y="2544"/>
                <a:ext cx="192" cy="384"/>
              </a:xfrm>
              <a:prstGeom prst="line">
                <a:avLst/>
              </a:prstGeom>
              <a:noFill/>
              <a:ln w="38100">
                <a:solidFill>
                  <a:srgbClr val="0000FF"/>
                </a:solidFill>
                <a:round/>
                <a:headEnd type="none" w="sm" len="sm"/>
                <a:tailEnd type="triangle" w="med" len="lg"/>
              </a:ln>
              <a:effectLst/>
            </p:spPr>
            <p:txBody>
              <a:bodyPr wrap="none"/>
              <a:lstStyle/>
              <a:p>
                <a:pPr>
                  <a:defRPr/>
                </a:pPr>
                <a:endParaRPr lang="en-US" dirty="0">
                  <a:effectLst>
                    <a:outerShdw blurRad="38100" dist="38100" dir="2700000" algn="tl">
                      <a:srgbClr val="000000">
                        <a:alpha val="43137"/>
                      </a:srgbClr>
                    </a:outerShdw>
                  </a:effectLst>
                </a:endParaRPr>
              </a:p>
            </p:txBody>
          </p:sp>
          <p:sp>
            <p:nvSpPr>
              <p:cNvPr id="50188" name="Line 12"/>
              <p:cNvSpPr>
                <a:spLocks noChangeShapeType="1"/>
              </p:cNvSpPr>
              <p:nvPr/>
            </p:nvSpPr>
            <p:spPr bwMode="auto">
              <a:xfrm flipV="1">
                <a:off x="3360" y="2544"/>
                <a:ext cx="192" cy="384"/>
              </a:xfrm>
              <a:prstGeom prst="line">
                <a:avLst/>
              </a:prstGeom>
              <a:noFill/>
              <a:ln w="38100">
                <a:solidFill>
                  <a:srgbClr val="0000FF"/>
                </a:solidFill>
                <a:round/>
                <a:headEnd type="none" w="sm" len="sm"/>
                <a:tailEnd type="triangle" w="med" len="lg"/>
              </a:ln>
              <a:effectLst/>
            </p:spPr>
            <p:txBody>
              <a:bodyPr wrap="none"/>
              <a:lstStyle/>
              <a:p>
                <a:pPr>
                  <a:defRPr/>
                </a:pPr>
                <a:endParaRPr lang="en-US" dirty="0">
                  <a:effectLst>
                    <a:outerShdw blurRad="38100" dist="38100" dir="2700000" algn="tl">
                      <a:srgbClr val="000000">
                        <a:alpha val="43137"/>
                      </a:srgbClr>
                    </a:outerShdw>
                  </a:effectLst>
                </a:endParaRPr>
              </a:p>
            </p:txBody>
          </p:sp>
        </p:grpSp>
        <p:sp>
          <p:nvSpPr>
            <p:cNvPr id="27656" name="Text Box 13"/>
            <p:cNvSpPr txBox="1">
              <a:spLocks noChangeArrowheads="1"/>
            </p:cNvSpPr>
            <p:nvPr/>
          </p:nvSpPr>
          <p:spPr bwMode="auto">
            <a:xfrm>
              <a:off x="5549375" y="2540837"/>
              <a:ext cx="2688325" cy="369332"/>
            </a:xfrm>
            <a:prstGeom prst="rect">
              <a:avLst/>
            </a:prstGeom>
            <a:noFill/>
            <a:ln w="12700">
              <a:noFill/>
              <a:miter lim="800000"/>
              <a:headEnd type="none" w="sm" len="sm"/>
              <a:tailEnd type="none" w="sm" len="sm"/>
            </a:ln>
          </p:spPr>
          <p:txBody>
            <a:bodyPr>
              <a:spAutoFit/>
            </a:bodyPr>
            <a:lstStyle/>
            <a:p>
              <a:pPr>
                <a:spcBef>
                  <a:spcPct val="50000"/>
                </a:spcBef>
              </a:pPr>
              <a:r>
                <a:rPr lang="en-US" sz="1800" dirty="0">
                  <a:solidFill>
                    <a:srgbClr val="FF0000"/>
                  </a:solidFill>
                </a:rPr>
                <a:t>LS</a:t>
              </a:r>
              <a:r>
                <a:rPr lang="en-US" sz="1800" dirty="0">
                  <a:solidFill>
                    <a:srgbClr val="0000FF"/>
                  </a:solidFill>
                </a:rPr>
                <a:t> </a:t>
              </a:r>
              <a:r>
                <a:rPr lang="en-US" sz="1800" dirty="0"/>
                <a:t>&amp;</a:t>
              </a:r>
              <a:r>
                <a:rPr lang="en-US" sz="1800" dirty="0">
                  <a:solidFill>
                    <a:srgbClr val="0000FF"/>
                  </a:solidFill>
                </a:rPr>
                <a:t> RI </a:t>
              </a:r>
              <a:r>
                <a:rPr lang="zh-CN" altLang="en-US" sz="1800" dirty="0" smtClean="0"/>
                <a:t>信号重合</a:t>
              </a:r>
              <a:endParaRPr lang="en-US" sz="1800" dirty="0"/>
            </a:p>
          </p:txBody>
        </p:sp>
      </p:grpSp>
      <p:sp>
        <p:nvSpPr>
          <p:cNvPr id="665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6561"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347252" y="938510"/>
            <a:ext cx="2375871" cy="80038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182">
                                            <p:txEl>
                                              <p:pRg st="0" end="0"/>
                                            </p:txEl>
                                          </p:spTgt>
                                        </p:tgtEl>
                                        <p:attrNameLst>
                                          <p:attrName>style.visibility</p:attrName>
                                        </p:attrNameLst>
                                      </p:cBhvr>
                                      <p:to>
                                        <p:strVal val="visible"/>
                                      </p:to>
                                    </p:set>
                                    <p:anim calcmode="lin" valueType="num">
                                      <p:cBhvr additive="base">
                                        <p:cTn id="7" dur="500" fill="hold"/>
                                        <p:tgtEl>
                                          <p:spTgt spid="5018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018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97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5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2"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698" name="Picture 2"/>
          <p:cNvPicPr>
            <a:picLocks noChangeAspect="1" noChangeArrowheads="1"/>
          </p:cNvPicPr>
          <p:nvPr/>
        </p:nvPicPr>
        <p:blipFill>
          <a:blip r:embed="rId3" cstate="print"/>
          <a:srcRect/>
          <a:stretch>
            <a:fillRect/>
          </a:stretch>
        </p:blipFill>
        <p:spPr bwMode="auto">
          <a:xfrm>
            <a:off x="762000" y="1740529"/>
            <a:ext cx="7639050" cy="4333875"/>
          </a:xfrm>
          <a:prstGeom prst="rect">
            <a:avLst/>
          </a:prstGeom>
          <a:noFill/>
          <a:ln w="9525">
            <a:noFill/>
            <a:miter lim="800000"/>
            <a:headEnd/>
            <a:tailEnd/>
          </a:ln>
          <a:effectLst/>
        </p:spPr>
      </p:pic>
      <p:sp>
        <p:nvSpPr>
          <p:cNvPr id="30723" name="Rectangle 2"/>
          <p:cNvSpPr>
            <a:spLocks noGrp="1" noChangeArrowheads="1"/>
          </p:cNvSpPr>
          <p:nvPr>
            <p:ph type="title"/>
          </p:nvPr>
        </p:nvSpPr>
        <p:spPr/>
        <p:txBody>
          <a:bodyPr/>
          <a:lstStyle/>
          <a:p>
            <a:r>
              <a:rPr lang="en-US" dirty="0" smtClean="0"/>
              <a:t>Alignment &amp; Band Broadening </a:t>
            </a:r>
            <a:r>
              <a:rPr lang="zh-CN" altLang="en-US" i="0" dirty="0" smtClean="0"/>
              <a:t>修正</a:t>
            </a:r>
            <a:r>
              <a:rPr lang="en-US" i="0" dirty="0" smtClean="0"/>
              <a:t> </a:t>
            </a:r>
          </a:p>
        </p:txBody>
      </p:sp>
      <p:sp>
        <p:nvSpPr>
          <p:cNvPr id="59397" name="Rectangle 5"/>
          <p:cNvSpPr>
            <a:spLocks noChangeArrowheads="1"/>
          </p:cNvSpPr>
          <p:nvPr/>
        </p:nvSpPr>
        <p:spPr bwMode="auto">
          <a:xfrm>
            <a:off x="728104" y="1108020"/>
            <a:ext cx="4474866" cy="458001"/>
          </a:xfrm>
          <a:prstGeom prst="rect">
            <a:avLst/>
          </a:prstGeom>
          <a:noFill/>
          <a:ln w="9525">
            <a:noFill/>
            <a:miter lim="800000"/>
            <a:headEnd/>
            <a:tailEnd/>
          </a:ln>
        </p:spPr>
        <p:txBody>
          <a:bodyPr lIns="92075" tIns="46038" rIns="92075" bIns="46038"/>
          <a:lstStyle/>
          <a:p>
            <a:pPr marL="342900" indent="-342900">
              <a:spcBef>
                <a:spcPct val="20000"/>
              </a:spcBef>
              <a:buSzPct val="100000"/>
            </a:pPr>
            <a:r>
              <a:rPr lang="zh-CN" altLang="en-US" sz="2400" b="1" i="1" dirty="0" smtClean="0">
                <a:latin typeface="Calibri" pitchFamily="34" charset="0"/>
              </a:rPr>
              <a:t>为什么不能使用多分散性样品 </a:t>
            </a:r>
            <a:r>
              <a:rPr lang="en-US" sz="2400" b="1" i="1" dirty="0" smtClean="0">
                <a:latin typeface="Calibri" pitchFamily="34" charset="0"/>
              </a:rPr>
              <a:t>?</a:t>
            </a:r>
            <a:endParaRPr lang="en-US" sz="2400" b="1" i="1" dirty="0">
              <a:latin typeface="Calibri" pitchFamily="34" charset="0"/>
            </a:endParaRPr>
          </a:p>
          <a:p>
            <a:pPr marL="342900" indent="-342900">
              <a:spcBef>
                <a:spcPct val="20000"/>
              </a:spcBef>
              <a:buSzPct val="100000"/>
            </a:pPr>
            <a:endParaRPr lang="en-US" b="1" i="1" dirty="0">
              <a:latin typeface="Calibri" pitchFamily="34" charset="0"/>
            </a:endParaRPr>
          </a:p>
        </p:txBody>
      </p:sp>
      <p:sp>
        <p:nvSpPr>
          <p:cNvPr id="59399" name="Text Box 7"/>
          <p:cNvSpPr txBox="1">
            <a:spLocks noChangeArrowheads="1"/>
          </p:cNvSpPr>
          <p:nvPr/>
        </p:nvSpPr>
        <p:spPr bwMode="auto">
          <a:xfrm>
            <a:off x="3232297" y="4536553"/>
            <a:ext cx="3886205" cy="707886"/>
          </a:xfrm>
          <a:prstGeom prst="rect">
            <a:avLst/>
          </a:prstGeom>
          <a:solidFill>
            <a:schemeClr val="accent2">
              <a:lumMod val="20000"/>
              <a:lumOff val="80000"/>
            </a:schemeClr>
          </a:solidFill>
          <a:ln w="12700">
            <a:noFill/>
            <a:miter lim="800000"/>
            <a:headEnd type="none" w="sm" len="sm"/>
            <a:tailEnd type="none" w="sm" len="sm"/>
          </a:ln>
        </p:spPr>
        <p:txBody>
          <a:bodyPr wrap="square">
            <a:spAutoFit/>
          </a:bodyPr>
          <a:lstStyle/>
          <a:p>
            <a:pPr>
              <a:spcBef>
                <a:spcPct val="50000"/>
              </a:spcBef>
            </a:pPr>
            <a:r>
              <a:rPr lang="zh-CN" altLang="en-US" sz="2000" b="1" dirty="0" smtClean="0">
                <a:solidFill>
                  <a:srgbClr val="0000FF"/>
                </a:solidFill>
                <a:latin typeface="Calibri" pitchFamily="34" charset="0"/>
              </a:rPr>
              <a:t>多分散性样品</a:t>
            </a:r>
            <a:r>
              <a:rPr lang="en-US" sz="2000" b="1" dirty="0" smtClean="0">
                <a:solidFill>
                  <a:srgbClr val="0000FF"/>
                </a:solidFill>
                <a:latin typeface="Calibri" pitchFamily="34" charset="0"/>
              </a:rPr>
              <a:t>LS </a:t>
            </a:r>
            <a:r>
              <a:rPr lang="en-US" sz="2000" b="1" dirty="0">
                <a:solidFill>
                  <a:srgbClr val="0000FF"/>
                </a:solidFill>
                <a:latin typeface="Calibri" pitchFamily="34" charset="0"/>
              </a:rPr>
              <a:t>&amp; RI </a:t>
            </a:r>
            <a:r>
              <a:rPr lang="zh-CN" altLang="en-US" sz="2000" b="1" dirty="0" smtClean="0">
                <a:solidFill>
                  <a:srgbClr val="0000FF"/>
                </a:solidFill>
                <a:latin typeface="Calibri" pitchFamily="34" charset="0"/>
              </a:rPr>
              <a:t>不可能重合</a:t>
            </a:r>
            <a:r>
              <a:rPr lang="en-US" sz="2000" b="1" dirty="0" smtClean="0">
                <a:solidFill>
                  <a:srgbClr val="0000FF"/>
                </a:solidFill>
                <a:latin typeface="Calibri" pitchFamily="34" charset="0"/>
              </a:rPr>
              <a:t/>
            </a:r>
            <a:br>
              <a:rPr lang="en-US" sz="2000" b="1" dirty="0" smtClean="0">
                <a:solidFill>
                  <a:srgbClr val="0000FF"/>
                </a:solidFill>
                <a:latin typeface="Calibri" pitchFamily="34" charset="0"/>
              </a:rPr>
            </a:br>
            <a:r>
              <a:rPr lang="en-US" sz="2000" b="1" dirty="0" smtClean="0">
                <a:solidFill>
                  <a:srgbClr val="0000FF"/>
                </a:solidFill>
                <a:latin typeface="Calibri" pitchFamily="34" charset="0"/>
              </a:rPr>
              <a:t>(</a:t>
            </a:r>
            <a:r>
              <a:rPr lang="zh-CN" altLang="en-US" sz="2000" b="1" dirty="0" smtClean="0">
                <a:solidFill>
                  <a:srgbClr val="0000FF"/>
                </a:solidFill>
                <a:latin typeface="Calibri" pitchFamily="34" charset="0"/>
              </a:rPr>
              <a:t>不能使用</a:t>
            </a:r>
            <a:r>
              <a:rPr lang="en-US" sz="2000" b="1" dirty="0" smtClean="0">
                <a:solidFill>
                  <a:srgbClr val="0000FF"/>
                </a:solidFill>
                <a:latin typeface="Calibri" pitchFamily="34" charset="0"/>
              </a:rPr>
              <a:t>alignment</a:t>
            </a:r>
            <a:r>
              <a:rPr lang="zh-CN" altLang="en-US" sz="2000" b="1" dirty="0" smtClean="0">
                <a:solidFill>
                  <a:srgbClr val="0000FF"/>
                </a:solidFill>
                <a:latin typeface="Calibri" pitchFamily="34" charset="0"/>
              </a:rPr>
              <a:t>修正</a:t>
            </a:r>
            <a:r>
              <a:rPr lang="en-US" sz="2000" b="1" dirty="0" smtClean="0">
                <a:solidFill>
                  <a:srgbClr val="0000FF"/>
                </a:solidFill>
                <a:latin typeface="Calibri" pitchFamily="34" charset="0"/>
              </a:rPr>
              <a:t>)</a:t>
            </a:r>
            <a:endParaRPr lang="en-US" sz="2000" b="1" dirty="0">
              <a:solidFill>
                <a:srgbClr val="0000FF"/>
              </a:solidFill>
              <a:latin typeface="Calibri" pitchFamily="34" charset="0"/>
            </a:endParaRPr>
          </a:p>
        </p:txBody>
      </p:sp>
      <p:grpSp>
        <p:nvGrpSpPr>
          <p:cNvPr id="2" name="Group 8"/>
          <p:cNvGrpSpPr>
            <a:grpSpLocks/>
          </p:cNvGrpSpPr>
          <p:nvPr/>
        </p:nvGrpSpPr>
        <p:grpSpPr bwMode="auto">
          <a:xfrm>
            <a:off x="3694061" y="2375899"/>
            <a:ext cx="1036320" cy="544513"/>
            <a:chOff x="1520" y="1481"/>
            <a:chExt cx="544" cy="343"/>
          </a:xfrm>
        </p:grpSpPr>
        <p:sp>
          <p:nvSpPr>
            <p:cNvPr id="30731" name="Text Box 9"/>
            <p:cNvSpPr txBox="1">
              <a:spLocks noChangeArrowheads="1"/>
            </p:cNvSpPr>
            <p:nvPr/>
          </p:nvSpPr>
          <p:spPr bwMode="auto">
            <a:xfrm>
              <a:off x="1520" y="1481"/>
              <a:ext cx="432" cy="252"/>
            </a:xfrm>
            <a:prstGeom prst="rect">
              <a:avLst/>
            </a:prstGeom>
            <a:noFill/>
            <a:ln w="12700">
              <a:noFill/>
              <a:miter lim="800000"/>
              <a:headEnd type="none" w="sm" len="sm"/>
              <a:tailEnd type="none" w="sm" len="sm"/>
            </a:ln>
          </p:spPr>
          <p:txBody>
            <a:bodyPr>
              <a:spAutoFit/>
            </a:bodyPr>
            <a:lstStyle/>
            <a:p>
              <a:pPr>
                <a:spcBef>
                  <a:spcPct val="50000"/>
                </a:spcBef>
              </a:pPr>
              <a:r>
                <a:rPr lang="en-US" sz="2000" b="1" dirty="0">
                  <a:solidFill>
                    <a:srgbClr val="FF0000"/>
                  </a:solidFill>
                </a:rPr>
                <a:t>LS</a:t>
              </a:r>
            </a:p>
          </p:txBody>
        </p:sp>
        <p:sp>
          <p:nvSpPr>
            <p:cNvPr id="59402" name="Line 10"/>
            <p:cNvSpPr>
              <a:spLocks noChangeShapeType="1"/>
            </p:cNvSpPr>
            <p:nvPr/>
          </p:nvSpPr>
          <p:spPr bwMode="auto">
            <a:xfrm>
              <a:off x="1824" y="1680"/>
              <a:ext cx="240" cy="144"/>
            </a:xfrm>
            <a:prstGeom prst="line">
              <a:avLst/>
            </a:prstGeom>
            <a:noFill/>
            <a:ln w="31750">
              <a:solidFill>
                <a:srgbClr val="FF3300"/>
              </a:solidFill>
              <a:round/>
              <a:headEnd type="none" w="sm" len="sm"/>
              <a:tailEnd type="triangle" w="lg" len="lg"/>
            </a:ln>
            <a:effectLst/>
          </p:spPr>
          <p:txBody>
            <a:bodyPr wrap="none"/>
            <a:lstStyle/>
            <a:p>
              <a:pPr>
                <a:defRPr/>
              </a:pPr>
              <a:endParaRPr lang="en-US" dirty="0">
                <a:effectLst>
                  <a:outerShdw blurRad="38100" dist="38100" dir="2700000" algn="tl">
                    <a:srgbClr val="000000">
                      <a:alpha val="43137"/>
                    </a:srgbClr>
                  </a:outerShdw>
                </a:effectLst>
              </a:endParaRPr>
            </a:p>
          </p:txBody>
        </p:sp>
      </p:grpSp>
      <p:grpSp>
        <p:nvGrpSpPr>
          <p:cNvPr id="3" name="Group 11"/>
          <p:cNvGrpSpPr>
            <a:grpSpLocks/>
          </p:cNvGrpSpPr>
          <p:nvPr/>
        </p:nvGrpSpPr>
        <p:grpSpPr bwMode="auto">
          <a:xfrm>
            <a:off x="6189925" y="2659654"/>
            <a:ext cx="1141413" cy="546100"/>
            <a:chOff x="4272" y="1480"/>
            <a:chExt cx="719" cy="344"/>
          </a:xfrm>
        </p:grpSpPr>
        <p:sp>
          <p:nvSpPr>
            <p:cNvPr id="30729" name="Text Box 12"/>
            <p:cNvSpPr txBox="1">
              <a:spLocks noChangeArrowheads="1"/>
            </p:cNvSpPr>
            <p:nvPr/>
          </p:nvSpPr>
          <p:spPr bwMode="auto">
            <a:xfrm>
              <a:off x="4655" y="1480"/>
              <a:ext cx="336" cy="252"/>
            </a:xfrm>
            <a:prstGeom prst="rect">
              <a:avLst/>
            </a:prstGeom>
            <a:noFill/>
            <a:ln w="12700">
              <a:noFill/>
              <a:miter lim="800000"/>
              <a:headEnd type="none" w="sm" len="sm"/>
              <a:tailEnd type="none" w="sm" len="sm"/>
            </a:ln>
          </p:spPr>
          <p:txBody>
            <a:bodyPr>
              <a:spAutoFit/>
            </a:bodyPr>
            <a:lstStyle/>
            <a:p>
              <a:pPr>
                <a:spcBef>
                  <a:spcPct val="50000"/>
                </a:spcBef>
              </a:pPr>
              <a:r>
                <a:rPr lang="en-US" sz="2000" b="1" dirty="0">
                  <a:solidFill>
                    <a:srgbClr val="0000FF"/>
                  </a:solidFill>
                </a:rPr>
                <a:t>RI</a:t>
              </a:r>
            </a:p>
          </p:txBody>
        </p:sp>
        <p:sp>
          <p:nvSpPr>
            <p:cNvPr id="59405" name="Line 13"/>
            <p:cNvSpPr>
              <a:spLocks noChangeShapeType="1"/>
            </p:cNvSpPr>
            <p:nvPr/>
          </p:nvSpPr>
          <p:spPr bwMode="auto">
            <a:xfrm flipH="1">
              <a:off x="4272" y="1632"/>
              <a:ext cx="384" cy="192"/>
            </a:xfrm>
            <a:prstGeom prst="line">
              <a:avLst/>
            </a:prstGeom>
            <a:noFill/>
            <a:ln w="31750">
              <a:solidFill>
                <a:srgbClr val="0000FF"/>
              </a:solidFill>
              <a:round/>
              <a:headEnd type="none" w="sm" len="sm"/>
              <a:tailEnd type="triangle" w="lg" len="lg"/>
            </a:ln>
            <a:effectLst/>
          </p:spPr>
          <p:txBody>
            <a:bodyPr wrap="none"/>
            <a:lstStyle/>
            <a:p>
              <a:pPr>
                <a:defRPr/>
              </a:pPr>
              <a:endParaRPr lang="en-US" dirty="0">
                <a:effectLst>
                  <a:outerShdw blurRad="38100" dist="38100" dir="2700000" algn="tl">
                    <a:srgbClr val="000000">
                      <a:alpha val="43137"/>
                    </a:srgbClr>
                  </a:outerShdw>
                </a:effectLst>
              </a:endParaRPr>
            </a:p>
          </p:txBody>
        </p:sp>
      </p:grpSp>
      <p:sp>
        <p:nvSpPr>
          <p:cNvPr id="604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0417"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469470" y="884583"/>
            <a:ext cx="2686050" cy="9048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7"/>
                                        </p:tgtEl>
                                        <p:attrNameLst>
                                          <p:attrName>style.visibility</p:attrName>
                                        </p:attrNameLst>
                                      </p:cBhvr>
                                      <p:to>
                                        <p:strVal val="visible"/>
                                      </p:to>
                                    </p:set>
                                    <p:anim calcmode="lin" valueType="num">
                                      <p:cBhvr additive="base">
                                        <p:cTn id="7" dur="500" fill="hold"/>
                                        <p:tgtEl>
                                          <p:spTgt spid="59397"/>
                                        </p:tgtEl>
                                        <p:attrNameLst>
                                          <p:attrName>ppt_x</p:attrName>
                                        </p:attrNameLst>
                                      </p:cBhvr>
                                      <p:tavLst>
                                        <p:tav tm="0">
                                          <p:val>
                                            <p:strVal val="0-#ppt_w/2"/>
                                          </p:val>
                                        </p:tav>
                                        <p:tav tm="100000">
                                          <p:val>
                                            <p:strVal val="#ppt_x"/>
                                          </p:val>
                                        </p:tav>
                                      </p:tavLst>
                                    </p:anim>
                                    <p:anim calcmode="lin" valueType="num">
                                      <p:cBhvr additive="base">
                                        <p:cTn id="8" dur="500" fill="hold"/>
                                        <p:tgtEl>
                                          <p:spTgt spid="5939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769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04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1+#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59399"/>
                                        </p:tgtEl>
                                        <p:attrNameLst>
                                          <p:attrName>style.visibility</p:attrName>
                                        </p:attrNameLst>
                                      </p:cBhvr>
                                      <p:to>
                                        <p:strVal val="visible"/>
                                      </p:to>
                                    </p:set>
                                    <p:animEffect transition="in" filter="wipe(up)">
                                      <p:cBhvr>
                                        <p:cTn id="31" dur="500"/>
                                        <p:tgtEl>
                                          <p:spTgt spid="59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autoUpdateAnimBg="0"/>
      <p:bldP spid="59399"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55654" name="Picture 6"/>
          <p:cNvPicPr>
            <a:picLocks noChangeAspect="1" noChangeArrowheads="1"/>
          </p:cNvPicPr>
          <p:nvPr/>
        </p:nvPicPr>
        <p:blipFill>
          <a:blip r:embed="rId3" cstate="print"/>
          <a:srcRect/>
          <a:stretch>
            <a:fillRect/>
          </a:stretch>
        </p:blipFill>
        <p:spPr bwMode="auto">
          <a:xfrm>
            <a:off x="763587" y="1932579"/>
            <a:ext cx="7610475" cy="4162425"/>
          </a:xfrm>
          <a:prstGeom prst="rect">
            <a:avLst/>
          </a:prstGeom>
          <a:noFill/>
          <a:ln w="9525">
            <a:noFill/>
            <a:miter lim="800000"/>
            <a:headEnd/>
            <a:tailEnd/>
          </a:ln>
          <a:effectLst/>
        </p:spPr>
      </p:pic>
      <p:sp>
        <p:nvSpPr>
          <p:cNvPr id="28675" name="Rectangle 3"/>
          <p:cNvSpPr>
            <a:spLocks noGrp="1" noChangeArrowheads="1"/>
          </p:cNvSpPr>
          <p:nvPr>
            <p:ph type="title"/>
          </p:nvPr>
        </p:nvSpPr>
        <p:spPr/>
        <p:txBody>
          <a:bodyPr/>
          <a:lstStyle/>
          <a:p>
            <a:r>
              <a:rPr lang="zh-CN" altLang="en-US" i="0" dirty="0" smtClean="0"/>
              <a:t>检测器间的宽峰效应：</a:t>
            </a:r>
            <a:r>
              <a:rPr dirty="0" smtClean="0"/>
              <a:t>Band Broadening</a:t>
            </a:r>
          </a:p>
        </p:txBody>
      </p:sp>
      <p:sp>
        <p:nvSpPr>
          <p:cNvPr id="63493" name="Text Box 5"/>
          <p:cNvSpPr txBox="1">
            <a:spLocks noChangeArrowheads="1"/>
          </p:cNvSpPr>
          <p:nvPr/>
        </p:nvSpPr>
        <p:spPr bwMode="auto">
          <a:xfrm>
            <a:off x="745436" y="934280"/>
            <a:ext cx="4532243" cy="830997"/>
          </a:xfrm>
          <a:prstGeom prst="rect">
            <a:avLst/>
          </a:prstGeom>
          <a:noFill/>
          <a:ln w="12700">
            <a:noFill/>
            <a:miter lim="800000"/>
            <a:headEnd type="none" w="sm" len="sm"/>
            <a:tailEnd type="none" w="sm" len="sm"/>
          </a:ln>
        </p:spPr>
        <p:txBody>
          <a:bodyPr wrap="square">
            <a:spAutoFit/>
          </a:bodyPr>
          <a:lstStyle/>
          <a:p>
            <a:pPr algn="l">
              <a:spcBef>
                <a:spcPct val="50000"/>
              </a:spcBef>
            </a:pPr>
            <a:r>
              <a:rPr lang="zh-CN" altLang="en-US" sz="2400" b="1" dirty="0" smtClean="0">
                <a:latin typeface="Calibri" pitchFamily="34" charset="0"/>
              </a:rPr>
              <a:t>样品随流动相依次经过</a:t>
            </a:r>
            <a:r>
              <a:rPr lang="en-US" sz="2400" b="1" i="1" dirty="0" smtClean="0">
                <a:latin typeface="Calibri" pitchFamily="34" charset="0"/>
              </a:rPr>
              <a:t>DAWN </a:t>
            </a:r>
            <a:r>
              <a:rPr lang="zh-CN" altLang="en-US" sz="2400" b="1" dirty="0" smtClean="0">
                <a:latin typeface="Calibri" pitchFamily="34" charset="0"/>
              </a:rPr>
              <a:t>、</a:t>
            </a:r>
            <a:r>
              <a:rPr lang="en-US" sz="2400" b="1" dirty="0" smtClean="0">
                <a:latin typeface="Calibri" pitchFamily="34" charset="0"/>
              </a:rPr>
              <a:t> </a:t>
            </a:r>
            <a:r>
              <a:rPr lang="en-US" sz="2400" b="1" i="1" dirty="0" smtClean="0">
                <a:latin typeface="Calibri" pitchFamily="34" charset="0"/>
              </a:rPr>
              <a:t>RI</a:t>
            </a:r>
            <a:r>
              <a:rPr lang="zh-CN" altLang="en-US" sz="2400" b="1" dirty="0" smtClean="0">
                <a:latin typeface="Calibri" pitchFamily="34" charset="0"/>
              </a:rPr>
              <a:t>时，导致峰变宽</a:t>
            </a:r>
            <a:endParaRPr lang="en-US" sz="2400" b="1" dirty="0">
              <a:latin typeface="Calibri" pitchFamily="34" charset="0"/>
            </a:endParaRPr>
          </a:p>
        </p:txBody>
      </p:sp>
      <p:grpSp>
        <p:nvGrpSpPr>
          <p:cNvPr id="2" name="Group 13"/>
          <p:cNvGrpSpPr>
            <a:grpSpLocks/>
          </p:cNvGrpSpPr>
          <p:nvPr/>
        </p:nvGrpSpPr>
        <p:grpSpPr bwMode="auto">
          <a:xfrm>
            <a:off x="6251945" y="2326758"/>
            <a:ext cx="2094613" cy="2479675"/>
            <a:chOff x="4080" y="1392"/>
            <a:chExt cx="1248" cy="1562"/>
          </a:xfrm>
        </p:grpSpPr>
        <p:sp>
          <p:nvSpPr>
            <p:cNvPr id="28682" name="Text Box 6"/>
            <p:cNvSpPr txBox="1">
              <a:spLocks noChangeArrowheads="1"/>
            </p:cNvSpPr>
            <p:nvPr/>
          </p:nvSpPr>
          <p:spPr bwMode="auto">
            <a:xfrm>
              <a:off x="4080" y="1392"/>
              <a:ext cx="1248" cy="446"/>
            </a:xfrm>
            <a:prstGeom prst="rect">
              <a:avLst/>
            </a:prstGeom>
            <a:noFill/>
            <a:ln w="9525">
              <a:noFill/>
              <a:miter lim="800000"/>
              <a:headEnd/>
              <a:tailEnd/>
            </a:ln>
          </p:spPr>
          <p:txBody>
            <a:bodyPr>
              <a:spAutoFit/>
            </a:bodyPr>
            <a:lstStyle/>
            <a:p>
              <a:pPr>
                <a:spcBef>
                  <a:spcPct val="50000"/>
                </a:spcBef>
              </a:pPr>
              <a:r>
                <a:rPr lang="zh-CN" altLang="en-US" sz="2000" dirty="0" smtClean="0"/>
                <a:t>宽峰效应致使</a:t>
              </a:r>
              <a:r>
                <a:rPr lang="en-US" altLang="zh-CN" sz="2000" dirty="0" smtClean="0"/>
                <a:t/>
              </a:r>
              <a:br>
                <a:rPr lang="en-US" altLang="zh-CN" sz="2000" dirty="0" smtClean="0"/>
              </a:br>
              <a:r>
                <a:rPr lang="en-US" sz="2000" dirty="0" smtClean="0">
                  <a:solidFill>
                    <a:srgbClr val="FF0000"/>
                  </a:solidFill>
                </a:rPr>
                <a:t>LS</a:t>
              </a:r>
              <a:r>
                <a:rPr lang="en-US" sz="2000" dirty="0" smtClean="0"/>
                <a:t> </a:t>
              </a:r>
              <a:r>
                <a:rPr lang="en-US" sz="2000" dirty="0"/>
                <a:t>&amp; </a:t>
              </a:r>
              <a:r>
                <a:rPr lang="en-US" sz="2000" dirty="0">
                  <a:solidFill>
                    <a:srgbClr val="0000FF"/>
                  </a:solidFill>
                </a:rPr>
                <a:t>RI</a:t>
              </a:r>
              <a:r>
                <a:rPr lang="en-US" sz="2000" dirty="0"/>
                <a:t> </a:t>
              </a:r>
              <a:r>
                <a:rPr lang="zh-CN" altLang="en-US" sz="2000" dirty="0" smtClean="0"/>
                <a:t>分离</a:t>
              </a:r>
              <a:endParaRPr lang="en-US" sz="2000" dirty="0"/>
            </a:p>
          </p:txBody>
        </p:sp>
        <p:sp>
          <p:nvSpPr>
            <p:cNvPr id="63495" name="Line 7"/>
            <p:cNvSpPr>
              <a:spLocks noChangeShapeType="1"/>
            </p:cNvSpPr>
            <p:nvPr/>
          </p:nvSpPr>
          <p:spPr bwMode="auto">
            <a:xfrm flipH="1">
              <a:off x="4504" y="2056"/>
              <a:ext cx="171" cy="898"/>
            </a:xfrm>
            <a:prstGeom prst="line">
              <a:avLst/>
            </a:prstGeom>
            <a:noFill/>
            <a:ln w="28575">
              <a:solidFill>
                <a:srgbClr val="0000FF"/>
              </a:solidFill>
              <a:round/>
              <a:headEnd/>
              <a:tailEnd type="triangle" w="med" len="lg"/>
            </a:ln>
            <a:effectLst/>
          </p:spPr>
          <p:txBody>
            <a:bodyPr/>
            <a:lstStyle/>
            <a:p>
              <a:pPr>
                <a:defRPr/>
              </a:pPr>
              <a:endParaRPr lang="en-US" dirty="0">
                <a:solidFill>
                  <a:srgbClr val="0000FF"/>
                </a:solidFill>
                <a:effectLst>
                  <a:outerShdw blurRad="38100" dist="38100" dir="2700000" algn="tl">
                    <a:srgbClr val="000000">
                      <a:alpha val="43137"/>
                    </a:srgbClr>
                  </a:outerShdw>
                </a:effectLst>
              </a:endParaRPr>
            </a:p>
          </p:txBody>
        </p:sp>
        <p:sp>
          <p:nvSpPr>
            <p:cNvPr id="19" name="Line 7"/>
            <p:cNvSpPr>
              <a:spLocks noChangeShapeType="1"/>
            </p:cNvSpPr>
            <p:nvPr/>
          </p:nvSpPr>
          <p:spPr bwMode="auto">
            <a:xfrm flipH="1">
              <a:off x="4373" y="2032"/>
              <a:ext cx="298" cy="911"/>
            </a:xfrm>
            <a:prstGeom prst="line">
              <a:avLst/>
            </a:prstGeom>
            <a:noFill/>
            <a:ln w="28575">
              <a:solidFill>
                <a:srgbClr val="FF0000"/>
              </a:solidFill>
              <a:round/>
              <a:headEnd/>
              <a:tailEnd type="triangle" w="med" len="lg"/>
            </a:ln>
            <a:effectLst/>
          </p:spPr>
          <p:txBody>
            <a:bodyPr/>
            <a:lstStyle/>
            <a:p>
              <a:pPr>
                <a:defRPr/>
              </a:pPr>
              <a:endParaRPr lang="en-US" dirty="0">
                <a:solidFill>
                  <a:srgbClr val="0000FF"/>
                </a:solidFill>
                <a:effectLst>
                  <a:outerShdw blurRad="38100" dist="38100" dir="2700000" algn="tl">
                    <a:srgbClr val="000000">
                      <a:alpha val="43137"/>
                    </a:srgbClr>
                  </a:outerShdw>
                </a:effectLst>
              </a:endParaRPr>
            </a:p>
          </p:txBody>
        </p:sp>
      </p:grpSp>
      <p:grpSp>
        <p:nvGrpSpPr>
          <p:cNvPr id="3" name="Group 12"/>
          <p:cNvGrpSpPr>
            <a:grpSpLocks/>
          </p:cNvGrpSpPr>
          <p:nvPr/>
        </p:nvGrpSpPr>
        <p:grpSpPr bwMode="auto">
          <a:xfrm>
            <a:off x="1967397" y="3013852"/>
            <a:ext cx="1348187" cy="1001713"/>
            <a:chOff x="1148" y="1865"/>
            <a:chExt cx="1108" cy="631"/>
          </a:xfrm>
        </p:grpSpPr>
        <p:sp>
          <p:nvSpPr>
            <p:cNvPr id="28680" name="Text Box 10"/>
            <p:cNvSpPr txBox="1">
              <a:spLocks noChangeArrowheads="1"/>
            </p:cNvSpPr>
            <p:nvPr/>
          </p:nvSpPr>
          <p:spPr bwMode="auto">
            <a:xfrm>
              <a:off x="1148" y="1865"/>
              <a:ext cx="1008" cy="250"/>
            </a:xfrm>
            <a:prstGeom prst="rect">
              <a:avLst/>
            </a:prstGeom>
            <a:noFill/>
            <a:ln w="9525">
              <a:noFill/>
              <a:miter lim="800000"/>
              <a:headEnd/>
              <a:tailEnd/>
            </a:ln>
          </p:spPr>
          <p:txBody>
            <a:bodyPr>
              <a:spAutoFit/>
            </a:bodyPr>
            <a:lstStyle/>
            <a:p>
              <a:pPr>
                <a:spcBef>
                  <a:spcPct val="50000"/>
                </a:spcBef>
              </a:pPr>
              <a:r>
                <a:rPr lang="en-US" sz="2000" dirty="0"/>
                <a:t>Mw data</a:t>
              </a:r>
              <a:endParaRPr lang="en-US" dirty="0"/>
            </a:p>
          </p:txBody>
        </p:sp>
        <p:sp>
          <p:nvSpPr>
            <p:cNvPr id="63499" name="Line 11"/>
            <p:cNvSpPr>
              <a:spLocks noChangeShapeType="1"/>
            </p:cNvSpPr>
            <p:nvPr/>
          </p:nvSpPr>
          <p:spPr bwMode="auto">
            <a:xfrm>
              <a:off x="1751" y="2110"/>
              <a:ext cx="505" cy="386"/>
            </a:xfrm>
            <a:prstGeom prst="line">
              <a:avLst/>
            </a:prstGeom>
            <a:noFill/>
            <a:ln w="28575">
              <a:solidFill>
                <a:schemeClr val="tx1"/>
              </a:solidFill>
              <a:round/>
              <a:headEnd/>
              <a:tailEnd type="triangle" w="med" len="lg"/>
            </a:ln>
            <a:effectLst/>
          </p:spPr>
          <p:txBody>
            <a:bodyPr/>
            <a:lstStyle/>
            <a:p>
              <a:pPr>
                <a:defRPr/>
              </a:pPr>
              <a:endParaRPr lang="en-US" dirty="0">
                <a:solidFill>
                  <a:srgbClr val="0000FF"/>
                </a:solidFill>
                <a:effectLst>
                  <a:outerShdw blurRad="38100" dist="38100" dir="2700000" algn="tl">
                    <a:srgbClr val="000000">
                      <a:alpha val="43137"/>
                    </a:srgbClr>
                  </a:outerShdw>
                </a:effectLst>
              </a:endParaRPr>
            </a:p>
          </p:txBody>
        </p:sp>
      </p:grpSp>
      <p:sp>
        <p:nvSpPr>
          <p:cNvPr id="64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4513"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690999" y="869924"/>
            <a:ext cx="2546055" cy="85771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3"/>
                                        </p:tgtEl>
                                        <p:attrNameLst>
                                          <p:attrName>style.visibility</p:attrName>
                                        </p:attrNameLst>
                                      </p:cBhvr>
                                      <p:to>
                                        <p:strVal val="visible"/>
                                      </p:to>
                                    </p:set>
                                    <p:anim calcmode="lin" valueType="num">
                                      <p:cBhvr additive="base">
                                        <p:cTn id="7" dur="500" fill="hold"/>
                                        <p:tgtEl>
                                          <p:spTgt spid="63493"/>
                                        </p:tgtEl>
                                        <p:attrNameLst>
                                          <p:attrName>ppt_x</p:attrName>
                                        </p:attrNameLst>
                                      </p:cBhvr>
                                      <p:tavLst>
                                        <p:tav tm="0">
                                          <p:val>
                                            <p:strVal val="0-#ppt_w/2"/>
                                          </p:val>
                                        </p:tav>
                                        <p:tav tm="100000">
                                          <p:val>
                                            <p:strVal val="#ppt_x"/>
                                          </p:val>
                                        </p:tav>
                                      </p:tavLst>
                                    </p:anim>
                                    <p:anim calcmode="lin" valueType="num">
                                      <p:cBhvr additive="base">
                                        <p:cTn id="8" dur="500" fill="hold"/>
                                        <p:tgtEl>
                                          <p:spTgt spid="6349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56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45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1+#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3"/>
          <p:cNvSpPr>
            <a:spLocks noGrp="1" noChangeArrowheads="1"/>
          </p:cNvSpPr>
          <p:nvPr>
            <p:ph type="title"/>
          </p:nvPr>
        </p:nvSpPr>
        <p:spPr/>
        <p:txBody>
          <a:bodyPr/>
          <a:lstStyle/>
          <a:p>
            <a:r>
              <a:rPr lang="zh-CN" altLang="en-US" i="0" dirty="0" smtClean="0"/>
              <a:t>检测器间的宽峰效应：</a:t>
            </a:r>
            <a:r>
              <a:rPr lang="en-US" dirty="0" smtClean="0"/>
              <a:t>Band Broadening</a:t>
            </a:r>
          </a:p>
        </p:txBody>
      </p:sp>
      <p:pic>
        <p:nvPicPr>
          <p:cNvPr id="29699" name="Picture 12" descr="band broadening 4"/>
          <p:cNvPicPr>
            <a:picLocks noChangeAspect="1" noChangeArrowheads="1"/>
          </p:cNvPicPr>
          <p:nvPr/>
        </p:nvPicPr>
        <p:blipFill>
          <a:blip r:embed="rId3" cstate="print"/>
          <a:srcRect/>
          <a:stretch>
            <a:fillRect/>
          </a:stretch>
        </p:blipFill>
        <p:spPr bwMode="auto">
          <a:xfrm>
            <a:off x="4267200" y="1828800"/>
            <a:ext cx="4038600" cy="3382963"/>
          </a:xfrm>
          <a:prstGeom prst="rect">
            <a:avLst/>
          </a:prstGeom>
          <a:noFill/>
          <a:ln w="9525">
            <a:noFill/>
            <a:miter lim="800000"/>
            <a:headEnd/>
            <a:tailEnd/>
          </a:ln>
        </p:spPr>
      </p:pic>
      <p:pic>
        <p:nvPicPr>
          <p:cNvPr id="115725" name="Picture 13" descr="band broadening 3"/>
          <p:cNvPicPr>
            <a:picLocks noChangeAspect="1" noChangeArrowheads="1"/>
          </p:cNvPicPr>
          <p:nvPr/>
        </p:nvPicPr>
        <p:blipFill>
          <a:blip r:embed="rId4" cstate="print"/>
          <a:srcRect/>
          <a:stretch>
            <a:fillRect/>
          </a:stretch>
        </p:blipFill>
        <p:spPr bwMode="auto">
          <a:xfrm>
            <a:off x="4267200" y="1828800"/>
            <a:ext cx="4038600" cy="3382963"/>
          </a:xfrm>
          <a:prstGeom prst="rect">
            <a:avLst/>
          </a:prstGeom>
          <a:noFill/>
          <a:ln w="9525">
            <a:noFill/>
            <a:miter lim="800000"/>
            <a:headEnd/>
            <a:tailEnd/>
          </a:ln>
        </p:spPr>
      </p:pic>
      <p:sp>
        <p:nvSpPr>
          <p:cNvPr id="29701" name="Text Box 14"/>
          <p:cNvSpPr txBox="1">
            <a:spLocks noChangeArrowheads="1"/>
          </p:cNvSpPr>
          <p:nvPr/>
        </p:nvSpPr>
        <p:spPr bwMode="auto">
          <a:xfrm>
            <a:off x="838200" y="2057400"/>
            <a:ext cx="3124200" cy="1384995"/>
          </a:xfrm>
          <a:prstGeom prst="rect">
            <a:avLst/>
          </a:prstGeom>
          <a:noFill/>
          <a:ln w="9525">
            <a:noFill/>
            <a:miter lim="800000"/>
            <a:headEnd/>
            <a:tailEnd/>
          </a:ln>
        </p:spPr>
        <p:txBody>
          <a:bodyPr>
            <a:spAutoFit/>
          </a:bodyPr>
          <a:lstStyle/>
          <a:p>
            <a:pPr algn="l">
              <a:spcBef>
                <a:spcPct val="50000"/>
              </a:spcBef>
            </a:pPr>
            <a:r>
              <a:rPr lang="en-US" sz="2400" b="1" i="1" dirty="0">
                <a:solidFill>
                  <a:srgbClr val="0000FF"/>
                </a:solidFill>
                <a:latin typeface="Calibri" pitchFamily="34" charset="0"/>
              </a:rPr>
              <a:t>ASTRA </a:t>
            </a:r>
            <a:r>
              <a:rPr lang="zh-CN" altLang="en-US" sz="2400" b="1" dirty="0" smtClean="0">
                <a:solidFill>
                  <a:srgbClr val="0000FF"/>
                </a:solidFill>
                <a:latin typeface="Calibri" pitchFamily="34" charset="0"/>
              </a:rPr>
              <a:t>能修正检测器间的宽峰效应</a:t>
            </a:r>
            <a:endParaRPr lang="en-US" sz="2400" b="1" dirty="0">
              <a:solidFill>
                <a:srgbClr val="0000FF"/>
              </a:solidFill>
              <a:latin typeface="Calibri" pitchFamily="34" charset="0"/>
            </a:endParaRPr>
          </a:p>
          <a:p>
            <a:pPr algn="l">
              <a:spcBef>
                <a:spcPct val="50000"/>
              </a:spcBef>
            </a:pPr>
            <a:endParaRPr lang="en-US" sz="2400" dirty="0" smtClean="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572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0"/>
                                          </p:stCondLst>
                                        </p:cTn>
                                        <p:tgtEl>
                                          <p:spTgt spid="2970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390312" y="1228298"/>
          <a:ext cx="8382426" cy="4722127"/>
        </p:xfrm>
        <a:graphic>
          <a:graphicData uri="http://schemas.openxmlformats.org/drawingml/2006/table">
            <a:tbl>
              <a:tblPr firstRow="1" bandRow="1">
                <a:tableStyleId>{5C22544A-7EE6-4342-B048-85BDC9FD1C3A}</a:tableStyleId>
              </a:tblPr>
              <a:tblGrid>
                <a:gridCol w="1978925"/>
                <a:gridCol w="2953251"/>
                <a:gridCol w="1723749"/>
                <a:gridCol w="1726501"/>
              </a:tblGrid>
              <a:tr h="956891">
                <a:tc>
                  <a:txBody>
                    <a:bodyPr/>
                    <a:lstStyle/>
                    <a:p>
                      <a:pPr marL="0" marR="0" lvl="0" indent="0" algn="ctr" defTabSz="914400" rtl="0" eaLnBrk="0" fontAlgn="base" latinLnBrk="0" hangingPunct="0">
                        <a:lnSpc>
                          <a:spcPct val="90000"/>
                        </a:lnSpc>
                        <a:spcBef>
                          <a:spcPct val="30000"/>
                        </a:spcBef>
                        <a:spcAft>
                          <a:spcPct val="0"/>
                        </a:spcAft>
                        <a:buClrTx/>
                        <a:buSzTx/>
                        <a:buFontTx/>
                        <a:buNone/>
                        <a:tabLst/>
                      </a:pPr>
                      <a:r>
                        <a:rPr kumimoji="0" lang="zh-CN" altLang="en-US" sz="2400" b="1" i="0" u="none" strike="noStrike" kern="1200" cap="none" normalizeH="0" baseline="0" dirty="0" smtClean="0">
                          <a:ln>
                            <a:noFill/>
                          </a:ln>
                          <a:solidFill>
                            <a:schemeClr val="tx1"/>
                          </a:solidFill>
                          <a:effectLst/>
                          <a:latin typeface="Calibri" pitchFamily="34" charset="0"/>
                          <a:ea typeface="+mn-ea"/>
                          <a:cs typeface="+mn-cs"/>
                        </a:rPr>
                        <a:t>参数</a:t>
                      </a:r>
                      <a:endParaRPr kumimoji="0" lang="en-US" sz="2400" b="1" i="0" u="none" strike="noStrike" kern="1200" cap="none" normalizeH="0" baseline="0" dirty="0" smtClean="0">
                        <a:ln>
                          <a:noFill/>
                        </a:ln>
                        <a:solidFill>
                          <a:schemeClr val="tx1"/>
                        </a:solidFill>
                        <a:effectLst/>
                        <a:latin typeface="Calibri"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chemeClr val="bg2">
                        <a:lumMod val="20000"/>
                        <a:lumOff val="8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Tx/>
                        <a:buFontTx/>
                        <a:buNone/>
                        <a:tabLst/>
                      </a:pPr>
                      <a:r>
                        <a:rPr kumimoji="0" lang="zh-CN" altLang="en-US" sz="2400" b="1" i="0" u="none" strike="noStrike" kern="1200" cap="none" normalizeH="0" baseline="0" dirty="0" smtClean="0">
                          <a:ln>
                            <a:noFill/>
                          </a:ln>
                          <a:solidFill>
                            <a:schemeClr val="tx1"/>
                          </a:solidFill>
                          <a:effectLst/>
                          <a:latin typeface="Calibri" pitchFamily="34" charset="0"/>
                          <a:ea typeface="+mn-ea"/>
                          <a:cs typeface="+mn-cs"/>
                        </a:rPr>
                        <a:t>详细信息</a:t>
                      </a:r>
                      <a:endParaRPr kumimoji="0" lang="en-US" sz="2400" b="1" i="0" u="none" strike="noStrike" kern="1200" cap="none" normalizeH="0" baseline="0" dirty="0" smtClean="0">
                        <a:ln>
                          <a:noFill/>
                        </a:ln>
                        <a:solidFill>
                          <a:schemeClr val="tx1"/>
                        </a:solidFill>
                        <a:effectLst/>
                        <a:latin typeface="Calibri"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chemeClr val="bg2">
                        <a:lumMod val="20000"/>
                        <a:lumOff val="8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Tx/>
                        <a:buFontTx/>
                        <a:buNone/>
                        <a:tabLst/>
                      </a:pPr>
                      <a:r>
                        <a:rPr kumimoji="0" lang="zh-CN" altLang="en-US" sz="2400" b="1" i="0" u="none" strike="noStrike" kern="1200" cap="none" normalizeH="0" baseline="0" dirty="0" smtClean="0">
                          <a:ln>
                            <a:noFill/>
                          </a:ln>
                          <a:solidFill>
                            <a:schemeClr val="tx1"/>
                          </a:solidFill>
                          <a:effectLst/>
                          <a:latin typeface="Calibri" pitchFamily="34" charset="0"/>
                          <a:ea typeface="+mn-ea"/>
                          <a:cs typeface="+mn-cs"/>
                        </a:rPr>
                        <a:t>与</a:t>
                      </a:r>
                      <a:r>
                        <a:rPr kumimoji="0" lang="en-US" sz="2400" b="1" i="0" u="none" strike="noStrike" kern="1200" cap="none" normalizeH="0" baseline="0" dirty="0" smtClean="0">
                          <a:ln>
                            <a:noFill/>
                          </a:ln>
                          <a:solidFill>
                            <a:schemeClr val="tx1"/>
                          </a:solidFill>
                          <a:effectLst/>
                          <a:latin typeface="Calibri" pitchFamily="34" charset="0"/>
                          <a:ea typeface="+mn-ea"/>
                          <a:cs typeface="+mn-cs"/>
                        </a:rPr>
                        <a:t>SEC </a:t>
                      </a:r>
                      <a:r>
                        <a:rPr kumimoji="0" lang="zh-CN" altLang="en-US" sz="2400" b="1" i="0" u="none" strike="noStrike" kern="1200" cap="none" normalizeH="0" baseline="0" dirty="0" smtClean="0">
                          <a:ln>
                            <a:noFill/>
                          </a:ln>
                          <a:solidFill>
                            <a:schemeClr val="tx1"/>
                          </a:solidFill>
                          <a:effectLst/>
                          <a:latin typeface="Calibri" pitchFamily="34" charset="0"/>
                          <a:ea typeface="+mn-ea"/>
                          <a:cs typeface="+mn-cs"/>
                        </a:rPr>
                        <a:t>、溶剂有关</a:t>
                      </a:r>
                      <a:r>
                        <a:rPr kumimoji="0" lang="en-US" sz="2400" b="1" i="0" u="none" strike="noStrike" kern="1200" cap="none" normalizeH="0" baseline="0" dirty="0" smtClean="0">
                          <a:ln>
                            <a:noFill/>
                          </a:ln>
                          <a:solidFill>
                            <a:schemeClr val="tx1"/>
                          </a:solidFill>
                          <a:effectLst/>
                          <a:latin typeface="Calibri"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chemeClr val="bg2">
                        <a:lumMod val="20000"/>
                        <a:lumOff val="8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Tx/>
                        <a:buFontTx/>
                        <a:buNone/>
                        <a:tabLst/>
                      </a:pPr>
                      <a:r>
                        <a:rPr kumimoji="0" lang="zh-CN" altLang="en-US" sz="2400" b="1" i="0" u="none" strike="noStrike" kern="1200" cap="none" normalizeH="0" baseline="0" dirty="0" smtClean="0">
                          <a:ln>
                            <a:noFill/>
                          </a:ln>
                          <a:solidFill>
                            <a:schemeClr val="tx1"/>
                          </a:solidFill>
                          <a:effectLst/>
                          <a:latin typeface="Calibri" pitchFamily="34" charset="0"/>
                          <a:ea typeface="+mn-ea"/>
                          <a:cs typeface="+mn-cs"/>
                        </a:rPr>
                        <a:t>与样品种</a:t>
                      </a:r>
                      <a:endParaRPr kumimoji="0" lang="en-US" altLang="zh-CN" sz="2400" b="1" i="0" u="none" strike="noStrike" kern="1200" cap="none" normalizeH="0" baseline="0" dirty="0" smtClean="0">
                        <a:ln>
                          <a:noFill/>
                        </a:ln>
                        <a:solidFill>
                          <a:schemeClr val="tx1"/>
                        </a:solidFill>
                        <a:effectLst/>
                        <a:latin typeface="Calibri" pitchFamily="34" charset="0"/>
                        <a:ea typeface="+mn-ea"/>
                        <a:cs typeface="+mn-cs"/>
                      </a:endParaRPr>
                    </a:p>
                    <a:p>
                      <a:pPr marL="0" marR="0" lvl="0" indent="0" algn="ctr" defTabSz="914400" rtl="0" eaLnBrk="0" fontAlgn="base" latinLnBrk="0" hangingPunct="0">
                        <a:lnSpc>
                          <a:spcPct val="90000"/>
                        </a:lnSpc>
                        <a:spcBef>
                          <a:spcPct val="30000"/>
                        </a:spcBef>
                        <a:spcAft>
                          <a:spcPct val="0"/>
                        </a:spcAft>
                        <a:buClrTx/>
                        <a:buSzTx/>
                        <a:buFontTx/>
                        <a:buNone/>
                        <a:tabLst/>
                      </a:pPr>
                      <a:r>
                        <a:rPr kumimoji="0" lang="zh-CN" altLang="en-US" sz="2400" b="1" i="0" u="none" strike="noStrike" kern="1200" cap="none" normalizeH="0" baseline="0" dirty="0" smtClean="0">
                          <a:ln>
                            <a:noFill/>
                          </a:ln>
                          <a:solidFill>
                            <a:schemeClr val="tx1"/>
                          </a:solidFill>
                          <a:effectLst/>
                          <a:latin typeface="Calibri" pitchFamily="34" charset="0"/>
                          <a:ea typeface="+mn-ea"/>
                          <a:cs typeface="+mn-cs"/>
                        </a:rPr>
                        <a:t>类有关</a:t>
                      </a:r>
                      <a:r>
                        <a:rPr kumimoji="0" lang="en-US" sz="2400" b="1" i="0" u="none" strike="noStrike" kern="1200" cap="none" normalizeH="0" baseline="0" dirty="0" smtClean="0">
                          <a:ln>
                            <a:noFill/>
                          </a:ln>
                          <a:solidFill>
                            <a:schemeClr val="tx1"/>
                          </a:solidFill>
                          <a:effectLst/>
                          <a:latin typeface="Calibri"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chemeClr val="bg2">
                        <a:lumMod val="20000"/>
                        <a:lumOff val="80000"/>
                      </a:schemeClr>
                    </a:solidFill>
                  </a:tcPr>
                </a:tc>
              </a:tr>
              <a:tr h="956891">
                <a:tc>
                  <a:txBody>
                    <a:bodyPr/>
                    <a:lstStyle/>
                    <a:p>
                      <a:pPr marL="0" marR="0" lvl="0" indent="0" algn="ctr" defTabSz="914400" rtl="0" eaLnBrk="0" fontAlgn="base" latinLnBrk="0" hangingPunct="0">
                        <a:lnSpc>
                          <a:spcPct val="90000"/>
                        </a:lnSpc>
                        <a:spcBef>
                          <a:spcPct val="30000"/>
                        </a:spcBef>
                        <a:spcAft>
                          <a:spcPct val="0"/>
                        </a:spcAft>
                        <a:buClrTx/>
                        <a:buSzTx/>
                        <a:buFontTx/>
                        <a:buNone/>
                        <a:tabLst/>
                      </a:pPr>
                      <a:r>
                        <a:rPr kumimoji="0" lang="en-US" sz="2400" b="1" i="0" u="none" strike="noStrike" kern="1200" cap="none" normalizeH="0" baseline="0" dirty="0" smtClean="0">
                          <a:ln>
                            <a:noFill/>
                          </a:ln>
                          <a:solidFill>
                            <a:schemeClr val="tx1"/>
                          </a:solidFill>
                          <a:effectLst/>
                          <a:latin typeface="Calibri" pitchFamily="34" charset="0"/>
                          <a:ea typeface="+mn-ea"/>
                          <a:cs typeface="+mn-cs"/>
                        </a:rPr>
                        <a:t>Calibration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chemeClr val="bg2">
                        <a:lumMod val="20000"/>
                        <a:lumOff val="8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Tx/>
                        <a:buFontTx/>
                        <a:buNone/>
                        <a:tabLst/>
                      </a:pPr>
                      <a:r>
                        <a:rPr kumimoji="0" lang="en-US" sz="2400" b="0" i="0" u="none" strike="noStrike" kern="1200" cap="none" normalizeH="0" baseline="0" dirty="0" smtClean="0">
                          <a:ln>
                            <a:noFill/>
                          </a:ln>
                          <a:solidFill>
                            <a:schemeClr val="tx1"/>
                          </a:solidFill>
                          <a:effectLst/>
                          <a:latin typeface="Calibri" pitchFamily="34" charset="0"/>
                          <a:ea typeface="+mn-ea"/>
                          <a:cs typeface="+mn-cs"/>
                        </a:rPr>
                        <a:t>90° LS detector </a:t>
                      </a:r>
                    </a:p>
                    <a:p>
                      <a:pPr marL="0" marR="0" lvl="0" indent="0" algn="ctr" defTabSz="914400" rtl="0" eaLnBrk="0" fontAlgn="base" latinLnBrk="0" hangingPunct="0">
                        <a:lnSpc>
                          <a:spcPct val="90000"/>
                        </a:lnSpc>
                        <a:spcBef>
                          <a:spcPct val="30000"/>
                        </a:spcBef>
                        <a:spcAft>
                          <a:spcPct val="0"/>
                        </a:spcAft>
                        <a:buClrTx/>
                        <a:buSzTx/>
                        <a:buFontTx/>
                        <a:buNone/>
                        <a:tabLst/>
                      </a:pPr>
                      <a:r>
                        <a:rPr kumimoji="0" lang="zh-CN" altLang="en-US" sz="2400" b="0" i="0" u="none" strike="noStrike" kern="1200" cap="none" normalizeH="0" baseline="0" dirty="0" smtClean="0">
                          <a:ln>
                            <a:noFill/>
                          </a:ln>
                          <a:solidFill>
                            <a:schemeClr val="tx1"/>
                          </a:solidFill>
                          <a:effectLst/>
                          <a:latin typeface="Calibri" pitchFamily="34" charset="0"/>
                          <a:ea typeface="+mn-ea"/>
                          <a:cs typeface="+mn-cs"/>
                        </a:rPr>
                        <a:t>（甲苯体系）</a:t>
                      </a:r>
                      <a:endParaRPr kumimoji="0" lang="en-US" sz="2400" b="0" i="0" u="none" strike="noStrike" kern="1200" cap="none" normalizeH="0" baseline="0" dirty="0" smtClean="0">
                        <a:ln>
                          <a:noFill/>
                        </a:ln>
                        <a:solidFill>
                          <a:schemeClr val="tx1"/>
                        </a:solidFill>
                        <a:effectLst/>
                        <a:latin typeface="Calibri"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chemeClr val="bg2">
                        <a:lumMod val="20000"/>
                        <a:lumOff val="8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Tx/>
                        <a:buFontTx/>
                        <a:buNone/>
                        <a:tabLst/>
                      </a:pPr>
                      <a:r>
                        <a:rPr kumimoji="0" lang="en-US" sz="2400" b="0" i="0" u="none" strike="noStrike" kern="1200" cap="none" normalizeH="0" baseline="0" dirty="0" smtClean="0">
                          <a:ln>
                            <a:noFill/>
                          </a:ln>
                          <a:solidFill>
                            <a:schemeClr val="tx1"/>
                          </a:solidFill>
                          <a:effectLst/>
                          <a:latin typeface="Calibri" pitchFamily="34" charset="0"/>
                          <a:ea typeface="+mn-ea"/>
                          <a:cs typeface="+mn-cs"/>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chemeClr val="bg2">
                        <a:lumMod val="20000"/>
                        <a:lumOff val="8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Tx/>
                        <a:buFontTx/>
                        <a:buNone/>
                        <a:tabLst/>
                      </a:pPr>
                      <a:r>
                        <a:rPr kumimoji="0" lang="en-US" sz="2400" b="0" i="0" u="none" strike="noStrike" kern="1200" cap="none" normalizeH="0" baseline="0" dirty="0" smtClean="0">
                          <a:ln>
                            <a:noFill/>
                          </a:ln>
                          <a:solidFill>
                            <a:schemeClr val="tx1"/>
                          </a:solidFill>
                          <a:effectLst/>
                          <a:latin typeface="Calibri" pitchFamily="34" charset="0"/>
                          <a:ea typeface="+mn-ea"/>
                          <a:cs typeface="+mn-cs"/>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chemeClr val="bg2">
                        <a:lumMod val="20000"/>
                        <a:lumOff val="80000"/>
                      </a:schemeClr>
                    </a:solidFill>
                  </a:tcPr>
                </a:tc>
              </a:tr>
              <a:tr h="1347247">
                <a:tc>
                  <a:txBody>
                    <a:bodyPr/>
                    <a:lstStyle/>
                    <a:p>
                      <a:pPr marL="0" marR="0" lvl="0" indent="0" algn="ctr" defTabSz="914400" rtl="0" eaLnBrk="0" fontAlgn="base" latinLnBrk="0" hangingPunct="0">
                        <a:lnSpc>
                          <a:spcPct val="90000"/>
                        </a:lnSpc>
                        <a:spcBef>
                          <a:spcPct val="30000"/>
                        </a:spcBef>
                        <a:spcAft>
                          <a:spcPct val="0"/>
                        </a:spcAft>
                        <a:buClrTx/>
                        <a:buSzTx/>
                        <a:buFontTx/>
                        <a:buNone/>
                        <a:tabLst/>
                      </a:pPr>
                      <a:r>
                        <a:rPr kumimoji="0" lang="en-US" sz="2400" b="1" i="0" u="none" strike="noStrike" kern="1200" cap="none" normalizeH="0" baseline="0" dirty="0" smtClean="0">
                          <a:ln>
                            <a:noFill/>
                          </a:ln>
                          <a:solidFill>
                            <a:schemeClr val="tx1"/>
                          </a:solidFill>
                          <a:effectLst/>
                          <a:latin typeface="Calibri" pitchFamily="34" charset="0"/>
                          <a:ea typeface="+mn-ea"/>
                          <a:cs typeface="+mn-cs"/>
                        </a:rPr>
                        <a:t>Normalization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chemeClr val="bg2">
                        <a:lumMod val="20000"/>
                        <a:lumOff val="8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Tx/>
                        <a:buFontTx/>
                        <a:buNone/>
                        <a:tabLst/>
                      </a:pPr>
                      <a:r>
                        <a:rPr kumimoji="0" lang="zh-CN" altLang="en-US" sz="2400" b="0" i="0" u="none" strike="noStrike" kern="1200" cap="none" normalizeH="0" baseline="0" dirty="0" smtClean="0">
                          <a:ln>
                            <a:noFill/>
                          </a:ln>
                          <a:solidFill>
                            <a:schemeClr val="tx1"/>
                          </a:solidFill>
                          <a:effectLst/>
                          <a:latin typeface="Calibri" pitchFamily="34" charset="0"/>
                          <a:ea typeface="+mn-ea"/>
                          <a:cs typeface="+mn-cs"/>
                        </a:rPr>
                        <a:t>同一检测池</a:t>
                      </a:r>
                      <a:r>
                        <a:rPr kumimoji="0" lang="en-US" sz="2400" b="0" i="0" u="none" strike="noStrike" kern="1200" cap="none" normalizeH="0" baseline="0" dirty="0" smtClean="0">
                          <a:ln>
                            <a:noFill/>
                          </a:ln>
                          <a:solidFill>
                            <a:schemeClr val="tx1"/>
                          </a:solidFill>
                          <a:effectLst/>
                          <a:latin typeface="Calibri" pitchFamily="34" charset="0"/>
                          <a:ea typeface="+mn-ea"/>
                          <a:cs typeface="+mn-cs"/>
                        </a:rPr>
                        <a:t>, </a:t>
                      </a:r>
                    </a:p>
                    <a:p>
                      <a:pPr marL="0" marR="0" lvl="0" indent="0" algn="ctr" defTabSz="914400" rtl="0" eaLnBrk="0" fontAlgn="base" latinLnBrk="0" hangingPunct="0">
                        <a:lnSpc>
                          <a:spcPct val="90000"/>
                        </a:lnSpc>
                        <a:spcBef>
                          <a:spcPct val="30000"/>
                        </a:spcBef>
                        <a:spcAft>
                          <a:spcPct val="0"/>
                        </a:spcAft>
                        <a:buClrTx/>
                        <a:buSzTx/>
                        <a:buFontTx/>
                        <a:buNone/>
                        <a:tabLst/>
                      </a:pPr>
                      <a:r>
                        <a:rPr kumimoji="0" lang="zh-CN" altLang="en-US" sz="2400" b="0" i="1" u="none" strike="noStrike" kern="1200" cap="none" normalizeH="0" baseline="0" dirty="0" smtClean="0">
                          <a:ln>
                            <a:noFill/>
                          </a:ln>
                          <a:solidFill>
                            <a:schemeClr val="tx1"/>
                          </a:solidFill>
                          <a:effectLst/>
                          <a:latin typeface="Calibri" pitchFamily="34" charset="0"/>
                          <a:ea typeface="+mn-ea"/>
                          <a:cs typeface="+mn-cs"/>
                        </a:rPr>
                        <a:t>同一溶剂</a:t>
                      </a:r>
                      <a:endParaRPr kumimoji="0" lang="en-US" altLang="zh-CN" sz="2400" b="0" i="1" u="none" strike="noStrike" kern="1200" cap="none" normalizeH="0" baseline="0" dirty="0" smtClean="0">
                        <a:ln>
                          <a:noFill/>
                        </a:ln>
                        <a:solidFill>
                          <a:schemeClr val="tx1"/>
                        </a:solidFill>
                        <a:effectLst/>
                        <a:latin typeface="Calibri" pitchFamily="34" charset="0"/>
                        <a:ea typeface="+mn-ea"/>
                        <a:cs typeface="+mn-cs"/>
                      </a:endParaRPr>
                    </a:p>
                    <a:p>
                      <a:pPr marL="0" marR="0" lvl="0" indent="0" algn="ctr" defTabSz="914400" rtl="0" eaLnBrk="0" fontAlgn="base" latinLnBrk="0" hangingPunct="0">
                        <a:lnSpc>
                          <a:spcPct val="90000"/>
                        </a:lnSpc>
                        <a:spcBef>
                          <a:spcPct val="30000"/>
                        </a:spcBef>
                        <a:spcAft>
                          <a:spcPct val="0"/>
                        </a:spcAft>
                        <a:buClrTx/>
                        <a:buSzTx/>
                        <a:buFontTx/>
                        <a:buNone/>
                        <a:tabLst/>
                      </a:pPr>
                      <a:r>
                        <a:rPr kumimoji="0" lang="zh-CN" altLang="en-US" sz="2400" b="0" i="0" u="none" strike="noStrike" kern="1200" cap="none" normalizeH="0" baseline="0" dirty="0" smtClean="0">
                          <a:ln>
                            <a:noFill/>
                          </a:ln>
                          <a:solidFill>
                            <a:schemeClr val="tx1"/>
                          </a:solidFill>
                          <a:effectLst/>
                          <a:latin typeface="Calibri" pitchFamily="34" charset="0"/>
                          <a:ea typeface="+mn-ea"/>
                          <a:cs typeface="+mn-cs"/>
                        </a:rPr>
                        <a:t>同一各性同向散射体</a:t>
                      </a:r>
                      <a:endParaRPr kumimoji="0" lang="en-US" sz="2400" b="0" i="0" u="none" strike="noStrike" kern="1200" cap="none" normalizeH="0" baseline="0" dirty="0" smtClean="0">
                        <a:ln>
                          <a:noFill/>
                        </a:ln>
                        <a:solidFill>
                          <a:schemeClr val="tx1"/>
                        </a:solidFill>
                        <a:effectLst/>
                        <a:latin typeface="Calibri"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chemeClr val="bg2">
                        <a:lumMod val="20000"/>
                        <a:lumOff val="8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Tx/>
                        <a:buFontTx/>
                        <a:buNone/>
                        <a:tabLst/>
                      </a:pPr>
                      <a:r>
                        <a:rPr kumimoji="0" lang="en-US" sz="2400" b="0" i="0" u="none" strike="noStrike" kern="1200" cap="none" normalizeH="0" baseline="0" dirty="0" smtClean="0">
                          <a:ln>
                            <a:noFill/>
                          </a:ln>
                          <a:solidFill>
                            <a:schemeClr val="tx1"/>
                          </a:solidFill>
                          <a:effectLst/>
                          <a:latin typeface="Calibri" pitchFamily="34" charset="0"/>
                          <a:ea typeface="+mn-ea"/>
                          <a:cs typeface="+mn-cs"/>
                        </a:rPr>
                        <a:t>Maybe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chemeClr val="bg2">
                        <a:lumMod val="20000"/>
                        <a:lumOff val="8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Tx/>
                        <a:buFontTx/>
                        <a:buNone/>
                        <a:tabLst/>
                      </a:pPr>
                      <a:r>
                        <a:rPr kumimoji="0" lang="en-US" sz="2400" b="0" i="0" u="none" strike="noStrike" kern="1200" cap="none" normalizeH="0" baseline="0" dirty="0" smtClean="0">
                          <a:ln>
                            <a:noFill/>
                          </a:ln>
                          <a:solidFill>
                            <a:schemeClr val="tx1"/>
                          </a:solidFill>
                          <a:effectLst/>
                          <a:latin typeface="Calibri" pitchFamily="34" charset="0"/>
                          <a:ea typeface="+mn-ea"/>
                          <a:cs typeface="+mn-cs"/>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chemeClr val="bg2">
                        <a:lumMod val="20000"/>
                        <a:lumOff val="80000"/>
                      </a:schemeClr>
                    </a:solidFill>
                  </a:tcPr>
                </a:tc>
              </a:tr>
              <a:tr h="1461098">
                <a:tc>
                  <a:txBody>
                    <a:bodyPr/>
                    <a:lstStyle/>
                    <a:p>
                      <a:pPr marL="0" marR="0" lvl="0" indent="0" algn="ctr" defTabSz="914400" rtl="0" eaLnBrk="0" fontAlgn="base" latinLnBrk="0" hangingPunct="0">
                        <a:lnSpc>
                          <a:spcPct val="90000"/>
                        </a:lnSpc>
                        <a:spcBef>
                          <a:spcPct val="30000"/>
                        </a:spcBef>
                        <a:spcAft>
                          <a:spcPct val="0"/>
                        </a:spcAft>
                        <a:buClrTx/>
                        <a:buSzTx/>
                        <a:buFontTx/>
                        <a:buNone/>
                        <a:tabLst/>
                      </a:pPr>
                      <a:r>
                        <a:rPr kumimoji="0" lang="en-US" sz="2400" b="1" i="0" u="none" strike="noStrike" kern="1200" cap="none" normalizeH="0" baseline="0" dirty="0" smtClean="0">
                          <a:ln>
                            <a:noFill/>
                          </a:ln>
                          <a:solidFill>
                            <a:schemeClr val="tx1"/>
                          </a:solidFill>
                          <a:effectLst/>
                          <a:latin typeface="Calibri" pitchFamily="34" charset="0"/>
                          <a:ea typeface="+mn-ea"/>
                          <a:cs typeface="+mn-cs"/>
                        </a:rPr>
                        <a:t>Delay Volume &amp; Band Broadening Correction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chemeClr val="bg2">
                        <a:lumMod val="20000"/>
                        <a:lumOff val="8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Tx/>
                        <a:buFontTx/>
                        <a:buNone/>
                        <a:tabLst/>
                      </a:pPr>
                      <a:r>
                        <a:rPr kumimoji="0" lang="zh-CN" altLang="en-US" sz="2400" b="0" i="0" u="none" strike="noStrike" kern="1200" cap="none" normalizeH="0" baseline="0" dirty="0" smtClean="0">
                          <a:ln>
                            <a:noFill/>
                          </a:ln>
                          <a:solidFill>
                            <a:schemeClr val="tx1"/>
                          </a:solidFill>
                          <a:effectLst/>
                          <a:latin typeface="Calibri" pitchFamily="34" charset="0"/>
                          <a:ea typeface="+mn-ea"/>
                          <a:cs typeface="+mn-cs"/>
                        </a:rPr>
                        <a:t>相同检测池，</a:t>
                      </a:r>
                      <a:r>
                        <a:rPr kumimoji="0" lang="en-US" altLang="zh-CN" sz="2400" b="0" i="0" u="none" strike="noStrike" kern="1200" cap="none" normalizeH="0" baseline="0" dirty="0" smtClean="0">
                          <a:ln>
                            <a:noFill/>
                          </a:ln>
                          <a:solidFill>
                            <a:schemeClr val="tx1"/>
                          </a:solidFill>
                          <a:effectLst/>
                          <a:latin typeface="Calibri" pitchFamily="34" charset="0"/>
                          <a:ea typeface="+mn-ea"/>
                          <a:cs typeface="+mn-cs"/>
                        </a:rPr>
                        <a:t/>
                      </a:r>
                      <a:br>
                        <a:rPr kumimoji="0" lang="en-US" altLang="zh-CN" sz="2400" b="0" i="0" u="none" strike="noStrike" kern="1200" cap="none" normalizeH="0" baseline="0" dirty="0" smtClean="0">
                          <a:ln>
                            <a:noFill/>
                          </a:ln>
                          <a:solidFill>
                            <a:schemeClr val="tx1"/>
                          </a:solidFill>
                          <a:effectLst/>
                          <a:latin typeface="Calibri" pitchFamily="34" charset="0"/>
                          <a:ea typeface="+mn-ea"/>
                          <a:cs typeface="+mn-cs"/>
                        </a:rPr>
                      </a:br>
                      <a:r>
                        <a:rPr kumimoji="0" lang="zh-CN" altLang="en-US" sz="2400" b="0" i="0" u="none" strike="noStrike" kern="1200" cap="none" normalizeH="0" baseline="0" dirty="0" smtClean="0">
                          <a:ln>
                            <a:noFill/>
                          </a:ln>
                          <a:solidFill>
                            <a:schemeClr val="tx1"/>
                          </a:solidFill>
                          <a:effectLst/>
                          <a:latin typeface="Calibri" pitchFamily="34" charset="0"/>
                          <a:ea typeface="+mn-ea"/>
                          <a:cs typeface="+mn-cs"/>
                        </a:rPr>
                        <a:t>不同检测器间管路</a:t>
                      </a:r>
                      <a:r>
                        <a:rPr kumimoji="0" lang="en-US" sz="2400" b="0" i="0" u="none" strike="noStrike" kern="1200" cap="none" normalizeH="0" baseline="0" dirty="0" smtClean="0">
                          <a:ln>
                            <a:noFill/>
                          </a:ln>
                          <a:solidFill>
                            <a:schemeClr val="tx1"/>
                          </a:solidFill>
                          <a:effectLst/>
                          <a:latin typeface="Calibri" pitchFamily="34" charset="0"/>
                          <a:ea typeface="+mn-ea"/>
                          <a:cs typeface="+mn-cs"/>
                        </a:rPr>
                        <a:t>, </a:t>
                      </a:r>
                      <a:br>
                        <a:rPr kumimoji="0" lang="en-US" sz="2400" b="0" i="0" u="none" strike="noStrike" kern="1200" cap="none" normalizeH="0" baseline="0" dirty="0" smtClean="0">
                          <a:ln>
                            <a:noFill/>
                          </a:ln>
                          <a:solidFill>
                            <a:schemeClr val="tx1"/>
                          </a:solidFill>
                          <a:effectLst/>
                          <a:latin typeface="Calibri" pitchFamily="34" charset="0"/>
                          <a:ea typeface="+mn-ea"/>
                          <a:cs typeface="+mn-cs"/>
                        </a:rPr>
                      </a:br>
                      <a:r>
                        <a:rPr kumimoji="0" lang="zh-CN" altLang="en-US" sz="2400" b="0" i="0" u="none" strike="noStrike" kern="1200" cap="none" normalizeH="0" baseline="0" dirty="0" smtClean="0">
                          <a:ln>
                            <a:noFill/>
                          </a:ln>
                          <a:solidFill>
                            <a:schemeClr val="tx1"/>
                          </a:solidFill>
                          <a:effectLst/>
                          <a:latin typeface="Calibri" pitchFamily="34" charset="0"/>
                          <a:ea typeface="+mn-ea"/>
                          <a:cs typeface="+mn-cs"/>
                        </a:rPr>
                        <a:t>单分散性样品</a:t>
                      </a:r>
                      <a:endParaRPr kumimoji="0" lang="en-US" sz="2400" b="0" i="0" u="none" strike="noStrike" kern="1200" cap="none" normalizeH="0" baseline="0" dirty="0" smtClean="0">
                        <a:ln>
                          <a:noFill/>
                        </a:ln>
                        <a:solidFill>
                          <a:schemeClr val="tx1"/>
                        </a:solidFill>
                        <a:effectLst/>
                        <a:latin typeface="Calibri"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chemeClr val="bg2">
                        <a:lumMod val="20000"/>
                        <a:lumOff val="8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Tx/>
                        <a:buFontTx/>
                        <a:buNone/>
                        <a:tabLst/>
                      </a:pPr>
                      <a:r>
                        <a:rPr kumimoji="0" lang="en-US" sz="2400" b="0" i="0" u="none" strike="noStrike" kern="1200" cap="none" normalizeH="0" baseline="0" dirty="0" smtClean="0">
                          <a:ln>
                            <a:noFill/>
                          </a:ln>
                          <a:solidFill>
                            <a:schemeClr val="tx1"/>
                          </a:solidFill>
                          <a:effectLst/>
                          <a:latin typeface="Calibri" pitchFamily="34" charset="0"/>
                          <a:ea typeface="+mn-ea"/>
                          <a:cs typeface="+mn-cs"/>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chemeClr val="bg2">
                        <a:lumMod val="20000"/>
                        <a:lumOff val="8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Tx/>
                        <a:buFontTx/>
                        <a:buNone/>
                        <a:tabLst/>
                      </a:pPr>
                      <a:r>
                        <a:rPr kumimoji="0" lang="en-US" sz="2400" b="0" i="0" u="none" strike="noStrike" kern="1200" cap="none" normalizeH="0" baseline="0" dirty="0" smtClean="0">
                          <a:ln>
                            <a:noFill/>
                          </a:ln>
                          <a:solidFill>
                            <a:schemeClr val="tx1"/>
                          </a:solidFill>
                          <a:effectLst/>
                          <a:latin typeface="Calibri" pitchFamily="34" charset="0"/>
                          <a:ea typeface="+mn-ea"/>
                          <a:cs typeface="+mn-cs"/>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chemeClr val="bg2">
                        <a:lumMod val="20000"/>
                        <a:lumOff val="80000"/>
                      </a:schemeClr>
                    </a:solidFill>
                  </a:tcPr>
                </a:tc>
              </a:tr>
            </a:tbl>
          </a:graphicData>
        </a:graphic>
      </p:graphicFrame>
      <p:sp>
        <p:nvSpPr>
          <p:cNvPr id="3" name="Title 2"/>
          <p:cNvSpPr>
            <a:spLocks noGrp="1"/>
          </p:cNvSpPr>
          <p:nvPr>
            <p:ph type="title"/>
          </p:nvPr>
        </p:nvSpPr>
        <p:spPr/>
        <p:txBody>
          <a:bodyPr/>
          <a:lstStyle/>
          <a:p>
            <a:r>
              <a:rPr lang="zh-CN" altLang="en-US" i="0" dirty="0" smtClean="0">
                <a:solidFill>
                  <a:schemeClr val="tx1"/>
                </a:solidFill>
              </a:rPr>
              <a:t>仪器参数</a:t>
            </a:r>
            <a:endParaRPr lang="en-US" i="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 name="Content Placeholder 79"/>
          <p:cNvSpPr>
            <a:spLocks noGrp="1"/>
          </p:cNvSpPr>
          <p:nvPr>
            <p:ph idx="1"/>
          </p:nvPr>
        </p:nvSpPr>
        <p:spPr>
          <a:xfrm>
            <a:off x="368595" y="1081968"/>
            <a:ext cx="4511413" cy="5099757"/>
          </a:xfrm>
        </p:spPr>
        <p:txBody>
          <a:bodyPr/>
          <a:lstStyle/>
          <a:p>
            <a:pPr>
              <a:spcBef>
                <a:spcPts val="2400"/>
              </a:spcBef>
            </a:pPr>
            <a:r>
              <a:rPr lang="en-US" b="1" i="1" dirty="0" smtClean="0">
                <a:solidFill>
                  <a:srgbClr val="0000FF"/>
                </a:solidFill>
              </a:rPr>
              <a:t>Zimm Plot </a:t>
            </a:r>
            <a:r>
              <a:rPr lang="zh-CN" altLang="en-US" b="1" dirty="0" smtClean="0"/>
              <a:t>：在单机试验中，进样系列浓度不能太低。</a:t>
            </a:r>
            <a:endParaRPr lang="en-US" dirty="0" smtClean="0"/>
          </a:p>
          <a:p>
            <a:pPr>
              <a:spcBef>
                <a:spcPts val="2400"/>
              </a:spcBef>
            </a:pPr>
            <a:r>
              <a:rPr lang="en-US" b="1" i="1" dirty="0" smtClean="0">
                <a:solidFill>
                  <a:srgbClr val="0000FF"/>
                </a:solidFill>
              </a:rPr>
              <a:t>Debye Plot</a:t>
            </a:r>
            <a:r>
              <a:rPr lang="en-US" b="1" dirty="0" smtClean="0"/>
              <a:t> </a:t>
            </a:r>
            <a:r>
              <a:rPr lang="zh-CN" altLang="en-US" b="1" dirty="0" smtClean="0"/>
              <a:t>：在联机模式下，仅需要</a:t>
            </a:r>
            <a:r>
              <a:rPr lang="en-US" altLang="zh-CN" b="1" dirty="0" smtClean="0"/>
              <a:t>1</a:t>
            </a:r>
            <a:r>
              <a:rPr lang="zh-CN" altLang="en-US" b="1" dirty="0" smtClean="0"/>
              <a:t>个浓度（低浓度）。</a:t>
            </a:r>
            <a:endParaRPr lang="en-US" dirty="0" smtClean="0"/>
          </a:p>
          <a:p>
            <a:pPr>
              <a:spcBef>
                <a:spcPts val="2400"/>
              </a:spcBef>
            </a:pPr>
            <a:r>
              <a:rPr lang="zh-CN" altLang="en-US" dirty="0" smtClean="0"/>
              <a:t>两者拟合数据的数学公式：</a:t>
            </a:r>
            <a:r>
              <a:rPr lang="en-US" dirty="0" smtClean="0"/>
              <a:t/>
            </a:r>
            <a:br>
              <a:rPr lang="en-US" dirty="0" smtClean="0"/>
            </a:br>
            <a:r>
              <a:rPr lang="en-US" dirty="0" smtClean="0"/>
              <a:t/>
            </a:r>
            <a:br>
              <a:rPr lang="en-US" dirty="0" smtClean="0"/>
            </a:br>
            <a:r>
              <a:rPr lang="en-US" b="1" i="1" dirty="0" err="1" smtClean="0">
                <a:solidFill>
                  <a:srgbClr val="7030A0"/>
                </a:solidFill>
              </a:rPr>
              <a:t>Zimm</a:t>
            </a:r>
            <a:r>
              <a:rPr lang="en-US" b="1" i="1" dirty="0" smtClean="0">
                <a:solidFill>
                  <a:srgbClr val="7030A0"/>
                </a:solidFill>
              </a:rPr>
              <a:t> Formalism</a:t>
            </a:r>
            <a:r>
              <a:rPr lang="en-US" dirty="0" smtClean="0"/>
              <a:t>:</a:t>
            </a:r>
            <a:br>
              <a:rPr lang="en-US" dirty="0" smtClean="0"/>
            </a:br>
            <a:endParaRPr lang="en-US" dirty="0" smtClean="0"/>
          </a:p>
          <a:p>
            <a:pPr>
              <a:spcBef>
                <a:spcPts val="2400"/>
              </a:spcBef>
            </a:pPr>
            <a:r>
              <a:rPr lang="zh-CN" altLang="en-US" dirty="0" smtClean="0"/>
              <a:t>其它拟合公式</a:t>
            </a:r>
            <a:r>
              <a:rPr lang="en-US" dirty="0" smtClean="0"/>
              <a:t>: </a:t>
            </a:r>
            <a:r>
              <a:rPr lang="en-US" b="1" i="1" dirty="0" smtClean="0">
                <a:solidFill>
                  <a:srgbClr val="7030A0"/>
                </a:solidFill>
              </a:rPr>
              <a:t>Debye, Berry, Random Coil</a:t>
            </a:r>
          </a:p>
          <a:p>
            <a:pPr>
              <a:spcBef>
                <a:spcPts val="2400"/>
              </a:spcBef>
            </a:pPr>
            <a:endParaRPr lang="en-US" dirty="0" smtClean="0"/>
          </a:p>
          <a:p>
            <a:pPr>
              <a:spcBef>
                <a:spcPts val="2400"/>
              </a:spcBef>
            </a:pPr>
            <a:endParaRPr lang="en-US" dirty="0"/>
          </a:p>
        </p:txBody>
      </p:sp>
      <p:sp>
        <p:nvSpPr>
          <p:cNvPr id="32770" name="Rectangle 2"/>
          <p:cNvSpPr>
            <a:spLocks noGrp="1" noChangeArrowheads="1"/>
          </p:cNvSpPr>
          <p:nvPr>
            <p:ph type="title"/>
          </p:nvPr>
        </p:nvSpPr>
        <p:spPr>
          <a:noFill/>
        </p:spPr>
        <p:txBody>
          <a:bodyPr/>
          <a:lstStyle/>
          <a:p>
            <a:r>
              <a:rPr dirty="0" smtClean="0">
                <a:solidFill>
                  <a:schemeClr val="tx1"/>
                </a:solidFill>
              </a:rPr>
              <a:t>Zimm Plot </a:t>
            </a:r>
            <a:r>
              <a:rPr lang="zh-CN" altLang="en-US" i="0" dirty="0" smtClean="0">
                <a:solidFill>
                  <a:schemeClr val="tx1"/>
                </a:solidFill>
              </a:rPr>
              <a:t>与</a:t>
            </a:r>
            <a:r>
              <a:rPr dirty="0" smtClean="0">
                <a:solidFill>
                  <a:schemeClr val="tx1"/>
                </a:solidFill>
              </a:rPr>
              <a:t> Debye Plot</a:t>
            </a:r>
          </a:p>
        </p:txBody>
      </p:sp>
      <p:pic>
        <p:nvPicPr>
          <p:cNvPr id="138243" name="Picture 3"/>
          <p:cNvPicPr>
            <a:picLocks noChangeAspect="1" noChangeArrowheads="1"/>
          </p:cNvPicPr>
          <p:nvPr/>
        </p:nvPicPr>
        <p:blipFill>
          <a:blip r:embed="rId3" cstate="print"/>
          <a:srcRect/>
          <a:stretch>
            <a:fillRect/>
          </a:stretch>
        </p:blipFill>
        <p:spPr bwMode="auto">
          <a:xfrm>
            <a:off x="5029201" y="1025207"/>
            <a:ext cx="3636222" cy="2230216"/>
          </a:xfrm>
          <a:prstGeom prst="rect">
            <a:avLst/>
          </a:prstGeom>
          <a:noFill/>
          <a:ln w="9525">
            <a:noFill/>
            <a:miter lim="800000"/>
            <a:headEnd/>
            <a:tailEnd/>
          </a:ln>
          <a:effectLst/>
        </p:spPr>
      </p:pic>
      <p:grpSp>
        <p:nvGrpSpPr>
          <p:cNvPr id="10" name="Group 9"/>
          <p:cNvGrpSpPr/>
          <p:nvPr/>
        </p:nvGrpSpPr>
        <p:grpSpPr>
          <a:xfrm>
            <a:off x="5225146" y="3407229"/>
            <a:ext cx="3286518" cy="2731231"/>
            <a:chOff x="5374902" y="3518193"/>
            <a:chExt cx="3133725" cy="2619375"/>
          </a:xfrm>
        </p:grpSpPr>
        <p:pic>
          <p:nvPicPr>
            <p:cNvPr id="138247" name="Picture 7"/>
            <p:cNvPicPr>
              <a:picLocks noChangeAspect="1" noChangeArrowheads="1"/>
            </p:cNvPicPr>
            <p:nvPr/>
          </p:nvPicPr>
          <p:blipFill>
            <a:blip r:embed="rId4" cstate="print"/>
            <a:srcRect/>
            <a:stretch>
              <a:fillRect/>
            </a:stretch>
          </p:blipFill>
          <p:spPr bwMode="auto">
            <a:xfrm>
              <a:off x="5374902" y="3518193"/>
              <a:ext cx="3133725" cy="2619375"/>
            </a:xfrm>
            <a:prstGeom prst="rect">
              <a:avLst/>
            </a:prstGeom>
            <a:noFill/>
            <a:ln w="9525">
              <a:noFill/>
              <a:miter lim="800000"/>
              <a:headEnd/>
              <a:tailEnd/>
            </a:ln>
            <a:effectLst/>
          </p:spPr>
        </p:pic>
        <p:pic>
          <p:nvPicPr>
            <p:cNvPr id="138246" name="Picture 6"/>
            <p:cNvPicPr>
              <a:picLocks noChangeAspect="1" noChangeArrowheads="1"/>
            </p:cNvPicPr>
            <p:nvPr/>
          </p:nvPicPr>
          <p:blipFill>
            <a:blip r:embed="rId5" cstate="print"/>
            <a:srcRect/>
            <a:stretch>
              <a:fillRect/>
            </a:stretch>
          </p:blipFill>
          <p:spPr bwMode="auto">
            <a:xfrm>
              <a:off x="7171786" y="4890447"/>
              <a:ext cx="1275411" cy="820853"/>
            </a:xfrm>
            <a:prstGeom prst="rect">
              <a:avLst/>
            </a:prstGeom>
            <a:noFill/>
            <a:ln w="9525">
              <a:noFill/>
              <a:miter lim="800000"/>
              <a:headEnd/>
              <a:tailEnd/>
            </a:ln>
            <a:effectLst/>
          </p:spPr>
        </p:pic>
      </p:grpSp>
      <p:sp>
        <p:nvSpPr>
          <p:cNvPr id="138249"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138248" name="Picture 8"/>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207435" y="3938981"/>
            <a:ext cx="1346233" cy="426854"/>
          </a:xfrm>
          <a:prstGeom prst="rect">
            <a:avLst/>
          </a:prstGeom>
          <a:noFill/>
        </p:spPr>
      </p:pic>
      <p:sp>
        <p:nvSpPr>
          <p:cNvPr id="138250" name="Rectangle 10"/>
          <p:cNvSpPr>
            <a:spLocks noChangeArrowheads="1"/>
          </p:cNvSpPr>
          <p:nvPr/>
        </p:nvSpPr>
        <p:spPr bwMode="auto">
          <a:xfrm>
            <a:off x="0" y="1076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80">
                                            <p:txEl>
                                              <p:pRg st="0" end="0"/>
                                            </p:txEl>
                                          </p:spTgt>
                                        </p:tgtEl>
                                        <p:attrNameLst>
                                          <p:attrName>style.visibility</p:attrName>
                                        </p:attrNameLst>
                                      </p:cBhvr>
                                      <p:to>
                                        <p:strVal val="visible"/>
                                      </p:to>
                                    </p:set>
                                    <p:anim calcmode="lin" valueType="num">
                                      <p:cBhvr>
                                        <p:cTn id="7" dur="500" fill="hold"/>
                                        <p:tgtEl>
                                          <p:spTgt spid="80">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0">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0">
                                            <p:txEl>
                                              <p:pRg st="0" end="0"/>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138243"/>
                                        </p:tgtEl>
                                        <p:attrNameLst>
                                          <p:attrName>style.visibility</p:attrName>
                                        </p:attrNameLst>
                                      </p:cBhvr>
                                      <p:to>
                                        <p:strVal val="visible"/>
                                      </p:to>
                                    </p:set>
                                    <p:anim calcmode="lin" valueType="num">
                                      <p:cBhvr>
                                        <p:cTn id="12" dur="500" fill="hold"/>
                                        <p:tgtEl>
                                          <p:spTgt spid="138243"/>
                                        </p:tgtEl>
                                        <p:attrNameLst>
                                          <p:attrName>ppt_w</p:attrName>
                                        </p:attrNameLst>
                                      </p:cBhvr>
                                      <p:tavLst>
                                        <p:tav tm="0">
                                          <p:val>
                                            <p:fltVal val="0"/>
                                          </p:val>
                                        </p:tav>
                                        <p:tav tm="100000">
                                          <p:val>
                                            <p:strVal val="#ppt_w"/>
                                          </p:val>
                                        </p:tav>
                                      </p:tavLst>
                                    </p:anim>
                                    <p:anim calcmode="lin" valueType="num">
                                      <p:cBhvr>
                                        <p:cTn id="13" dur="500" fill="hold"/>
                                        <p:tgtEl>
                                          <p:spTgt spid="138243"/>
                                        </p:tgtEl>
                                        <p:attrNameLst>
                                          <p:attrName>ppt_h</p:attrName>
                                        </p:attrNameLst>
                                      </p:cBhvr>
                                      <p:tavLst>
                                        <p:tav tm="0">
                                          <p:val>
                                            <p:fltVal val="0"/>
                                          </p:val>
                                        </p:tav>
                                        <p:tav tm="100000">
                                          <p:val>
                                            <p:strVal val="#ppt_h"/>
                                          </p:val>
                                        </p:tav>
                                      </p:tavLst>
                                    </p:anim>
                                    <p:animEffect transition="in" filter="fade">
                                      <p:cBhvr>
                                        <p:cTn id="14" dur="500"/>
                                        <p:tgtEl>
                                          <p:spTgt spid="13824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nodeType="clickEffect">
                                  <p:stCondLst>
                                    <p:cond delay="0"/>
                                  </p:stCondLst>
                                  <p:childTnLst>
                                    <p:set>
                                      <p:cBhvr>
                                        <p:cTn id="18" dur="1" fill="hold">
                                          <p:stCondLst>
                                            <p:cond delay="0"/>
                                          </p:stCondLst>
                                        </p:cTn>
                                        <p:tgtEl>
                                          <p:spTgt spid="80">
                                            <p:txEl>
                                              <p:pRg st="1" end="1"/>
                                            </p:txEl>
                                          </p:spTgt>
                                        </p:tgtEl>
                                        <p:attrNameLst>
                                          <p:attrName>style.visibility</p:attrName>
                                        </p:attrNameLst>
                                      </p:cBhvr>
                                      <p:to>
                                        <p:strVal val="visible"/>
                                      </p:to>
                                    </p:set>
                                    <p:anim calcmode="lin" valueType="num">
                                      <p:cBhvr>
                                        <p:cTn id="19" dur="500" fill="hold"/>
                                        <p:tgtEl>
                                          <p:spTgt spid="80">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80">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80">
                                            <p:txEl>
                                              <p:pRg st="1" end="1"/>
                                            </p:txEl>
                                          </p:spTgt>
                                        </p:tgtEl>
                                      </p:cBhvr>
                                    </p:animEffect>
                                  </p:childTnLst>
                                </p:cTn>
                              </p:par>
                              <p:par>
                                <p:cTn id="22" presetID="53"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0" fill="hold" nodeType="clickEffect">
                                  <p:stCondLst>
                                    <p:cond delay="0"/>
                                  </p:stCondLst>
                                  <p:childTnLst>
                                    <p:set>
                                      <p:cBhvr>
                                        <p:cTn id="30" dur="1" fill="hold">
                                          <p:stCondLst>
                                            <p:cond delay="0"/>
                                          </p:stCondLst>
                                        </p:cTn>
                                        <p:tgtEl>
                                          <p:spTgt spid="80">
                                            <p:txEl>
                                              <p:pRg st="2" end="2"/>
                                            </p:txEl>
                                          </p:spTgt>
                                        </p:tgtEl>
                                        <p:attrNameLst>
                                          <p:attrName>style.visibility</p:attrName>
                                        </p:attrNameLst>
                                      </p:cBhvr>
                                      <p:to>
                                        <p:strVal val="visible"/>
                                      </p:to>
                                    </p:set>
                                    <p:anim calcmode="lin" valueType="num">
                                      <p:cBhvr>
                                        <p:cTn id="31" dur="500" fill="hold"/>
                                        <p:tgtEl>
                                          <p:spTgt spid="80">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80">
                                            <p:txEl>
                                              <p:pRg st="2" end="2"/>
                                            </p:txEl>
                                          </p:spTgt>
                                        </p:tgtEl>
                                        <p:attrNameLst>
                                          <p:attrName>ppt_h</p:attrName>
                                        </p:attrNameLst>
                                      </p:cBhvr>
                                      <p:tavLst>
                                        <p:tav tm="0">
                                          <p:val>
                                            <p:fltVal val="0"/>
                                          </p:val>
                                        </p:tav>
                                        <p:tav tm="100000">
                                          <p:val>
                                            <p:strVal val="#ppt_h"/>
                                          </p:val>
                                        </p:tav>
                                      </p:tavLst>
                                    </p:anim>
                                    <p:animEffect transition="in" filter="fade">
                                      <p:cBhvr>
                                        <p:cTn id="33" dur="500"/>
                                        <p:tgtEl>
                                          <p:spTgt spid="80">
                                            <p:txEl>
                                              <p:pRg st="2" end="2"/>
                                            </p:txEl>
                                          </p:spTgt>
                                        </p:tgtEl>
                                      </p:cBhvr>
                                    </p:animEffect>
                                  </p:childTnLst>
                                </p:cTn>
                              </p:par>
                              <p:par>
                                <p:cTn id="34" presetID="53" presetClass="entr" presetSubtype="0" fill="hold" nodeType="withEffect">
                                  <p:stCondLst>
                                    <p:cond delay="0"/>
                                  </p:stCondLst>
                                  <p:childTnLst>
                                    <p:set>
                                      <p:cBhvr>
                                        <p:cTn id="35" dur="1" fill="hold">
                                          <p:stCondLst>
                                            <p:cond delay="0"/>
                                          </p:stCondLst>
                                        </p:cTn>
                                        <p:tgtEl>
                                          <p:spTgt spid="138248"/>
                                        </p:tgtEl>
                                        <p:attrNameLst>
                                          <p:attrName>style.visibility</p:attrName>
                                        </p:attrNameLst>
                                      </p:cBhvr>
                                      <p:to>
                                        <p:strVal val="visible"/>
                                      </p:to>
                                    </p:set>
                                    <p:anim calcmode="lin" valueType="num">
                                      <p:cBhvr>
                                        <p:cTn id="36" dur="500" fill="hold"/>
                                        <p:tgtEl>
                                          <p:spTgt spid="138248"/>
                                        </p:tgtEl>
                                        <p:attrNameLst>
                                          <p:attrName>ppt_w</p:attrName>
                                        </p:attrNameLst>
                                      </p:cBhvr>
                                      <p:tavLst>
                                        <p:tav tm="0">
                                          <p:val>
                                            <p:fltVal val="0"/>
                                          </p:val>
                                        </p:tav>
                                        <p:tav tm="100000">
                                          <p:val>
                                            <p:strVal val="#ppt_w"/>
                                          </p:val>
                                        </p:tav>
                                      </p:tavLst>
                                    </p:anim>
                                    <p:anim calcmode="lin" valueType="num">
                                      <p:cBhvr>
                                        <p:cTn id="37" dur="500" fill="hold"/>
                                        <p:tgtEl>
                                          <p:spTgt spid="138248"/>
                                        </p:tgtEl>
                                        <p:attrNameLst>
                                          <p:attrName>ppt_h</p:attrName>
                                        </p:attrNameLst>
                                      </p:cBhvr>
                                      <p:tavLst>
                                        <p:tav tm="0">
                                          <p:val>
                                            <p:fltVal val="0"/>
                                          </p:val>
                                        </p:tav>
                                        <p:tav tm="100000">
                                          <p:val>
                                            <p:strVal val="#ppt_h"/>
                                          </p:val>
                                        </p:tav>
                                      </p:tavLst>
                                    </p:anim>
                                    <p:animEffect transition="in" filter="fade">
                                      <p:cBhvr>
                                        <p:cTn id="38" dur="500"/>
                                        <p:tgtEl>
                                          <p:spTgt spid="138248"/>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0" fill="hold" nodeType="clickEffect">
                                  <p:stCondLst>
                                    <p:cond delay="0"/>
                                  </p:stCondLst>
                                  <p:childTnLst>
                                    <p:set>
                                      <p:cBhvr>
                                        <p:cTn id="42" dur="1" fill="hold">
                                          <p:stCondLst>
                                            <p:cond delay="0"/>
                                          </p:stCondLst>
                                        </p:cTn>
                                        <p:tgtEl>
                                          <p:spTgt spid="80">
                                            <p:txEl>
                                              <p:pRg st="3" end="3"/>
                                            </p:txEl>
                                          </p:spTgt>
                                        </p:tgtEl>
                                        <p:attrNameLst>
                                          <p:attrName>style.visibility</p:attrName>
                                        </p:attrNameLst>
                                      </p:cBhvr>
                                      <p:to>
                                        <p:strVal val="visible"/>
                                      </p:to>
                                    </p:set>
                                    <p:anim calcmode="lin" valueType="num">
                                      <p:cBhvr>
                                        <p:cTn id="43" dur="500" fill="hold"/>
                                        <p:tgtEl>
                                          <p:spTgt spid="80">
                                            <p:txEl>
                                              <p:pRg st="3" end="3"/>
                                            </p:txEl>
                                          </p:spTgt>
                                        </p:tgtEl>
                                        <p:attrNameLst>
                                          <p:attrName>ppt_w</p:attrName>
                                        </p:attrNameLst>
                                      </p:cBhvr>
                                      <p:tavLst>
                                        <p:tav tm="0">
                                          <p:val>
                                            <p:fltVal val="0"/>
                                          </p:val>
                                        </p:tav>
                                        <p:tav tm="100000">
                                          <p:val>
                                            <p:strVal val="#ppt_w"/>
                                          </p:val>
                                        </p:tav>
                                      </p:tavLst>
                                    </p:anim>
                                    <p:anim calcmode="lin" valueType="num">
                                      <p:cBhvr>
                                        <p:cTn id="44" dur="500" fill="hold"/>
                                        <p:tgtEl>
                                          <p:spTgt spid="80">
                                            <p:txEl>
                                              <p:pRg st="3" end="3"/>
                                            </p:txEl>
                                          </p:spTgt>
                                        </p:tgtEl>
                                        <p:attrNameLst>
                                          <p:attrName>ppt_h</p:attrName>
                                        </p:attrNameLst>
                                      </p:cBhvr>
                                      <p:tavLst>
                                        <p:tav tm="0">
                                          <p:val>
                                            <p:fltVal val="0"/>
                                          </p:val>
                                        </p:tav>
                                        <p:tav tm="100000">
                                          <p:val>
                                            <p:strVal val="#ppt_h"/>
                                          </p:val>
                                        </p:tav>
                                      </p:tavLst>
                                    </p:anim>
                                    <p:animEffect transition="in" filter="fade">
                                      <p:cBhvr>
                                        <p:cTn id="45" dur="500"/>
                                        <p:tgtEl>
                                          <p:spTgt spid="8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sz="3200" b="1" dirty="0" smtClean="0">
                <a:latin typeface="Helvetica" pitchFamily="34" charset="0"/>
              </a:rPr>
              <a:t> </a:t>
            </a:r>
            <a:r>
              <a:rPr lang="en-US" dirty="0" err="1" smtClean="0"/>
              <a:t>Zimm</a:t>
            </a:r>
            <a:r>
              <a:rPr lang="en-US" dirty="0" smtClean="0"/>
              <a:t> </a:t>
            </a:r>
            <a:r>
              <a:rPr lang="zh-CN" altLang="en-US" i="0" dirty="0" smtClean="0"/>
              <a:t>公式的</a:t>
            </a:r>
            <a:r>
              <a:rPr lang="en-US" dirty="0" smtClean="0"/>
              <a:t> Debye Plot </a:t>
            </a:r>
          </a:p>
        </p:txBody>
      </p:sp>
      <p:sp>
        <p:nvSpPr>
          <p:cNvPr id="23563" name="Rectangle 11"/>
          <p:cNvSpPr>
            <a:spLocks noChangeArrowheads="1"/>
          </p:cNvSpPr>
          <p:nvPr/>
        </p:nvSpPr>
        <p:spPr bwMode="auto">
          <a:xfrm>
            <a:off x="233878" y="4926310"/>
            <a:ext cx="8669894" cy="1176349"/>
          </a:xfrm>
          <a:prstGeom prst="rect">
            <a:avLst/>
          </a:prstGeom>
          <a:noFill/>
          <a:ln w="9525">
            <a:noFill/>
            <a:miter lim="800000"/>
            <a:headEnd/>
            <a:tailEnd/>
          </a:ln>
        </p:spPr>
        <p:txBody>
          <a:bodyPr wrap="square" lIns="92075" tIns="46038" rIns="92075" bIns="46038">
            <a:spAutoFit/>
          </a:bodyPr>
          <a:lstStyle/>
          <a:p>
            <a:pPr marL="231775" indent="-231775" algn="l">
              <a:lnSpc>
                <a:spcPct val="110000"/>
              </a:lnSpc>
              <a:buFontTx/>
              <a:buChar char="•"/>
            </a:pPr>
            <a:r>
              <a:rPr lang="zh-CN" altLang="en-US" sz="2400" b="0" dirty="0" smtClean="0">
                <a:latin typeface="Calibri" pitchFamily="34" charset="0"/>
              </a:rPr>
              <a:t>拟合度为</a:t>
            </a:r>
            <a:r>
              <a:rPr lang="en-US" altLang="zh-CN" sz="2400" b="0" dirty="0" smtClean="0">
                <a:latin typeface="Calibri" pitchFamily="34" charset="0"/>
              </a:rPr>
              <a:t>1</a:t>
            </a:r>
            <a:r>
              <a:rPr lang="zh-CN" altLang="en-US" sz="2400" dirty="0" smtClean="0">
                <a:latin typeface="Calibri" pitchFamily="34" charset="0"/>
              </a:rPr>
              <a:t>时：高分子</a:t>
            </a:r>
            <a:r>
              <a:rPr lang="en-US" sz="2400" dirty="0" smtClean="0">
                <a:latin typeface="Calibri" pitchFamily="34" charset="0"/>
              </a:rPr>
              <a:t> </a:t>
            </a:r>
            <a:r>
              <a:rPr lang="en-US" sz="2400" i="1" dirty="0">
                <a:latin typeface="Calibri" pitchFamily="34" charset="0"/>
              </a:rPr>
              <a:t>rms radius</a:t>
            </a:r>
            <a:r>
              <a:rPr lang="en-US" sz="2400" dirty="0">
                <a:latin typeface="Calibri" pitchFamily="34" charset="0"/>
              </a:rPr>
              <a:t> &lt; 50 nm</a:t>
            </a:r>
          </a:p>
          <a:p>
            <a:pPr marL="519113" lvl="1" indent="-179388" algn="l">
              <a:lnSpc>
                <a:spcPct val="110000"/>
              </a:lnSpc>
              <a:buFontTx/>
              <a:buChar char="•"/>
            </a:pPr>
            <a:r>
              <a:rPr lang="zh-CN" altLang="en-US" sz="2000" dirty="0" smtClean="0">
                <a:latin typeface="Calibri" pitchFamily="34" charset="0"/>
              </a:rPr>
              <a:t>纵坐标截距：</a:t>
            </a:r>
            <a:r>
              <a:rPr lang="en-US" sz="2000" dirty="0" smtClean="0">
                <a:latin typeface="Calibri" pitchFamily="34" charset="0"/>
              </a:rPr>
              <a:t>1/M</a:t>
            </a:r>
            <a:r>
              <a:rPr lang="en-US" sz="2000" baseline="-25000" dirty="0" smtClean="0">
                <a:latin typeface="Calibri" pitchFamily="34" charset="0"/>
              </a:rPr>
              <a:t>w</a:t>
            </a:r>
            <a:r>
              <a:rPr lang="en-US" sz="2000" dirty="0" smtClean="0">
                <a:latin typeface="Calibri" pitchFamily="34" charset="0"/>
              </a:rPr>
              <a:t> </a:t>
            </a:r>
            <a:r>
              <a:rPr lang="zh-CN" altLang="en-US" sz="2000" dirty="0" smtClean="0">
                <a:latin typeface="Calibri" pitchFamily="34" charset="0"/>
              </a:rPr>
              <a:t>；</a:t>
            </a:r>
            <a:endParaRPr lang="en-US" sz="2000" dirty="0">
              <a:latin typeface="Calibri" pitchFamily="34" charset="0"/>
            </a:endParaRPr>
          </a:p>
          <a:p>
            <a:pPr marL="519113" lvl="1" indent="-179388" algn="l">
              <a:lnSpc>
                <a:spcPct val="110000"/>
              </a:lnSpc>
              <a:buFontTx/>
              <a:buChar char="•"/>
            </a:pPr>
            <a:r>
              <a:rPr lang="zh-CN" altLang="en-US" sz="2000" dirty="0" smtClean="0">
                <a:latin typeface="Calibri" pitchFamily="34" charset="0"/>
              </a:rPr>
              <a:t>斜率与</a:t>
            </a:r>
            <a:r>
              <a:rPr lang="en-US" sz="2000" i="1" dirty="0" err="1" smtClean="0">
                <a:latin typeface="Calibri" pitchFamily="34" charset="0"/>
              </a:rPr>
              <a:t>rms</a:t>
            </a:r>
            <a:r>
              <a:rPr lang="en-US" sz="2000" i="1" dirty="0" smtClean="0">
                <a:latin typeface="Calibri" pitchFamily="34" charset="0"/>
              </a:rPr>
              <a:t> radius</a:t>
            </a:r>
            <a:r>
              <a:rPr lang="en-US" sz="2000" dirty="0" smtClean="0">
                <a:latin typeface="Calibri" pitchFamily="34" charset="0"/>
              </a:rPr>
              <a:t> </a:t>
            </a:r>
            <a:r>
              <a:rPr lang="zh-CN" altLang="en-US" sz="2000" dirty="0" smtClean="0">
                <a:latin typeface="Calibri" pitchFamily="34" charset="0"/>
              </a:rPr>
              <a:t>平方成正比。</a:t>
            </a:r>
            <a:endParaRPr lang="en-US" sz="2000" dirty="0">
              <a:latin typeface="Calibri" pitchFamily="34" charset="0"/>
            </a:endParaRPr>
          </a:p>
        </p:txBody>
      </p:sp>
      <p:pic>
        <p:nvPicPr>
          <p:cNvPr id="29704" name="Picture 8"/>
          <p:cNvPicPr>
            <a:picLocks noChangeAspect="1" noChangeArrowheads="1"/>
          </p:cNvPicPr>
          <p:nvPr/>
        </p:nvPicPr>
        <p:blipFill>
          <a:blip r:embed="rId3" cstate="print"/>
          <a:srcRect/>
          <a:stretch>
            <a:fillRect/>
          </a:stretch>
        </p:blipFill>
        <p:spPr bwMode="auto">
          <a:xfrm>
            <a:off x="2704564" y="1293423"/>
            <a:ext cx="4049527" cy="3494941"/>
          </a:xfrm>
          <a:prstGeom prst="rect">
            <a:avLst/>
          </a:prstGeom>
          <a:noFill/>
          <a:ln w="9525">
            <a:noFill/>
            <a:miter lim="800000"/>
            <a:headEnd/>
            <a:tailEnd/>
          </a:ln>
          <a:effectLst/>
        </p:spPr>
      </p:pic>
      <p:grpSp>
        <p:nvGrpSpPr>
          <p:cNvPr id="16" name="Group 15"/>
          <p:cNvGrpSpPr/>
          <p:nvPr/>
        </p:nvGrpSpPr>
        <p:grpSpPr>
          <a:xfrm>
            <a:off x="1622377" y="931727"/>
            <a:ext cx="4104009" cy="461665"/>
            <a:chOff x="1991323" y="1106028"/>
            <a:chExt cx="4104009" cy="461665"/>
          </a:xfrm>
        </p:grpSpPr>
        <p:sp>
          <p:nvSpPr>
            <p:cNvPr id="14" name="TextBox 13"/>
            <p:cNvSpPr txBox="1"/>
            <p:nvPr/>
          </p:nvSpPr>
          <p:spPr>
            <a:xfrm>
              <a:off x="1991323" y="1106028"/>
              <a:ext cx="4104009" cy="461665"/>
            </a:xfrm>
            <a:prstGeom prst="rect">
              <a:avLst/>
            </a:prstGeom>
            <a:noFill/>
          </p:spPr>
          <p:txBody>
            <a:bodyPr wrap="none" rtlCol="0">
              <a:spAutoFit/>
            </a:bodyPr>
            <a:lstStyle/>
            <a:p>
              <a:r>
                <a:rPr lang="zh-CN" altLang="en-US" sz="2400" dirty="0" smtClean="0">
                  <a:latin typeface="Calibri" pitchFamily="34" charset="0"/>
                </a:rPr>
                <a:t>以</a:t>
              </a:r>
              <a:r>
                <a:rPr lang="en-US" sz="2400" i="1" dirty="0" smtClean="0">
                  <a:latin typeface="Calibri" pitchFamily="34" charset="0"/>
                </a:rPr>
                <a:t>                     </a:t>
              </a:r>
              <a:r>
                <a:rPr lang="zh-CN" altLang="en-US" sz="2400" dirty="0" smtClean="0">
                  <a:latin typeface="Calibri" pitchFamily="34" charset="0"/>
                </a:rPr>
                <a:t>对</a:t>
              </a:r>
              <a:r>
                <a:rPr lang="en-US" sz="2400" i="1" dirty="0" smtClean="0">
                  <a:latin typeface="Calibri" pitchFamily="34" charset="0"/>
                </a:rPr>
                <a:t>                  </a:t>
              </a:r>
              <a:r>
                <a:rPr lang="zh-CN" altLang="en-US" sz="2400" dirty="0" smtClean="0">
                  <a:latin typeface="Calibri" pitchFamily="34" charset="0"/>
                </a:rPr>
                <a:t>作图</a:t>
              </a:r>
              <a:endParaRPr lang="en-US" sz="2400" dirty="0" smtClean="0">
                <a:latin typeface="Calibri" pitchFamily="34" charset="0"/>
              </a:endParaRPr>
            </a:p>
          </p:txBody>
        </p:sp>
        <p:pic>
          <p:nvPicPr>
            <p:cNvPr id="29706" name="Picture 10"/>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568566" y="1180214"/>
              <a:ext cx="1215978" cy="386155"/>
            </a:xfrm>
            <a:prstGeom prst="rect">
              <a:avLst/>
            </a:prstGeom>
            <a:noFill/>
          </p:spPr>
        </p:pic>
        <p:pic>
          <p:nvPicPr>
            <p:cNvPr id="29705" name="Picture 9"/>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237874" y="1181322"/>
              <a:ext cx="1084521" cy="386155"/>
            </a:xfrm>
            <a:prstGeom prst="rect">
              <a:avLst/>
            </a:prstGeom>
            <a:noFill/>
          </p:spPr>
        </p:pic>
      </p:grpSp>
      <p:sp>
        <p:nvSpPr>
          <p:cNvPr id="29707"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29708" name="Rectangle 12"/>
          <p:cNvSpPr>
            <a:spLocks noChangeArrowheads="1"/>
          </p:cNvSpPr>
          <p:nvPr/>
        </p:nvSpPr>
        <p:spPr bwMode="auto">
          <a:xfrm>
            <a:off x="0" y="904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29709" name="Rectangle 13"/>
          <p:cNvSpPr>
            <a:spLocks noChangeArrowheads="1"/>
          </p:cNvSpPr>
          <p:nvPr/>
        </p:nvSpPr>
        <p:spPr bwMode="auto">
          <a:xfrm>
            <a:off x="0" y="13525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grpSp>
        <p:nvGrpSpPr>
          <p:cNvPr id="17" name="Group 16"/>
          <p:cNvGrpSpPr/>
          <p:nvPr/>
        </p:nvGrpSpPr>
        <p:grpSpPr>
          <a:xfrm>
            <a:off x="1588276" y="3023333"/>
            <a:ext cx="4438931" cy="1396663"/>
            <a:chOff x="1608053" y="3258605"/>
            <a:chExt cx="4087050" cy="1296830"/>
          </a:xfrm>
        </p:grpSpPr>
        <p:sp>
          <p:nvSpPr>
            <p:cNvPr id="20" name="TextBox 19"/>
            <p:cNvSpPr txBox="1"/>
            <p:nvPr/>
          </p:nvSpPr>
          <p:spPr>
            <a:xfrm>
              <a:off x="1608053" y="4093771"/>
              <a:ext cx="894795" cy="461664"/>
            </a:xfrm>
            <a:prstGeom prst="rect">
              <a:avLst/>
            </a:prstGeom>
            <a:noFill/>
          </p:spPr>
          <p:txBody>
            <a:bodyPr wrap="none" rtlCol="0">
              <a:spAutoFit/>
            </a:bodyPr>
            <a:lstStyle/>
            <a:p>
              <a:r>
                <a:rPr lang="en-US" sz="2400" b="1" dirty="0" smtClean="0">
                  <a:latin typeface="Calibri" pitchFamily="34" charset="0"/>
                </a:rPr>
                <a:t>1/M</a:t>
              </a:r>
              <a:r>
                <a:rPr lang="en-US" sz="2400" b="1" baseline="-25000" dirty="0" smtClean="0">
                  <a:latin typeface="Calibri" pitchFamily="34" charset="0"/>
                </a:rPr>
                <a:t>w</a:t>
              </a:r>
            </a:p>
          </p:txBody>
        </p:sp>
        <p:sp>
          <p:nvSpPr>
            <p:cNvPr id="22" name="TextBox 21"/>
            <p:cNvSpPr txBox="1"/>
            <p:nvPr/>
          </p:nvSpPr>
          <p:spPr>
            <a:xfrm>
              <a:off x="4910913" y="3393004"/>
              <a:ext cx="784190" cy="461665"/>
            </a:xfrm>
            <a:prstGeom prst="rect">
              <a:avLst/>
            </a:prstGeom>
            <a:noFill/>
          </p:spPr>
          <p:txBody>
            <a:bodyPr wrap="none" rtlCol="0">
              <a:spAutoFit/>
            </a:bodyPr>
            <a:lstStyle/>
            <a:p>
              <a:r>
                <a:rPr lang="en-US" sz="2400" b="1" dirty="0" smtClean="0">
                  <a:latin typeface="Calibri" pitchFamily="34" charset="0"/>
                </a:rPr>
                <a:t>R</a:t>
              </a:r>
              <a:r>
                <a:rPr lang="en-US" sz="2400" b="1" baseline="-25000" dirty="0" smtClean="0">
                  <a:latin typeface="Calibri" pitchFamily="34" charset="0"/>
                </a:rPr>
                <a:t>rms</a:t>
              </a:r>
              <a:r>
                <a:rPr lang="en-US" sz="2400" b="1" baseline="30000" dirty="0" smtClean="0">
                  <a:latin typeface="Calibri" pitchFamily="34" charset="0"/>
                </a:rPr>
                <a:t>2</a:t>
              </a:r>
              <a:endParaRPr lang="en-US" sz="2400" b="1" dirty="0" smtClean="0">
                <a:latin typeface="Calibri" pitchFamily="34" charset="0"/>
              </a:endParaRPr>
            </a:p>
          </p:txBody>
        </p:sp>
        <p:cxnSp>
          <p:nvCxnSpPr>
            <p:cNvPr id="24" name="Straight Arrow Connector 23"/>
            <p:cNvCxnSpPr/>
            <p:nvPr/>
          </p:nvCxnSpPr>
          <p:spPr bwMode="auto">
            <a:xfrm>
              <a:off x="2480967" y="4330838"/>
              <a:ext cx="1097280" cy="886"/>
            </a:xfrm>
            <a:prstGeom prst="straightConnector1">
              <a:avLst/>
            </a:prstGeom>
            <a:noFill/>
            <a:ln w="19050" cap="flat" cmpd="sng" algn="ctr">
              <a:solidFill>
                <a:srgbClr val="0000FF"/>
              </a:solidFill>
              <a:prstDash val="solid"/>
              <a:round/>
              <a:headEnd type="none" w="med" len="med"/>
              <a:tailEnd type="arrow"/>
            </a:ln>
            <a:effectLst/>
          </p:spPr>
        </p:cxnSp>
        <p:cxnSp>
          <p:nvCxnSpPr>
            <p:cNvPr id="31" name="Straight Arrow Connector 30"/>
            <p:cNvCxnSpPr/>
            <p:nvPr/>
          </p:nvCxnSpPr>
          <p:spPr bwMode="auto">
            <a:xfrm>
              <a:off x="3900615" y="4086834"/>
              <a:ext cx="950974" cy="886"/>
            </a:xfrm>
            <a:prstGeom prst="straightConnector1">
              <a:avLst/>
            </a:prstGeom>
            <a:noFill/>
            <a:ln w="19050" cap="flat" cmpd="sng" algn="ctr">
              <a:solidFill>
                <a:srgbClr val="0000FF"/>
              </a:solidFill>
              <a:prstDash val="solid"/>
              <a:round/>
              <a:headEnd type="none" w="med" len="med"/>
              <a:tailEnd type="none"/>
            </a:ln>
            <a:effectLst/>
          </p:spPr>
        </p:cxnSp>
        <p:cxnSp>
          <p:nvCxnSpPr>
            <p:cNvPr id="32" name="Straight Arrow Connector 31"/>
            <p:cNvCxnSpPr/>
            <p:nvPr/>
          </p:nvCxnSpPr>
          <p:spPr bwMode="auto">
            <a:xfrm rot="5400000" flipH="1" flipV="1">
              <a:off x="4427314" y="3674883"/>
              <a:ext cx="832992" cy="436"/>
            </a:xfrm>
            <a:prstGeom prst="straightConnector1">
              <a:avLst/>
            </a:prstGeom>
            <a:noFill/>
            <a:ln w="19050" cap="flat" cmpd="sng" algn="ctr">
              <a:solidFill>
                <a:srgbClr val="0000FF"/>
              </a:solidFill>
              <a:prstDash val="solid"/>
              <a:round/>
              <a:headEnd type="none" w="med" len="med"/>
              <a:tailEnd type="none"/>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29704"/>
                                        </p:tgtEl>
                                        <p:attrNameLst>
                                          <p:attrName>style.visibility</p:attrName>
                                        </p:attrNameLst>
                                      </p:cBhvr>
                                      <p:to>
                                        <p:strVal val="visible"/>
                                      </p:to>
                                    </p:set>
                                    <p:anim calcmode="lin" valueType="num">
                                      <p:cBhvr>
                                        <p:cTn id="14" dur="500" fill="hold"/>
                                        <p:tgtEl>
                                          <p:spTgt spid="29704"/>
                                        </p:tgtEl>
                                        <p:attrNameLst>
                                          <p:attrName>ppt_w</p:attrName>
                                        </p:attrNameLst>
                                      </p:cBhvr>
                                      <p:tavLst>
                                        <p:tav tm="0">
                                          <p:val>
                                            <p:fltVal val="0"/>
                                          </p:val>
                                        </p:tav>
                                        <p:tav tm="100000">
                                          <p:val>
                                            <p:strVal val="#ppt_w"/>
                                          </p:val>
                                        </p:tav>
                                      </p:tavLst>
                                    </p:anim>
                                    <p:anim calcmode="lin" valueType="num">
                                      <p:cBhvr>
                                        <p:cTn id="15" dur="500" fill="hold"/>
                                        <p:tgtEl>
                                          <p:spTgt spid="29704"/>
                                        </p:tgtEl>
                                        <p:attrNameLst>
                                          <p:attrName>ppt_h</p:attrName>
                                        </p:attrNameLst>
                                      </p:cBhvr>
                                      <p:tavLst>
                                        <p:tav tm="0">
                                          <p:val>
                                            <p:fltVal val="0"/>
                                          </p:val>
                                        </p:tav>
                                        <p:tav tm="100000">
                                          <p:val>
                                            <p:strVal val="#ppt_h"/>
                                          </p:val>
                                        </p:tav>
                                      </p:tavLst>
                                    </p:anim>
                                    <p:animEffect transition="in" filter="fade">
                                      <p:cBhvr>
                                        <p:cTn id="16" dur="500"/>
                                        <p:tgtEl>
                                          <p:spTgt spid="2970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563"/>
                                        </p:tgtEl>
                                        <p:attrNameLst>
                                          <p:attrName>style.visibility</p:attrName>
                                        </p:attrNameLst>
                                      </p:cBhvr>
                                      <p:to>
                                        <p:strVal val="visible"/>
                                      </p:to>
                                    </p:set>
                                    <p:anim calcmode="lin" valueType="num">
                                      <p:cBhvr additive="base">
                                        <p:cTn id="25" dur="500" fill="hold"/>
                                        <p:tgtEl>
                                          <p:spTgt spid="23563"/>
                                        </p:tgtEl>
                                        <p:attrNameLst>
                                          <p:attrName>ppt_x</p:attrName>
                                        </p:attrNameLst>
                                      </p:cBhvr>
                                      <p:tavLst>
                                        <p:tav tm="0">
                                          <p:val>
                                            <p:strVal val="#ppt_x"/>
                                          </p:val>
                                        </p:tav>
                                        <p:tav tm="100000">
                                          <p:val>
                                            <p:strVal val="#ppt_x"/>
                                          </p:val>
                                        </p:tav>
                                      </p:tavLst>
                                    </p:anim>
                                    <p:anim calcmode="lin" valueType="num">
                                      <p:cBhvr additive="base">
                                        <p:cTn id="26" dur="500" fill="hold"/>
                                        <p:tgtEl>
                                          <p:spTgt spid="235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4" name="Picture 4"/>
          <p:cNvPicPr>
            <a:picLocks noChangeAspect="1" noChangeArrowheads="1"/>
          </p:cNvPicPr>
          <p:nvPr/>
        </p:nvPicPr>
        <p:blipFill>
          <a:blip r:embed="rId3" cstate="print"/>
          <a:srcRect/>
          <a:stretch>
            <a:fillRect/>
          </a:stretch>
        </p:blipFill>
        <p:spPr bwMode="auto">
          <a:xfrm>
            <a:off x="492125" y="1619028"/>
            <a:ext cx="4076700" cy="3619500"/>
          </a:xfrm>
          <a:prstGeom prst="rect">
            <a:avLst/>
          </a:prstGeom>
          <a:noFill/>
          <a:ln w="9525">
            <a:noFill/>
            <a:miter lim="800000"/>
            <a:headEnd/>
            <a:tailEnd/>
          </a:ln>
          <a:effectLst/>
        </p:spPr>
      </p:pic>
      <p:sp>
        <p:nvSpPr>
          <p:cNvPr id="33794" name="Title 1"/>
          <p:cNvSpPr>
            <a:spLocks noGrp="1"/>
          </p:cNvSpPr>
          <p:nvPr>
            <p:ph type="title"/>
          </p:nvPr>
        </p:nvSpPr>
        <p:spPr/>
        <p:txBody>
          <a:bodyPr/>
          <a:lstStyle/>
          <a:p>
            <a:r>
              <a:rPr lang="en-US" dirty="0" err="1" smtClean="0"/>
              <a:t>Zimm</a:t>
            </a:r>
            <a:r>
              <a:rPr lang="en-US" dirty="0" smtClean="0"/>
              <a:t> </a:t>
            </a:r>
            <a:r>
              <a:rPr lang="zh-CN" altLang="en-US" i="0" dirty="0" smtClean="0"/>
              <a:t>公式</a:t>
            </a:r>
            <a:endParaRPr lang="en-US" i="0" dirty="0" smtClean="0"/>
          </a:p>
        </p:txBody>
      </p:sp>
      <p:sp>
        <p:nvSpPr>
          <p:cNvPr id="33796" name="Rectangle 2"/>
          <p:cNvSpPr>
            <a:spLocks noChangeArrowheads="1"/>
          </p:cNvSpPr>
          <p:nvPr/>
        </p:nvSpPr>
        <p:spPr bwMode="auto">
          <a:xfrm>
            <a:off x="904875" y="5483906"/>
            <a:ext cx="7327900" cy="707886"/>
          </a:xfrm>
          <a:prstGeom prst="rect">
            <a:avLst/>
          </a:prstGeom>
          <a:noFill/>
          <a:ln w="9525">
            <a:noFill/>
            <a:miter lim="800000"/>
            <a:headEnd/>
            <a:tailEnd/>
          </a:ln>
        </p:spPr>
        <p:txBody>
          <a:bodyPr wrap="square" anchor="ctr">
            <a:spAutoFit/>
          </a:bodyPr>
          <a:lstStyle/>
          <a:p>
            <a:r>
              <a:rPr lang="en-US" sz="2000" b="1" i="1" dirty="0">
                <a:solidFill>
                  <a:srgbClr val="7030A0"/>
                </a:solidFill>
                <a:latin typeface="Calibri" pitchFamily="34" charset="0"/>
                <a:cs typeface="Times New Roman" pitchFamily="18" charset="0"/>
              </a:rPr>
              <a:t>Zimm </a:t>
            </a:r>
            <a:r>
              <a:rPr lang="en-US" sz="2000" dirty="0" smtClean="0">
                <a:latin typeface="Calibri" pitchFamily="34" charset="0"/>
                <a:cs typeface="Times New Roman" pitchFamily="18" charset="0"/>
              </a:rPr>
              <a:t>– </a:t>
            </a:r>
            <a:r>
              <a:rPr lang="zh-CN" altLang="en-US" sz="2000" dirty="0" smtClean="0">
                <a:latin typeface="Calibri" pitchFamily="34" charset="0"/>
                <a:cs typeface="Times New Roman" pitchFamily="18" charset="0"/>
              </a:rPr>
              <a:t>适合小到中等尺寸的高分子</a:t>
            </a:r>
            <a:r>
              <a:rPr lang="en-US" sz="2000" dirty="0" smtClean="0">
                <a:latin typeface="Calibri" pitchFamily="34" charset="0"/>
                <a:cs typeface="Times New Roman" pitchFamily="18" charset="0"/>
              </a:rPr>
              <a:t/>
            </a:r>
            <a:br>
              <a:rPr lang="en-US" sz="2000" dirty="0" smtClean="0">
                <a:latin typeface="Calibri" pitchFamily="34" charset="0"/>
                <a:cs typeface="Times New Roman" pitchFamily="18" charset="0"/>
              </a:rPr>
            </a:br>
            <a:r>
              <a:rPr lang="en-US" sz="2000" dirty="0" smtClean="0">
                <a:latin typeface="Calibri" pitchFamily="34" charset="0"/>
                <a:cs typeface="Times New Roman" pitchFamily="18" charset="0"/>
              </a:rPr>
              <a:t>(</a:t>
            </a:r>
            <a:r>
              <a:rPr lang="en-US" sz="2000" dirty="0">
                <a:latin typeface="Calibri" pitchFamily="34" charset="0"/>
                <a:cs typeface="Times New Roman" pitchFamily="18" charset="0"/>
              </a:rPr>
              <a:t>RMS radii </a:t>
            </a:r>
            <a:r>
              <a:rPr lang="en-US" sz="2000" dirty="0" smtClean="0">
                <a:latin typeface="Calibri" pitchFamily="34" charset="0"/>
                <a:cs typeface="Times New Roman" pitchFamily="18" charset="0"/>
              </a:rPr>
              <a:t>&lt; 50nm</a:t>
            </a:r>
            <a:r>
              <a:rPr lang="en-US" sz="2000" dirty="0">
                <a:latin typeface="Calibri" pitchFamily="34" charset="0"/>
                <a:cs typeface="Times New Roman" pitchFamily="18" charset="0"/>
              </a:rPr>
              <a:t>).  </a:t>
            </a:r>
            <a:endParaRPr lang="en-US" sz="2000" u="sng" dirty="0">
              <a:latin typeface="Calibri" pitchFamily="34" charset="0"/>
              <a:cs typeface="Times New Roman" pitchFamily="18" charset="0"/>
            </a:endParaRPr>
          </a:p>
        </p:txBody>
      </p:sp>
      <p:sp>
        <p:nvSpPr>
          <p:cNvPr id="33799" name="Rectangle 13"/>
          <p:cNvSpPr>
            <a:spLocks noChangeArrowheads="1"/>
          </p:cNvSpPr>
          <p:nvPr/>
        </p:nvSpPr>
        <p:spPr bwMode="auto">
          <a:xfrm>
            <a:off x="1526939" y="2058166"/>
            <a:ext cx="1662636" cy="584775"/>
          </a:xfrm>
          <a:prstGeom prst="rect">
            <a:avLst/>
          </a:prstGeom>
          <a:noFill/>
          <a:ln w="9525">
            <a:noFill/>
            <a:miter lim="800000"/>
            <a:headEnd/>
            <a:tailEnd/>
          </a:ln>
        </p:spPr>
        <p:txBody>
          <a:bodyPr wrap="none">
            <a:spAutoFit/>
          </a:bodyPr>
          <a:lstStyle/>
          <a:p>
            <a:r>
              <a:rPr lang="en-US" dirty="0" smtClean="0"/>
              <a:t>6.528 e+4 </a:t>
            </a:r>
            <a:r>
              <a:rPr lang="en-US" dirty="0"/>
              <a:t>g/mol</a:t>
            </a:r>
          </a:p>
          <a:p>
            <a:r>
              <a:rPr lang="en-US" dirty="0"/>
              <a:t>1</a:t>
            </a:r>
            <a:r>
              <a:rPr lang="en-US" baseline="30000" dirty="0"/>
              <a:t>st</a:t>
            </a:r>
            <a:r>
              <a:rPr lang="en-US" dirty="0"/>
              <a:t>  order fit</a:t>
            </a:r>
          </a:p>
        </p:txBody>
      </p:sp>
      <p:pic>
        <p:nvPicPr>
          <p:cNvPr id="128007" name="Picture 7"/>
          <p:cNvPicPr>
            <a:picLocks noChangeAspect="1" noChangeArrowheads="1"/>
          </p:cNvPicPr>
          <p:nvPr/>
        </p:nvPicPr>
        <p:blipFill>
          <a:blip r:embed="rId4" cstate="print"/>
          <a:srcRect/>
          <a:stretch>
            <a:fillRect/>
          </a:stretch>
        </p:blipFill>
        <p:spPr bwMode="auto">
          <a:xfrm>
            <a:off x="4612369" y="1640800"/>
            <a:ext cx="4076700" cy="3619500"/>
          </a:xfrm>
          <a:prstGeom prst="rect">
            <a:avLst/>
          </a:prstGeom>
          <a:noFill/>
          <a:ln w="9525">
            <a:noFill/>
            <a:miter lim="800000"/>
            <a:headEnd/>
            <a:tailEnd/>
          </a:ln>
          <a:effectLst/>
        </p:spPr>
      </p:pic>
      <p:sp>
        <p:nvSpPr>
          <p:cNvPr id="14" name="Rectangle 13"/>
          <p:cNvSpPr/>
          <p:nvPr/>
        </p:nvSpPr>
        <p:spPr>
          <a:xfrm>
            <a:off x="465840" y="950529"/>
            <a:ext cx="8205965" cy="461665"/>
          </a:xfrm>
          <a:prstGeom prst="rect">
            <a:avLst/>
          </a:prstGeom>
        </p:spPr>
        <p:txBody>
          <a:bodyPr wrap="none">
            <a:spAutoFit/>
          </a:bodyPr>
          <a:lstStyle/>
          <a:p>
            <a:r>
              <a:rPr lang="en-US" sz="2400" b="1" i="1" dirty="0" smtClean="0">
                <a:solidFill>
                  <a:srgbClr val="7030A0"/>
                </a:solidFill>
                <a:latin typeface="Calibri" pitchFamily="34" charset="0"/>
                <a:cs typeface="Times New Roman" pitchFamily="18" charset="0"/>
              </a:rPr>
              <a:t> ASTRA</a:t>
            </a:r>
            <a:r>
              <a:rPr lang="zh-CN" altLang="en-US" sz="2400" b="1" i="1" dirty="0" smtClean="0">
                <a:solidFill>
                  <a:srgbClr val="7030A0"/>
                </a:solidFill>
                <a:latin typeface="Calibri" pitchFamily="34" charset="0"/>
                <a:cs typeface="Times New Roman" pitchFamily="18" charset="0"/>
              </a:rPr>
              <a:t>软件中显示某一保留时间下的摩尔质量与均方根半径</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796"/>
                                        </p:tgtEl>
                                        <p:attrNameLst>
                                          <p:attrName>style.visibility</p:attrName>
                                        </p:attrNameLst>
                                      </p:cBhvr>
                                      <p:to>
                                        <p:strVal val="visible"/>
                                      </p:to>
                                    </p:set>
                                    <p:anim calcmode="lin" valueType="num">
                                      <p:cBhvr additive="base">
                                        <p:cTn id="7" dur="500" fill="hold"/>
                                        <p:tgtEl>
                                          <p:spTgt spid="33796"/>
                                        </p:tgtEl>
                                        <p:attrNameLst>
                                          <p:attrName>ppt_x</p:attrName>
                                        </p:attrNameLst>
                                      </p:cBhvr>
                                      <p:tavLst>
                                        <p:tav tm="0">
                                          <p:val>
                                            <p:strVal val="#ppt_x"/>
                                          </p:val>
                                        </p:tav>
                                        <p:tav tm="100000">
                                          <p:val>
                                            <p:strVal val="#ppt_x"/>
                                          </p:val>
                                        </p:tav>
                                      </p:tavLst>
                                    </p:anim>
                                    <p:anim calcmode="lin" valueType="num">
                                      <p:cBhvr additive="base">
                                        <p:cTn id="8" dur="500" fill="hold"/>
                                        <p:tgtEl>
                                          <p:spTgt spid="337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i="0" dirty="0" smtClean="0"/>
              <a:t>数据分析</a:t>
            </a:r>
            <a:r>
              <a:rPr lang="en-US" dirty="0" smtClean="0"/>
              <a:t>- Distribution Plots</a:t>
            </a:r>
          </a:p>
        </p:txBody>
      </p:sp>
      <p:cxnSp>
        <p:nvCxnSpPr>
          <p:cNvPr id="37893" name="Straight Arrow Connector 7"/>
          <p:cNvCxnSpPr>
            <a:cxnSpLocks noChangeShapeType="1"/>
          </p:cNvCxnSpPr>
          <p:nvPr/>
        </p:nvCxnSpPr>
        <p:spPr bwMode="auto">
          <a:xfrm rot="5400000" flipH="1" flipV="1">
            <a:off x="1289959" y="2171702"/>
            <a:ext cx="1164770" cy="805541"/>
          </a:xfrm>
          <a:prstGeom prst="straightConnector1">
            <a:avLst/>
          </a:prstGeom>
          <a:noFill/>
          <a:ln w="28575" algn="ctr">
            <a:solidFill>
              <a:srgbClr val="FF0000"/>
            </a:solidFill>
            <a:round/>
            <a:headEnd/>
            <a:tailEnd type="arrow" w="med" len="med"/>
          </a:ln>
        </p:spPr>
      </p:cxnSp>
      <p:pic>
        <p:nvPicPr>
          <p:cNvPr id="13" name="Picture 2"/>
          <p:cNvPicPr>
            <a:picLocks noChangeAspect="1" noChangeArrowheads="1"/>
          </p:cNvPicPr>
          <p:nvPr/>
        </p:nvPicPr>
        <p:blipFill>
          <a:blip r:embed="rId3" cstate="print"/>
          <a:srcRect/>
          <a:stretch>
            <a:fillRect/>
          </a:stretch>
        </p:blipFill>
        <p:spPr bwMode="auto">
          <a:xfrm>
            <a:off x="780143" y="1054176"/>
            <a:ext cx="7590064" cy="5134332"/>
          </a:xfrm>
          <a:prstGeom prst="rect">
            <a:avLst/>
          </a:prstGeom>
          <a:noFill/>
          <a:ln w="9525">
            <a:noFill/>
            <a:miter lim="800000"/>
            <a:headEnd/>
            <a:tailEnd/>
          </a:ln>
        </p:spPr>
      </p:pic>
      <p:cxnSp>
        <p:nvCxnSpPr>
          <p:cNvPr id="15" name="Straight Arrow Connector 7"/>
          <p:cNvCxnSpPr>
            <a:cxnSpLocks noChangeShapeType="1"/>
          </p:cNvCxnSpPr>
          <p:nvPr/>
        </p:nvCxnSpPr>
        <p:spPr bwMode="auto">
          <a:xfrm flipV="1">
            <a:off x="645462" y="2042556"/>
            <a:ext cx="613322" cy="1334228"/>
          </a:xfrm>
          <a:prstGeom prst="straightConnector1">
            <a:avLst/>
          </a:prstGeom>
          <a:noFill/>
          <a:ln w="28575" algn="ctr">
            <a:solidFill>
              <a:srgbClr val="FF0000"/>
            </a:solidFill>
            <a:round/>
            <a:headEnd/>
            <a:tailEnd type="arrow" w="med" len="med"/>
          </a:ln>
        </p:spPr>
      </p:cxnSp>
      <p:sp>
        <p:nvSpPr>
          <p:cNvPr id="16" name="TextBox 8"/>
          <p:cNvSpPr txBox="1">
            <a:spLocks noChangeArrowheads="1"/>
          </p:cNvSpPr>
          <p:nvPr/>
        </p:nvSpPr>
        <p:spPr bwMode="auto">
          <a:xfrm>
            <a:off x="5787524" y="3279229"/>
            <a:ext cx="1414170" cy="400110"/>
          </a:xfrm>
          <a:prstGeom prst="rect">
            <a:avLst/>
          </a:prstGeom>
          <a:noFill/>
          <a:ln w="9525">
            <a:noFill/>
            <a:miter lim="800000"/>
            <a:headEnd/>
            <a:tailEnd/>
          </a:ln>
        </p:spPr>
        <p:txBody>
          <a:bodyPr wrap="none">
            <a:spAutoFit/>
          </a:bodyPr>
          <a:lstStyle/>
          <a:p>
            <a:r>
              <a:rPr lang="en-US" sz="2000" dirty="0" smtClean="0">
                <a:latin typeface="Calibri" pitchFamily="34" charset="0"/>
              </a:rPr>
              <a:t>Molar Mass</a:t>
            </a:r>
            <a:endParaRPr lang="en-US" sz="2000" dirty="0">
              <a:latin typeface="Calibri" pitchFamily="34" charset="0"/>
            </a:endParaRPr>
          </a:p>
        </p:txBody>
      </p:sp>
      <p:cxnSp>
        <p:nvCxnSpPr>
          <p:cNvPr id="18" name="Straight Arrow Connector 7"/>
          <p:cNvCxnSpPr/>
          <p:nvPr/>
        </p:nvCxnSpPr>
        <p:spPr bwMode="auto">
          <a:xfrm flipH="1">
            <a:off x="6068291" y="3598224"/>
            <a:ext cx="261258" cy="391885"/>
          </a:xfrm>
          <a:prstGeom prst="straightConnector1">
            <a:avLst/>
          </a:prstGeom>
          <a:noFill/>
          <a:ln w="19050" cap="flat" cmpd="sng" algn="ctr">
            <a:solidFill>
              <a:schemeClr val="tx1"/>
            </a:solidFill>
            <a:prstDash val="solid"/>
            <a:round/>
            <a:headEnd type="none" w="med" len="med"/>
            <a:tailEnd type="arrow"/>
          </a:ln>
          <a:effectLst/>
        </p:spPr>
      </p:cxnSp>
      <p:sp>
        <p:nvSpPr>
          <p:cNvPr id="20" name="TextBox 19"/>
          <p:cNvSpPr txBox="1"/>
          <p:nvPr/>
        </p:nvSpPr>
        <p:spPr>
          <a:xfrm>
            <a:off x="5986372" y="4297045"/>
            <a:ext cx="410690" cy="400110"/>
          </a:xfrm>
          <a:prstGeom prst="rect">
            <a:avLst/>
          </a:prstGeom>
          <a:noFill/>
        </p:spPr>
        <p:txBody>
          <a:bodyPr wrap="none" rtlCol="0">
            <a:spAutoFit/>
          </a:bodyPr>
          <a:lstStyle/>
          <a:p>
            <a:r>
              <a:rPr lang="en-US" sz="2000" dirty="0" smtClean="0">
                <a:latin typeface="Calibri" pitchFamily="34" charset="0"/>
              </a:rPr>
              <a:t>LS</a:t>
            </a:r>
          </a:p>
        </p:txBody>
      </p:sp>
      <p:sp>
        <p:nvSpPr>
          <p:cNvPr id="21" name="TextBox 20"/>
          <p:cNvSpPr txBox="1"/>
          <p:nvPr/>
        </p:nvSpPr>
        <p:spPr>
          <a:xfrm>
            <a:off x="4920548" y="4600429"/>
            <a:ext cx="388248" cy="400110"/>
          </a:xfrm>
          <a:prstGeom prst="rect">
            <a:avLst/>
          </a:prstGeom>
          <a:noFill/>
        </p:spPr>
        <p:txBody>
          <a:bodyPr wrap="none" rtlCol="0">
            <a:spAutoFit/>
          </a:bodyPr>
          <a:lstStyle/>
          <a:p>
            <a:r>
              <a:rPr lang="en-US" sz="2000" dirty="0" smtClean="0">
                <a:latin typeface="Calibri" pitchFamily="34" charset="0"/>
              </a:rPr>
              <a:t>RI</a:t>
            </a:r>
          </a:p>
        </p:txBody>
      </p:sp>
      <p:cxnSp>
        <p:nvCxnSpPr>
          <p:cNvPr id="22" name="Straight Arrow Connector 11"/>
          <p:cNvCxnSpPr/>
          <p:nvPr/>
        </p:nvCxnSpPr>
        <p:spPr bwMode="auto">
          <a:xfrm flipH="1">
            <a:off x="5937665" y="4631377"/>
            <a:ext cx="261254" cy="475016"/>
          </a:xfrm>
          <a:prstGeom prst="straightConnector1">
            <a:avLst/>
          </a:prstGeom>
          <a:noFill/>
          <a:ln w="19050" cap="flat" cmpd="sng" algn="ctr">
            <a:solidFill>
              <a:schemeClr val="tx1"/>
            </a:solidFill>
            <a:prstDash val="solid"/>
            <a:round/>
            <a:headEnd type="none" w="med" len="med"/>
            <a:tailEnd type="arrow"/>
          </a:ln>
          <a:effectLst/>
        </p:spPr>
      </p:cxnSp>
      <p:cxnSp>
        <p:nvCxnSpPr>
          <p:cNvPr id="23" name="Straight Arrow Connector 18"/>
          <p:cNvCxnSpPr/>
          <p:nvPr/>
        </p:nvCxnSpPr>
        <p:spPr bwMode="auto">
          <a:xfrm>
            <a:off x="5237018" y="4904509"/>
            <a:ext cx="665018" cy="332509"/>
          </a:xfrm>
          <a:prstGeom prst="straightConnector1">
            <a:avLst/>
          </a:prstGeom>
          <a:noFill/>
          <a:ln w="19050" cap="flat" cmpd="sng" algn="ctr">
            <a:solidFill>
              <a:schemeClr val="tx1"/>
            </a:solidFill>
            <a:prstDash val="solid"/>
            <a:round/>
            <a:headEnd type="none" w="med" len="med"/>
            <a:tailEnd type="arrow"/>
          </a:ln>
          <a:effectLst/>
        </p:spPr>
      </p:cxnSp>
      <p:sp>
        <p:nvSpPr>
          <p:cNvPr id="37891" name="Text Box 6"/>
          <p:cNvSpPr txBox="1">
            <a:spLocks noChangeArrowheads="1"/>
          </p:cNvSpPr>
          <p:nvPr/>
        </p:nvSpPr>
        <p:spPr bwMode="auto">
          <a:xfrm>
            <a:off x="202813" y="3534661"/>
            <a:ext cx="2794279" cy="830997"/>
          </a:xfrm>
          <a:prstGeom prst="rect">
            <a:avLst/>
          </a:prstGeom>
          <a:solidFill>
            <a:schemeClr val="bg1">
              <a:lumMod val="85000"/>
            </a:schemeClr>
          </a:solidFill>
          <a:ln w="9525">
            <a:solidFill>
              <a:schemeClr val="bg1">
                <a:lumMod val="75000"/>
              </a:schemeClr>
            </a:solidFill>
            <a:miter lim="800000"/>
            <a:headEnd/>
            <a:tailEnd/>
          </a:ln>
        </p:spPr>
        <p:txBody>
          <a:bodyPr wrap="square">
            <a:spAutoFit/>
          </a:bodyPr>
          <a:lstStyle/>
          <a:p>
            <a:pPr>
              <a:spcBef>
                <a:spcPct val="50000"/>
              </a:spcBef>
            </a:pPr>
            <a:r>
              <a:rPr lang="en-US" sz="2400" dirty="0">
                <a:latin typeface="Calibri" pitchFamily="34" charset="0"/>
              </a:rPr>
              <a:t>EASI Graph </a:t>
            </a:r>
            <a:r>
              <a:rPr lang="zh-CN" altLang="en-US" sz="2400" dirty="0" smtClean="0">
                <a:latin typeface="Calibri" pitchFamily="34" charset="0"/>
              </a:rPr>
              <a:t>可查看更多类型的图</a:t>
            </a:r>
            <a:endParaRPr lang="en-US" sz="2400" dirty="0">
              <a:latin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338" y="0"/>
            <a:ext cx="7350125" cy="803275"/>
          </a:xfrm>
        </p:spPr>
        <p:txBody>
          <a:bodyPr>
            <a:normAutofit/>
          </a:bodyPr>
          <a:lstStyle/>
          <a:p>
            <a:r>
              <a:rPr lang="zh-CN" altLang="en-US" i="0" dirty="0" smtClean="0"/>
              <a:t>多角度光散射法：</a:t>
            </a:r>
            <a:r>
              <a:rPr lang="zh-CN" altLang="en-US" sz="3100" i="0" dirty="0" smtClean="0"/>
              <a:t>两种测定模式</a:t>
            </a:r>
            <a:endParaRPr lang="en-US" sz="3100" i="0" dirty="0"/>
          </a:p>
        </p:txBody>
      </p:sp>
      <p:graphicFrame>
        <p:nvGraphicFramePr>
          <p:cNvPr id="180226" name="Object 2"/>
          <p:cNvGraphicFramePr>
            <a:graphicFrameLocks noChangeAspect="1"/>
          </p:cNvGraphicFramePr>
          <p:nvPr/>
        </p:nvGraphicFramePr>
        <p:xfrm>
          <a:off x="2859088" y="1054100"/>
          <a:ext cx="3282950" cy="1104900"/>
        </p:xfrm>
        <a:graphic>
          <a:graphicData uri="http://schemas.openxmlformats.org/presentationml/2006/ole">
            <p:oleObj spid="_x0000_s182274" name="Equation" r:id="rId4" imgW="1384300" imgH="469900" progId="Equation.3">
              <p:embed/>
            </p:oleObj>
          </a:graphicData>
        </a:graphic>
      </p:graphicFrame>
      <p:sp>
        <p:nvSpPr>
          <p:cNvPr id="4" name="Rectangle 3"/>
          <p:cNvSpPr/>
          <p:nvPr/>
        </p:nvSpPr>
        <p:spPr>
          <a:xfrm>
            <a:off x="495300" y="2424321"/>
            <a:ext cx="8172450" cy="2646878"/>
          </a:xfrm>
          <a:prstGeom prst="rect">
            <a:avLst/>
          </a:prstGeom>
        </p:spPr>
        <p:txBody>
          <a:bodyPr wrap="square">
            <a:spAutoFit/>
          </a:bodyPr>
          <a:lstStyle/>
          <a:p>
            <a:pPr marL="342900" lvl="0" indent="-342900" algn="l">
              <a:spcBef>
                <a:spcPts val="1200"/>
              </a:spcBef>
              <a:buFontTx/>
              <a:buChar char="•"/>
            </a:pPr>
            <a:r>
              <a:rPr lang="zh-CN" altLang="en-US" sz="2400" b="1" kern="0" dirty="0" smtClean="0">
                <a:solidFill>
                  <a:srgbClr val="0000FF"/>
                </a:solidFill>
                <a:latin typeface="Calibri" pitchFamily="34" charset="0"/>
                <a:cs typeface="Arial"/>
              </a:rPr>
              <a:t>单机模式 </a:t>
            </a:r>
            <a:r>
              <a:rPr lang="en-US" altLang="zh-CN" sz="2400" b="1" kern="0" dirty="0" smtClean="0">
                <a:solidFill>
                  <a:srgbClr val="0000FF"/>
                </a:solidFill>
                <a:latin typeface="Calibri" pitchFamily="34" charset="0"/>
                <a:cs typeface="Arial"/>
              </a:rPr>
              <a:t>(B</a:t>
            </a:r>
            <a:r>
              <a:rPr lang="en-US" sz="2400" b="1" kern="0" dirty="0" smtClean="0">
                <a:solidFill>
                  <a:srgbClr val="0000FF"/>
                </a:solidFill>
                <a:latin typeface="Calibri" pitchFamily="34" charset="0"/>
                <a:cs typeface="Arial"/>
              </a:rPr>
              <a:t>atch mode</a:t>
            </a:r>
            <a:r>
              <a:rPr lang="en-US" altLang="zh-CN" sz="2400" b="1" kern="0" dirty="0" smtClean="0">
                <a:solidFill>
                  <a:srgbClr val="0000FF"/>
                </a:solidFill>
                <a:latin typeface="Calibri" pitchFamily="34" charset="0"/>
                <a:cs typeface="Arial"/>
              </a:rPr>
              <a:t>)</a:t>
            </a:r>
            <a:endParaRPr lang="en-US" sz="2400" b="1" kern="0" dirty="0" smtClean="0">
              <a:solidFill>
                <a:srgbClr val="0000FF"/>
              </a:solidFill>
              <a:latin typeface="Calibri" pitchFamily="34" charset="0"/>
              <a:cs typeface="Arial"/>
            </a:endParaRPr>
          </a:p>
          <a:p>
            <a:pPr marL="742950" lvl="1" indent="-285750" algn="l">
              <a:spcBef>
                <a:spcPts val="1200"/>
              </a:spcBef>
              <a:buFontTx/>
              <a:buChar char="–"/>
            </a:pPr>
            <a:r>
              <a:rPr lang="en-US" sz="2000" kern="0" dirty="0" smtClean="0">
                <a:solidFill>
                  <a:srgbClr val="000000"/>
                </a:solidFill>
                <a:latin typeface="Calibri" pitchFamily="34" charset="0"/>
                <a:cs typeface="Arial"/>
              </a:rPr>
              <a:t>M</a:t>
            </a:r>
            <a:r>
              <a:rPr lang="en-US" sz="2000" kern="0" baseline="-25000" dirty="0" smtClean="0">
                <a:solidFill>
                  <a:srgbClr val="000000"/>
                </a:solidFill>
                <a:latin typeface="Calibri" pitchFamily="34" charset="0"/>
                <a:cs typeface="Arial"/>
              </a:rPr>
              <a:t>w</a:t>
            </a:r>
            <a:r>
              <a:rPr lang="en-US" sz="2000" kern="0" dirty="0" smtClean="0">
                <a:solidFill>
                  <a:srgbClr val="000000"/>
                </a:solidFill>
                <a:latin typeface="Calibri" pitchFamily="34" charset="0"/>
                <a:cs typeface="Arial"/>
              </a:rPr>
              <a:t> (weight-averaged molar mass)</a:t>
            </a:r>
            <a:r>
              <a:rPr lang="zh-CN" altLang="en-US" sz="2000" kern="0" dirty="0" smtClean="0">
                <a:solidFill>
                  <a:srgbClr val="000000"/>
                </a:solidFill>
                <a:latin typeface="Calibri" pitchFamily="34" charset="0"/>
                <a:cs typeface="Arial"/>
              </a:rPr>
              <a:t>，</a:t>
            </a:r>
            <a:r>
              <a:rPr lang="en-US" sz="2000" kern="0" dirty="0" err="1" smtClean="0">
                <a:solidFill>
                  <a:srgbClr val="000000"/>
                </a:solidFill>
                <a:latin typeface="Calibri" pitchFamily="34" charset="0"/>
                <a:cs typeface="Arial"/>
              </a:rPr>
              <a:t>R</a:t>
            </a:r>
            <a:r>
              <a:rPr lang="en-US" sz="2000" kern="0" baseline="-25000" dirty="0" err="1" smtClean="0">
                <a:solidFill>
                  <a:srgbClr val="000000"/>
                </a:solidFill>
                <a:latin typeface="Calibri" pitchFamily="34" charset="0"/>
                <a:cs typeface="Arial"/>
              </a:rPr>
              <a:t>z</a:t>
            </a:r>
            <a:r>
              <a:rPr lang="en-US" sz="2000" kern="0" dirty="0" smtClean="0">
                <a:solidFill>
                  <a:srgbClr val="000000"/>
                </a:solidFill>
                <a:latin typeface="Calibri" pitchFamily="34" charset="0"/>
                <a:cs typeface="Arial"/>
              </a:rPr>
              <a:t> (z-averaged RMS radius) </a:t>
            </a:r>
            <a:r>
              <a:rPr lang="zh-CN" altLang="en-US" sz="2000" kern="0" dirty="0" smtClean="0">
                <a:solidFill>
                  <a:srgbClr val="000000"/>
                </a:solidFill>
                <a:latin typeface="Calibri" pitchFamily="34" charset="0"/>
                <a:cs typeface="Arial"/>
              </a:rPr>
              <a:t>，</a:t>
            </a:r>
            <a:r>
              <a:rPr lang="en-US" sz="2000" kern="0" dirty="0" smtClean="0">
                <a:solidFill>
                  <a:srgbClr val="000000"/>
                </a:solidFill>
                <a:latin typeface="Calibri" pitchFamily="34" charset="0"/>
                <a:cs typeface="Arial"/>
              </a:rPr>
              <a:t> A</a:t>
            </a:r>
            <a:r>
              <a:rPr lang="en-US" sz="2000" kern="0" baseline="-25000" dirty="0" smtClean="0">
                <a:solidFill>
                  <a:srgbClr val="000000"/>
                </a:solidFill>
                <a:latin typeface="Calibri" pitchFamily="34" charset="0"/>
                <a:cs typeface="Arial"/>
              </a:rPr>
              <a:t>2</a:t>
            </a:r>
            <a:endParaRPr lang="en-US" sz="2000" kern="0" dirty="0" smtClean="0">
              <a:solidFill>
                <a:srgbClr val="000000"/>
              </a:solidFill>
              <a:latin typeface="Calibri" pitchFamily="34" charset="0"/>
              <a:cs typeface="Arial"/>
            </a:endParaRPr>
          </a:p>
          <a:p>
            <a:pPr marL="742950" lvl="1" indent="-285750" algn="l">
              <a:spcBef>
                <a:spcPts val="1200"/>
              </a:spcBef>
              <a:buFontTx/>
              <a:buChar char="–"/>
            </a:pPr>
            <a:r>
              <a:rPr lang="zh-CN" altLang="en-US" sz="2000" kern="0" dirty="0" smtClean="0">
                <a:solidFill>
                  <a:srgbClr val="000000"/>
                </a:solidFill>
                <a:latin typeface="Calibri" pitchFamily="34" charset="0"/>
                <a:cs typeface="Arial"/>
              </a:rPr>
              <a:t>无法测定：样品多分散性系数（</a:t>
            </a:r>
            <a:r>
              <a:rPr lang="en-US" altLang="zh-CN" sz="2000" kern="0" dirty="0" smtClean="0">
                <a:solidFill>
                  <a:srgbClr val="000000"/>
                </a:solidFill>
                <a:latin typeface="Calibri" pitchFamily="34" charset="0"/>
                <a:cs typeface="Arial"/>
              </a:rPr>
              <a:t> </a:t>
            </a:r>
            <a:r>
              <a:rPr lang="en-US" altLang="zh-CN" sz="2000" i="1" kern="0" dirty="0" smtClean="0">
                <a:solidFill>
                  <a:srgbClr val="000000"/>
                </a:solidFill>
                <a:latin typeface="Calibri" pitchFamily="34" charset="0"/>
                <a:cs typeface="Arial"/>
              </a:rPr>
              <a:t>PDI</a:t>
            </a:r>
            <a:r>
              <a:rPr lang="en-US" altLang="zh-CN" sz="2000" kern="0" dirty="0" smtClean="0">
                <a:solidFill>
                  <a:srgbClr val="000000"/>
                </a:solidFill>
                <a:latin typeface="Calibri" pitchFamily="34" charset="0"/>
                <a:cs typeface="Arial"/>
              </a:rPr>
              <a:t> </a:t>
            </a:r>
            <a:r>
              <a:rPr lang="zh-CN" altLang="en-US" sz="2000" kern="0" dirty="0" smtClean="0">
                <a:solidFill>
                  <a:srgbClr val="000000"/>
                </a:solidFill>
                <a:latin typeface="Calibri" pitchFamily="34" charset="0"/>
                <a:cs typeface="Arial"/>
              </a:rPr>
              <a:t>）；</a:t>
            </a:r>
            <a:endParaRPr lang="en-US" sz="2000" kern="0" dirty="0" smtClean="0">
              <a:solidFill>
                <a:srgbClr val="000000"/>
              </a:solidFill>
              <a:latin typeface="Calibri" pitchFamily="34" charset="0"/>
              <a:cs typeface="Arial"/>
            </a:endParaRPr>
          </a:p>
          <a:p>
            <a:pPr marL="742950" lvl="1" indent="-285750" algn="l">
              <a:spcBef>
                <a:spcPts val="1200"/>
              </a:spcBef>
              <a:buFontTx/>
              <a:buChar char="–"/>
            </a:pPr>
            <a:endParaRPr lang="en-US" sz="800" kern="0" dirty="0" smtClean="0">
              <a:solidFill>
                <a:srgbClr val="000000"/>
              </a:solidFill>
              <a:latin typeface="Calibri" pitchFamily="34" charset="0"/>
              <a:cs typeface="Arial"/>
            </a:endParaRPr>
          </a:p>
          <a:p>
            <a:pPr marL="342900" lvl="0" indent="-342900" algn="l">
              <a:spcBef>
                <a:spcPts val="1200"/>
              </a:spcBef>
              <a:buFontTx/>
              <a:buChar char="•"/>
            </a:pPr>
            <a:r>
              <a:rPr lang="zh-CN" altLang="en-US" sz="2400" b="1" kern="0" dirty="0" smtClean="0">
                <a:solidFill>
                  <a:srgbClr val="0000FF"/>
                </a:solidFill>
                <a:latin typeface="Calibri" pitchFamily="34" charset="0"/>
                <a:cs typeface="Arial"/>
              </a:rPr>
              <a:t>联机模式 </a:t>
            </a:r>
            <a:r>
              <a:rPr lang="en-US" altLang="zh-CN" sz="2400" b="1" kern="0" dirty="0" smtClean="0">
                <a:solidFill>
                  <a:srgbClr val="0000FF"/>
                </a:solidFill>
                <a:latin typeface="Calibri" pitchFamily="34" charset="0"/>
                <a:cs typeface="Arial"/>
              </a:rPr>
              <a:t>(Online mode, flow mode)</a:t>
            </a:r>
            <a:endParaRPr lang="en-US" sz="2400" b="1" i="1" kern="0" dirty="0" smtClean="0">
              <a:solidFill>
                <a:srgbClr val="0000FF"/>
              </a:solidFill>
              <a:latin typeface="Calibri" pitchFamily="34" charset="0"/>
              <a:cs typeface="Arial"/>
            </a:endParaRPr>
          </a:p>
          <a:p>
            <a:pPr marL="742950" lvl="1" indent="-285750" algn="l">
              <a:spcBef>
                <a:spcPts val="1200"/>
              </a:spcBef>
              <a:buFontTx/>
              <a:buChar char="–"/>
            </a:pPr>
            <a:r>
              <a:rPr lang="en-US" sz="2000" kern="0" dirty="0" smtClean="0">
                <a:solidFill>
                  <a:srgbClr val="000000"/>
                </a:solidFill>
                <a:latin typeface="Calibri" pitchFamily="34" charset="0"/>
                <a:cs typeface="Arial"/>
              </a:rPr>
              <a:t>Molar Mass</a:t>
            </a:r>
            <a:r>
              <a:rPr lang="zh-CN" altLang="en-US" sz="2000" kern="0" dirty="0" smtClean="0">
                <a:solidFill>
                  <a:srgbClr val="000000"/>
                </a:solidFill>
                <a:latin typeface="Calibri" pitchFamily="34" charset="0"/>
                <a:cs typeface="Arial"/>
              </a:rPr>
              <a:t>，</a:t>
            </a:r>
            <a:r>
              <a:rPr lang="en-US" sz="2000" kern="0" dirty="0" smtClean="0">
                <a:solidFill>
                  <a:srgbClr val="000000"/>
                </a:solidFill>
                <a:latin typeface="Calibri" pitchFamily="34" charset="0"/>
                <a:cs typeface="Arial"/>
              </a:rPr>
              <a:t>RMS </a:t>
            </a:r>
            <a:r>
              <a:rPr lang="zh-CN" altLang="en-US" sz="2000" kern="0" dirty="0" smtClean="0">
                <a:solidFill>
                  <a:srgbClr val="000000"/>
                </a:solidFill>
                <a:latin typeface="Calibri" pitchFamily="34" charset="0"/>
                <a:cs typeface="Arial"/>
              </a:rPr>
              <a:t>，</a:t>
            </a:r>
            <a:r>
              <a:rPr lang="en-US" altLang="zh-CN" sz="2000" kern="0" dirty="0" smtClean="0">
                <a:solidFill>
                  <a:srgbClr val="000000"/>
                </a:solidFill>
                <a:latin typeface="Calibri" pitchFamily="34" charset="0"/>
                <a:cs typeface="Arial"/>
              </a:rPr>
              <a:t>D</a:t>
            </a:r>
            <a:r>
              <a:rPr lang="en-US" sz="2000" kern="0" dirty="0" smtClean="0">
                <a:solidFill>
                  <a:srgbClr val="000000"/>
                </a:solidFill>
                <a:latin typeface="Calibri" pitchFamily="34" charset="0"/>
                <a:cs typeface="Arial"/>
              </a:rPr>
              <a:t>istributions</a:t>
            </a:r>
            <a:r>
              <a:rPr lang="zh-CN" altLang="en-US" sz="2000" kern="0" dirty="0" smtClean="0">
                <a:solidFill>
                  <a:srgbClr val="000000"/>
                </a:solidFill>
                <a:latin typeface="Calibri" pitchFamily="34" charset="0"/>
                <a:cs typeface="Arial"/>
              </a:rPr>
              <a:t>，</a:t>
            </a:r>
            <a:r>
              <a:rPr lang="en-US" altLang="zh-CN" sz="2000" kern="0" dirty="0" smtClean="0">
                <a:solidFill>
                  <a:srgbClr val="000000"/>
                </a:solidFill>
                <a:latin typeface="Calibri" pitchFamily="34" charset="0"/>
                <a:cs typeface="Arial"/>
              </a:rPr>
              <a:t>PDI</a:t>
            </a:r>
            <a:r>
              <a:rPr lang="zh-CN" altLang="en-US" sz="2000" kern="0" dirty="0" smtClean="0">
                <a:solidFill>
                  <a:srgbClr val="000000"/>
                </a:solidFill>
                <a:latin typeface="Calibri" pitchFamily="34" charset="0"/>
                <a:cs typeface="Arial"/>
              </a:rPr>
              <a:t>；</a:t>
            </a:r>
            <a:endParaRPr lang="en-US" sz="2000" kern="0" dirty="0" smtClean="0">
              <a:solidFill>
                <a:srgbClr val="000000"/>
              </a:solidFill>
              <a:latin typeface="Calibri" pitchFamily="34" charset="0"/>
              <a:cs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lstStyle/>
          <a:p>
            <a:r>
              <a:rPr lang="zh-CN" altLang="en-US" i="0" dirty="0" smtClean="0"/>
              <a:t>数据分析</a:t>
            </a:r>
            <a:r>
              <a:rPr lang="en-US" dirty="0" smtClean="0"/>
              <a:t>- EASI T</a:t>
            </a:r>
            <a:r>
              <a:rPr lang="en-US" altLang="zh-CN" dirty="0" smtClean="0"/>
              <a:t>able</a:t>
            </a:r>
            <a:endParaRPr lang="en-US" dirty="0" smtClean="0"/>
          </a:p>
        </p:txBody>
      </p:sp>
      <p:pic>
        <p:nvPicPr>
          <p:cNvPr id="5" name="Picture 2"/>
          <p:cNvPicPr>
            <a:picLocks noChangeAspect="1" noChangeArrowheads="1"/>
          </p:cNvPicPr>
          <p:nvPr/>
        </p:nvPicPr>
        <p:blipFill>
          <a:blip r:embed="rId3" cstate="print"/>
          <a:srcRect/>
          <a:stretch>
            <a:fillRect/>
          </a:stretch>
        </p:blipFill>
        <p:spPr bwMode="auto">
          <a:xfrm>
            <a:off x="565359" y="1294783"/>
            <a:ext cx="8019632" cy="4639445"/>
          </a:xfrm>
          <a:prstGeom prst="rect">
            <a:avLst/>
          </a:prstGeom>
          <a:noFill/>
          <a:ln w="9525">
            <a:noFill/>
            <a:miter lim="800000"/>
            <a:headEnd/>
            <a:tailEnd/>
          </a:ln>
        </p:spPr>
      </p:pic>
      <p:cxnSp>
        <p:nvCxnSpPr>
          <p:cNvPr id="6" name="Straight Arrow Connector 7"/>
          <p:cNvCxnSpPr>
            <a:cxnSpLocks noChangeShapeType="1"/>
          </p:cNvCxnSpPr>
          <p:nvPr/>
        </p:nvCxnSpPr>
        <p:spPr bwMode="auto">
          <a:xfrm rot="10800000">
            <a:off x="1140311" y="2463502"/>
            <a:ext cx="2710932" cy="2130019"/>
          </a:xfrm>
          <a:prstGeom prst="straightConnector1">
            <a:avLst/>
          </a:prstGeom>
          <a:noFill/>
          <a:ln w="28575" algn="ctr">
            <a:solidFill>
              <a:srgbClr val="FF0000"/>
            </a:solidFill>
            <a:round/>
            <a:headEnd/>
            <a:tailEnd type="arrow" w="med" len="med"/>
          </a:ln>
        </p:spPr>
      </p:cxnSp>
      <p:sp>
        <p:nvSpPr>
          <p:cNvPr id="8" name="Text Box 6"/>
          <p:cNvSpPr txBox="1">
            <a:spLocks noChangeArrowheads="1"/>
          </p:cNvSpPr>
          <p:nvPr/>
        </p:nvSpPr>
        <p:spPr bwMode="auto">
          <a:xfrm>
            <a:off x="3957394" y="4546042"/>
            <a:ext cx="2794279" cy="830997"/>
          </a:xfrm>
          <a:prstGeom prst="rect">
            <a:avLst/>
          </a:prstGeom>
          <a:solidFill>
            <a:schemeClr val="bg1">
              <a:lumMod val="85000"/>
            </a:schemeClr>
          </a:solidFill>
          <a:ln w="9525">
            <a:solidFill>
              <a:schemeClr val="bg1">
                <a:lumMod val="75000"/>
              </a:schemeClr>
            </a:solidFill>
            <a:miter lim="800000"/>
            <a:headEnd/>
            <a:tailEnd/>
          </a:ln>
        </p:spPr>
        <p:txBody>
          <a:bodyPr wrap="square">
            <a:spAutoFit/>
          </a:bodyPr>
          <a:lstStyle/>
          <a:p>
            <a:pPr>
              <a:spcBef>
                <a:spcPct val="50000"/>
              </a:spcBef>
            </a:pPr>
            <a:r>
              <a:rPr lang="en-US" sz="2400" dirty="0">
                <a:latin typeface="Calibri" pitchFamily="34" charset="0"/>
              </a:rPr>
              <a:t>EASI Graph </a:t>
            </a:r>
            <a:r>
              <a:rPr lang="zh-CN" altLang="en-US" sz="2400" dirty="0" smtClean="0">
                <a:latin typeface="Calibri" pitchFamily="34" charset="0"/>
              </a:rPr>
              <a:t>可比较不同试验结果</a:t>
            </a:r>
            <a:endParaRPr lang="en-US" sz="2400" dirty="0">
              <a:latin typeface="Calibri"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a:noFill/>
        </p:spPr>
        <p:txBody>
          <a:bodyPr/>
          <a:lstStyle/>
          <a:p>
            <a:r>
              <a:rPr lang="en-US" dirty="0" smtClean="0"/>
              <a:t>EASI Graph</a:t>
            </a:r>
            <a:r>
              <a:rPr lang="zh-CN" altLang="en-US" i="0" dirty="0" smtClean="0"/>
              <a:t>：摩尔质量分布曲线</a:t>
            </a:r>
            <a:endParaRPr lang="en-US" dirty="0" smtClean="0"/>
          </a:p>
        </p:txBody>
      </p:sp>
      <p:sp>
        <p:nvSpPr>
          <p:cNvPr id="30738" name="Rectangle 18"/>
          <p:cNvSpPr>
            <a:spLocks noChangeArrowheads="1"/>
          </p:cNvSpPr>
          <p:nvPr/>
        </p:nvSpPr>
        <p:spPr bwMode="auto">
          <a:xfrm>
            <a:off x="639762" y="5710605"/>
            <a:ext cx="7858125" cy="369974"/>
          </a:xfrm>
          <a:prstGeom prst="rect">
            <a:avLst/>
          </a:prstGeom>
          <a:noFill/>
          <a:ln w="9525">
            <a:noFill/>
            <a:miter lim="800000"/>
            <a:headEnd/>
            <a:tailEnd/>
          </a:ln>
        </p:spPr>
        <p:txBody>
          <a:bodyPr wrap="square" lIns="92075" tIns="46038" rIns="92075" bIns="46038">
            <a:spAutoFit/>
          </a:bodyPr>
          <a:lstStyle/>
          <a:p>
            <a:pPr>
              <a:lnSpc>
                <a:spcPct val="90000"/>
              </a:lnSpc>
              <a:spcBef>
                <a:spcPct val="50000"/>
              </a:spcBef>
            </a:pPr>
            <a:r>
              <a:rPr lang="zh-CN" altLang="en-US" sz="2000" dirty="0" smtClean="0">
                <a:latin typeface="Calibri" pitchFamily="34" charset="0"/>
              </a:rPr>
              <a:t>拟合数据可以处理信噪比较低区域的散射数据</a:t>
            </a:r>
            <a:r>
              <a:rPr lang="en-US" sz="2000" dirty="0" smtClean="0">
                <a:latin typeface="Calibri" pitchFamily="34" charset="0"/>
              </a:rPr>
              <a:t> </a:t>
            </a:r>
            <a:endParaRPr lang="en-US" sz="2000" dirty="0">
              <a:latin typeface="Calibri" pitchFamily="34" charset="0"/>
            </a:endParaRPr>
          </a:p>
        </p:txBody>
      </p:sp>
      <p:grpSp>
        <p:nvGrpSpPr>
          <p:cNvPr id="34" name="Group 33"/>
          <p:cNvGrpSpPr/>
          <p:nvPr/>
        </p:nvGrpSpPr>
        <p:grpSpPr>
          <a:xfrm>
            <a:off x="1302421" y="3342594"/>
            <a:ext cx="6515649" cy="2349633"/>
            <a:chOff x="1302421" y="3342594"/>
            <a:chExt cx="6515649" cy="2349633"/>
          </a:xfrm>
        </p:grpSpPr>
        <p:grpSp>
          <p:nvGrpSpPr>
            <p:cNvPr id="30" name="Group 29"/>
            <p:cNvGrpSpPr/>
            <p:nvPr/>
          </p:nvGrpSpPr>
          <p:grpSpPr>
            <a:xfrm>
              <a:off x="1302421" y="3342594"/>
              <a:ext cx="6515649" cy="2349633"/>
              <a:chOff x="1302421" y="3342594"/>
              <a:chExt cx="6515649" cy="2349633"/>
            </a:xfrm>
          </p:grpSpPr>
          <p:grpSp>
            <p:nvGrpSpPr>
              <p:cNvPr id="9" name="Group 8"/>
              <p:cNvGrpSpPr/>
              <p:nvPr/>
            </p:nvGrpSpPr>
            <p:grpSpPr>
              <a:xfrm>
                <a:off x="1302421" y="3342594"/>
                <a:ext cx="6515649" cy="2349633"/>
                <a:chOff x="1302421" y="3342594"/>
                <a:chExt cx="6515649" cy="2349633"/>
              </a:xfrm>
            </p:grpSpPr>
            <p:pic>
              <p:nvPicPr>
                <p:cNvPr id="130054" name="Picture 6"/>
                <p:cNvPicPr>
                  <a:picLocks noChangeAspect="1" noChangeArrowheads="1"/>
                </p:cNvPicPr>
                <p:nvPr/>
              </p:nvPicPr>
              <p:blipFill>
                <a:blip r:embed="rId3" cstate="print"/>
                <a:srcRect/>
                <a:stretch>
                  <a:fillRect/>
                </a:stretch>
              </p:blipFill>
              <p:spPr bwMode="auto">
                <a:xfrm>
                  <a:off x="1302421" y="3342594"/>
                  <a:ext cx="6515649" cy="2349633"/>
                </a:xfrm>
                <a:prstGeom prst="rect">
                  <a:avLst/>
                </a:prstGeom>
                <a:noFill/>
                <a:ln w="9525">
                  <a:noFill/>
                  <a:miter lim="800000"/>
                  <a:headEnd/>
                  <a:tailEnd/>
                </a:ln>
                <a:effectLst/>
              </p:spPr>
            </p:pic>
            <p:sp>
              <p:nvSpPr>
                <p:cNvPr id="38919" name="TextBox 22"/>
                <p:cNvSpPr txBox="1">
                  <a:spLocks noChangeArrowheads="1"/>
                </p:cNvSpPr>
                <p:nvPr/>
              </p:nvSpPr>
              <p:spPr bwMode="auto">
                <a:xfrm>
                  <a:off x="6003472" y="3407228"/>
                  <a:ext cx="1732077" cy="400110"/>
                </a:xfrm>
                <a:prstGeom prst="rect">
                  <a:avLst/>
                </a:prstGeom>
                <a:noFill/>
                <a:ln w="9525">
                  <a:noFill/>
                  <a:miter lim="800000"/>
                  <a:headEnd/>
                  <a:tailEnd/>
                </a:ln>
              </p:spPr>
              <p:txBody>
                <a:bodyPr wrap="none">
                  <a:spAutoFit/>
                </a:bodyPr>
                <a:lstStyle/>
                <a:p>
                  <a:r>
                    <a:rPr lang="en-US" sz="2000" dirty="0">
                      <a:solidFill>
                        <a:schemeClr val="tx1"/>
                      </a:solidFill>
                      <a:latin typeface="Calibri" pitchFamily="34" charset="0"/>
                    </a:rPr>
                    <a:t>Polysaccharide</a:t>
                  </a:r>
                </a:p>
              </p:txBody>
            </p:sp>
          </p:grpSp>
          <p:grpSp>
            <p:nvGrpSpPr>
              <p:cNvPr id="24" name="Group 23"/>
              <p:cNvGrpSpPr/>
              <p:nvPr/>
            </p:nvGrpSpPr>
            <p:grpSpPr>
              <a:xfrm>
                <a:off x="3071255" y="4029075"/>
                <a:ext cx="4098793" cy="647700"/>
                <a:chOff x="3071255" y="4029075"/>
                <a:chExt cx="4098793" cy="647700"/>
              </a:xfrm>
            </p:grpSpPr>
            <p:sp>
              <p:nvSpPr>
                <p:cNvPr id="16" name="TextBox 15"/>
                <p:cNvSpPr txBox="1"/>
                <p:nvPr/>
              </p:nvSpPr>
              <p:spPr>
                <a:xfrm>
                  <a:off x="3071255" y="4029075"/>
                  <a:ext cx="410690" cy="400110"/>
                </a:xfrm>
                <a:prstGeom prst="rect">
                  <a:avLst/>
                </a:prstGeom>
                <a:noFill/>
              </p:spPr>
              <p:txBody>
                <a:bodyPr wrap="none" rtlCol="0">
                  <a:spAutoFit/>
                </a:bodyPr>
                <a:lstStyle/>
                <a:p>
                  <a:r>
                    <a:rPr lang="en-US" sz="2000" dirty="0" smtClean="0">
                      <a:solidFill>
                        <a:srgbClr val="FF0000"/>
                      </a:solidFill>
                      <a:latin typeface="Calibri" pitchFamily="34" charset="0"/>
                    </a:rPr>
                    <a:t>LS</a:t>
                  </a:r>
                </a:p>
              </p:txBody>
            </p:sp>
            <p:sp>
              <p:nvSpPr>
                <p:cNvPr id="17" name="TextBox 16"/>
                <p:cNvSpPr txBox="1"/>
                <p:nvPr/>
              </p:nvSpPr>
              <p:spPr>
                <a:xfrm>
                  <a:off x="6781800" y="4057650"/>
                  <a:ext cx="388248" cy="400110"/>
                </a:xfrm>
                <a:prstGeom prst="rect">
                  <a:avLst/>
                </a:prstGeom>
                <a:noFill/>
              </p:spPr>
              <p:txBody>
                <a:bodyPr wrap="none" rtlCol="0">
                  <a:spAutoFit/>
                </a:bodyPr>
                <a:lstStyle/>
                <a:p>
                  <a:r>
                    <a:rPr lang="en-US" sz="2000" dirty="0" smtClean="0">
                      <a:solidFill>
                        <a:srgbClr val="0000FF"/>
                      </a:solidFill>
                      <a:latin typeface="Calibri" pitchFamily="34" charset="0"/>
                    </a:rPr>
                    <a:t>RI</a:t>
                  </a:r>
                </a:p>
              </p:txBody>
            </p:sp>
            <p:cxnSp>
              <p:nvCxnSpPr>
                <p:cNvPr id="18" name="Straight Arrow Connector 17"/>
                <p:cNvCxnSpPr/>
                <p:nvPr/>
              </p:nvCxnSpPr>
              <p:spPr bwMode="auto">
                <a:xfrm rot="10800000" flipV="1">
                  <a:off x="6515100" y="4257675"/>
                  <a:ext cx="323850" cy="219074"/>
                </a:xfrm>
                <a:prstGeom prst="straightConnector1">
                  <a:avLst/>
                </a:prstGeom>
                <a:noFill/>
                <a:ln w="19050" cap="flat" cmpd="sng" algn="ctr">
                  <a:solidFill>
                    <a:srgbClr val="0000FF"/>
                  </a:solidFill>
                  <a:prstDash val="solid"/>
                  <a:round/>
                  <a:headEnd type="none" w="med" len="med"/>
                  <a:tailEnd type="arrow"/>
                </a:ln>
                <a:effectLst/>
              </p:spPr>
            </p:cxnSp>
            <p:cxnSp>
              <p:nvCxnSpPr>
                <p:cNvPr id="19" name="Straight Arrow Connector 18"/>
                <p:cNvCxnSpPr/>
                <p:nvPr/>
              </p:nvCxnSpPr>
              <p:spPr bwMode="auto">
                <a:xfrm>
                  <a:off x="3352802" y="4362449"/>
                  <a:ext cx="333373" cy="314326"/>
                </a:xfrm>
                <a:prstGeom prst="straightConnector1">
                  <a:avLst/>
                </a:prstGeom>
                <a:noFill/>
                <a:ln w="19050" cap="flat" cmpd="sng" algn="ctr">
                  <a:solidFill>
                    <a:srgbClr val="FF0000"/>
                  </a:solidFill>
                  <a:prstDash val="solid"/>
                  <a:round/>
                  <a:headEnd type="none" w="med" len="med"/>
                  <a:tailEnd type="arrow"/>
                </a:ln>
                <a:effectLst/>
              </p:spPr>
            </p:cxnSp>
          </p:grpSp>
        </p:grpSp>
        <p:sp>
          <p:nvSpPr>
            <p:cNvPr id="32" name="TextBox 31"/>
            <p:cNvSpPr txBox="1"/>
            <p:nvPr/>
          </p:nvSpPr>
          <p:spPr>
            <a:xfrm>
              <a:off x="3838575" y="3402012"/>
              <a:ext cx="587020" cy="400110"/>
            </a:xfrm>
            <a:prstGeom prst="rect">
              <a:avLst/>
            </a:prstGeom>
            <a:noFill/>
          </p:spPr>
          <p:txBody>
            <a:bodyPr wrap="none" rtlCol="0">
              <a:spAutoFit/>
            </a:bodyPr>
            <a:lstStyle/>
            <a:p>
              <a:r>
                <a:rPr lang="en-US" sz="2000" dirty="0" smtClean="0">
                  <a:latin typeface="Calibri" pitchFamily="34" charset="0"/>
                </a:rPr>
                <a:t>Mw</a:t>
              </a:r>
            </a:p>
          </p:txBody>
        </p:sp>
        <p:cxnSp>
          <p:nvCxnSpPr>
            <p:cNvPr id="33" name="Straight Arrow Connector 32"/>
            <p:cNvCxnSpPr/>
            <p:nvPr/>
          </p:nvCxnSpPr>
          <p:spPr bwMode="auto">
            <a:xfrm rot="10800000" flipV="1">
              <a:off x="3667127" y="3679824"/>
              <a:ext cx="247648" cy="236538"/>
            </a:xfrm>
            <a:prstGeom prst="straightConnector1">
              <a:avLst/>
            </a:prstGeom>
            <a:noFill/>
            <a:ln w="19050" cap="flat" cmpd="sng" algn="ctr">
              <a:solidFill>
                <a:schemeClr val="tx1"/>
              </a:solidFill>
              <a:prstDash val="solid"/>
              <a:round/>
              <a:headEnd type="none" w="med" len="med"/>
              <a:tailEnd type="arrow"/>
            </a:ln>
            <a:effectLst/>
          </p:spPr>
        </p:cxnSp>
      </p:grpSp>
      <p:grpSp>
        <p:nvGrpSpPr>
          <p:cNvPr id="31" name="Group 30"/>
          <p:cNvGrpSpPr/>
          <p:nvPr/>
        </p:nvGrpSpPr>
        <p:grpSpPr bwMode="gray">
          <a:xfrm>
            <a:off x="1302421" y="871536"/>
            <a:ext cx="6515649" cy="2349633"/>
            <a:chOff x="1302421" y="871536"/>
            <a:chExt cx="6515649" cy="2349633"/>
          </a:xfrm>
        </p:grpSpPr>
        <p:grpSp>
          <p:nvGrpSpPr>
            <p:cNvPr id="8" name="Group 7"/>
            <p:cNvGrpSpPr/>
            <p:nvPr/>
          </p:nvGrpSpPr>
          <p:grpSpPr bwMode="gray">
            <a:xfrm>
              <a:off x="1302421" y="871536"/>
              <a:ext cx="6515649" cy="2349633"/>
              <a:chOff x="1302421" y="871536"/>
              <a:chExt cx="6515649" cy="2349633"/>
            </a:xfrm>
          </p:grpSpPr>
          <p:pic>
            <p:nvPicPr>
              <p:cNvPr id="130055" name="Picture 7"/>
              <p:cNvPicPr>
                <a:picLocks noChangeAspect="1" noChangeArrowheads="1"/>
              </p:cNvPicPr>
              <p:nvPr/>
            </p:nvPicPr>
            <p:blipFill>
              <a:blip r:embed="rId4" cstate="print"/>
              <a:srcRect/>
              <a:stretch>
                <a:fillRect/>
              </a:stretch>
            </p:blipFill>
            <p:spPr bwMode="gray">
              <a:xfrm>
                <a:off x="1302421" y="871536"/>
                <a:ext cx="6515649" cy="2349633"/>
              </a:xfrm>
              <a:prstGeom prst="rect">
                <a:avLst/>
              </a:prstGeom>
              <a:noFill/>
              <a:ln w="9525">
                <a:noFill/>
                <a:miter lim="800000"/>
                <a:headEnd/>
                <a:tailEnd/>
              </a:ln>
              <a:effectLst/>
            </p:spPr>
          </p:pic>
          <p:sp>
            <p:nvSpPr>
              <p:cNvPr id="38918" name="TextBox 21"/>
              <p:cNvSpPr txBox="1">
                <a:spLocks noChangeArrowheads="1"/>
              </p:cNvSpPr>
              <p:nvPr/>
            </p:nvSpPr>
            <p:spPr bwMode="gray">
              <a:xfrm>
                <a:off x="7162800" y="903515"/>
                <a:ext cx="589970" cy="400110"/>
              </a:xfrm>
              <a:prstGeom prst="rect">
                <a:avLst/>
              </a:prstGeom>
              <a:noFill/>
              <a:ln w="9525">
                <a:noFill/>
                <a:miter lim="800000"/>
                <a:headEnd/>
                <a:tailEnd/>
              </a:ln>
            </p:spPr>
            <p:txBody>
              <a:bodyPr wrap="none">
                <a:spAutoFit/>
              </a:bodyPr>
              <a:lstStyle/>
              <a:p>
                <a:r>
                  <a:rPr lang="en-US" sz="2000" dirty="0">
                    <a:latin typeface="Calibri" pitchFamily="34" charset="0"/>
                  </a:rPr>
                  <a:t>BSA</a:t>
                </a:r>
              </a:p>
            </p:txBody>
          </p:sp>
        </p:grpSp>
        <p:grpSp>
          <p:nvGrpSpPr>
            <p:cNvPr id="23" name="Group 22"/>
            <p:cNvGrpSpPr/>
            <p:nvPr/>
          </p:nvGrpSpPr>
          <p:grpSpPr bwMode="gray">
            <a:xfrm>
              <a:off x="3971925" y="1800225"/>
              <a:ext cx="1500745" cy="809625"/>
              <a:chOff x="3971925" y="1800225"/>
              <a:chExt cx="1500745" cy="809625"/>
            </a:xfrm>
          </p:grpSpPr>
          <p:sp>
            <p:nvSpPr>
              <p:cNvPr id="10" name="TextBox 9"/>
              <p:cNvSpPr txBox="1"/>
              <p:nvPr/>
            </p:nvSpPr>
            <p:spPr bwMode="gray">
              <a:xfrm>
                <a:off x="5061980" y="1800225"/>
                <a:ext cx="410690" cy="400110"/>
              </a:xfrm>
              <a:prstGeom prst="rect">
                <a:avLst/>
              </a:prstGeom>
              <a:noFill/>
            </p:spPr>
            <p:txBody>
              <a:bodyPr wrap="none" rtlCol="0">
                <a:spAutoFit/>
              </a:bodyPr>
              <a:lstStyle/>
              <a:p>
                <a:r>
                  <a:rPr lang="en-US" sz="2000" dirty="0" smtClean="0">
                    <a:solidFill>
                      <a:srgbClr val="FF0000"/>
                    </a:solidFill>
                    <a:latin typeface="Calibri" pitchFamily="34" charset="0"/>
                  </a:rPr>
                  <a:t>LS</a:t>
                </a:r>
              </a:p>
            </p:txBody>
          </p:sp>
          <p:sp>
            <p:nvSpPr>
              <p:cNvPr id="11" name="TextBox 10"/>
              <p:cNvSpPr txBox="1"/>
              <p:nvPr/>
            </p:nvSpPr>
            <p:spPr bwMode="gray">
              <a:xfrm>
                <a:off x="3971925" y="1952625"/>
                <a:ext cx="388248" cy="400110"/>
              </a:xfrm>
              <a:prstGeom prst="rect">
                <a:avLst/>
              </a:prstGeom>
              <a:solidFill>
                <a:schemeClr val="bg1"/>
              </a:solidFill>
            </p:spPr>
            <p:txBody>
              <a:bodyPr wrap="none" rtlCol="0">
                <a:spAutoFit/>
              </a:bodyPr>
              <a:lstStyle/>
              <a:p>
                <a:r>
                  <a:rPr lang="en-US" sz="2000" dirty="0" smtClean="0">
                    <a:solidFill>
                      <a:srgbClr val="0000FF"/>
                    </a:solidFill>
                    <a:latin typeface="Calibri" pitchFamily="34" charset="0"/>
                  </a:rPr>
                  <a:t>RI</a:t>
                </a:r>
              </a:p>
            </p:txBody>
          </p:sp>
          <p:cxnSp>
            <p:nvCxnSpPr>
              <p:cNvPr id="12" name="Straight Arrow Connector 11"/>
              <p:cNvCxnSpPr/>
              <p:nvPr/>
            </p:nvCxnSpPr>
            <p:spPr bwMode="gray">
              <a:xfrm rot="16200000" flipH="1">
                <a:off x="4202367" y="2259267"/>
                <a:ext cx="323790" cy="377376"/>
              </a:xfrm>
              <a:prstGeom prst="straightConnector1">
                <a:avLst/>
              </a:prstGeom>
              <a:noFill/>
              <a:ln w="19050" cap="flat" cmpd="sng" algn="ctr">
                <a:solidFill>
                  <a:srgbClr val="0000FF"/>
                </a:solidFill>
                <a:prstDash val="solid"/>
                <a:round/>
                <a:headEnd type="none" w="med" len="med"/>
                <a:tailEnd type="arrow"/>
              </a:ln>
              <a:effectLst/>
            </p:spPr>
          </p:cxnSp>
          <p:cxnSp>
            <p:nvCxnSpPr>
              <p:cNvPr id="13" name="Straight Arrow Connector 12"/>
              <p:cNvCxnSpPr/>
              <p:nvPr/>
            </p:nvCxnSpPr>
            <p:spPr bwMode="gray">
              <a:xfrm rot="10800000" flipV="1">
                <a:off x="4886326" y="2124074"/>
                <a:ext cx="352425" cy="333375"/>
              </a:xfrm>
              <a:prstGeom prst="straightConnector1">
                <a:avLst/>
              </a:prstGeom>
              <a:noFill/>
              <a:ln w="19050" cap="flat" cmpd="sng" algn="ctr">
                <a:solidFill>
                  <a:srgbClr val="FF0000"/>
                </a:solidFill>
                <a:prstDash val="solid"/>
                <a:round/>
                <a:headEnd type="none" w="med" len="med"/>
                <a:tailEnd type="arrow"/>
              </a:ln>
              <a:effectLst/>
            </p:spPr>
          </p:cxnSp>
        </p:grpSp>
        <p:sp>
          <p:nvSpPr>
            <p:cNvPr id="22" name="TextBox 21"/>
            <p:cNvSpPr txBox="1"/>
            <p:nvPr/>
          </p:nvSpPr>
          <p:spPr bwMode="gray">
            <a:xfrm>
              <a:off x="5010150" y="876300"/>
              <a:ext cx="587020" cy="400110"/>
            </a:xfrm>
            <a:prstGeom prst="rect">
              <a:avLst/>
            </a:prstGeom>
            <a:noFill/>
          </p:spPr>
          <p:txBody>
            <a:bodyPr wrap="none" rtlCol="0">
              <a:spAutoFit/>
            </a:bodyPr>
            <a:lstStyle/>
            <a:p>
              <a:r>
                <a:rPr lang="en-US" sz="2000" dirty="0" smtClean="0">
                  <a:latin typeface="Calibri" pitchFamily="34" charset="0"/>
                </a:rPr>
                <a:t>Mw</a:t>
              </a:r>
            </a:p>
          </p:txBody>
        </p:sp>
        <p:cxnSp>
          <p:nvCxnSpPr>
            <p:cNvPr id="28" name="Straight Arrow Connector 27"/>
            <p:cNvCxnSpPr/>
            <p:nvPr/>
          </p:nvCxnSpPr>
          <p:spPr bwMode="gray">
            <a:xfrm rot="10800000" flipV="1">
              <a:off x="4933952" y="1209675"/>
              <a:ext cx="247648" cy="236538"/>
            </a:xfrm>
            <a:prstGeom prst="straightConnector1">
              <a:avLst/>
            </a:prstGeom>
            <a:noFill/>
            <a:ln w="19050" cap="flat" cmpd="sng" algn="ctr">
              <a:solidFill>
                <a:schemeClr val="tx1"/>
              </a:solidFill>
              <a:prstDash val="solid"/>
              <a:round/>
              <a:headEnd type="none" w="med" len="med"/>
              <a:tailEnd type="arrow"/>
            </a:ln>
            <a:effectLst/>
          </p:spPr>
        </p:cxnSp>
        <p:cxnSp>
          <p:nvCxnSpPr>
            <p:cNvPr id="35" name="Straight Arrow Connector 34"/>
            <p:cNvCxnSpPr/>
            <p:nvPr/>
          </p:nvCxnSpPr>
          <p:spPr bwMode="gray">
            <a:xfrm>
              <a:off x="5419725" y="1257300"/>
              <a:ext cx="581025" cy="523875"/>
            </a:xfrm>
            <a:prstGeom prst="straightConnector1">
              <a:avLst/>
            </a:prstGeom>
            <a:noFill/>
            <a:ln w="19050" cap="flat" cmpd="sng" algn="ctr">
              <a:solidFill>
                <a:schemeClr val="tx1"/>
              </a:solidFill>
              <a:prstDash val="solid"/>
              <a:round/>
              <a:headEnd type="none" w="med" len="med"/>
              <a:tailEnd type="arrow"/>
            </a:ln>
            <a:effectLst/>
          </p:spPr>
        </p:cxnSp>
        <p:cxnSp>
          <p:nvCxnSpPr>
            <p:cNvPr id="37" name="Straight Arrow Connector 36"/>
            <p:cNvCxnSpPr/>
            <p:nvPr/>
          </p:nvCxnSpPr>
          <p:spPr bwMode="gray">
            <a:xfrm rot="10800000" flipV="1">
              <a:off x="3733801" y="1142999"/>
              <a:ext cx="1304927" cy="47626"/>
            </a:xfrm>
            <a:prstGeom prst="straightConnector1">
              <a:avLst/>
            </a:prstGeom>
            <a:noFill/>
            <a:ln w="19050" cap="flat" cmpd="sng" algn="ctr">
              <a:solidFill>
                <a:schemeClr val="tx1"/>
              </a:solidFill>
              <a:prstDash val="solid"/>
              <a:round/>
              <a:headEnd type="none" w="med" len="med"/>
              <a:tailEnd type="arrow"/>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0738"/>
                                        </p:tgtEl>
                                        <p:attrNameLst>
                                          <p:attrName>style.visibility</p:attrName>
                                        </p:attrNameLst>
                                      </p:cBhvr>
                                      <p:to>
                                        <p:strVal val="visible"/>
                                      </p:to>
                                    </p:set>
                                    <p:anim calcmode="lin" valueType="num">
                                      <p:cBhvr additive="base">
                                        <p:cTn id="15" dur="500" fill="hold"/>
                                        <p:tgtEl>
                                          <p:spTgt spid="30738"/>
                                        </p:tgtEl>
                                        <p:attrNameLst>
                                          <p:attrName>ppt_x</p:attrName>
                                        </p:attrNameLst>
                                      </p:cBhvr>
                                      <p:tavLst>
                                        <p:tav tm="0">
                                          <p:val>
                                            <p:strVal val="#ppt_x"/>
                                          </p:val>
                                        </p:tav>
                                        <p:tav tm="100000">
                                          <p:val>
                                            <p:strVal val="#ppt_x"/>
                                          </p:val>
                                        </p:tav>
                                      </p:tavLst>
                                    </p:anim>
                                    <p:anim calcmode="lin" valueType="num">
                                      <p:cBhvr additive="base">
                                        <p:cTn id="16" dur="500" fill="hold"/>
                                        <p:tgtEl>
                                          <p:spTgt spid="307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8"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66" name="Picture 2"/>
          <p:cNvPicPr>
            <a:picLocks noChangeAspect="1" noChangeArrowheads="1"/>
          </p:cNvPicPr>
          <p:nvPr/>
        </p:nvPicPr>
        <p:blipFill>
          <a:blip r:embed="rId3" cstate="print"/>
          <a:srcRect/>
          <a:stretch>
            <a:fillRect/>
          </a:stretch>
        </p:blipFill>
        <p:spPr bwMode="auto">
          <a:xfrm>
            <a:off x="681038" y="1204913"/>
            <a:ext cx="7781925" cy="4152900"/>
          </a:xfrm>
          <a:prstGeom prst="rect">
            <a:avLst/>
          </a:prstGeom>
          <a:noFill/>
          <a:ln w="9525">
            <a:noFill/>
            <a:miter lim="800000"/>
            <a:headEnd/>
            <a:tailEnd/>
          </a:ln>
          <a:effectLst/>
        </p:spPr>
      </p:pic>
      <p:sp>
        <p:nvSpPr>
          <p:cNvPr id="39939" name="Title 1"/>
          <p:cNvSpPr>
            <a:spLocks noGrp="1"/>
          </p:cNvSpPr>
          <p:nvPr>
            <p:ph type="title"/>
          </p:nvPr>
        </p:nvSpPr>
        <p:spPr/>
        <p:txBody>
          <a:bodyPr/>
          <a:lstStyle/>
          <a:p>
            <a:r>
              <a:rPr lang="zh-CN" altLang="en-US" i="0" dirty="0" smtClean="0"/>
              <a:t>均方根半径分布曲线</a:t>
            </a:r>
            <a:endParaRPr lang="en-US" i="0" dirty="0" smtClean="0"/>
          </a:p>
        </p:txBody>
      </p:sp>
      <p:sp>
        <p:nvSpPr>
          <p:cNvPr id="6" name="TextBox 5"/>
          <p:cNvSpPr txBox="1"/>
          <p:nvPr/>
        </p:nvSpPr>
        <p:spPr>
          <a:xfrm>
            <a:off x="5433455" y="2486025"/>
            <a:ext cx="410690" cy="400110"/>
          </a:xfrm>
          <a:prstGeom prst="rect">
            <a:avLst/>
          </a:prstGeom>
          <a:noFill/>
        </p:spPr>
        <p:txBody>
          <a:bodyPr wrap="none" rtlCol="0">
            <a:spAutoFit/>
          </a:bodyPr>
          <a:lstStyle/>
          <a:p>
            <a:r>
              <a:rPr lang="en-US" sz="2000" dirty="0" smtClean="0">
                <a:solidFill>
                  <a:srgbClr val="FF0000"/>
                </a:solidFill>
                <a:latin typeface="Calibri" pitchFamily="34" charset="0"/>
              </a:rPr>
              <a:t>LS</a:t>
            </a:r>
          </a:p>
        </p:txBody>
      </p:sp>
      <p:sp>
        <p:nvSpPr>
          <p:cNvPr id="7" name="TextBox 6"/>
          <p:cNvSpPr txBox="1"/>
          <p:nvPr/>
        </p:nvSpPr>
        <p:spPr>
          <a:xfrm>
            <a:off x="5257800" y="2047875"/>
            <a:ext cx="388248" cy="400110"/>
          </a:xfrm>
          <a:prstGeom prst="rect">
            <a:avLst/>
          </a:prstGeom>
          <a:noFill/>
        </p:spPr>
        <p:txBody>
          <a:bodyPr wrap="none" rtlCol="0">
            <a:spAutoFit/>
          </a:bodyPr>
          <a:lstStyle/>
          <a:p>
            <a:r>
              <a:rPr lang="en-US" sz="2000" dirty="0" smtClean="0">
                <a:solidFill>
                  <a:srgbClr val="0000FF"/>
                </a:solidFill>
                <a:latin typeface="Calibri" pitchFamily="34" charset="0"/>
              </a:rPr>
              <a:t>RI</a:t>
            </a:r>
          </a:p>
        </p:txBody>
      </p:sp>
      <p:cxnSp>
        <p:nvCxnSpPr>
          <p:cNvPr id="8" name="Straight Arrow Connector 7"/>
          <p:cNvCxnSpPr/>
          <p:nvPr/>
        </p:nvCxnSpPr>
        <p:spPr bwMode="auto">
          <a:xfrm rot="10800000" flipV="1">
            <a:off x="4943475" y="2247900"/>
            <a:ext cx="323850" cy="219074"/>
          </a:xfrm>
          <a:prstGeom prst="straightConnector1">
            <a:avLst/>
          </a:prstGeom>
          <a:noFill/>
          <a:ln w="19050" cap="flat" cmpd="sng" algn="ctr">
            <a:solidFill>
              <a:srgbClr val="0000FF"/>
            </a:solidFill>
            <a:prstDash val="solid"/>
            <a:round/>
            <a:headEnd type="none" w="med" len="med"/>
            <a:tailEnd type="arrow"/>
          </a:ln>
          <a:effectLst/>
        </p:spPr>
      </p:cxnSp>
      <p:cxnSp>
        <p:nvCxnSpPr>
          <p:cNvPr id="9" name="Straight Arrow Connector 8"/>
          <p:cNvCxnSpPr/>
          <p:nvPr/>
        </p:nvCxnSpPr>
        <p:spPr bwMode="auto">
          <a:xfrm rot="10800000" flipV="1">
            <a:off x="5038726" y="2752725"/>
            <a:ext cx="466725" cy="266700"/>
          </a:xfrm>
          <a:prstGeom prst="straightConnector1">
            <a:avLst/>
          </a:prstGeom>
          <a:noFill/>
          <a:ln w="19050" cap="flat" cmpd="sng" algn="ctr">
            <a:solidFill>
              <a:srgbClr val="FF0000"/>
            </a:solidFill>
            <a:prstDash val="solid"/>
            <a:round/>
            <a:headEnd type="none" w="med" len="med"/>
            <a:tailEnd type="arrow"/>
          </a:ln>
          <a:effectLst/>
        </p:spPr>
      </p:cxnSp>
      <p:sp>
        <p:nvSpPr>
          <p:cNvPr id="12" name="Rectangle 18"/>
          <p:cNvSpPr>
            <a:spLocks noChangeArrowheads="1"/>
          </p:cNvSpPr>
          <p:nvPr/>
        </p:nvSpPr>
        <p:spPr bwMode="auto">
          <a:xfrm>
            <a:off x="652462" y="5558205"/>
            <a:ext cx="7858125" cy="369974"/>
          </a:xfrm>
          <a:prstGeom prst="rect">
            <a:avLst/>
          </a:prstGeom>
          <a:noFill/>
          <a:ln w="9525">
            <a:noFill/>
            <a:miter lim="800000"/>
            <a:headEnd/>
            <a:tailEnd/>
          </a:ln>
        </p:spPr>
        <p:txBody>
          <a:bodyPr wrap="square" lIns="92075" tIns="46038" rIns="92075" bIns="46038">
            <a:spAutoFit/>
          </a:bodyPr>
          <a:lstStyle/>
          <a:p>
            <a:pPr>
              <a:lnSpc>
                <a:spcPct val="90000"/>
              </a:lnSpc>
              <a:spcBef>
                <a:spcPct val="50000"/>
              </a:spcBef>
            </a:pPr>
            <a:r>
              <a:rPr lang="zh-CN" altLang="en-US" sz="2000" dirty="0" smtClean="0">
                <a:latin typeface="Calibri" pitchFamily="34" charset="0"/>
              </a:rPr>
              <a:t>拟合数据可以处理信噪比较低时的散射数据</a:t>
            </a:r>
            <a:r>
              <a:rPr lang="en-US" sz="2000" dirty="0" smtClean="0">
                <a:latin typeface="Calibri" pitchFamily="34" charset="0"/>
              </a:rPr>
              <a:t> </a:t>
            </a:r>
            <a:endParaRPr lang="en-US" sz="2000" dirty="0">
              <a:latin typeface="Calibri" pitchFamily="34" charset="0"/>
            </a:endParaRPr>
          </a:p>
        </p:txBody>
      </p:sp>
      <p:sp>
        <p:nvSpPr>
          <p:cNvPr id="15" name="TextBox 14"/>
          <p:cNvSpPr txBox="1"/>
          <p:nvPr/>
        </p:nvSpPr>
        <p:spPr>
          <a:xfrm>
            <a:off x="6019800" y="2505075"/>
            <a:ext cx="2354619" cy="707886"/>
          </a:xfrm>
          <a:prstGeom prst="rect">
            <a:avLst/>
          </a:prstGeom>
          <a:noFill/>
        </p:spPr>
        <p:txBody>
          <a:bodyPr wrap="none" rtlCol="0">
            <a:spAutoFit/>
          </a:bodyPr>
          <a:lstStyle/>
          <a:p>
            <a:r>
              <a:rPr lang="en-US" sz="2000" dirty="0" smtClean="0">
                <a:solidFill>
                  <a:srgbClr val="663300"/>
                </a:solidFill>
                <a:latin typeface="Calibri" pitchFamily="34" charset="0"/>
              </a:rPr>
              <a:t>RMS radius fit</a:t>
            </a:r>
          </a:p>
          <a:p>
            <a:r>
              <a:rPr lang="en-US" sz="2000" dirty="0" smtClean="0">
                <a:solidFill>
                  <a:srgbClr val="663300"/>
                </a:solidFill>
                <a:latin typeface="Calibri" pitchFamily="34" charset="0"/>
              </a:rPr>
              <a:t>1</a:t>
            </a:r>
            <a:r>
              <a:rPr lang="en-US" sz="2000" baseline="30000" dirty="0" smtClean="0">
                <a:solidFill>
                  <a:srgbClr val="663300"/>
                </a:solidFill>
                <a:latin typeface="Calibri" pitchFamily="34" charset="0"/>
              </a:rPr>
              <a:t>st</a:t>
            </a:r>
            <a:r>
              <a:rPr lang="en-US" sz="2000" dirty="0" smtClean="0">
                <a:solidFill>
                  <a:srgbClr val="663300"/>
                </a:solidFill>
                <a:latin typeface="Calibri" pitchFamily="34" charset="0"/>
              </a:rPr>
              <a:t> order exponential</a:t>
            </a:r>
          </a:p>
        </p:txBody>
      </p:sp>
      <p:cxnSp>
        <p:nvCxnSpPr>
          <p:cNvPr id="17" name="Straight Arrow Connector 16"/>
          <p:cNvCxnSpPr/>
          <p:nvPr/>
        </p:nvCxnSpPr>
        <p:spPr bwMode="auto">
          <a:xfrm rot="5400000">
            <a:off x="6167438" y="3309938"/>
            <a:ext cx="714375" cy="419100"/>
          </a:xfrm>
          <a:prstGeom prst="straightConnector1">
            <a:avLst/>
          </a:prstGeom>
          <a:noFill/>
          <a:ln w="19050" cap="flat" cmpd="sng" algn="ctr">
            <a:solidFill>
              <a:srgbClr val="663300"/>
            </a:solidFill>
            <a:prstDash val="solid"/>
            <a:round/>
            <a:headEnd type="none" w="med" len="med"/>
            <a:tailEnd type="arrow"/>
          </a:ln>
          <a:effectLst/>
        </p:spPr>
      </p:cxnSp>
      <p:sp>
        <p:nvSpPr>
          <p:cNvPr id="19" name="TextBox 18"/>
          <p:cNvSpPr txBox="1"/>
          <p:nvPr/>
        </p:nvSpPr>
        <p:spPr>
          <a:xfrm>
            <a:off x="1714500" y="2924175"/>
            <a:ext cx="1357616" cy="400110"/>
          </a:xfrm>
          <a:prstGeom prst="rect">
            <a:avLst/>
          </a:prstGeom>
          <a:noFill/>
        </p:spPr>
        <p:txBody>
          <a:bodyPr wrap="none" rtlCol="0">
            <a:spAutoFit/>
          </a:bodyPr>
          <a:lstStyle/>
          <a:p>
            <a:r>
              <a:rPr lang="en-US" sz="2000" dirty="0" smtClean="0">
                <a:solidFill>
                  <a:srgbClr val="FF0000"/>
                </a:solidFill>
                <a:latin typeface="Calibri" pitchFamily="34" charset="0"/>
              </a:rPr>
              <a:t>RMS radius</a:t>
            </a:r>
          </a:p>
        </p:txBody>
      </p:sp>
      <p:cxnSp>
        <p:nvCxnSpPr>
          <p:cNvPr id="21" name="Straight Arrow Connector 20"/>
          <p:cNvCxnSpPr/>
          <p:nvPr/>
        </p:nvCxnSpPr>
        <p:spPr bwMode="auto">
          <a:xfrm rot="5400000" flipH="1" flipV="1">
            <a:off x="2372992" y="2820667"/>
            <a:ext cx="295275" cy="64142"/>
          </a:xfrm>
          <a:prstGeom prst="straightConnector1">
            <a:avLst/>
          </a:prstGeom>
          <a:noFill/>
          <a:ln w="19050" cap="flat" cmpd="sng" algn="ctr">
            <a:solidFill>
              <a:srgbClr val="FF0000"/>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p:spPr>
        <p:txBody>
          <a:bodyPr>
            <a:normAutofit fontScale="90000"/>
          </a:bodyPr>
          <a:lstStyle/>
          <a:p>
            <a:r>
              <a:rPr lang="zh-CN" altLang="en-US" i="0" dirty="0" smtClean="0"/>
              <a:t>摩尔质量与均方分半径分布：</a:t>
            </a:r>
            <a:r>
              <a:rPr lang="en-US" altLang="zh-CN" i="0" dirty="0" smtClean="0"/>
              <a:t/>
            </a:r>
            <a:br>
              <a:rPr lang="en-US" altLang="zh-CN" i="0" dirty="0" smtClean="0"/>
            </a:br>
            <a:r>
              <a:rPr lang="zh-CN" altLang="en-US" i="0" dirty="0" smtClean="0"/>
              <a:t>累计摩尔质量与均方根半径</a:t>
            </a:r>
            <a:endParaRPr lang="en-US" i="0" dirty="0" smtClean="0"/>
          </a:p>
        </p:txBody>
      </p:sp>
      <p:grpSp>
        <p:nvGrpSpPr>
          <p:cNvPr id="17" name="Group 16"/>
          <p:cNvGrpSpPr/>
          <p:nvPr/>
        </p:nvGrpSpPr>
        <p:grpSpPr>
          <a:xfrm>
            <a:off x="747712" y="838200"/>
            <a:ext cx="7667625" cy="2686050"/>
            <a:chOff x="747712" y="838200"/>
            <a:chExt cx="7667625" cy="2686050"/>
          </a:xfrm>
        </p:grpSpPr>
        <p:grpSp>
          <p:nvGrpSpPr>
            <p:cNvPr id="25" name="Group 24"/>
            <p:cNvGrpSpPr/>
            <p:nvPr/>
          </p:nvGrpSpPr>
          <p:grpSpPr>
            <a:xfrm>
              <a:off x="747712" y="838200"/>
              <a:ext cx="7667625" cy="2686050"/>
              <a:chOff x="747712" y="838200"/>
              <a:chExt cx="7667625" cy="2686050"/>
            </a:xfrm>
          </p:grpSpPr>
          <p:pic>
            <p:nvPicPr>
              <p:cNvPr id="137222" name="Picture 6"/>
              <p:cNvPicPr>
                <a:picLocks noChangeAspect="1" noChangeArrowheads="1"/>
              </p:cNvPicPr>
              <p:nvPr/>
            </p:nvPicPr>
            <p:blipFill>
              <a:blip r:embed="rId3" cstate="print"/>
              <a:srcRect/>
              <a:stretch>
                <a:fillRect/>
              </a:stretch>
            </p:blipFill>
            <p:spPr bwMode="auto">
              <a:xfrm>
                <a:off x="747712" y="838200"/>
                <a:ext cx="7667625" cy="2686050"/>
              </a:xfrm>
              <a:prstGeom prst="rect">
                <a:avLst/>
              </a:prstGeom>
              <a:noFill/>
              <a:ln w="9525">
                <a:noFill/>
                <a:miter lim="800000"/>
                <a:headEnd/>
                <a:tailEnd/>
              </a:ln>
              <a:effectLst/>
            </p:spPr>
          </p:pic>
          <p:pic>
            <p:nvPicPr>
              <p:cNvPr id="20" name="Picture 2"/>
              <p:cNvPicPr>
                <a:picLocks noChangeAspect="1" noChangeArrowheads="1"/>
              </p:cNvPicPr>
              <p:nvPr/>
            </p:nvPicPr>
            <p:blipFill>
              <a:blip r:embed="rId4" cstate="print"/>
              <a:srcRect l="16834" t="12197" b="16772"/>
              <a:stretch>
                <a:fillRect/>
              </a:stretch>
            </p:blipFill>
            <p:spPr bwMode="auto">
              <a:xfrm>
                <a:off x="6673820" y="1949117"/>
                <a:ext cx="1632772" cy="1120821"/>
              </a:xfrm>
              <a:prstGeom prst="rect">
                <a:avLst/>
              </a:prstGeom>
              <a:noFill/>
              <a:ln w="9525">
                <a:noFill/>
                <a:miter lim="800000"/>
                <a:headEnd/>
                <a:tailEnd/>
              </a:ln>
              <a:effectLst/>
            </p:spPr>
          </p:pic>
          <p:sp>
            <p:nvSpPr>
              <p:cNvPr id="21" name="Rectangle 20"/>
              <p:cNvSpPr/>
              <p:nvPr/>
            </p:nvSpPr>
            <p:spPr>
              <a:xfrm>
                <a:off x="1462769" y="1324561"/>
                <a:ext cx="1303562" cy="338554"/>
              </a:xfrm>
              <a:prstGeom prst="rect">
                <a:avLst/>
              </a:prstGeom>
            </p:spPr>
            <p:txBody>
              <a:bodyPr wrap="none">
                <a:spAutoFit/>
              </a:bodyPr>
              <a:lstStyle/>
              <a:p>
                <a:r>
                  <a:rPr lang="en-US" dirty="0" smtClean="0"/>
                  <a:t>Molar Mass </a:t>
                </a:r>
                <a:endParaRPr lang="en-US" dirty="0"/>
              </a:p>
            </p:txBody>
          </p:sp>
        </p:grpSp>
        <p:sp>
          <p:nvSpPr>
            <p:cNvPr id="11" name="TextBox 10"/>
            <p:cNvSpPr txBox="1"/>
            <p:nvPr/>
          </p:nvSpPr>
          <p:spPr>
            <a:xfrm>
              <a:off x="3190875" y="1971675"/>
              <a:ext cx="623890" cy="400110"/>
            </a:xfrm>
            <a:prstGeom prst="rect">
              <a:avLst/>
            </a:prstGeom>
            <a:noFill/>
          </p:spPr>
          <p:txBody>
            <a:bodyPr wrap="none" rtlCol="0">
              <a:spAutoFit/>
            </a:bodyPr>
            <a:lstStyle/>
            <a:p>
              <a:r>
                <a:rPr lang="en-US" sz="2000" dirty="0" smtClean="0">
                  <a:solidFill>
                    <a:srgbClr val="00FF00"/>
                  </a:solidFill>
                  <a:latin typeface="Calibri" pitchFamily="34" charset="0"/>
                </a:rPr>
                <a:t>HA4</a:t>
              </a:r>
            </a:p>
          </p:txBody>
        </p:sp>
        <p:sp>
          <p:nvSpPr>
            <p:cNvPr id="12" name="TextBox 11"/>
            <p:cNvSpPr txBox="1"/>
            <p:nvPr/>
          </p:nvSpPr>
          <p:spPr>
            <a:xfrm>
              <a:off x="4600575" y="2152650"/>
              <a:ext cx="623890" cy="400110"/>
            </a:xfrm>
            <a:prstGeom prst="rect">
              <a:avLst/>
            </a:prstGeom>
            <a:noFill/>
          </p:spPr>
          <p:txBody>
            <a:bodyPr wrap="none" rtlCol="0">
              <a:spAutoFit/>
            </a:bodyPr>
            <a:lstStyle/>
            <a:p>
              <a:r>
                <a:rPr lang="en-US" sz="2000" dirty="0" smtClean="0">
                  <a:solidFill>
                    <a:srgbClr val="FF0000"/>
                  </a:solidFill>
                  <a:latin typeface="Calibri" pitchFamily="34" charset="0"/>
                </a:rPr>
                <a:t>HA2</a:t>
              </a:r>
            </a:p>
          </p:txBody>
        </p:sp>
        <p:sp>
          <p:nvSpPr>
            <p:cNvPr id="13" name="TextBox 12"/>
            <p:cNvSpPr txBox="1"/>
            <p:nvPr/>
          </p:nvSpPr>
          <p:spPr>
            <a:xfrm>
              <a:off x="5695950" y="2590800"/>
              <a:ext cx="623890" cy="400110"/>
            </a:xfrm>
            <a:prstGeom prst="rect">
              <a:avLst/>
            </a:prstGeom>
            <a:noFill/>
          </p:spPr>
          <p:txBody>
            <a:bodyPr wrap="none" rtlCol="0">
              <a:spAutoFit/>
            </a:bodyPr>
            <a:lstStyle/>
            <a:p>
              <a:r>
                <a:rPr lang="en-US" sz="2000" dirty="0" smtClean="0">
                  <a:solidFill>
                    <a:srgbClr val="0000FF"/>
                  </a:solidFill>
                  <a:latin typeface="Calibri" pitchFamily="34" charset="0"/>
                </a:rPr>
                <a:t>HA3</a:t>
              </a:r>
            </a:p>
          </p:txBody>
        </p:sp>
      </p:grpSp>
      <p:grpSp>
        <p:nvGrpSpPr>
          <p:cNvPr id="18" name="Group 17"/>
          <p:cNvGrpSpPr/>
          <p:nvPr/>
        </p:nvGrpSpPr>
        <p:grpSpPr>
          <a:xfrm>
            <a:off x="747712" y="3581400"/>
            <a:ext cx="7667625" cy="2686050"/>
            <a:chOff x="747712" y="3581400"/>
            <a:chExt cx="7667625" cy="2686050"/>
          </a:xfrm>
        </p:grpSpPr>
        <p:grpSp>
          <p:nvGrpSpPr>
            <p:cNvPr id="24" name="Group 23"/>
            <p:cNvGrpSpPr/>
            <p:nvPr/>
          </p:nvGrpSpPr>
          <p:grpSpPr>
            <a:xfrm>
              <a:off x="747712" y="3581400"/>
              <a:ext cx="7667625" cy="2686050"/>
              <a:chOff x="747712" y="3581400"/>
              <a:chExt cx="7667625" cy="2686050"/>
            </a:xfrm>
          </p:grpSpPr>
          <p:pic>
            <p:nvPicPr>
              <p:cNvPr id="137221" name="Picture 5"/>
              <p:cNvPicPr>
                <a:picLocks noChangeAspect="1" noChangeArrowheads="1"/>
              </p:cNvPicPr>
              <p:nvPr/>
            </p:nvPicPr>
            <p:blipFill>
              <a:blip r:embed="rId5" cstate="print"/>
              <a:srcRect/>
              <a:stretch>
                <a:fillRect/>
              </a:stretch>
            </p:blipFill>
            <p:spPr bwMode="auto">
              <a:xfrm>
                <a:off x="747712" y="3581400"/>
                <a:ext cx="7667625" cy="2686050"/>
              </a:xfrm>
              <a:prstGeom prst="rect">
                <a:avLst/>
              </a:prstGeom>
              <a:noFill/>
              <a:ln w="9525">
                <a:noFill/>
                <a:miter lim="800000"/>
                <a:headEnd/>
                <a:tailEnd/>
              </a:ln>
              <a:effectLst/>
            </p:spPr>
          </p:pic>
          <p:pic>
            <p:nvPicPr>
              <p:cNvPr id="137218" name="Picture 2"/>
              <p:cNvPicPr>
                <a:picLocks noChangeAspect="1" noChangeArrowheads="1"/>
              </p:cNvPicPr>
              <p:nvPr/>
            </p:nvPicPr>
            <p:blipFill>
              <a:blip r:embed="rId4" cstate="print"/>
              <a:srcRect l="16834" t="12197" b="16772"/>
              <a:stretch>
                <a:fillRect/>
              </a:stretch>
            </p:blipFill>
            <p:spPr bwMode="auto">
              <a:xfrm>
                <a:off x="6673820" y="4673267"/>
                <a:ext cx="1632772" cy="1120821"/>
              </a:xfrm>
              <a:prstGeom prst="rect">
                <a:avLst/>
              </a:prstGeom>
              <a:noFill/>
              <a:ln w="9525">
                <a:noFill/>
                <a:miter lim="800000"/>
                <a:headEnd/>
                <a:tailEnd/>
              </a:ln>
              <a:effectLst/>
            </p:spPr>
          </p:pic>
          <p:sp>
            <p:nvSpPr>
              <p:cNvPr id="22" name="Rectangle 21"/>
              <p:cNvSpPr/>
              <p:nvPr/>
            </p:nvSpPr>
            <p:spPr>
              <a:xfrm>
                <a:off x="2742940" y="4002673"/>
                <a:ext cx="1334019" cy="338554"/>
              </a:xfrm>
              <a:prstGeom prst="rect">
                <a:avLst/>
              </a:prstGeom>
            </p:spPr>
            <p:txBody>
              <a:bodyPr wrap="none">
                <a:spAutoFit/>
              </a:bodyPr>
              <a:lstStyle/>
              <a:p>
                <a:r>
                  <a:rPr lang="en-US" dirty="0" smtClean="0"/>
                  <a:t>RMS Radius</a:t>
                </a:r>
                <a:endParaRPr lang="en-US" dirty="0"/>
              </a:p>
            </p:txBody>
          </p:sp>
        </p:grpSp>
        <p:sp>
          <p:nvSpPr>
            <p:cNvPr id="14" name="TextBox 13"/>
            <p:cNvSpPr txBox="1"/>
            <p:nvPr/>
          </p:nvSpPr>
          <p:spPr>
            <a:xfrm>
              <a:off x="1771650" y="4495800"/>
              <a:ext cx="623890" cy="400110"/>
            </a:xfrm>
            <a:prstGeom prst="rect">
              <a:avLst/>
            </a:prstGeom>
            <a:noFill/>
          </p:spPr>
          <p:txBody>
            <a:bodyPr wrap="none" rtlCol="0">
              <a:spAutoFit/>
            </a:bodyPr>
            <a:lstStyle/>
            <a:p>
              <a:r>
                <a:rPr lang="en-US" sz="2000" dirty="0" smtClean="0">
                  <a:solidFill>
                    <a:srgbClr val="00FF00"/>
                  </a:solidFill>
                  <a:latin typeface="Calibri" pitchFamily="34" charset="0"/>
                </a:rPr>
                <a:t>HA4</a:t>
              </a:r>
            </a:p>
          </p:txBody>
        </p:sp>
        <p:sp>
          <p:nvSpPr>
            <p:cNvPr id="15" name="TextBox 14"/>
            <p:cNvSpPr txBox="1"/>
            <p:nvPr/>
          </p:nvSpPr>
          <p:spPr>
            <a:xfrm>
              <a:off x="3938585" y="4686300"/>
              <a:ext cx="623890" cy="400110"/>
            </a:xfrm>
            <a:prstGeom prst="rect">
              <a:avLst/>
            </a:prstGeom>
            <a:noFill/>
          </p:spPr>
          <p:txBody>
            <a:bodyPr wrap="none" rtlCol="0">
              <a:spAutoFit/>
            </a:bodyPr>
            <a:lstStyle/>
            <a:p>
              <a:r>
                <a:rPr lang="en-US" sz="2000" dirty="0" smtClean="0">
                  <a:solidFill>
                    <a:srgbClr val="FF0000"/>
                  </a:solidFill>
                  <a:latin typeface="Calibri" pitchFamily="34" charset="0"/>
                </a:rPr>
                <a:t>HA2</a:t>
              </a:r>
            </a:p>
          </p:txBody>
        </p:sp>
        <p:sp>
          <p:nvSpPr>
            <p:cNvPr id="16" name="TextBox 15"/>
            <p:cNvSpPr txBox="1"/>
            <p:nvPr/>
          </p:nvSpPr>
          <p:spPr>
            <a:xfrm>
              <a:off x="5381625" y="5133975"/>
              <a:ext cx="623890" cy="400110"/>
            </a:xfrm>
            <a:prstGeom prst="rect">
              <a:avLst/>
            </a:prstGeom>
            <a:noFill/>
          </p:spPr>
          <p:txBody>
            <a:bodyPr wrap="none" rtlCol="0">
              <a:spAutoFit/>
            </a:bodyPr>
            <a:lstStyle/>
            <a:p>
              <a:r>
                <a:rPr lang="en-US" sz="2000" dirty="0" smtClean="0">
                  <a:solidFill>
                    <a:srgbClr val="0000FF"/>
                  </a:solidFill>
                  <a:latin typeface="Calibri" pitchFamily="34" charset="0"/>
                </a:rPr>
                <a:t>HA3</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noFill/>
        </p:spPr>
        <p:txBody>
          <a:bodyPr>
            <a:normAutofit fontScale="90000"/>
          </a:bodyPr>
          <a:lstStyle/>
          <a:p>
            <a:r>
              <a:rPr lang="zh-CN" altLang="en-US" i="0" dirty="0" smtClean="0"/>
              <a:t>摩尔质量与均方分半径分布：</a:t>
            </a:r>
            <a:r>
              <a:rPr lang="en-US" altLang="zh-CN" i="0" dirty="0" smtClean="0"/>
              <a:t/>
            </a:r>
            <a:br>
              <a:rPr lang="en-US" altLang="zh-CN" i="0" dirty="0" smtClean="0"/>
            </a:br>
            <a:r>
              <a:rPr lang="zh-CN" altLang="en-US" i="0" dirty="0" smtClean="0"/>
              <a:t>微分摩尔质量与均方根半径</a:t>
            </a:r>
            <a:endParaRPr lang="en-US" i="0" dirty="0" smtClean="0"/>
          </a:p>
        </p:txBody>
      </p:sp>
      <p:grpSp>
        <p:nvGrpSpPr>
          <p:cNvPr id="23" name="Group 22"/>
          <p:cNvGrpSpPr/>
          <p:nvPr/>
        </p:nvGrpSpPr>
        <p:grpSpPr>
          <a:xfrm>
            <a:off x="747712" y="842963"/>
            <a:ext cx="7667625" cy="2686050"/>
            <a:chOff x="747712" y="842963"/>
            <a:chExt cx="7667625" cy="2686050"/>
          </a:xfrm>
        </p:grpSpPr>
        <p:grpSp>
          <p:nvGrpSpPr>
            <p:cNvPr id="19" name="Group 18"/>
            <p:cNvGrpSpPr/>
            <p:nvPr/>
          </p:nvGrpSpPr>
          <p:grpSpPr>
            <a:xfrm>
              <a:off x="747712" y="842963"/>
              <a:ext cx="7667625" cy="2686050"/>
              <a:chOff x="747712" y="842963"/>
              <a:chExt cx="7667625" cy="2686050"/>
            </a:xfrm>
          </p:grpSpPr>
          <p:pic>
            <p:nvPicPr>
              <p:cNvPr id="135169" name="Picture 1"/>
              <p:cNvPicPr>
                <a:picLocks noChangeAspect="1" noChangeArrowheads="1"/>
              </p:cNvPicPr>
              <p:nvPr/>
            </p:nvPicPr>
            <p:blipFill>
              <a:blip r:embed="rId3" cstate="print"/>
              <a:srcRect/>
              <a:stretch>
                <a:fillRect/>
              </a:stretch>
            </p:blipFill>
            <p:spPr bwMode="auto">
              <a:xfrm>
                <a:off x="747712" y="842963"/>
                <a:ext cx="7667625" cy="2686050"/>
              </a:xfrm>
              <a:prstGeom prst="rect">
                <a:avLst/>
              </a:prstGeom>
              <a:noFill/>
              <a:ln w="9525">
                <a:noFill/>
                <a:miter lim="800000"/>
                <a:headEnd/>
                <a:tailEnd/>
              </a:ln>
              <a:effectLst/>
            </p:spPr>
          </p:pic>
          <p:sp>
            <p:nvSpPr>
              <p:cNvPr id="13" name="Rectangle 12"/>
              <p:cNvSpPr/>
              <p:nvPr/>
            </p:nvSpPr>
            <p:spPr>
              <a:xfrm>
                <a:off x="2285740" y="1324561"/>
                <a:ext cx="1303562" cy="338554"/>
              </a:xfrm>
              <a:prstGeom prst="rect">
                <a:avLst/>
              </a:prstGeom>
            </p:spPr>
            <p:txBody>
              <a:bodyPr wrap="none">
                <a:spAutoFit/>
              </a:bodyPr>
              <a:lstStyle/>
              <a:p>
                <a:r>
                  <a:rPr lang="en-US" dirty="0" smtClean="0"/>
                  <a:t>Molar Mass </a:t>
                </a:r>
                <a:endParaRPr lang="en-US" dirty="0"/>
              </a:p>
            </p:txBody>
          </p:sp>
          <p:pic>
            <p:nvPicPr>
              <p:cNvPr id="17" name="Picture 2"/>
              <p:cNvPicPr>
                <a:picLocks noChangeAspect="1" noChangeArrowheads="1"/>
              </p:cNvPicPr>
              <p:nvPr/>
            </p:nvPicPr>
            <p:blipFill>
              <a:blip r:embed="rId4" cstate="print"/>
              <a:srcRect l="16834" t="12197" b="16772"/>
              <a:stretch>
                <a:fillRect/>
              </a:stretch>
            </p:blipFill>
            <p:spPr bwMode="auto">
              <a:xfrm>
                <a:off x="6635720" y="1238250"/>
                <a:ext cx="1632772" cy="1120821"/>
              </a:xfrm>
              <a:prstGeom prst="rect">
                <a:avLst/>
              </a:prstGeom>
              <a:noFill/>
              <a:ln w="9525">
                <a:noFill/>
                <a:miter lim="800000"/>
                <a:headEnd/>
                <a:tailEnd/>
              </a:ln>
              <a:effectLst/>
            </p:spPr>
          </p:pic>
        </p:grpSp>
        <p:sp>
          <p:nvSpPr>
            <p:cNvPr id="11" name="TextBox 10"/>
            <p:cNvSpPr txBox="1"/>
            <p:nvPr/>
          </p:nvSpPr>
          <p:spPr>
            <a:xfrm>
              <a:off x="3114675" y="2009775"/>
              <a:ext cx="623890" cy="400110"/>
            </a:xfrm>
            <a:prstGeom prst="rect">
              <a:avLst/>
            </a:prstGeom>
            <a:noFill/>
          </p:spPr>
          <p:txBody>
            <a:bodyPr wrap="none" rtlCol="0">
              <a:spAutoFit/>
            </a:bodyPr>
            <a:lstStyle/>
            <a:p>
              <a:r>
                <a:rPr lang="en-US" sz="2000" dirty="0" smtClean="0">
                  <a:solidFill>
                    <a:srgbClr val="00FF00"/>
                  </a:solidFill>
                  <a:latin typeface="Calibri" pitchFamily="34" charset="0"/>
                </a:rPr>
                <a:t>HA4</a:t>
              </a:r>
            </a:p>
          </p:txBody>
        </p:sp>
        <p:sp>
          <p:nvSpPr>
            <p:cNvPr id="12" name="TextBox 11"/>
            <p:cNvSpPr txBox="1"/>
            <p:nvPr/>
          </p:nvSpPr>
          <p:spPr>
            <a:xfrm>
              <a:off x="4581525" y="1743075"/>
              <a:ext cx="623890" cy="400110"/>
            </a:xfrm>
            <a:prstGeom prst="rect">
              <a:avLst/>
            </a:prstGeom>
            <a:noFill/>
          </p:spPr>
          <p:txBody>
            <a:bodyPr wrap="none" rtlCol="0">
              <a:spAutoFit/>
            </a:bodyPr>
            <a:lstStyle/>
            <a:p>
              <a:r>
                <a:rPr lang="en-US" sz="2000" dirty="0" smtClean="0">
                  <a:solidFill>
                    <a:srgbClr val="FF0000"/>
                  </a:solidFill>
                  <a:latin typeface="Calibri" pitchFamily="34" charset="0"/>
                </a:rPr>
                <a:t>HA2</a:t>
              </a:r>
            </a:p>
          </p:txBody>
        </p:sp>
        <p:sp>
          <p:nvSpPr>
            <p:cNvPr id="15" name="TextBox 14"/>
            <p:cNvSpPr txBox="1"/>
            <p:nvPr/>
          </p:nvSpPr>
          <p:spPr>
            <a:xfrm>
              <a:off x="5429250" y="1236633"/>
              <a:ext cx="623890" cy="400110"/>
            </a:xfrm>
            <a:prstGeom prst="rect">
              <a:avLst/>
            </a:prstGeom>
            <a:noFill/>
          </p:spPr>
          <p:txBody>
            <a:bodyPr wrap="none" rtlCol="0">
              <a:spAutoFit/>
            </a:bodyPr>
            <a:lstStyle/>
            <a:p>
              <a:r>
                <a:rPr lang="en-US" sz="2000" dirty="0" smtClean="0">
                  <a:solidFill>
                    <a:srgbClr val="0000FF"/>
                  </a:solidFill>
                  <a:latin typeface="Calibri" pitchFamily="34" charset="0"/>
                </a:rPr>
                <a:t>HA3</a:t>
              </a:r>
            </a:p>
          </p:txBody>
        </p:sp>
      </p:grpSp>
      <p:grpSp>
        <p:nvGrpSpPr>
          <p:cNvPr id="24" name="Group 23"/>
          <p:cNvGrpSpPr/>
          <p:nvPr/>
        </p:nvGrpSpPr>
        <p:grpSpPr>
          <a:xfrm>
            <a:off x="742950" y="3586163"/>
            <a:ext cx="7667625" cy="2686050"/>
            <a:chOff x="742950" y="3586163"/>
            <a:chExt cx="7667625" cy="2686050"/>
          </a:xfrm>
        </p:grpSpPr>
        <p:grpSp>
          <p:nvGrpSpPr>
            <p:cNvPr id="18" name="Group 17"/>
            <p:cNvGrpSpPr/>
            <p:nvPr/>
          </p:nvGrpSpPr>
          <p:grpSpPr>
            <a:xfrm>
              <a:off x="742950" y="3586163"/>
              <a:ext cx="7667625" cy="2686050"/>
              <a:chOff x="742950" y="3586163"/>
              <a:chExt cx="7667625" cy="2686050"/>
            </a:xfrm>
          </p:grpSpPr>
          <p:pic>
            <p:nvPicPr>
              <p:cNvPr id="135170" name="Picture 2"/>
              <p:cNvPicPr>
                <a:picLocks noChangeAspect="1" noChangeArrowheads="1"/>
              </p:cNvPicPr>
              <p:nvPr/>
            </p:nvPicPr>
            <p:blipFill>
              <a:blip r:embed="rId5" cstate="print"/>
              <a:srcRect/>
              <a:stretch>
                <a:fillRect/>
              </a:stretch>
            </p:blipFill>
            <p:spPr bwMode="auto">
              <a:xfrm>
                <a:off x="742950" y="3586163"/>
                <a:ext cx="7667625" cy="2686050"/>
              </a:xfrm>
              <a:prstGeom prst="rect">
                <a:avLst/>
              </a:prstGeom>
              <a:noFill/>
              <a:ln w="9525">
                <a:noFill/>
                <a:miter lim="800000"/>
                <a:headEnd/>
                <a:tailEnd/>
              </a:ln>
              <a:effectLst/>
            </p:spPr>
          </p:pic>
          <p:sp>
            <p:nvSpPr>
              <p:cNvPr id="14" name="Rectangle 13"/>
              <p:cNvSpPr/>
              <p:nvPr/>
            </p:nvSpPr>
            <p:spPr>
              <a:xfrm>
                <a:off x="2285740" y="4059823"/>
                <a:ext cx="1334019" cy="338554"/>
              </a:xfrm>
              <a:prstGeom prst="rect">
                <a:avLst/>
              </a:prstGeom>
            </p:spPr>
            <p:txBody>
              <a:bodyPr wrap="none">
                <a:spAutoFit/>
              </a:bodyPr>
              <a:lstStyle/>
              <a:p>
                <a:r>
                  <a:rPr lang="en-US" dirty="0" smtClean="0"/>
                  <a:t>RMS Radius</a:t>
                </a:r>
                <a:endParaRPr lang="en-US" dirty="0"/>
              </a:p>
            </p:txBody>
          </p:sp>
          <p:pic>
            <p:nvPicPr>
              <p:cNvPr id="16" name="Picture 2"/>
              <p:cNvPicPr>
                <a:picLocks noChangeAspect="1" noChangeArrowheads="1"/>
              </p:cNvPicPr>
              <p:nvPr/>
            </p:nvPicPr>
            <p:blipFill>
              <a:blip r:embed="rId4" cstate="print"/>
              <a:srcRect l="16834" t="12197" b="16772"/>
              <a:stretch>
                <a:fillRect/>
              </a:stretch>
            </p:blipFill>
            <p:spPr bwMode="auto">
              <a:xfrm>
                <a:off x="6645245" y="3958892"/>
                <a:ext cx="1632772" cy="1120821"/>
              </a:xfrm>
              <a:prstGeom prst="rect">
                <a:avLst/>
              </a:prstGeom>
              <a:noFill/>
              <a:ln w="9525">
                <a:noFill/>
                <a:miter lim="800000"/>
                <a:headEnd/>
                <a:tailEnd/>
              </a:ln>
              <a:effectLst/>
            </p:spPr>
          </p:pic>
        </p:grpSp>
        <p:sp>
          <p:nvSpPr>
            <p:cNvPr id="20" name="TextBox 19"/>
            <p:cNvSpPr txBox="1"/>
            <p:nvPr/>
          </p:nvSpPr>
          <p:spPr>
            <a:xfrm>
              <a:off x="1990725" y="4619625"/>
              <a:ext cx="623890" cy="400110"/>
            </a:xfrm>
            <a:prstGeom prst="rect">
              <a:avLst/>
            </a:prstGeom>
            <a:noFill/>
          </p:spPr>
          <p:txBody>
            <a:bodyPr wrap="none" rtlCol="0">
              <a:spAutoFit/>
            </a:bodyPr>
            <a:lstStyle/>
            <a:p>
              <a:r>
                <a:rPr lang="en-US" sz="2000" dirty="0" smtClean="0">
                  <a:solidFill>
                    <a:srgbClr val="00FF00"/>
                  </a:solidFill>
                  <a:latin typeface="Calibri" pitchFamily="34" charset="0"/>
                </a:rPr>
                <a:t>HA4</a:t>
              </a:r>
            </a:p>
          </p:txBody>
        </p:sp>
        <p:sp>
          <p:nvSpPr>
            <p:cNvPr id="21" name="TextBox 20"/>
            <p:cNvSpPr txBox="1"/>
            <p:nvPr/>
          </p:nvSpPr>
          <p:spPr>
            <a:xfrm>
              <a:off x="3733800" y="5210175"/>
              <a:ext cx="623890" cy="400110"/>
            </a:xfrm>
            <a:prstGeom prst="rect">
              <a:avLst/>
            </a:prstGeom>
            <a:noFill/>
          </p:spPr>
          <p:txBody>
            <a:bodyPr wrap="none" rtlCol="0">
              <a:spAutoFit/>
            </a:bodyPr>
            <a:lstStyle/>
            <a:p>
              <a:r>
                <a:rPr lang="en-US" sz="2000" dirty="0" smtClean="0">
                  <a:solidFill>
                    <a:srgbClr val="FF0000"/>
                  </a:solidFill>
                  <a:latin typeface="Calibri" pitchFamily="34" charset="0"/>
                </a:rPr>
                <a:t>HA2</a:t>
              </a:r>
            </a:p>
          </p:txBody>
        </p:sp>
        <p:sp>
          <p:nvSpPr>
            <p:cNvPr id="22" name="TextBox 21"/>
            <p:cNvSpPr txBox="1"/>
            <p:nvPr/>
          </p:nvSpPr>
          <p:spPr>
            <a:xfrm>
              <a:off x="5781675" y="5143500"/>
              <a:ext cx="623890" cy="400110"/>
            </a:xfrm>
            <a:prstGeom prst="rect">
              <a:avLst/>
            </a:prstGeom>
            <a:noFill/>
          </p:spPr>
          <p:txBody>
            <a:bodyPr wrap="none" rtlCol="0">
              <a:spAutoFit/>
            </a:bodyPr>
            <a:lstStyle/>
            <a:p>
              <a:r>
                <a:rPr lang="en-US" sz="2000" dirty="0" smtClean="0">
                  <a:solidFill>
                    <a:srgbClr val="0000FF"/>
                  </a:solidFill>
                  <a:latin typeface="Calibri" pitchFamily="34" charset="0"/>
                </a:rPr>
                <a:t>HA3</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BSA </a:t>
            </a:r>
            <a:r>
              <a:rPr lang="zh-CN" altLang="en-US" i="0" dirty="0" smtClean="0"/>
              <a:t>：累积与微分摩尔质量分布曲线</a:t>
            </a:r>
            <a:endParaRPr lang="en-US" dirty="0"/>
          </a:p>
        </p:txBody>
      </p:sp>
      <p:pic>
        <p:nvPicPr>
          <p:cNvPr id="3" name="Picture 2" descr="dist_combined_BSA.gif"/>
          <p:cNvPicPr>
            <a:picLocks noChangeAspect="1"/>
          </p:cNvPicPr>
          <p:nvPr/>
        </p:nvPicPr>
        <p:blipFill>
          <a:blip r:embed="rId3" cstate="print"/>
          <a:stretch>
            <a:fillRect/>
          </a:stretch>
        </p:blipFill>
        <p:spPr>
          <a:xfrm>
            <a:off x="1999215" y="1179513"/>
            <a:ext cx="5139220" cy="3095624"/>
          </a:xfrm>
          <a:prstGeom prst="rect">
            <a:avLst/>
          </a:prstGeom>
        </p:spPr>
      </p:pic>
      <p:sp>
        <p:nvSpPr>
          <p:cNvPr id="4" name="TextBox 3"/>
          <p:cNvSpPr txBox="1"/>
          <p:nvPr/>
        </p:nvSpPr>
        <p:spPr>
          <a:xfrm>
            <a:off x="525462" y="4514850"/>
            <a:ext cx="8086725" cy="1400383"/>
          </a:xfrm>
          <a:prstGeom prst="rect">
            <a:avLst/>
          </a:prstGeom>
          <a:noFill/>
        </p:spPr>
        <p:txBody>
          <a:bodyPr wrap="square" rtlCol="0">
            <a:spAutoFit/>
          </a:bodyPr>
          <a:lstStyle/>
          <a:p>
            <a:pPr marL="228600" indent="-228600" algn="l">
              <a:spcBef>
                <a:spcPts val="600"/>
              </a:spcBef>
              <a:buFont typeface="Arial" pitchFamily="34" charset="0"/>
              <a:buChar char="•"/>
            </a:pPr>
            <a:r>
              <a:rPr lang="zh-CN" altLang="en-US" sz="2000" dirty="0" smtClean="0">
                <a:latin typeface="Calibri" pitchFamily="34" charset="0"/>
              </a:rPr>
              <a:t>累积分布（</a:t>
            </a:r>
            <a:r>
              <a:rPr lang="en-US" sz="2000" dirty="0" smtClean="0">
                <a:latin typeface="Calibri" pitchFamily="34" charset="0"/>
              </a:rPr>
              <a:t> cumulative distribution </a:t>
            </a:r>
            <a:r>
              <a:rPr lang="zh-CN" altLang="en-US" sz="2000" dirty="0" smtClean="0">
                <a:latin typeface="Calibri" pitchFamily="34" charset="0"/>
              </a:rPr>
              <a:t>）可判断样品聚集体情况，如寡聚体等样品呈现台阶式分布；每一组分含量可由台阶高度决定。</a:t>
            </a:r>
            <a:endParaRPr lang="en-US" sz="2000" dirty="0" smtClean="0">
              <a:latin typeface="Calibri" pitchFamily="34" charset="0"/>
            </a:endParaRPr>
          </a:p>
          <a:p>
            <a:pPr marL="228600" indent="-228600" algn="l">
              <a:spcBef>
                <a:spcPts val="600"/>
              </a:spcBef>
              <a:buFont typeface="Arial" pitchFamily="34" charset="0"/>
              <a:buChar char="•"/>
            </a:pPr>
            <a:r>
              <a:rPr lang="zh-CN" altLang="en-US" sz="2000" dirty="0" smtClean="0">
                <a:latin typeface="Calibri" pitchFamily="34" charset="0"/>
              </a:rPr>
              <a:t>微分分布（</a:t>
            </a:r>
            <a:r>
              <a:rPr lang="en-US" sz="2000" dirty="0" smtClean="0">
                <a:latin typeface="Calibri" pitchFamily="34" charset="0"/>
              </a:rPr>
              <a:t>differential distribution </a:t>
            </a:r>
            <a:r>
              <a:rPr lang="zh-CN" altLang="en-US" sz="2000" dirty="0" smtClean="0">
                <a:latin typeface="Calibri" pitchFamily="34" charset="0"/>
              </a:rPr>
              <a:t>）可判断某一分子量范围的组分质量百分含量。</a:t>
            </a:r>
            <a:endParaRPr lang="en-US" sz="2000" dirty="0" smtClean="0">
              <a:latin typeface="Calibri" pitchFamily="34" charset="0"/>
            </a:endParaRPr>
          </a:p>
        </p:txBody>
      </p:sp>
      <p:cxnSp>
        <p:nvCxnSpPr>
          <p:cNvPr id="6" name="Straight Arrow Connector 5"/>
          <p:cNvCxnSpPr/>
          <p:nvPr/>
        </p:nvCxnSpPr>
        <p:spPr bwMode="auto">
          <a:xfrm>
            <a:off x="4568825" y="1920730"/>
            <a:ext cx="997528" cy="1588"/>
          </a:xfrm>
          <a:prstGeom prst="straightConnector1">
            <a:avLst/>
          </a:prstGeom>
          <a:noFill/>
          <a:ln w="19050" cap="flat" cmpd="sng" algn="ctr">
            <a:solidFill>
              <a:srgbClr val="FF0000"/>
            </a:solidFill>
            <a:prstDash val="solid"/>
            <a:round/>
            <a:headEnd type="none" w="med" len="med"/>
            <a:tailEnd type="arrow"/>
          </a:ln>
          <a:effectLst/>
        </p:spPr>
      </p:cxnSp>
      <p:cxnSp>
        <p:nvCxnSpPr>
          <p:cNvPr id="9" name="Straight Arrow Connector 8"/>
          <p:cNvCxnSpPr/>
          <p:nvPr/>
        </p:nvCxnSpPr>
        <p:spPr bwMode="auto">
          <a:xfrm rot="10800000">
            <a:off x="3023755" y="1714500"/>
            <a:ext cx="415637" cy="1588"/>
          </a:xfrm>
          <a:prstGeom prst="straightConnector1">
            <a:avLst/>
          </a:prstGeom>
          <a:noFill/>
          <a:ln w="1905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 name="Content Placeholder 29"/>
          <p:cNvSpPr>
            <a:spLocks noGrp="1"/>
          </p:cNvSpPr>
          <p:nvPr>
            <p:ph idx="1"/>
          </p:nvPr>
        </p:nvSpPr>
        <p:spPr>
          <a:xfrm>
            <a:off x="457200" y="994787"/>
            <a:ext cx="8229600" cy="1627834"/>
          </a:xfrm>
        </p:spPr>
        <p:txBody>
          <a:bodyPr/>
          <a:lstStyle/>
          <a:p>
            <a:pPr>
              <a:spcBef>
                <a:spcPts val="1200"/>
              </a:spcBef>
            </a:pPr>
            <a:r>
              <a:rPr lang="zh-CN" altLang="en-US" sz="2000" dirty="0" smtClean="0"/>
              <a:t>判断多分散性样品</a:t>
            </a:r>
            <a:endParaRPr lang="en-US" sz="2000" dirty="0" smtClean="0"/>
          </a:p>
          <a:p>
            <a:pPr>
              <a:spcBef>
                <a:spcPts val="1200"/>
              </a:spcBef>
            </a:pPr>
            <a:r>
              <a:rPr lang="zh-CN" altLang="en-US" sz="2000" dirty="0" smtClean="0"/>
              <a:t>对于</a:t>
            </a:r>
            <a:r>
              <a:rPr lang="en-US" sz="2000" dirty="0" err="1" smtClean="0"/>
              <a:t>rms</a:t>
            </a:r>
            <a:r>
              <a:rPr lang="en-US" sz="2000" dirty="0" smtClean="0"/>
              <a:t> radius &gt; 10 nm</a:t>
            </a:r>
            <a:r>
              <a:rPr lang="zh-CN" altLang="en-US" sz="2000" dirty="0" smtClean="0"/>
              <a:t>样品</a:t>
            </a:r>
            <a:r>
              <a:rPr lang="en-US" sz="2000" dirty="0" smtClean="0"/>
              <a:t>* </a:t>
            </a:r>
            <a:r>
              <a:rPr lang="zh-CN" altLang="en-US" sz="2000" dirty="0" smtClean="0"/>
              <a:t>，</a:t>
            </a:r>
            <a:r>
              <a:rPr lang="en-US" sz="2000" dirty="0" smtClean="0"/>
              <a:t>M</a:t>
            </a:r>
            <a:r>
              <a:rPr lang="en-US" sz="2000" baseline="-25000" dirty="0" smtClean="0"/>
              <a:t>w</a:t>
            </a:r>
            <a:r>
              <a:rPr lang="en-US" sz="2000" dirty="0" smtClean="0"/>
              <a:t> </a:t>
            </a:r>
            <a:r>
              <a:rPr lang="zh-CN" altLang="en-US" sz="2000" dirty="0" smtClean="0"/>
              <a:t>和</a:t>
            </a:r>
            <a:r>
              <a:rPr lang="en-US" sz="2000" dirty="0" smtClean="0"/>
              <a:t> rms radius </a:t>
            </a:r>
            <a:r>
              <a:rPr lang="zh-CN" altLang="en-US" sz="2000" dirty="0" smtClean="0"/>
              <a:t>同时可以测定；</a:t>
            </a:r>
            <a:r>
              <a:rPr lang="en-US" altLang="zh-CN" sz="2000" dirty="0" smtClean="0"/>
              <a:t/>
            </a:r>
            <a:br>
              <a:rPr lang="en-US" altLang="zh-CN" sz="2000" dirty="0" smtClean="0"/>
            </a:br>
            <a:endParaRPr lang="en-US" sz="2000" dirty="0" smtClean="0"/>
          </a:p>
          <a:p>
            <a:pPr>
              <a:spcBef>
                <a:spcPts val="0"/>
              </a:spcBef>
              <a:buNone/>
            </a:pPr>
            <a:r>
              <a:rPr lang="en-US" sz="1600" dirty="0" smtClean="0"/>
              <a:t>       * </a:t>
            </a:r>
            <a:r>
              <a:rPr lang="zh-CN" altLang="en-US" sz="1600" dirty="0" smtClean="0"/>
              <a:t>而半径 </a:t>
            </a:r>
            <a:r>
              <a:rPr lang="en-US" sz="1600" dirty="0" smtClean="0"/>
              <a:t>&lt;10 nm</a:t>
            </a:r>
            <a:r>
              <a:rPr lang="zh-CN" altLang="en-US" sz="1600" dirty="0" smtClean="0"/>
              <a:t>时，</a:t>
            </a:r>
            <a:r>
              <a:rPr lang="en-US" sz="1600" dirty="0" smtClean="0"/>
              <a:t>M</a:t>
            </a:r>
            <a:r>
              <a:rPr lang="en-US" sz="1600" baseline="-25000" dirty="0" smtClean="0"/>
              <a:t>w</a:t>
            </a:r>
            <a:r>
              <a:rPr lang="en-US" sz="1600" dirty="0" smtClean="0"/>
              <a:t> </a:t>
            </a:r>
            <a:r>
              <a:rPr lang="zh-CN" altLang="en-US" sz="1600" dirty="0" smtClean="0"/>
              <a:t>与特性粘度或</a:t>
            </a:r>
            <a:r>
              <a:rPr lang="en-US" sz="1600" dirty="0" smtClean="0"/>
              <a:t>QELS </a:t>
            </a:r>
            <a:r>
              <a:rPr lang="zh-CN" altLang="en-US" sz="1600" dirty="0" smtClean="0"/>
              <a:t>数据可以揭示分子构象信息。</a:t>
            </a:r>
            <a:endParaRPr lang="en-US" sz="1600" dirty="0" smtClean="0"/>
          </a:p>
        </p:txBody>
      </p:sp>
      <p:sp>
        <p:nvSpPr>
          <p:cNvPr id="43010" name="Rectangle 2"/>
          <p:cNvSpPr>
            <a:spLocks noGrp="1" noChangeArrowheads="1"/>
          </p:cNvSpPr>
          <p:nvPr>
            <p:ph type="title"/>
          </p:nvPr>
        </p:nvSpPr>
        <p:spPr>
          <a:noFill/>
        </p:spPr>
        <p:txBody>
          <a:bodyPr/>
          <a:lstStyle/>
          <a:p>
            <a:r>
              <a:rPr lang="zh-CN" altLang="en-US" i="0" dirty="0" smtClean="0">
                <a:solidFill>
                  <a:schemeClr val="tx1"/>
                </a:solidFill>
              </a:rPr>
              <a:t>分子构象图</a:t>
            </a:r>
            <a:r>
              <a:rPr lang="zh-CN" altLang="en-US" dirty="0" smtClean="0">
                <a:solidFill>
                  <a:schemeClr val="tx1"/>
                </a:solidFill>
              </a:rPr>
              <a:t>（</a:t>
            </a:r>
            <a:r>
              <a:rPr dirty="0" smtClean="0">
                <a:solidFill>
                  <a:schemeClr val="tx1"/>
                </a:solidFill>
              </a:rPr>
              <a:t> Conformation</a:t>
            </a:r>
            <a:r>
              <a:rPr lang="zh-CN" altLang="en-US" dirty="0" smtClean="0">
                <a:solidFill>
                  <a:schemeClr val="tx1"/>
                </a:solidFill>
              </a:rPr>
              <a:t>）</a:t>
            </a:r>
            <a:endParaRPr dirty="0" smtClean="0">
              <a:solidFill>
                <a:schemeClr val="tx1"/>
              </a:solidFill>
            </a:endParaRPr>
          </a:p>
        </p:txBody>
      </p:sp>
      <p:grpSp>
        <p:nvGrpSpPr>
          <p:cNvPr id="35" name="Group 34"/>
          <p:cNvGrpSpPr/>
          <p:nvPr/>
        </p:nvGrpSpPr>
        <p:grpSpPr>
          <a:xfrm>
            <a:off x="2403260" y="4198956"/>
            <a:ext cx="4535788" cy="1412875"/>
            <a:chOff x="2403260" y="4198956"/>
            <a:chExt cx="4535788" cy="1412875"/>
          </a:xfrm>
        </p:grpSpPr>
        <p:sp>
          <p:nvSpPr>
            <p:cNvPr id="43020" name="Rectangle 154"/>
            <p:cNvSpPr>
              <a:spLocks noChangeArrowheads="1"/>
            </p:cNvSpPr>
            <p:nvPr/>
          </p:nvSpPr>
          <p:spPr bwMode="auto">
            <a:xfrm>
              <a:off x="5303984" y="4198956"/>
              <a:ext cx="1635064" cy="923972"/>
            </a:xfrm>
            <a:prstGeom prst="rect">
              <a:avLst/>
            </a:prstGeom>
            <a:noFill/>
            <a:ln w="9525">
              <a:noFill/>
              <a:miter lim="800000"/>
              <a:headEnd/>
              <a:tailEnd/>
            </a:ln>
          </p:spPr>
          <p:txBody>
            <a:bodyPr wrap="none" lIns="92075" tIns="46038" rIns="92075" bIns="46038">
              <a:spAutoFit/>
            </a:bodyPr>
            <a:lstStyle/>
            <a:p>
              <a:r>
                <a:rPr lang="zh-CN" altLang="en-US" sz="1800" dirty="0" smtClean="0">
                  <a:solidFill>
                    <a:srgbClr val="0000FF"/>
                  </a:solidFill>
                </a:rPr>
                <a:t>无归线团</a:t>
              </a:r>
              <a:r>
                <a:rPr lang="en-US" altLang="zh-CN" sz="1800" dirty="0" smtClean="0">
                  <a:solidFill>
                    <a:srgbClr val="0000FF"/>
                  </a:solidFill>
                </a:rPr>
                <a:t/>
              </a:r>
              <a:br>
                <a:rPr lang="en-US" altLang="zh-CN" sz="1800" dirty="0" smtClean="0">
                  <a:solidFill>
                    <a:srgbClr val="0000FF"/>
                  </a:solidFill>
                </a:rPr>
              </a:br>
              <a:r>
                <a:rPr lang="en-US" sz="1800" dirty="0" smtClean="0">
                  <a:solidFill>
                    <a:srgbClr val="0000FF"/>
                  </a:solidFill>
                </a:rPr>
                <a:t>(</a:t>
              </a:r>
              <a:r>
                <a:rPr lang="zh-CN" altLang="en-US" sz="1800" dirty="0" smtClean="0">
                  <a:solidFill>
                    <a:srgbClr val="0000FF"/>
                  </a:solidFill>
                </a:rPr>
                <a:t>斜率 </a:t>
              </a:r>
              <a:r>
                <a:rPr lang="en-US" sz="1800" dirty="0" smtClean="0">
                  <a:solidFill>
                    <a:srgbClr val="0000FF"/>
                  </a:solidFill>
                </a:rPr>
                <a:t>0.5–0.6</a:t>
              </a:r>
              <a:r>
                <a:rPr lang="en-US" sz="1800" dirty="0">
                  <a:solidFill>
                    <a:srgbClr val="0000FF"/>
                  </a:solidFill>
                </a:rPr>
                <a:t>)</a:t>
              </a:r>
            </a:p>
            <a:p>
              <a:r>
                <a:rPr lang="en-US" sz="1800" dirty="0">
                  <a:solidFill>
                    <a:srgbClr val="0000FF"/>
                  </a:solidFill>
                </a:rPr>
                <a:t> </a:t>
              </a:r>
            </a:p>
          </p:txBody>
        </p:sp>
        <p:sp>
          <p:nvSpPr>
            <p:cNvPr id="34971" name="Line 155"/>
            <p:cNvSpPr>
              <a:spLocks noChangeShapeType="1"/>
            </p:cNvSpPr>
            <p:nvPr/>
          </p:nvSpPr>
          <p:spPr bwMode="auto">
            <a:xfrm flipV="1">
              <a:off x="2403260" y="4656156"/>
              <a:ext cx="2819796" cy="955675"/>
            </a:xfrm>
            <a:prstGeom prst="line">
              <a:avLst/>
            </a:prstGeom>
            <a:noFill/>
            <a:ln w="25400">
              <a:solidFill>
                <a:srgbClr val="0000FF"/>
              </a:solidFill>
              <a:round/>
              <a:headEnd type="none" w="sm" len="sm"/>
              <a:tailEnd type="none" w="sm" len="sm"/>
            </a:ln>
            <a:effectLst/>
          </p:spPr>
          <p:txBody>
            <a:bodyPr wrap="none" anchor="ctr"/>
            <a:lstStyle/>
            <a:p>
              <a:pPr>
                <a:defRPr/>
              </a:pPr>
              <a:endParaRPr lang="en-US" dirty="0">
                <a:effectLst>
                  <a:outerShdw blurRad="38100" dist="38100" dir="2700000" algn="tl">
                    <a:srgbClr val="000000">
                      <a:alpha val="43137"/>
                    </a:srgbClr>
                  </a:outerShdw>
                </a:effectLst>
              </a:endParaRPr>
            </a:p>
          </p:txBody>
        </p:sp>
      </p:grpSp>
      <p:sp>
        <p:nvSpPr>
          <p:cNvPr id="43016" name="Rectangle 157"/>
          <p:cNvSpPr>
            <a:spLocks noChangeArrowheads="1"/>
          </p:cNvSpPr>
          <p:nvPr/>
        </p:nvSpPr>
        <p:spPr bwMode="auto">
          <a:xfrm>
            <a:off x="884255" y="2733591"/>
            <a:ext cx="7435780" cy="923972"/>
          </a:xfrm>
          <a:prstGeom prst="rect">
            <a:avLst/>
          </a:prstGeom>
          <a:noFill/>
          <a:ln w="9525">
            <a:noFill/>
            <a:miter lim="800000"/>
            <a:headEnd/>
            <a:tailEnd/>
          </a:ln>
        </p:spPr>
        <p:txBody>
          <a:bodyPr wrap="square" lIns="92075" tIns="46038" rIns="92075" bIns="46038">
            <a:spAutoFit/>
          </a:bodyPr>
          <a:lstStyle/>
          <a:p>
            <a:pPr algn="l"/>
            <a:r>
              <a:rPr lang="zh-CN" altLang="en-US" sz="1800" dirty="0" smtClean="0">
                <a:solidFill>
                  <a:srgbClr val="00FFFF"/>
                </a:solidFill>
                <a:latin typeface="Calibri" pitchFamily="34" charset="0"/>
              </a:rPr>
              <a:t>棒状（</a:t>
            </a:r>
            <a:r>
              <a:rPr lang="en-US" altLang="zh-CN" sz="1800" dirty="0" smtClean="0">
                <a:solidFill>
                  <a:srgbClr val="00FFFF"/>
                </a:solidFill>
                <a:latin typeface="Calibri" pitchFamily="34" charset="0"/>
              </a:rPr>
              <a:t>Rod</a:t>
            </a:r>
            <a:r>
              <a:rPr lang="zh-CN" altLang="en-US" sz="1800" dirty="0" smtClean="0">
                <a:solidFill>
                  <a:srgbClr val="00FFFF"/>
                </a:solidFill>
                <a:latin typeface="Calibri" pitchFamily="34" charset="0"/>
              </a:rPr>
              <a:t>）</a:t>
            </a:r>
            <a:r>
              <a:rPr lang="en-US" sz="1800" dirty="0" smtClean="0">
                <a:solidFill>
                  <a:srgbClr val="00FFFF"/>
                </a:solidFill>
                <a:latin typeface="Calibri" pitchFamily="34" charset="0"/>
              </a:rPr>
              <a:t>: 		</a:t>
            </a:r>
            <a:r>
              <a:rPr lang="zh-CN" altLang="en-US" sz="1800" dirty="0" smtClean="0">
                <a:solidFill>
                  <a:srgbClr val="00FFFF"/>
                </a:solidFill>
                <a:latin typeface="Calibri" pitchFamily="34" charset="0"/>
              </a:rPr>
              <a:t>长度与 </a:t>
            </a:r>
            <a:r>
              <a:rPr lang="en-US" sz="1800" i="1" dirty="0" err="1" smtClean="0">
                <a:solidFill>
                  <a:srgbClr val="00FFFF"/>
                </a:solidFill>
                <a:latin typeface="Calibri" pitchFamily="34" charset="0"/>
              </a:rPr>
              <a:t>rms</a:t>
            </a:r>
            <a:r>
              <a:rPr lang="en-US" sz="1800" i="1" dirty="0" smtClean="0">
                <a:solidFill>
                  <a:srgbClr val="00FFFF"/>
                </a:solidFill>
                <a:latin typeface="Calibri" pitchFamily="34" charset="0"/>
              </a:rPr>
              <a:t> radius</a:t>
            </a:r>
            <a:r>
              <a:rPr lang="en-US" sz="1800" dirty="0" smtClean="0">
                <a:solidFill>
                  <a:srgbClr val="00FFFF"/>
                </a:solidFill>
                <a:latin typeface="Calibri" pitchFamily="34" charset="0"/>
              </a:rPr>
              <a:t> </a:t>
            </a:r>
            <a:r>
              <a:rPr lang="zh-CN" altLang="en-US" sz="1800" dirty="0" smtClean="0">
                <a:solidFill>
                  <a:srgbClr val="00FFFF"/>
                </a:solidFill>
                <a:latin typeface="Calibri" pitchFamily="34" charset="0"/>
              </a:rPr>
              <a:t>、</a:t>
            </a:r>
            <a:r>
              <a:rPr lang="en-US" sz="1800" i="1" dirty="0" smtClean="0">
                <a:solidFill>
                  <a:srgbClr val="00FFFF"/>
                </a:solidFill>
                <a:latin typeface="Calibri" pitchFamily="34" charset="0"/>
              </a:rPr>
              <a:t>M</a:t>
            </a:r>
            <a:r>
              <a:rPr lang="zh-CN" altLang="en-US" sz="1800" dirty="0" smtClean="0">
                <a:solidFill>
                  <a:srgbClr val="00FFFF"/>
                </a:solidFill>
                <a:latin typeface="Calibri" pitchFamily="34" charset="0"/>
              </a:rPr>
              <a:t>成正比；</a:t>
            </a:r>
            <a:endParaRPr lang="en-US" sz="1800" dirty="0" smtClean="0">
              <a:solidFill>
                <a:srgbClr val="00FFFF"/>
              </a:solidFill>
              <a:latin typeface="Calibri" pitchFamily="34" charset="0"/>
            </a:endParaRPr>
          </a:p>
          <a:p>
            <a:pPr algn="l"/>
            <a:r>
              <a:rPr lang="zh-CN" altLang="en-US" sz="1800" dirty="0" smtClean="0">
                <a:solidFill>
                  <a:srgbClr val="0000FF"/>
                </a:solidFill>
                <a:latin typeface="Calibri" pitchFamily="34" charset="0"/>
              </a:rPr>
              <a:t>无归线团（</a:t>
            </a:r>
            <a:r>
              <a:rPr lang="en-US" altLang="zh-CN" sz="1800" dirty="0" smtClean="0">
                <a:solidFill>
                  <a:srgbClr val="0000FF"/>
                </a:solidFill>
                <a:latin typeface="Calibri" pitchFamily="34" charset="0"/>
              </a:rPr>
              <a:t>Random coil</a:t>
            </a:r>
            <a:r>
              <a:rPr lang="zh-CN" altLang="en-US" sz="1800" dirty="0" smtClean="0">
                <a:solidFill>
                  <a:srgbClr val="0000FF"/>
                </a:solidFill>
                <a:latin typeface="Calibri" pitchFamily="34" charset="0"/>
              </a:rPr>
              <a:t>）</a:t>
            </a:r>
            <a:r>
              <a:rPr lang="en-US" sz="1800" dirty="0" smtClean="0">
                <a:solidFill>
                  <a:srgbClr val="0000FF"/>
                </a:solidFill>
                <a:latin typeface="Calibri" pitchFamily="34" charset="0"/>
              </a:rPr>
              <a:t>: </a:t>
            </a:r>
            <a:r>
              <a:rPr lang="en-US" sz="1800" i="1" dirty="0" smtClean="0">
                <a:solidFill>
                  <a:srgbClr val="0000FF"/>
                </a:solidFill>
                <a:latin typeface="Calibri" pitchFamily="34" charset="0"/>
              </a:rPr>
              <a:t>	</a:t>
            </a:r>
            <a:r>
              <a:rPr lang="zh-CN" altLang="en-US" sz="1800" dirty="0" smtClean="0">
                <a:solidFill>
                  <a:srgbClr val="0000FF"/>
                </a:solidFill>
                <a:latin typeface="Calibri" pitchFamily="34" charset="0"/>
              </a:rPr>
              <a:t>末端距与 </a:t>
            </a:r>
            <a:r>
              <a:rPr lang="en-US" sz="1800" dirty="0" smtClean="0">
                <a:solidFill>
                  <a:srgbClr val="0000FF"/>
                </a:solidFill>
                <a:latin typeface="Calibri" pitchFamily="34" charset="0"/>
              </a:rPr>
              <a:t> </a:t>
            </a:r>
            <a:r>
              <a:rPr lang="en-US" sz="1800" i="1" dirty="0" smtClean="0">
                <a:solidFill>
                  <a:srgbClr val="0000FF"/>
                </a:solidFill>
                <a:latin typeface="Calibri" pitchFamily="34" charset="0"/>
              </a:rPr>
              <a:t>rms radius </a:t>
            </a:r>
            <a:r>
              <a:rPr lang="zh-CN" altLang="en-US" sz="1800" i="1" dirty="0" smtClean="0">
                <a:solidFill>
                  <a:srgbClr val="0000FF"/>
                </a:solidFill>
                <a:latin typeface="Calibri" pitchFamily="34" charset="0"/>
              </a:rPr>
              <a:t>、</a:t>
            </a:r>
            <a:r>
              <a:rPr lang="en-US" sz="1800" i="1" dirty="0" smtClean="0">
                <a:solidFill>
                  <a:srgbClr val="0000FF"/>
                </a:solidFill>
                <a:latin typeface="Calibri" pitchFamily="34" charset="0"/>
              </a:rPr>
              <a:t> M</a:t>
            </a:r>
            <a:r>
              <a:rPr lang="en-US" sz="1800" i="1" baseline="30000" dirty="0" smtClean="0">
                <a:solidFill>
                  <a:srgbClr val="0000FF"/>
                </a:solidFill>
                <a:latin typeface="Calibri" pitchFamily="34" charset="0"/>
              </a:rPr>
              <a:t>1/2 </a:t>
            </a:r>
            <a:r>
              <a:rPr lang="zh-CN" altLang="en-US" sz="1800" dirty="0" smtClean="0">
                <a:solidFill>
                  <a:srgbClr val="0000FF"/>
                </a:solidFill>
                <a:latin typeface="Calibri" pitchFamily="34" charset="0"/>
              </a:rPr>
              <a:t>成正比；</a:t>
            </a:r>
            <a:endParaRPr lang="en-US" sz="1800" i="1" baseline="30000" dirty="0" smtClean="0">
              <a:solidFill>
                <a:srgbClr val="0000FF"/>
              </a:solidFill>
              <a:latin typeface="Calibri" pitchFamily="34" charset="0"/>
            </a:endParaRPr>
          </a:p>
          <a:p>
            <a:pPr algn="l"/>
            <a:r>
              <a:rPr lang="zh-CN" altLang="en-US" sz="1800" dirty="0" smtClean="0">
                <a:solidFill>
                  <a:srgbClr val="FF0000"/>
                </a:solidFill>
                <a:latin typeface="Calibri" pitchFamily="34" charset="0"/>
              </a:rPr>
              <a:t>球形（</a:t>
            </a:r>
            <a:r>
              <a:rPr lang="en-US" sz="1800" dirty="0" smtClean="0">
                <a:solidFill>
                  <a:srgbClr val="FF0000"/>
                </a:solidFill>
                <a:latin typeface="Calibri" pitchFamily="34" charset="0"/>
              </a:rPr>
              <a:t>Sphere</a:t>
            </a:r>
            <a:r>
              <a:rPr lang="zh-CN" altLang="en-US" sz="1800" dirty="0" smtClean="0">
                <a:solidFill>
                  <a:srgbClr val="FF0000"/>
                </a:solidFill>
                <a:latin typeface="Calibri" pitchFamily="34" charset="0"/>
              </a:rPr>
              <a:t>）</a:t>
            </a:r>
            <a:r>
              <a:rPr lang="en-US" sz="1800" dirty="0" smtClean="0">
                <a:solidFill>
                  <a:srgbClr val="FF0000"/>
                </a:solidFill>
                <a:latin typeface="Calibri" pitchFamily="34" charset="0"/>
              </a:rPr>
              <a:t>: 		</a:t>
            </a:r>
            <a:r>
              <a:rPr lang="zh-CN" altLang="en-US" sz="1800" dirty="0" smtClean="0">
                <a:solidFill>
                  <a:srgbClr val="FF0000"/>
                </a:solidFill>
                <a:latin typeface="Calibri" pitchFamily="34" charset="0"/>
              </a:rPr>
              <a:t>球体半径与</a:t>
            </a:r>
            <a:r>
              <a:rPr lang="en-US" sz="1800" dirty="0" smtClean="0">
                <a:solidFill>
                  <a:srgbClr val="FF0000"/>
                </a:solidFill>
                <a:latin typeface="Calibri" pitchFamily="34" charset="0"/>
              </a:rPr>
              <a:t> </a:t>
            </a:r>
            <a:r>
              <a:rPr lang="en-US" sz="1800" i="1" dirty="0" smtClean="0">
                <a:solidFill>
                  <a:srgbClr val="FF0000"/>
                </a:solidFill>
                <a:latin typeface="Calibri" pitchFamily="34" charset="0"/>
              </a:rPr>
              <a:t>rms radius</a:t>
            </a:r>
            <a:r>
              <a:rPr lang="en-US" sz="1800" dirty="0" smtClean="0">
                <a:solidFill>
                  <a:srgbClr val="FF0000"/>
                </a:solidFill>
                <a:latin typeface="Calibri" pitchFamily="34" charset="0"/>
              </a:rPr>
              <a:t> </a:t>
            </a:r>
            <a:r>
              <a:rPr lang="zh-CN" altLang="en-US" sz="1800" dirty="0" smtClean="0">
                <a:solidFill>
                  <a:srgbClr val="FF0000"/>
                </a:solidFill>
                <a:latin typeface="Calibri" pitchFamily="34" charset="0"/>
              </a:rPr>
              <a:t>、</a:t>
            </a:r>
            <a:r>
              <a:rPr lang="en-US" sz="1800" i="1" dirty="0" smtClean="0">
                <a:solidFill>
                  <a:srgbClr val="FF0000"/>
                </a:solidFill>
                <a:latin typeface="Calibri" pitchFamily="34" charset="0"/>
              </a:rPr>
              <a:t>M</a:t>
            </a:r>
            <a:r>
              <a:rPr lang="en-US" sz="1800" i="1" baseline="30000" dirty="0" smtClean="0">
                <a:solidFill>
                  <a:srgbClr val="FF0000"/>
                </a:solidFill>
                <a:latin typeface="Calibri" pitchFamily="34" charset="0"/>
              </a:rPr>
              <a:t>1/3 </a:t>
            </a:r>
            <a:r>
              <a:rPr lang="zh-CN" altLang="en-US" sz="1800" dirty="0" smtClean="0">
                <a:solidFill>
                  <a:srgbClr val="FF0000"/>
                </a:solidFill>
                <a:latin typeface="Calibri" pitchFamily="34" charset="0"/>
              </a:rPr>
              <a:t>成正比；</a:t>
            </a:r>
            <a:endParaRPr lang="en-US" sz="1800" i="1" baseline="30000" dirty="0" smtClean="0">
              <a:solidFill>
                <a:srgbClr val="FF0000"/>
              </a:solidFill>
              <a:latin typeface="Calibri" pitchFamily="34" charset="0"/>
            </a:endParaRPr>
          </a:p>
        </p:txBody>
      </p:sp>
      <p:grpSp>
        <p:nvGrpSpPr>
          <p:cNvPr id="34" name="Group 33"/>
          <p:cNvGrpSpPr/>
          <p:nvPr/>
        </p:nvGrpSpPr>
        <p:grpSpPr>
          <a:xfrm>
            <a:off x="3086100" y="3741831"/>
            <a:ext cx="3609449" cy="2084313"/>
            <a:chOff x="3086100" y="3741831"/>
            <a:chExt cx="3609449" cy="2084313"/>
          </a:xfrm>
        </p:grpSpPr>
        <p:sp>
          <p:nvSpPr>
            <p:cNvPr id="34966" name="Line 150"/>
            <p:cNvSpPr>
              <a:spLocks noChangeShapeType="1"/>
            </p:cNvSpPr>
            <p:nvPr/>
          </p:nvSpPr>
          <p:spPr bwMode="auto">
            <a:xfrm flipV="1">
              <a:off x="3086100" y="3970458"/>
              <a:ext cx="1792605" cy="1855686"/>
            </a:xfrm>
            <a:prstGeom prst="line">
              <a:avLst/>
            </a:prstGeom>
            <a:noFill/>
            <a:ln w="25400">
              <a:solidFill>
                <a:srgbClr val="00FFFF"/>
              </a:solidFill>
              <a:round/>
              <a:headEnd type="none" w="sm" len="sm"/>
              <a:tailEnd type="none" w="sm" len="sm"/>
            </a:ln>
            <a:effectLst/>
          </p:spPr>
          <p:txBody>
            <a:bodyPr wrap="none" anchor="ctr"/>
            <a:lstStyle/>
            <a:p>
              <a:pPr>
                <a:defRPr/>
              </a:pPr>
              <a:endParaRPr lang="en-US" dirty="0">
                <a:effectLst>
                  <a:outerShdw blurRad="38100" dist="38100" dir="2700000" algn="tl">
                    <a:srgbClr val="000000">
                      <a:alpha val="43137"/>
                    </a:srgbClr>
                  </a:outerShdw>
                </a:effectLst>
              </a:endParaRPr>
            </a:p>
          </p:txBody>
        </p:sp>
        <p:sp>
          <p:nvSpPr>
            <p:cNvPr id="43024" name="Rectangle 151"/>
            <p:cNvSpPr>
              <a:spLocks noChangeArrowheads="1"/>
            </p:cNvSpPr>
            <p:nvPr/>
          </p:nvSpPr>
          <p:spPr bwMode="auto">
            <a:xfrm>
              <a:off x="4977130" y="3741831"/>
              <a:ext cx="1718419" cy="369974"/>
            </a:xfrm>
            <a:prstGeom prst="rect">
              <a:avLst/>
            </a:prstGeom>
            <a:noFill/>
            <a:ln w="9525">
              <a:noFill/>
              <a:miter lim="800000"/>
              <a:headEnd/>
              <a:tailEnd/>
            </a:ln>
          </p:spPr>
          <p:txBody>
            <a:bodyPr wrap="none" lIns="92075" tIns="46038" rIns="92075" bIns="46038">
              <a:spAutoFit/>
            </a:bodyPr>
            <a:lstStyle/>
            <a:p>
              <a:pPr algn="ctr"/>
              <a:r>
                <a:rPr lang="zh-CN" altLang="en-US" sz="1800" dirty="0" smtClean="0">
                  <a:solidFill>
                    <a:srgbClr val="00FFFF"/>
                  </a:solidFill>
                </a:rPr>
                <a:t>棒状</a:t>
              </a:r>
              <a:r>
                <a:rPr lang="en-US" sz="1800" dirty="0" smtClean="0">
                  <a:solidFill>
                    <a:srgbClr val="00FFFF"/>
                  </a:solidFill>
                </a:rPr>
                <a:t> (</a:t>
              </a:r>
              <a:r>
                <a:rPr lang="zh-CN" altLang="en-US" sz="1800" dirty="0" smtClean="0">
                  <a:solidFill>
                    <a:srgbClr val="00FFFF"/>
                  </a:solidFill>
                </a:rPr>
                <a:t>斜率</a:t>
              </a:r>
              <a:r>
                <a:rPr lang="en-US" sz="1800" dirty="0" smtClean="0">
                  <a:solidFill>
                    <a:srgbClr val="00FFFF"/>
                  </a:solidFill>
                </a:rPr>
                <a:t> </a:t>
              </a:r>
              <a:r>
                <a:rPr lang="en-US" sz="1800" dirty="0">
                  <a:solidFill>
                    <a:srgbClr val="00FFFF"/>
                  </a:solidFill>
                </a:rPr>
                <a:t>= 1)</a:t>
              </a:r>
            </a:p>
          </p:txBody>
        </p:sp>
      </p:grpSp>
      <p:grpSp>
        <p:nvGrpSpPr>
          <p:cNvPr id="36" name="Group 35"/>
          <p:cNvGrpSpPr/>
          <p:nvPr/>
        </p:nvGrpSpPr>
        <p:grpSpPr>
          <a:xfrm>
            <a:off x="2954215" y="5018186"/>
            <a:ext cx="4173202" cy="646331"/>
            <a:chOff x="2954215" y="5018186"/>
            <a:chExt cx="4173202" cy="646331"/>
          </a:xfrm>
        </p:grpSpPr>
        <p:sp>
          <p:nvSpPr>
            <p:cNvPr id="34974" name="Line 158"/>
            <p:cNvSpPr>
              <a:spLocks noChangeShapeType="1"/>
            </p:cNvSpPr>
            <p:nvPr/>
          </p:nvSpPr>
          <p:spPr bwMode="auto">
            <a:xfrm flipV="1">
              <a:off x="2954215" y="5235192"/>
              <a:ext cx="2622620" cy="348064"/>
            </a:xfrm>
            <a:prstGeom prst="line">
              <a:avLst/>
            </a:prstGeom>
            <a:noFill/>
            <a:ln w="25400">
              <a:solidFill>
                <a:srgbClr val="FF0000"/>
              </a:solidFill>
              <a:round/>
              <a:headEnd type="none" w="sm" len="sm"/>
              <a:tailEnd type="none" w="sm" len="sm"/>
            </a:ln>
            <a:effectLst/>
          </p:spPr>
          <p:txBody>
            <a:bodyPr wrap="none" anchor="ctr"/>
            <a:lstStyle/>
            <a:p>
              <a:pPr>
                <a:defRPr/>
              </a:pPr>
              <a:endParaRPr lang="en-US" dirty="0">
                <a:effectLst>
                  <a:outerShdw blurRad="38100" dist="38100" dir="2700000" algn="tl">
                    <a:srgbClr val="000000">
                      <a:alpha val="43137"/>
                    </a:srgbClr>
                  </a:outerShdw>
                </a:effectLst>
              </a:endParaRPr>
            </a:p>
          </p:txBody>
        </p:sp>
        <p:sp>
          <p:nvSpPr>
            <p:cNvPr id="31" name="Rectangle 30"/>
            <p:cNvSpPr/>
            <p:nvPr/>
          </p:nvSpPr>
          <p:spPr>
            <a:xfrm>
              <a:off x="5743704" y="5018186"/>
              <a:ext cx="1383713" cy="646331"/>
            </a:xfrm>
            <a:prstGeom prst="rect">
              <a:avLst/>
            </a:prstGeom>
          </p:spPr>
          <p:txBody>
            <a:bodyPr wrap="none">
              <a:spAutoFit/>
            </a:bodyPr>
            <a:lstStyle/>
            <a:p>
              <a:r>
                <a:rPr lang="zh-CN" altLang="en-US" sz="1800" dirty="0" smtClean="0">
                  <a:solidFill>
                    <a:srgbClr val="FF0000"/>
                  </a:solidFill>
                </a:rPr>
                <a:t>球形</a:t>
              </a:r>
              <a:r>
                <a:rPr lang="en-US" altLang="zh-CN" sz="1800" dirty="0" smtClean="0">
                  <a:solidFill>
                    <a:srgbClr val="FF0000"/>
                  </a:solidFill>
                </a:rPr>
                <a:t/>
              </a:r>
              <a:br>
                <a:rPr lang="en-US" altLang="zh-CN" sz="1800" dirty="0" smtClean="0">
                  <a:solidFill>
                    <a:srgbClr val="FF0000"/>
                  </a:solidFill>
                </a:rPr>
              </a:br>
              <a:r>
                <a:rPr lang="en-US" sz="1800" dirty="0" smtClean="0">
                  <a:solidFill>
                    <a:srgbClr val="FF0000"/>
                  </a:solidFill>
                </a:rPr>
                <a:t>(</a:t>
              </a:r>
              <a:r>
                <a:rPr lang="zh-CN" altLang="en-US" sz="1800" dirty="0" smtClean="0">
                  <a:solidFill>
                    <a:srgbClr val="FF0000"/>
                  </a:solidFill>
                </a:rPr>
                <a:t>斜率</a:t>
              </a:r>
              <a:r>
                <a:rPr lang="en-US" sz="1800" dirty="0" smtClean="0">
                  <a:solidFill>
                    <a:srgbClr val="FF0000"/>
                  </a:solidFill>
                </a:rPr>
                <a:t> = 1/3)</a:t>
              </a:r>
              <a:endParaRPr lang="en-US" sz="1800" dirty="0">
                <a:solidFill>
                  <a:srgbClr val="FF0000"/>
                </a:solidFill>
              </a:endParaRPr>
            </a:p>
          </p:txBody>
        </p:sp>
      </p:grpSp>
      <p:grpSp>
        <p:nvGrpSpPr>
          <p:cNvPr id="43" name="Group 42"/>
          <p:cNvGrpSpPr/>
          <p:nvPr/>
        </p:nvGrpSpPr>
        <p:grpSpPr>
          <a:xfrm>
            <a:off x="1447800" y="3689661"/>
            <a:ext cx="5711283" cy="2634999"/>
            <a:chOff x="1447800" y="3689661"/>
            <a:chExt cx="5711283" cy="2634999"/>
          </a:xfrm>
        </p:grpSpPr>
        <p:cxnSp>
          <p:nvCxnSpPr>
            <p:cNvPr id="38" name="Straight Arrow Connector 37"/>
            <p:cNvCxnSpPr/>
            <p:nvPr/>
          </p:nvCxnSpPr>
          <p:spPr bwMode="auto">
            <a:xfrm>
              <a:off x="2252546" y="5947085"/>
              <a:ext cx="4906537" cy="1588"/>
            </a:xfrm>
            <a:prstGeom prst="straightConnector1">
              <a:avLst/>
            </a:prstGeom>
            <a:noFill/>
            <a:ln w="25400" cap="flat" cmpd="sng" algn="ctr">
              <a:solidFill>
                <a:schemeClr val="tx1"/>
              </a:solidFill>
              <a:prstDash val="solid"/>
              <a:round/>
              <a:headEnd type="none" w="med" len="med"/>
              <a:tailEnd type="stealth" w="lg" len="lg"/>
            </a:ln>
            <a:effectLst/>
          </p:spPr>
        </p:cxnSp>
        <p:cxnSp>
          <p:nvCxnSpPr>
            <p:cNvPr id="39" name="Straight Arrow Connector 38"/>
            <p:cNvCxnSpPr/>
            <p:nvPr/>
          </p:nvCxnSpPr>
          <p:spPr bwMode="auto">
            <a:xfrm rot="16200000" flipV="1">
              <a:off x="1119003" y="4824830"/>
              <a:ext cx="2271928" cy="1590"/>
            </a:xfrm>
            <a:prstGeom prst="straightConnector1">
              <a:avLst/>
            </a:prstGeom>
            <a:noFill/>
            <a:ln w="25400" cap="flat" cmpd="sng" algn="ctr">
              <a:solidFill>
                <a:schemeClr val="tx1"/>
              </a:solidFill>
              <a:prstDash val="solid"/>
              <a:round/>
              <a:headEnd type="none" w="med" len="med"/>
              <a:tailEnd type="stealth" w="lg" len="lg"/>
            </a:ln>
            <a:effectLst/>
          </p:spPr>
        </p:cxnSp>
        <p:sp>
          <p:nvSpPr>
            <p:cNvPr id="41" name="TextBox 40"/>
            <p:cNvSpPr txBox="1"/>
            <p:nvPr/>
          </p:nvSpPr>
          <p:spPr>
            <a:xfrm>
              <a:off x="1447800" y="4657725"/>
              <a:ext cx="777778" cy="400110"/>
            </a:xfrm>
            <a:prstGeom prst="rect">
              <a:avLst/>
            </a:prstGeom>
            <a:noFill/>
          </p:spPr>
          <p:txBody>
            <a:bodyPr wrap="none" rtlCol="0">
              <a:spAutoFit/>
            </a:bodyPr>
            <a:lstStyle/>
            <a:p>
              <a:r>
                <a:rPr lang="en-US" sz="2000" dirty="0" smtClean="0">
                  <a:latin typeface="Arial" pitchFamily="34" charset="0"/>
                  <a:cs typeface="Arial" pitchFamily="34" charset="0"/>
                </a:rPr>
                <a:t>log </a:t>
              </a:r>
              <a:r>
                <a:rPr lang="en-US" sz="2000" i="1" dirty="0" smtClean="0">
                  <a:latin typeface="Arial" pitchFamily="34" charset="0"/>
                  <a:cs typeface="Arial" pitchFamily="34" charset="0"/>
                </a:rPr>
                <a:t>r</a:t>
              </a:r>
              <a:r>
                <a:rPr lang="en-US" sz="2000" i="1" baseline="-25000" dirty="0" smtClean="0">
                  <a:latin typeface="Arial" pitchFamily="34" charset="0"/>
                  <a:cs typeface="Arial" pitchFamily="34" charset="0"/>
                </a:rPr>
                <a:t>g</a:t>
              </a:r>
            </a:p>
          </p:txBody>
        </p:sp>
        <p:sp>
          <p:nvSpPr>
            <p:cNvPr id="42" name="TextBox 41"/>
            <p:cNvSpPr txBox="1"/>
            <p:nvPr/>
          </p:nvSpPr>
          <p:spPr>
            <a:xfrm>
              <a:off x="4163104" y="5924550"/>
              <a:ext cx="811441" cy="400110"/>
            </a:xfrm>
            <a:prstGeom prst="rect">
              <a:avLst/>
            </a:prstGeom>
            <a:noFill/>
          </p:spPr>
          <p:txBody>
            <a:bodyPr wrap="none" rtlCol="0">
              <a:spAutoFit/>
            </a:bodyPr>
            <a:lstStyle/>
            <a:p>
              <a:r>
                <a:rPr lang="en-US" sz="2000" dirty="0" smtClean="0">
                  <a:latin typeface="Arial" pitchFamily="34" charset="0"/>
                  <a:cs typeface="Arial" pitchFamily="34" charset="0"/>
                </a:rPr>
                <a:t>log </a:t>
              </a:r>
              <a:r>
                <a:rPr lang="en-US" sz="2000" i="1" dirty="0" smtClean="0">
                  <a:latin typeface="Arial" pitchFamily="34" charset="0"/>
                  <a:cs typeface="Arial" pitchFamily="34" charset="0"/>
                </a:rPr>
                <a:t>M</a:t>
              </a:r>
              <a:endParaRPr lang="en-US" sz="2000" i="1" baseline="-25000" dirty="0" smtClean="0">
                <a:latin typeface="Arial" pitchFamily="34" charset="0"/>
                <a:cs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016">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3016">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016">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normAutofit/>
          </a:bodyPr>
          <a:lstStyle/>
          <a:p>
            <a:r>
              <a:rPr lang="zh-CN" altLang="en-US" sz="2800" i="0" dirty="0" smtClean="0"/>
              <a:t>构象图了解高分子支化信息</a:t>
            </a:r>
            <a:endParaRPr lang="en-US" sz="2800" i="0" dirty="0" smtClean="0"/>
          </a:p>
        </p:txBody>
      </p:sp>
      <p:sp>
        <p:nvSpPr>
          <p:cNvPr id="6" name="TextBox 5"/>
          <p:cNvSpPr txBox="1"/>
          <p:nvPr/>
        </p:nvSpPr>
        <p:spPr>
          <a:xfrm>
            <a:off x="2032580" y="934893"/>
            <a:ext cx="5864502" cy="461665"/>
          </a:xfrm>
          <a:prstGeom prst="rect">
            <a:avLst/>
          </a:prstGeom>
          <a:noFill/>
        </p:spPr>
        <p:txBody>
          <a:bodyPr wrap="square" rtlCol="0">
            <a:spAutoFit/>
          </a:bodyPr>
          <a:lstStyle/>
          <a:p>
            <a:r>
              <a:rPr lang="zh-CN" altLang="en-US" sz="2400" b="1" dirty="0" smtClean="0">
                <a:latin typeface="Calibri" pitchFamily="34" charset="0"/>
              </a:rPr>
              <a:t>以</a:t>
            </a:r>
            <a:r>
              <a:rPr lang="en-US" sz="2400" b="1" i="1" dirty="0" smtClean="0">
                <a:latin typeface="Calibri" pitchFamily="34" charset="0"/>
              </a:rPr>
              <a:t> log(rms radius)</a:t>
            </a:r>
            <a:r>
              <a:rPr lang="en-US" sz="2400" b="1" dirty="0" smtClean="0">
                <a:latin typeface="Calibri" pitchFamily="34" charset="0"/>
              </a:rPr>
              <a:t> </a:t>
            </a:r>
            <a:r>
              <a:rPr lang="zh-CN" altLang="en-US" sz="2400" b="1" dirty="0" smtClean="0">
                <a:latin typeface="Calibri" pitchFamily="34" charset="0"/>
              </a:rPr>
              <a:t>对 </a:t>
            </a:r>
            <a:r>
              <a:rPr lang="en-US" sz="2400" b="1" i="1" dirty="0" smtClean="0">
                <a:latin typeface="Calibri" pitchFamily="34" charset="0"/>
              </a:rPr>
              <a:t>log(M</a:t>
            </a:r>
            <a:r>
              <a:rPr lang="en-US" sz="2400" b="1" i="1" baseline="-25000" dirty="0" smtClean="0">
                <a:latin typeface="Calibri" pitchFamily="34" charset="0"/>
              </a:rPr>
              <a:t>w</a:t>
            </a:r>
            <a:r>
              <a:rPr lang="en-US" sz="2400" b="1" i="1" dirty="0" smtClean="0">
                <a:latin typeface="Calibri" pitchFamily="34" charset="0"/>
              </a:rPr>
              <a:t>) </a:t>
            </a:r>
            <a:r>
              <a:rPr lang="zh-CN" altLang="en-US" sz="2400" b="1" dirty="0" smtClean="0">
                <a:latin typeface="Calibri" pitchFamily="34" charset="0"/>
              </a:rPr>
              <a:t>作图</a:t>
            </a:r>
            <a:endParaRPr lang="en-US" sz="2400" b="1" dirty="0" smtClean="0">
              <a:latin typeface="Calibri" pitchFamily="34" charset="0"/>
            </a:endParaRPr>
          </a:p>
        </p:txBody>
      </p:sp>
      <p:grpSp>
        <p:nvGrpSpPr>
          <p:cNvPr id="21" name="Group 20"/>
          <p:cNvGrpSpPr/>
          <p:nvPr/>
        </p:nvGrpSpPr>
        <p:grpSpPr>
          <a:xfrm>
            <a:off x="747712" y="1643063"/>
            <a:ext cx="7667625" cy="4267200"/>
            <a:chOff x="747712" y="1643063"/>
            <a:chExt cx="7667625" cy="4267200"/>
          </a:xfrm>
        </p:grpSpPr>
        <p:pic>
          <p:nvPicPr>
            <p:cNvPr id="129026" name="Picture 2"/>
            <p:cNvPicPr>
              <a:picLocks noChangeAspect="1" noChangeArrowheads="1"/>
            </p:cNvPicPr>
            <p:nvPr/>
          </p:nvPicPr>
          <p:blipFill>
            <a:blip r:embed="rId3" cstate="print"/>
            <a:srcRect/>
            <a:stretch>
              <a:fillRect/>
            </a:stretch>
          </p:blipFill>
          <p:spPr bwMode="auto">
            <a:xfrm>
              <a:off x="747712" y="1643063"/>
              <a:ext cx="7667625" cy="4267200"/>
            </a:xfrm>
            <a:prstGeom prst="rect">
              <a:avLst/>
            </a:prstGeom>
            <a:noFill/>
            <a:ln w="9525">
              <a:noFill/>
              <a:miter lim="800000"/>
              <a:headEnd/>
              <a:tailEnd/>
            </a:ln>
            <a:effectLst/>
          </p:spPr>
        </p:pic>
        <p:sp>
          <p:nvSpPr>
            <p:cNvPr id="9" name="TextBox 8"/>
            <p:cNvSpPr txBox="1"/>
            <p:nvPr/>
          </p:nvSpPr>
          <p:spPr>
            <a:xfrm>
              <a:off x="2200275" y="3333750"/>
              <a:ext cx="2122696" cy="400110"/>
            </a:xfrm>
            <a:prstGeom prst="rect">
              <a:avLst/>
            </a:prstGeom>
            <a:noFill/>
          </p:spPr>
          <p:txBody>
            <a:bodyPr wrap="none" rtlCol="0">
              <a:spAutoFit/>
            </a:bodyPr>
            <a:lstStyle/>
            <a:p>
              <a:r>
                <a:rPr lang="en-US" sz="2000" b="1" dirty="0" smtClean="0">
                  <a:solidFill>
                    <a:srgbClr val="FF0000"/>
                  </a:solidFill>
                  <a:latin typeface="Arial" pitchFamily="34" charset="0"/>
                  <a:cs typeface="Arial" pitchFamily="34" charset="0"/>
                </a:rPr>
                <a:t>HA2 Slope: 0.48</a:t>
              </a:r>
            </a:p>
          </p:txBody>
        </p:sp>
        <p:sp>
          <p:nvSpPr>
            <p:cNvPr id="10" name="TextBox 9"/>
            <p:cNvSpPr txBox="1"/>
            <p:nvPr/>
          </p:nvSpPr>
          <p:spPr>
            <a:xfrm>
              <a:off x="6048375" y="3162300"/>
              <a:ext cx="2122697" cy="400110"/>
            </a:xfrm>
            <a:prstGeom prst="rect">
              <a:avLst/>
            </a:prstGeom>
            <a:noFill/>
          </p:spPr>
          <p:txBody>
            <a:bodyPr wrap="none" rtlCol="0">
              <a:spAutoFit/>
            </a:bodyPr>
            <a:lstStyle/>
            <a:p>
              <a:r>
                <a:rPr lang="en-US" sz="2000" b="1" dirty="0" smtClean="0">
                  <a:solidFill>
                    <a:srgbClr val="0000FF"/>
                  </a:solidFill>
                  <a:latin typeface="Arial" pitchFamily="34" charset="0"/>
                  <a:cs typeface="Arial" pitchFamily="34" charset="0"/>
                </a:rPr>
                <a:t>HA3 Slope: 0.49</a:t>
              </a:r>
            </a:p>
          </p:txBody>
        </p:sp>
        <p:sp>
          <p:nvSpPr>
            <p:cNvPr id="11" name="TextBox 10"/>
            <p:cNvSpPr txBox="1"/>
            <p:nvPr/>
          </p:nvSpPr>
          <p:spPr>
            <a:xfrm>
              <a:off x="4657725" y="4543425"/>
              <a:ext cx="3376245" cy="707886"/>
            </a:xfrm>
            <a:prstGeom prst="rect">
              <a:avLst/>
            </a:prstGeom>
            <a:noFill/>
          </p:spPr>
          <p:txBody>
            <a:bodyPr wrap="none" rtlCol="0">
              <a:spAutoFit/>
            </a:bodyPr>
            <a:lstStyle/>
            <a:p>
              <a:r>
                <a:rPr lang="en-US" sz="2000" b="1" dirty="0" smtClean="0">
                  <a:solidFill>
                    <a:srgbClr val="00FF00"/>
                  </a:solidFill>
                  <a:latin typeface="Arial" pitchFamily="34" charset="0"/>
                  <a:cs typeface="Arial" pitchFamily="34" charset="0"/>
                </a:rPr>
                <a:t>HA4 Slope: 0.18</a:t>
              </a:r>
            </a:p>
            <a:p>
              <a:r>
                <a:rPr lang="en-US" sz="2000" b="1" dirty="0" smtClean="0">
                  <a:solidFill>
                    <a:srgbClr val="00FF00"/>
                  </a:solidFill>
                  <a:latin typeface="Arial" pitchFamily="34" charset="0"/>
                  <a:cs typeface="Arial" pitchFamily="34" charset="0"/>
                </a:rPr>
                <a:t>Highly branched molecule</a:t>
              </a:r>
            </a:p>
          </p:txBody>
        </p:sp>
        <p:cxnSp>
          <p:nvCxnSpPr>
            <p:cNvPr id="13" name="Straight Arrow Connector 12"/>
            <p:cNvCxnSpPr/>
            <p:nvPr/>
          </p:nvCxnSpPr>
          <p:spPr bwMode="auto">
            <a:xfrm>
              <a:off x="3905250" y="3676650"/>
              <a:ext cx="400050" cy="190500"/>
            </a:xfrm>
            <a:prstGeom prst="straightConnector1">
              <a:avLst/>
            </a:prstGeom>
            <a:noFill/>
            <a:ln w="19050" cap="flat" cmpd="sng" algn="ctr">
              <a:solidFill>
                <a:srgbClr val="FF0000"/>
              </a:solidFill>
              <a:prstDash val="solid"/>
              <a:round/>
              <a:headEnd type="none" w="med" len="med"/>
              <a:tailEnd type="arrow"/>
            </a:ln>
            <a:effectLst/>
          </p:spPr>
        </p:cxnSp>
        <p:cxnSp>
          <p:nvCxnSpPr>
            <p:cNvPr id="16" name="Straight Arrow Connector 15"/>
            <p:cNvCxnSpPr/>
            <p:nvPr/>
          </p:nvCxnSpPr>
          <p:spPr bwMode="auto">
            <a:xfrm rot="10800000">
              <a:off x="5676901" y="3248026"/>
              <a:ext cx="409575" cy="123825"/>
            </a:xfrm>
            <a:prstGeom prst="straightConnector1">
              <a:avLst/>
            </a:prstGeom>
            <a:noFill/>
            <a:ln w="19050" cap="flat" cmpd="sng" algn="ctr">
              <a:solidFill>
                <a:srgbClr val="0000FF"/>
              </a:solidFill>
              <a:prstDash val="solid"/>
              <a:round/>
              <a:headEnd type="none" w="med" len="med"/>
              <a:tailEnd type="arrow"/>
            </a:ln>
            <a:effectLst/>
          </p:spPr>
        </p:cxnSp>
        <p:cxnSp>
          <p:nvCxnSpPr>
            <p:cNvPr id="18" name="Straight Arrow Connector 17"/>
            <p:cNvCxnSpPr/>
            <p:nvPr/>
          </p:nvCxnSpPr>
          <p:spPr bwMode="auto">
            <a:xfrm rot="10800000">
              <a:off x="5029201" y="4495800"/>
              <a:ext cx="314325" cy="247650"/>
            </a:xfrm>
            <a:prstGeom prst="straightConnector1">
              <a:avLst/>
            </a:prstGeom>
            <a:noFill/>
            <a:ln w="19050" cap="flat" cmpd="sng" algn="ctr">
              <a:solidFill>
                <a:srgbClr val="00FF00"/>
              </a:solidFill>
              <a:prstDash val="solid"/>
              <a:round/>
              <a:headEnd type="none" w="med" len="med"/>
              <a:tailEnd type="arrow"/>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99112" y="1162904"/>
            <a:ext cx="7964826" cy="4773872"/>
          </a:xfrm>
        </p:spPr>
        <p:txBody>
          <a:bodyPr>
            <a:noAutofit/>
          </a:bodyPr>
          <a:lstStyle/>
          <a:p>
            <a:pPr>
              <a:spcBef>
                <a:spcPts val="1800"/>
              </a:spcBef>
            </a:pPr>
            <a:r>
              <a:rPr lang="zh-CN" altLang="en-US" dirty="0" smtClean="0"/>
              <a:t>单机模式  </a:t>
            </a:r>
            <a:r>
              <a:rPr lang="en-US" i="1" dirty="0" smtClean="0"/>
              <a:t>vs</a:t>
            </a:r>
            <a:r>
              <a:rPr lang="en-US" dirty="0" smtClean="0"/>
              <a:t>.  </a:t>
            </a:r>
            <a:r>
              <a:rPr lang="zh-CN" altLang="en-US" dirty="0" smtClean="0"/>
              <a:t>联机模式</a:t>
            </a:r>
            <a:endParaRPr lang="en-US" dirty="0" smtClean="0"/>
          </a:p>
          <a:p>
            <a:pPr>
              <a:spcBef>
                <a:spcPts val="1800"/>
              </a:spcBef>
            </a:pPr>
            <a:r>
              <a:rPr lang="en-US" dirty="0" smtClean="0"/>
              <a:t>SEC-MALS </a:t>
            </a:r>
            <a:r>
              <a:rPr lang="zh-CN" altLang="en-US" dirty="0" smtClean="0"/>
              <a:t>：</a:t>
            </a:r>
            <a:r>
              <a:rPr lang="en-US" i="1" dirty="0" err="1" smtClean="0"/>
              <a:t>M</a:t>
            </a:r>
            <a:r>
              <a:rPr lang="en-US" i="1" baseline="-25000" dirty="0" err="1" smtClean="0"/>
              <a:t>n</a:t>
            </a:r>
            <a:r>
              <a:rPr lang="zh-CN" altLang="en-US" dirty="0" smtClean="0"/>
              <a:t>，</a:t>
            </a:r>
            <a:r>
              <a:rPr lang="en-US" i="1" dirty="0" smtClean="0"/>
              <a:t>M</a:t>
            </a:r>
            <a:r>
              <a:rPr lang="en-US" i="1" baseline="-25000" dirty="0" smtClean="0"/>
              <a:t>w</a:t>
            </a:r>
            <a:r>
              <a:rPr lang="zh-CN" altLang="en-US" dirty="0" smtClean="0"/>
              <a:t>，</a:t>
            </a:r>
            <a:r>
              <a:rPr lang="en-US" i="1" dirty="0" err="1" smtClean="0"/>
              <a:t>M</a:t>
            </a:r>
            <a:r>
              <a:rPr lang="en-US" i="1" baseline="-25000" dirty="0" err="1" smtClean="0"/>
              <a:t>z</a:t>
            </a:r>
            <a:r>
              <a:rPr lang="zh-CN" altLang="en-US" dirty="0" smtClean="0"/>
              <a:t>，</a:t>
            </a:r>
            <a:r>
              <a:rPr lang="en-US" dirty="0" smtClean="0"/>
              <a:t>PD</a:t>
            </a:r>
            <a:r>
              <a:rPr lang="zh-CN" altLang="en-US" dirty="0" smtClean="0"/>
              <a:t>，分子构象</a:t>
            </a:r>
            <a:endParaRPr lang="en-US" dirty="0" smtClean="0"/>
          </a:p>
          <a:p>
            <a:pPr>
              <a:spcBef>
                <a:spcPts val="1800"/>
              </a:spcBef>
            </a:pPr>
            <a:r>
              <a:rPr lang="en-US" dirty="0" smtClean="0"/>
              <a:t>SEC-MALS </a:t>
            </a:r>
            <a:r>
              <a:rPr lang="zh-CN" altLang="en-US" dirty="0" smtClean="0"/>
              <a:t>试验</a:t>
            </a:r>
            <a:r>
              <a:rPr lang="en-US" dirty="0" smtClean="0"/>
              <a:t>: </a:t>
            </a:r>
            <a:r>
              <a:rPr lang="zh-CN" altLang="en-US" dirty="0" smtClean="0"/>
              <a:t>散射光强度，浓度，</a:t>
            </a:r>
            <a:r>
              <a:rPr lang="en-US" dirty="0" smtClean="0"/>
              <a:t> </a:t>
            </a:r>
            <a:r>
              <a:rPr lang="en-US" i="1" dirty="0" err="1" smtClean="0"/>
              <a:t>dn</a:t>
            </a:r>
            <a:r>
              <a:rPr lang="en-US" i="1" dirty="0" smtClean="0"/>
              <a:t>/dc</a:t>
            </a:r>
            <a:r>
              <a:rPr lang="en-US" dirty="0" smtClean="0"/>
              <a:t> (Debye plot, </a:t>
            </a:r>
            <a:r>
              <a:rPr lang="en-US" i="1" dirty="0" smtClean="0"/>
              <a:t>A</a:t>
            </a:r>
            <a:r>
              <a:rPr lang="en-US" i="1" baseline="-25000" dirty="0" smtClean="0"/>
              <a:t>2</a:t>
            </a:r>
            <a:r>
              <a:rPr lang="en-US" dirty="0" smtClean="0"/>
              <a:t>)</a:t>
            </a:r>
          </a:p>
          <a:p>
            <a:pPr>
              <a:spcBef>
                <a:spcPts val="1800"/>
              </a:spcBef>
            </a:pPr>
            <a:r>
              <a:rPr lang="zh-CN" altLang="en-US" dirty="0" smtClean="0"/>
              <a:t>建立</a:t>
            </a:r>
            <a:r>
              <a:rPr lang="en-US" dirty="0" smtClean="0"/>
              <a:t> SEC-MALS </a:t>
            </a:r>
            <a:r>
              <a:rPr lang="zh-CN" altLang="en-US" dirty="0" smtClean="0"/>
              <a:t>系统参数</a:t>
            </a:r>
            <a:r>
              <a:rPr lang="en-US" dirty="0" smtClean="0"/>
              <a:t>: normalization</a:t>
            </a:r>
            <a:r>
              <a:rPr lang="zh-CN" altLang="en-US" dirty="0" smtClean="0"/>
              <a:t>，</a:t>
            </a:r>
            <a:r>
              <a:rPr lang="en-US" dirty="0" smtClean="0"/>
              <a:t>alignment/band broadening</a:t>
            </a:r>
          </a:p>
          <a:p>
            <a:pPr>
              <a:spcBef>
                <a:spcPts val="1800"/>
              </a:spcBef>
            </a:pPr>
            <a:r>
              <a:rPr lang="zh-CN" altLang="en-US" dirty="0" smtClean="0"/>
              <a:t>摩尔质量与均方半径分布曲线：</a:t>
            </a:r>
            <a:r>
              <a:rPr lang="en-US" dirty="0" err="1" smtClean="0"/>
              <a:t>Easi</a:t>
            </a:r>
            <a:r>
              <a:rPr lang="en-US" dirty="0" smtClean="0"/>
              <a:t> Graphs</a:t>
            </a:r>
          </a:p>
          <a:p>
            <a:pPr>
              <a:spcBef>
                <a:spcPts val="1800"/>
              </a:spcBef>
            </a:pPr>
            <a:r>
              <a:rPr lang="zh-CN" altLang="en-US" dirty="0" smtClean="0"/>
              <a:t>构象图：</a:t>
            </a:r>
            <a:r>
              <a:rPr lang="en-US" dirty="0" smtClean="0"/>
              <a:t>log </a:t>
            </a:r>
            <a:r>
              <a:rPr lang="en-US" i="1" dirty="0" err="1" smtClean="0"/>
              <a:t>R</a:t>
            </a:r>
            <a:r>
              <a:rPr lang="en-US" i="1" baseline="-25000" dirty="0" err="1" smtClean="0"/>
              <a:t>g</a:t>
            </a:r>
            <a:r>
              <a:rPr lang="en-US" dirty="0" smtClean="0"/>
              <a:t> vs. log </a:t>
            </a:r>
            <a:r>
              <a:rPr lang="en-US" i="1" dirty="0" smtClean="0"/>
              <a:t>M</a:t>
            </a:r>
            <a:r>
              <a:rPr lang="en-US" i="1" baseline="-25000" dirty="0" smtClean="0"/>
              <a:t>w</a:t>
            </a:r>
            <a:endParaRPr lang="en-US" i="1" baseline="-25000" dirty="0"/>
          </a:p>
        </p:txBody>
      </p:sp>
      <p:sp>
        <p:nvSpPr>
          <p:cNvPr id="9219" name="Rectangle 3"/>
          <p:cNvSpPr>
            <a:spLocks noGrp="1" noChangeArrowheads="1"/>
          </p:cNvSpPr>
          <p:nvPr>
            <p:ph type="title"/>
          </p:nvPr>
        </p:nvSpPr>
        <p:spPr>
          <a:xfrm>
            <a:off x="1243013" y="133350"/>
            <a:ext cx="7350125" cy="573087"/>
          </a:xfrm>
          <a:noFill/>
        </p:spPr>
        <p:txBody>
          <a:bodyPr/>
          <a:lstStyle/>
          <a:p>
            <a:r>
              <a:rPr lang="zh-CN" altLang="en-US" i="0" dirty="0" smtClean="0">
                <a:solidFill>
                  <a:schemeClr val="tx1"/>
                </a:solidFill>
              </a:rPr>
              <a:t>小  结</a:t>
            </a:r>
            <a:endParaRPr i="0"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20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2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i="0" dirty="0" smtClean="0"/>
              <a:t>附  录</a:t>
            </a:r>
            <a:endParaRPr lang="en-US" i="0" dirty="0"/>
          </a:p>
        </p:txBody>
      </p:sp>
      <p:sp>
        <p:nvSpPr>
          <p:cNvPr id="3" name="Rectangle 1"/>
          <p:cNvSpPr>
            <a:spLocks noChangeArrowheads="1"/>
          </p:cNvSpPr>
          <p:nvPr/>
        </p:nvSpPr>
        <p:spPr bwMode="auto">
          <a:xfrm>
            <a:off x="330740" y="992614"/>
            <a:ext cx="8521430" cy="461665"/>
          </a:xfrm>
          <a:prstGeom prst="rect">
            <a:avLst/>
          </a:prstGeom>
          <a:noFill/>
          <a:ln w="9525">
            <a:noFill/>
            <a:miter lim="800000"/>
            <a:headEnd/>
            <a:tailEnd/>
          </a:ln>
        </p:spPr>
        <p:txBody>
          <a:bodyPr wrap="square" anchor="ctr">
            <a:spAutoFit/>
          </a:bodyPr>
          <a:lstStyle/>
          <a:p>
            <a:r>
              <a:rPr lang="en-US" sz="2400" b="1" i="1" dirty="0" err="1" smtClean="0">
                <a:solidFill>
                  <a:srgbClr val="7030A0"/>
                </a:solidFill>
                <a:latin typeface="Calibri" pitchFamily="34" charset="0"/>
                <a:cs typeface="Times New Roman" pitchFamily="18" charset="0"/>
              </a:rPr>
              <a:t>Zimm</a:t>
            </a:r>
            <a:r>
              <a:rPr lang="en-US" sz="2400" b="1" i="1" dirty="0">
                <a:solidFill>
                  <a:srgbClr val="7030A0"/>
                </a:solidFill>
                <a:latin typeface="Calibri" pitchFamily="34" charset="0"/>
                <a:cs typeface="Times New Roman" pitchFamily="18" charset="0"/>
              </a:rPr>
              <a:t>, Debye, Berry, or Random Coil </a:t>
            </a:r>
            <a:r>
              <a:rPr lang="zh-CN" altLang="en-US" sz="2400" b="1" dirty="0" smtClean="0">
                <a:solidFill>
                  <a:srgbClr val="7030A0"/>
                </a:solidFill>
                <a:latin typeface="Calibri" pitchFamily="34" charset="0"/>
                <a:cs typeface="Times New Roman" pitchFamily="18" charset="0"/>
              </a:rPr>
              <a:t>公式适用范围</a:t>
            </a:r>
            <a:endParaRPr lang="en-US" sz="2400" b="1" dirty="0">
              <a:solidFill>
                <a:srgbClr val="7030A0"/>
              </a:solidFill>
              <a:latin typeface="Calibri" pitchFamily="34" charset="0"/>
            </a:endParaRPr>
          </a:p>
        </p:txBody>
      </p:sp>
      <p:graphicFrame>
        <p:nvGraphicFramePr>
          <p:cNvPr id="4" name="Group 91"/>
          <p:cNvGraphicFramePr>
            <a:graphicFrameLocks noGrp="1"/>
          </p:cNvGraphicFramePr>
          <p:nvPr/>
        </p:nvGraphicFramePr>
        <p:xfrm>
          <a:off x="977261" y="1654364"/>
          <a:ext cx="7208528" cy="4359941"/>
        </p:xfrm>
        <a:graphic>
          <a:graphicData uri="http://schemas.openxmlformats.org/drawingml/2006/table">
            <a:tbl>
              <a:tblPr>
                <a:effectLst/>
                <a:tableStyleId>{775DCB02-9BB8-47FD-8907-85C794F793BA}</a:tableStyleId>
              </a:tblPr>
              <a:tblGrid>
                <a:gridCol w="1802132"/>
                <a:gridCol w="1802132"/>
                <a:gridCol w="3604264"/>
              </a:tblGrid>
              <a:tr h="710121">
                <a:tc>
                  <a:txBody>
                    <a:bodyPr/>
                    <a:lstStyle/>
                    <a:p>
                      <a:pPr marL="0" marR="0" lvl="0" indent="0" algn="ctr" defTabSz="914400" rtl="0" eaLnBrk="0" fontAlgn="base" latinLnBrk="0" hangingPunct="0">
                        <a:lnSpc>
                          <a:spcPct val="90000"/>
                        </a:lnSpc>
                        <a:spcBef>
                          <a:spcPct val="3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Calibri" pitchFamily="34" charset="0"/>
                        </a:rPr>
                        <a:t>公 式</a:t>
                      </a:r>
                      <a:endParaRPr kumimoji="0" lang="en-US" sz="2400" b="1" i="0" u="none" strike="noStrike" cap="none" normalizeH="0" baseline="0" dirty="0" smtClean="0">
                        <a:ln>
                          <a:noFill/>
                        </a:ln>
                        <a:solidFill>
                          <a:schemeClr val="tx1"/>
                        </a:solidFill>
                        <a:effectLst/>
                        <a:latin typeface="Calibri" pitchFamily="34" charset="0"/>
                      </a:endParaRPr>
                    </a:p>
                  </a:txBody>
                  <a:tcPr anchor="ctr" horzOverflow="overflow">
                    <a:cell3D prstMaterial="dkEdge">
                      <a:bevel/>
                      <a:lightRig rig="flood" dir="t"/>
                    </a:cell3D>
                  </a:tcPr>
                </a:tc>
                <a:tc>
                  <a:txBody>
                    <a:bodyPr/>
                    <a:lstStyle/>
                    <a:p>
                      <a:pPr marL="0" marR="0" lvl="0" indent="0" algn="ctr" defTabSz="914400" rtl="0" eaLnBrk="0" fontAlgn="base" latinLnBrk="0" hangingPunct="0">
                        <a:lnSpc>
                          <a:spcPct val="90000"/>
                        </a:lnSpc>
                        <a:spcBef>
                          <a:spcPct val="30000"/>
                        </a:spcBef>
                        <a:spcAft>
                          <a:spcPct val="0"/>
                        </a:spcAft>
                        <a:buClrTx/>
                        <a:buSzTx/>
                        <a:buFontTx/>
                        <a:buNone/>
                        <a:tabLst/>
                      </a:pPr>
                      <a:r>
                        <a:rPr kumimoji="0" lang="en-US" sz="2400" b="1" u="none" strike="noStrike" cap="none" normalizeH="0" baseline="0" dirty="0" smtClean="0">
                          <a:ln>
                            <a:noFill/>
                          </a:ln>
                          <a:effectLst/>
                          <a:latin typeface="Calibri" pitchFamily="34" charset="0"/>
                        </a:rPr>
                        <a:t>y </a:t>
                      </a:r>
                      <a:r>
                        <a:rPr kumimoji="0" lang="zh-CN" altLang="en-US" sz="2400" b="1" u="none" strike="noStrike" cap="none" normalizeH="0" baseline="0" dirty="0" smtClean="0">
                          <a:ln>
                            <a:noFill/>
                          </a:ln>
                          <a:effectLst/>
                          <a:latin typeface="Calibri" pitchFamily="34" charset="0"/>
                        </a:rPr>
                        <a:t>轴</a:t>
                      </a:r>
                      <a:endParaRPr kumimoji="0" lang="en-US" sz="2400" b="1" i="0" u="none" strike="noStrike" cap="none" normalizeH="0" baseline="0" dirty="0" smtClean="0">
                        <a:ln>
                          <a:noFill/>
                        </a:ln>
                        <a:solidFill>
                          <a:schemeClr val="tx1"/>
                        </a:solidFill>
                        <a:effectLst/>
                        <a:latin typeface="Calibri" pitchFamily="34" charset="0"/>
                      </a:endParaRPr>
                    </a:p>
                  </a:txBody>
                  <a:tcPr anchor="ctr" horzOverflow="overflow">
                    <a:cell3D prstMaterial="dkEdge">
                      <a:bevel/>
                      <a:lightRig rig="flood" dir="t"/>
                    </a:cell3D>
                  </a:tcPr>
                </a:tc>
                <a:tc>
                  <a:txBody>
                    <a:bodyPr/>
                    <a:lstStyle/>
                    <a:p>
                      <a:pPr marL="0" marR="0" lvl="0" indent="0" algn="ctr" defTabSz="914400" rtl="0" eaLnBrk="0" fontAlgn="base" latinLnBrk="0" hangingPunct="0">
                        <a:lnSpc>
                          <a:spcPct val="90000"/>
                        </a:lnSpc>
                        <a:spcBef>
                          <a:spcPct val="3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Calibri" pitchFamily="34" charset="0"/>
                        </a:rPr>
                        <a:t>应用说明</a:t>
                      </a:r>
                      <a:endParaRPr kumimoji="0" lang="en-US" sz="2400" b="1" i="0" u="none" strike="noStrike" cap="none" normalizeH="0" baseline="0" dirty="0" smtClean="0">
                        <a:ln>
                          <a:noFill/>
                        </a:ln>
                        <a:solidFill>
                          <a:schemeClr val="tx1"/>
                        </a:solidFill>
                        <a:effectLst/>
                        <a:latin typeface="Calibri" pitchFamily="34" charset="0"/>
                      </a:endParaRPr>
                    </a:p>
                  </a:txBody>
                  <a:tcPr anchor="ctr" horzOverflow="overflow">
                    <a:cell3D prstMaterial="dkEdge">
                      <a:bevel/>
                      <a:lightRig rig="flood" dir="t"/>
                    </a:cell3D>
                  </a:tcPr>
                </a:tc>
              </a:tr>
              <a:tr h="912455">
                <a:tc>
                  <a:txBody>
                    <a:bodyPr/>
                    <a:lstStyle/>
                    <a:p>
                      <a:pPr marL="0" marR="0" lvl="0" indent="0" algn="ctr" defTabSz="914400" rtl="0" eaLnBrk="0" fontAlgn="base" latinLnBrk="0" hangingPunct="0">
                        <a:lnSpc>
                          <a:spcPct val="90000"/>
                        </a:lnSpc>
                        <a:spcBef>
                          <a:spcPct val="30000"/>
                        </a:spcBef>
                        <a:spcAft>
                          <a:spcPct val="0"/>
                        </a:spcAft>
                        <a:buClrTx/>
                        <a:buSzTx/>
                        <a:buFontTx/>
                        <a:buNone/>
                        <a:tabLst/>
                      </a:pPr>
                      <a:r>
                        <a:rPr kumimoji="0" lang="en-US" sz="2400" b="1" u="none" strike="noStrike" cap="none" normalizeH="0" baseline="0" dirty="0" smtClean="0">
                          <a:ln>
                            <a:noFill/>
                          </a:ln>
                          <a:effectLst/>
                          <a:latin typeface="Calibri" pitchFamily="34" charset="0"/>
                        </a:rPr>
                        <a:t>Zimm</a:t>
                      </a:r>
                      <a:endParaRPr kumimoji="0" lang="en-US" sz="2400" b="1" i="0" u="none" strike="noStrike" cap="none" normalizeH="0" baseline="0" dirty="0" smtClean="0">
                        <a:ln>
                          <a:noFill/>
                        </a:ln>
                        <a:solidFill>
                          <a:schemeClr val="tx1"/>
                        </a:solidFill>
                        <a:effectLst/>
                        <a:latin typeface="Calibri" pitchFamily="34" charset="0"/>
                      </a:endParaRPr>
                    </a:p>
                  </a:txBody>
                  <a:tcPr anchor="ctr" horzOverflow="overflow">
                    <a:cell3D prstMaterial="dkEdge">
                      <a:bevel/>
                      <a:lightRig rig="flood" dir="t"/>
                    </a:cell3D>
                  </a:tcPr>
                </a:tc>
                <a:tc>
                  <a:txBody>
                    <a:bodyPr/>
                    <a:lstStyle/>
                    <a:p>
                      <a:pPr marL="0" marR="0" lvl="0" indent="0" algn="ctr" defTabSz="914400" rtl="0" eaLnBrk="0" fontAlgn="base" latinLnBrk="0" hangingPunct="0">
                        <a:lnSpc>
                          <a:spcPct val="90000"/>
                        </a:lnSpc>
                        <a:spcBef>
                          <a:spcPct val="3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Calibri" pitchFamily="34" charset="0"/>
                      </a:endParaRPr>
                    </a:p>
                  </a:txBody>
                  <a:tcPr anchor="ctr" horzOverflow="overflow">
                    <a:cell3D prstMaterial="dkEdge">
                      <a:bevel/>
                      <a:lightRig rig="flood" dir="t"/>
                    </a:cell3D>
                  </a:tcPr>
                </a:tc>
                <a:tc>
                  <a:txBody>
                    <a:bodyPr/>
                    <a:lstStyle/>
                    <a:p>
                      <a:pPr marL="0" marR="0" lvl="0" indent="0" algn="ctr" defTabSz="914400" rtl="0" eaLnBrk="0" fontAlgn="base" latinLnBrk="0" hangingPunct="0">
                        <a:lnSpc>
                          <a:spcPct val="90000"/>
                        </a:lnSpc>
                        <a:spcBef>
                          <a:spcPct val="30000"/>
                        </a:spcBef>
                        <a:spcAft>
                          <a:spcPct val="0"/>
                        </a:spcAft>
                        <a:buClrTx/>
                        <a:buSzTx/>
                        <a:buFontTx/>
                        <a:buNone/>
                        <a:tabLst/>
                      </a:pPr>
                      <a:r>
                        <a:rPr kumimoji="0" lang="en-US" sz="2400" u="none" strike="noStrike" cap="none" normalizeH="0" baseline="0" dirty="0" smtClean="0">
                          <a:ln>
                            <a:noFill/>
                          </a:ln>
                          <a:effectLst/>
                          <a:latin typeface="Calibri" pitchFamily="34" charset="0"/>
                        </a:rPr>
                        <a:t>10 to 100 nm</a:t>
                      </a:r>
                    </a:p>
                    <a:p>
                      <a:pPr marL="0" marR="0" lvl="0" indent="0" algn="ctr" defTabSz="914400" rtl="0" eaLnBrk="0" fontAlgn="base" latinLnBrk="0" hangingPunct="0">
                        <a:lnSpc>
                          <a:spcPct val="90000"/>
                        </a:lnSpc>
                        <a:spcBef>
                          <a:spcPct val="30000"/>
                        </a:spcBef>
                        <a:spcAft>
                          <a:spcPct val="0"/>
                        </a:spcAft>
                        <a:buClrTx/>
                        <a:buSzTx/>
                        <a:buFontTx/>
                        <a:buNone/>
                        <a:tabLst/>
                      </a:pPr>
                      <a:r>
                        <a:rPr kumimoji="0" lang="en-US" sz="2400" u="none" strike="noStrike" cap="none" normalizeH="0" baseline="0" dirty="0" smtClean="0">
                          <a:ln>
                            <a:noFill/>
                          </a:ln>
                          <a:effectLst/>
                          <a:latin typeface="Calibri" pitchFamily="34" charset="0"/>
                        </a:rPr>
                        <a:t>most linear</a:t>
                      </a:r>
                      <a:endParaRPr kumimoji="0" lang="en-US" sz="2400" b="0" i="0" u="none" strike="noStrike" cap="none" normalizeH="0" baseline="0" dirty="0" smtClean="0">
                        <a:ln>
                          <a:noFill/>
                        </a:ln>
                        <a:solidFill>
                          <a:schemeClr val="tx1"/>
                        </a:solidFill>
                        <a:effectLst/>
                        <a:latin typeface="Calibri" pitchFamily="34" charset="0"/>
                      </a:endParaRPr>
                    </a:p>
                  </a:txBody>
                  <a:tcPr anchor="ctr" horzOverflow="overflow">
                    <a:cell3D prstMaterial="dkEdge">
                      <a:bevel/>
                      <a:lightRig rig="flood" dir="t"/>
                    </a:cell3D>
                  </a:tcPr>
                </a:tc>
              </a:tr>
              <a:tr h="912455">
                <a:tc>
                  <a:txBody>
                    <a:bodyPr/>
                    <a:lstStyle/>
                    <a:p>
                      <a:pPr marL="0" marR="0" lvl="0" indent="0" algn="ctr" defTabSz="914400" rtl="0" eaLnBrk="0" fontAlgn="base" latinLnBrk="0" hangingPunct="0">
                        <a:lnSpc>
                          <a:spcPct val="90000"/>
                        </a:lnSpc>
                        <a:spcBef>
                          <a:spcPct val="30000"/>
                        </a:spcBef>
                        <a:spcAft>
                          <a:spcPct val="0"/>
                        </a:spcAft>
                        <a:buClrTx/>
                        <a:buSzTx/>
                        <a:buFontTx/>
                        <a:buNone/>
                        <a:tabLst/>
                      </a:pPr>
                      <a:r>
                        <a:rPr kumimoji="0" lang="en-US" sz="2400" b="1" u="none" strike="noStrike" cap="none" normalizeH="0" baseline="0" dirty="0" smtClean="0">
                          <a:ln>
                            <a:noFill/>
                          </a:ln>
                          <a:effectLst/>
                          <a:latin typeface="Calibri" pitchFamily="34" charset="0"/>
                        </a:rPr>
                        <a:t>Berry</a:t>
                      </a:r>
                      <a:endParaRPr kumimoji="0" lang="en-US" sz="2400" b="1" i="0" u="none" strike="noStrike" cap="none" normalizeH="0" baseline="0" dirty="0" smtClean="0">
                        <a:ln>
                          <a:noFill/>
                        </a:ln>
                        <a:solidFill>
                          <a:schemeClr val="tx1"/>
                        </a:solidFill>
                        <a:effectLst/>
                        <a:latin typeface="Calibri" pitchFamily="34" charset="0"/>
                      </a:endParaRPr>
                    </a:p>
                  </a:txBody>
                  <a:tcPr anchor="ctr" horzOverflow="overflow">
                    <a:cell3D prstMaterial="dkEdge">
                      <a:bevel/>
                      <a:lightRig rig="flood" dir="t"/>
                    </a:cell3D>
                  </a:tcPr>
                </a:tc>
                <a:tc>
                  <a:txBody>
                    <a:bodyPr/>
                    <a:lstStyle/>
                    <a:p>
                      <a:pPr marL="0" marR="0" lvl="0" indent="0" algn="ctr" defTabSz="914400" rtl="0" eaLnBrk="0" fontAlgn="base" latinLnBrk="0" hangingPunct="0">
                        <a:lnSpc>
                          <a:spcPct val="90000"/>
                        </a:lnSpc>
                        <a:spcBef>
                          <a:spcPct val="30000"/>
                        </a:spcBef>
                        <a:spcAft>
                          <a:spcPct val="0"/>
                        </a:spcAft>
                        <a:buClrTx/>
                        <a:buSzTx/>
                        <a:buFontTx/>
                        <a:buNone/>
                        <a:tabLst/>
                      </a:pPr>
                      <a:endParaRPr kumimoji="0" lang="en-US" sz="2400" b="0" i="0" u="none" strike="noStrike" cap="none" normalizeH="0" baseline="0" smtClean="0">
                        <a:ln>
                          <a:noFill/>
                        </a:ln>
                        <a:solidFill>
                          <a:schemeClr val="tx1"/>
                        </a:solidFill>
                        <a:effectLst/>
                        <a:latin typeface="Calibri" pitchFamily="34" charset="0"/>
                      </a:endParaRPr>
                    </a:p>
                  </a:txBody>
                  <a:tcPr anchor="ctr" horzOverflow="overflow">
                    <a:cell3D prstMaterial="dkEdge">
                      <a:bevel/>
                      <a:lightRig rig="flood" dir="t"/>
                    </a:cell3D>
                  </a:tcPr>
                </a:tc>
                <a:tc>
                  <a:txBody>
                    <a:bodyPr/>
                    <a:lstStyle/>
                    <a:p>
                      <a:pPr marL="0" marR="0" lvl="0" indent="0" algn="ctr" defTabSz="914400" rtl="0" eaLnBrk="0" fontAlgn="base" latinLnBrk="0" hangingPunct="0">
                        <a:lnSpc>
                          <a:spcPct val="90000"/>
                        </a:lnSpc>
                        <a:spcBef>
                          <a:spcPct val="30000"/>
                        </a:spcBef>
                        <a:spcAft>
                          <a:spcPct val="0"/>
                        </a:spcAft>
                        <a:buClrTx/>
                        <a:buSzTx/>
                        <a:buFontTx/>
                        <a:buNone/>
                        <a:tabLst/>
                      </a:pPr>
                      <a:r>
                        <a:rPr kumimoji="0" lang="en-US" sz="2400" u="none" strike="noStrike" cap="none" normalizeH="0" baseline="0" smtClean="0">
                          <a:ln>
                            <a:noFill/>
                          </a:ln>
                          <a:effectLst/>
                          <a:latin typeface="Calibri" pitchFamily="34" charset="0"/>
                        </a:rPr>
                        <a:t>100 to 200 nm</a:t>
                      </a:r>
                    </a:p>
                    <a:p>
                      <a:pPr marL="0" marR="0" lvl="0" indent="0" algn="ctr" defTabSz="914400" rtl="0" eaLnBrk="0" fontAlgn="base" latinLnBrk="0" hangingPunct="0">
                        <a:lnSpc>
                          <a:spcPct val="90000"/>
                        </a:lnSpc>
                        <a:spcBef>
                          <a:spcPct val="30000"/>
                        </a:spcBef>
                        <a:spcAft>
                          <a:spcPct val="0"/>
                        </a:spcAft>
                        <a:buClrTx/>
                        <a:buSzTx/>
                        <a:buFontTx/>
                        <a:buNone/>
                        <a:tabLst/>
                      </a:pPr>
                      <a:r>
                        <a:rPr kumimoji="0" lang="en-US" sz="2400" u="none" strike="noStrike" cap="none" normalizeH="0" baseline="0" smtClean="0">
                          <a:ln>
                            <a:noFill/>
                          </a:ln>
                          <a:effectLst/>
                          <a:latin typeface="Calibri" pitchFamily="34" charset="0"/>
                        </a:rPr>
                        <a:t>instead of Zimm plot</a:t>
                      </a:r>
                      <a:endParaRPr kumimoji="0" lang="en-US" sz="2400" b="0" i="0" u="none" strike="noStrike" cap="none" normalizeH="0" baseline="0" smtClean="0">
                        <a:ln>
                          <a:noFill/>
                        </a:ln>
                        <a:solidFill>
                          <a:schemeClr val="tx1"/>
                        </a:solidFill>
                        <a:effectLst/>
                        <a:latin typeface="Calibri" pitchFamily="34" charset="0"/>
                      </a:endParaRPr>
                    </a:p>
                  </a:txBody>
                  <a:tcPr anchor="ctr" horzOverflow="overflow">
                    <a:cell3D prstMaterial="dkEdge">
                      <a:bevel/>
                      <a:lightRig rig="flood" dir="t"/>
                    </a:cell3D>
                  </a:tcPr>
                </a:tc>
              </a:tr>
              <a:tr h="912455">
                <a:tc>
                  <a:txBody>
                    <a:bodyPr/>
                    <a:lstStyle/>
                    <a:p>
                      <a:pPr marL="0" marR="0" lvl="0" indent="0" algn="ctr" defTabSz="914400" rtl="0" eaLnBrk="0" fontAlgn="base" latinLnBrk="0" hangingPunct="0">
                        <a:lnSpc>
                          <a:spcPct val="90000"/>
                        </a:lnSpc>
                        <a:spcBef>
                          <a:spcPct val="30000"/>
                        </a:spcBef>
                        <a:spcAft>
                          <a:spcPct val="0"/>
                        </a:spcAft>
                        <a:buClrTx/>
                        <a:buSzTx/>
                        <a:buFontTx/>
                        <a:buNone/>
                        <a:tabLst/>
                      </a:pPr>
                      <a:r>
                        <a:rPr kumimoji="0" lang="en-US" sz="2400" b="1" u="none" strike="noStrike" cap="none" normalizeH="0" baseline="0" dirty="0" smtClean="0">
                          <a:ln>
                            <a:noFill/>
                          </a:ln>
                          <a:effectLst/>
                          <a:latin typeface="Calibri" pitchFamily="34" charset="0"/>
                        </a:rPr>
                        <a:t>Debye</a:t>
                      </a:r>
                      <a:endParaRPr kumimoji="0" lang="en-US" sz="2400" b="1" i="0" u="none" strike="noStrike" cap="none" normalizeH="0" baseline="0" dirty="0" smtClean="0">
                        <a:ln>
                          <a:noFill/>
                        </a:ln>
                        <a:solidFill>
                          <a:schemeClr val="tx1"/>
                        </a:solidFill>
                        <a:effectLst/>
                        <a:latin typeface="Calibri" pitchFamily="34" charset="0"/>
                      </a:endParaRPr>
                    </a:p>
                  </a:txBody>
                  <a:tcPr anchor="ctr" horzOverflow="overflow">
                    <a:cell3D prstMaterial="dkEdge">
                      <a:bevel/>
                      <a:lightRig rig="flood" dir="t"/>
                    </a:cell3D>
                  </a:tcPr>
                </a:tc>
                <a:tc>
                  <a:txBody>
                    <a:bodyPr/>
                    <a:lstStyle/>
                    <a:p>
                      <a:pPr marL="0" marR="0" lvl="0" indent="0" algn="ctr" defTabSz="914400" rtl="0" eaLnBrk="0" fontAlgn="base" latinLnBrk="0" hangingPunct="0">
                        <a:lnSpc>
                          <a:spcPct val="90000"/>
                        </a:lnSpc>
                        <a:spcBef>
                          <a:spcPct val="3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Calibri" pitchFamily="34" charset="0"/>
                      </a:endParaRPr>
                    </a:p>
                  </a:txBody>
                  <a:tcPr anchor="ctr" horzOverflow="overflow">
                    <a:cell3D prstMaterial="dkEdge">
                      <a:bevel/>
                      <a:lightRig rig="flood" dir="t"/>
                    </a:cell3D>
                  </a:tcPr>
                </a:tc>
                <a:tc>
                  <a:txBody>
                    <a:bodyPr/>
                    <a:lstStyle/>
                    <a:p>
                      <a:pPr marL="0" marR="0" lvl="0" indent="0" algn="ctr" defTabSz="914400" rtl="0" eaLnBrk="0" fontAlgn="base" latinLnBrk="0" hangingPunct="0">
                        <a:lnSpc>
                          <a:spcPct val="90000"/>
                        </a:lnSpc>
                        <a:spcBef>
                          <a:spcPct val="30000"/>
                        </a:spcBef>
                        <a:spcAft>
                          <a:spcPct val="0"/>
                        </a:spcAft>
                        <a:buClrTx/>
                        <a:buSzTx/>
                        <a:buFontTx/>
                        <a:buNone/>
                        <a:tabLst/>
                      </a:pPr>
                      <a:r>
                        <a:rPr kumimoji="0" lang="en-US" sz="2400" u="none" strike="noStrike" cap="none" normalizeH="0" baseline="0" dirty="0" smtClean="0">
                          <a:ln>
                            <a:noFill/>
                          </a:ln>
                          <a:effectLst/>
                          <a:latin typeface="Calibri" pitchFamily="34" charset="0"/>
                        </a:rPr>
                        <a:t>Wide size range, </a:t>
                      </a:r>
                    </a:p>
                    <a:p>
                      <a:pPr marL="0" marR="0" lvl="0" indent="0" algn="ctr" defTabSz="914400" rtl="0" eaLnBrk="0" fontAlgn="base" latinLnBrk="0" hangingPunct="0">
                        <a:lnSpc>
                          <a:spcPct val="90000"/>
                        </a:lnSpc>
                        <a:spcBef>
                          <a:spcPct val="3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rPr>
                        <a:t>Generally higher fit order</a:t>
                      </a:r>
                    </a:p>
                  </a:txBody>
                  <a:tcPr anchor="ctr" horzOverflow="overflow">
                    <a:cell3D prstMaterial="dkEdge">
                      <a:bevel/>
                      <a:lightRig rig="flood" dir="t"/>
                    </a:cell3D>
                  </a:tcPr>
                </a:tc>
              </a:tr>
              <a:tr h="912455">
                <a:tc>
                  <a:txBody>
                    <a:bodyPr/>
                    <a:lstStyle/>
                    <a:p>
                      <a:pPr marL="0" marR="0" lvl="0" indent="0" algn="ctr" defTabSz="914400" rtl="0" eaLnBrk="0" fontAlgn="base" latinLnBrk="0" hangingPunct="0">
                        <a:lnSpc>
                          <a:spcPct val="90000"/>
                        </a:lnSpc>
                        <a:spcBef>
                          <a:spcPct val="3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rPr>
                        <a:t>Random Coil</a:t>
                      </a:r>
                    </a:p>
                  </a:txBody>
                  <a:tcPr anchor="ctr" horzOverflow="overflow">
                    <a:cell3D prstMaterial="dkEdge">
                      <a:bevel/>
                      <a:lightRig rig="flood" dir="t"/>
                    </a:cell3D>
                  </a:tcPr>
                </a:tc>
                <a:tc>
                  <a:txBody>
                    <a:bodyPr/>
                    <a:lstStyle/>
                    <a:p>
                      <a:pPr marL="0" marR="0" lvl="0" indent="0" algn="ctr" defTabSz="914400" rtl="0" eaLnBrk="0" fontAlgn="base" latinLnBrk="0" hangingPunct="0">
                        <a:lnSpc>
                          <a:spcPct val="90000"/>
                        </a:lnSpc>
                        <a:spcBef>
                          <a:spcPct val="3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Calibri" pitchFamily="34" charset="0"/>
                      </a:endParaRPr>
                    </a:p>
                  </a:txBody>
                  <a:tcPr anchor="ctr" horzOverflow="overflow">
                    <a:cell3D prstMaterial="dkEdge">
                      <a:bevel/>
                      <a:lightRig rig="flood" dir="t"/>
                    </a:cell3D>
                  </a:tcPr>
                </a:tc>
                <a:tc>
                  <a:txBody>
                    <a:bodyPr/>
                    <a:lstStyle/>
                    <a:p>
                      <a:pPr marL="0" marR="0" lvl="0" indent="0" algn="ctr" defTabSz="914400" rtl="0" eaLnBrk="0" fontAlgn="base" latinLnBrk="0" hangingPunct="0">
                        <a:lnSpc>
                          <a:spcPct val="90000"/>
                        </a:lnSpc>
                        <a:spcBef>
                          <a:spcPct val="3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rPr>
                        <a:t>Assumes random coil conformation</a:t>
                      </a:r>
                    </a:p>
                  </a:txBody>
                  <a:tcPr anchor="ctr" horzOverflow="overflow">
                    <a:cell3D prstMaterial="dkEdge">
                      <a:bevel/>
                      <a:lightRig rig="flood" dir="t"/>
                    </a:cell3D>
                  </a:tcPr>
                </a:tc>
              </a:tr>
            </a:tbl>
          </a:graphicData>
        </a:graphic>
      </p:graphicFrame>
      <p:graphicFrame>
        <p:nvGraphicFramePr>
          <p:cNvPr id="126985" name="Object 9"/>
          <p:cNvGraphicFramePr>
            <a:graphicFrameLocks noChangeAspect="1"/>
          </p:cNvGraphicFramePr>
          <p:nvPr/>
        </p:nvGraphicFramePr>
        <p:xfrm>
          <a:off x="3317134" y="3307405"/>
          <a:ext cx="847725" cy="866775"/>
        </p:xfrm>
        <a:graphic>
          <a:graphicData uri="http://schemas.openxmlformats.org/presentationml/2006/ole">
            <p:oleObj spid="_x0000_s126985" name="Equation" r:id="rId4" imgW="850531" imgH="863225" progId="Equation.3">
              <p:embed/>
            </p:oleObj>
          </a:graphicData>
        </a:graphic>
      </p:graphicFrame>
      <p:graphicFrame>
        <p:nvGraphicFramePr>
          <p:cNvPr id="126983" name="Object 7"/>
          <p:cNvGraphicFramePr>
            <a:graphicFrameLocks noChangeAspect="1"/>
          </p:cNvGraphicFramePr>
          <p:nvPr/>
        </p:nvGraphicFramePr>
        <p:xfrm>
          <a:off x="3383809" y="4271456"/>
          <a:ext cx="714375" cy="723900"/>
        </p:xfrm>
        <a:graphic>
          <a:graphicData uri="http://schemas.openxmlformats.org/presentationml/2006/ole">
            <p:oleObj spid="_x0000_s126983" name="Equation" r:id="rId5" imgW="710891" imgH="723586" progId="Equation.3">
              <p:embed/>
            </p:oleObj>
          </a:graphicData>
        </a:graphic>
      </p:graphicFrame>
      <p:graphicFrame>
        <p:nvGraphicFramePr>
          <p:cNvPr id="126981" name="Object 5"/>
          <p:cNvGraphicFramePr>
            <a:graphicFrameLocks noChangeAspect="1"/>
          </p:cNvGraphicFramePr>
          <p:nvPr/>
        </p:nvGraphicFramePr>
        <p:xfrm>
          <a:off x="3421909" y="2398070"/>
          <a:ext cx="638175" cy="828675"/>
        </p:xfrm>
        <a:graphic>
          <a:graphicData uri="http://schemas.openxmlformats.org/presentationml/2006/ole">
            <p:oleObj spid="_x0000_s126981" name="Equation" r:id="rId6" imgW="634725" imgH="825142" progId="Equation.3">
              <p:embed/>
            </p:oleObj>
          </a:graphicData>
        </a:graphic>
      </p:graphicFrame>
      <p:sp>
        <p:nvSpPr>
          <p:cNvPr id="126986"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6987" name="Rectangle 11"/>
          <p:cNvSpPr>
            <a:spLocks noChangeArrowheads="1"/>
          </p:cNvSpPr>
          <p:nvPr/>
        </p:nvSpPr>
        <p:spPr bwMode="auto">
          <a:xfrm>
            <a:off x="0" y="1323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26988" name="Rectangle 12"/>
          <p:cNvSpPr>
            <a:spLocks noChangeArrowheads="1"/>
          </p:cNvSpPr>
          <p:nvPr/>
        </p:nvSpPr>
        <p:spPr bwMode="auto">
          <a:xfrm>
            <a:off x="0" y="2047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126989" name="Object 13"/>
          <p:cNvGraphicFramePr>
            <a:graphicFrameLocks noChangeAspect="1"/>
          </p:cNvGraphicFramePr>
          <p:nvPr/>
        </p:nvGraphicFramePr>
        <p:xfrm>
          <a:off x="3383809" y="5204163"/>
          <a:ext cx="714375" cy="723900"/>
        </p:xfrm>
        <a:graphic>
          <a:graphicData uri="http://schemas.openxmlformats.org/presentationml/2006/ole">
            <p:oleObj spid="_x0000_s126989" name="Equation" r:id="rId7" imgW="710891" imgH="723586" progId="Equation.3">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525026" y="1416818"/>
            <a:ext cx="8093947" cy="4388670"/>
          </a:xfrm>
        </p:spPr>
        <p:txBody>
          <a:bodyPr/>
          <a:lstStyle/>
          <a:p>
            <a:pPr>
              <a:spcBef>
                <a:spcPts val="3000"/>
              </a:spcBef>
            </a:pPr>
            <a:r>
              <a:rPr lang="en-US" b="1" dirty="0" smtClean="0">
                <a:solidFill>
                  <a:srgbClr val="0000FF"/>
                </a:solidFill>
              </a:rPr>
              <a:t>SEC</a:t>
            </a:r>
            <a:r>
              <a:rPr lang="en-US" dirty="0" smtClean="0"/>
              <a:t> = </a:t>
            </a:r>
            <a:r>
              <a:rPr lang="en-US" b="1" dirty="0" smtClean="0">
                <a:solidFill>
                  <a:srgbClr val="0000FF"/>
                </a:solidFill>
              </a:rPr>
              <a:t>S</a:t>
            </a:r>
            <a:r>
              <a:rPr lang="en-US" dirty="0" smtClean="0"/>
              <a:t>ize </a:t>
            </a:r>
            <a:r>
              <a:rPr lang="en-US" b="1" dirty="0" smtClean="0">
                <a:solidFill>
                  <a:srgbClr val="0000FF"/>
                </a:solidFill>
              </a:rPr>
              <a:t>E</a:t>
            </a:r>
            <a:r>
              <a:rPr lang="en-US" dirty="0" smtClean="0"/>
              <a:t>xclusion </a:t>
            </a:r>
            <a:r>
              <a:rPr lang="en-US" b="1" dirty="0" smtClean="0">
                <a:solidFill>
                  <a:srgbClr val="0000FF"/>
                </a:solidFill>
              </a:rPr>
              <a:t>C</a:t>
            </a:r>
            <a:r>
              <a:rPr lang="en-US" dirty="0" smtClean="0"/>
              <a:t>hromatography</a:t>
            </a:r>
            <a:r>
              <a:rPr lang="zh-CN" altLang="en-US" dirty="0" smtClean="0"/>
              <a:t>（体积排阻色谱）</a:t>
            </a:r>
            <a:endParaRPr lang="en-US" dirty="0" smtClean="0"/>
          </a:p>
          <a:p>
            <a:pPr>
              <a:spcBef>
                <a:spcPts val="3000"/>
              </a:spcBef>
            </a:pPr>
            <a:r>
              <a:rPr lang="en-US" b="1" dirty="0" smtClean="0">
                <a:solidFill>
                  <a:srgbClr val="0000FF"/>
                </a:solidFill>
              </a:rPr>
              <a:t>Size Exclusion Chromatography </a:t>
            </a:r>
            <a:r>
              <a:rPr lang="en-US" dirty="0" smtClean="0"/>
              <a:t>(SEC) </a:t>
            </a:r>
            <a:r>
              <a:rPr lang="zh-CN" altLang="en-US" dirty="0" smtClean="0"/>
              <a:t>：</a:t>
            </a:r>
            <a:r>
              <a:rPr lang="en-US" altLang="zh-CN" dirty="0" smtClean="0"/>
              <a:t/>
            </a:r>
            <a:br>
              <a:rPr lang="en-US" altLang="zh-CN" dirty="0" smtClean="0"/>
            </a:br>
            <a:r>
              <a:rPr lang="zh-CN" altLang="en-US" sz="2000" dirty="0" smtClean="0"/>
              <a:t>基于高分子分子尺寸大小不同而分离的色谱法。（分子尺寸大小：</a:t>
            </a:r>
            <a:r>
              <a:rPr lang="en-US" sz="2000" dirty="0" smtClean="0">
                <a:hlinkClick r:id="rId3" action="ppaction://hlinkfile" tooltip="Hydrodynamic volume"/>
              </a:rPr>
              <a:t>hydrodynamic volume</a:t>
            </a:r>
            <a:r>
              <a:rPr lang="en-US" sz="2000" dirty="0" smtClean="0"/>
              <a:t>.</a:t>
            </a:r>
            <a:r>
              <a:rPr lang="zh-CN" altLang="en-US" sz="2000" dirty="0" smtClean="0"/>
              <a:t>）</a:t>
            </a:r>
            <a:endParaRPr lang="en-US" sz="2000" dirty="0" smtClean="0"/>
          </a:p>
          <a:p>
            <a:pPr>
              <a:spcBef>
                <a:spcPts val="3000"/>
              </a:spcBef>
            </a:pPr>
            <a:r>
              <a:rPr lang="en-US" b="1" dirty="0" smtClean="0">
                <a:solidFill>
                  <a:srgbClr val="0000FF"/>
                </a:solidFill>
              </a:rPr>
              <a:t>MALS</a:t>
            </a:r>
            <a:r>
              <a:rPr lang="en-US" dirty="0" smtClean="0"/>
              <a:t> = </a:t>
            </a:r>
            <a:r>
              <a:rPr lang="en-US" b="1" dirty="0" smtClean="0">
                <a:solidFill>
                  <a:srgbClr val="0000FF"/>
                </a:solidFill>
              </a:rPr>
              <a:t>M</a:t>
            </a:r>
            <a:r>
              <a:rPr lang="en-US" dirty="0" smtClean="0"/>
              <a:t>ulti-</a:t>
            </a:r>
            <a:r>
              <a:rPr lang="en-US" b="1" dirty="0" smtClean="0">
                <a:solidFill>
                  <a:srgbClr val="0000FF"/>
                </a:solidFill>
              </a:rPr>
              <a:t>A</a:t>
            </a:r>
            <a:r>
              <a:rPr lang="en-US" dirty="0" smtClean="0"/>
              <a:t>ngle </a:t>
            </a:r>
            <a:r>
              <a:rPr lang="en-US" b="1" dirty="0" smtClean="0">
                <a:solidFill>
                  <a:srgbClr val="0000FF"/>
                </a:solidFill>
              </a:rPr>
              <a:t>L</a:t>
            </a:r>
            <a:r>
              <a:rPr lang="en-US" dirty="0" smtClean="0"/>
              <a:t>ight </a:t>
            </a:r>
            <a:r>
              <a:rPr lang="en-US" b="1" dirty="0" smtClean="0">
                <a:solidFill>
                  <a:srgbClr val="0000FF"/>
                </a:solidFill>
              </a:rPr>
              <a:t>S</a:t>
            </a:r>
            <a:r>
              <a:rPr lang="en-US" dirty="0" smtClean="0"/>
              <a:t>cattering</a:t>
            </a:r>
            <a:r>
              <a:rPr lang="zh-CN" altLang="en-US" dirty="0" smtClean="0"/>
              <a:t>（多角度光散射）</a:t>
            </a:r>
            <a:endParaRPr lang="en-US" dirty="0" smtClean="0"/>
          </a:p>
          <a:p>
            <a:pPr>
              <a:spcBef>
                <a:spcPts val="3000"/>
              </a:spcBef>
            </a:pPr>
            <a:r>
              <a:rPr lang="en-US" b="1" dirty="0" smtClean="0">
                <a:solidFill>
                  <a:srgbClr val="0000FF"/>
                </a:solidFill>
              </a:rPr>
              <a:t>SEC-MALS</a:t>
            </a:r>
            <a:r>
              <a:rPr lang="en-US" dirty="0" smtClean="0"/>
              <a:t>: </a:t>
            </a:r>
            <a:r>
              <a:rPr lang="zh-CN" altLang="en-US" dirty="0" smtClean="0"/>
              <a:t>多角度光散射与体积排阻法联用技术</a:t>
            </a:r>
            <a:endParaRPr lang="en-US" dirty="0" smtClean="0"/>
          </a:p>
        </p:txBody>
      </p:sp>
      <p:sp>
        <p:nvSpPr>
          <p:cNvPr id="11266" name="Title 1"/>
          <p:cNvSpPr>
            <a:spLocks noGrp="1"/>
          </p:cNvSpPr>
          <p:nvPr>
            <p:ph type="title"/>
          </p:nvPr>
        </p:nvSpPr>
        <p:spPr/>
        <p:txBody>
          <a:bodyPr/>
          <a:lstStyle/>
          <a:p>
            <a:r>
              <a:rPr lang="zh-CN" altLang="en-US" i="0" dirty="0" smtClean="0">
                <a:solidFill>
                  <a:schemeClr val="tx1"/>
                </a:solidFill>
              </a:rPr>
              <a:t>什么是</a:t>
            </a:r>
            <a:r>
              <a:rPr i="0" dirty="0" smtClean="0">
                <a:solidFill>
                  <a:schemeClr val="tx1"/>
                </a:solidFill>
              </a:rPr>
              <a:t> </a:t>
            </a:r>
            <a:r>
              <a:rPr dirty="0" smtClean="0">
                <a:solidFill>
                  <a:schemeClr val="tx1"/>
                </a:solidFill>
              </a:rPr>
              <a:t>SEC-MALS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ssolv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dissolv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147" name="Picture 3"/>
          <p:cNvPicPr>
            <a:picLocks noChangeAspect="1" noChangeArrowheads="1"/>
          </p:cNvPicPr>
          <p:nvPr/>
        </p:nvPicPr>
        <p:blipFill>
          <a:blip r:embed="rId3" cstate="print"/>
          <a:srcRect/>
          <a:stretch>
            <a:fillRect/>
          </a:stretch>
        </p:blipFill>
        <p:spPr bwMode="auto">
          <a:xfrm>
            <a:off x="4724468" y="1493838"/>
            <a:ext cx="3924300" cy="376237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Zimm Formalism</a:t>
            </a:r>
            <a:endParaRPr lang="en-US" dirty="0"/>
          </a:p>
        </p:txBody>
      </p:sp>
      <p:pic>
        <p:nvPicPr>
          <p:cNvPr id="134148" name="Picture 4"/>
          <p:cNvPicPr>
            <a:picLocks noChangeAspect="1" noChangeArrowheads="1"/>
          </p:cNvPicPr>
          <p:nvPr/>
        </p:nvPicPr>
        <p:blipFill>
          <a:blip r:embed="rId4" cstate="print"/>
          <a:srcRect/>
          <a:stretch>
            <a:fillRect/>
          </a:stretch>
        </p:blipFill>
        <p:spPr bwMode="auto">
          <a:xfrm>
            <a:off x="449971" y="1493838"/>
            <a:ext cx="3924300" cy="3762375"/>
          </a:xfrm>
          <a:prstGeom prst="rect">
            <a:avLst/>
          </a:prstGeom>
          <a:noFill/>
          <a:ln w="9525">
            <a:noFill/>
            <a:miter lim="800000"/>
            <a:headEnd/>
            <a:tailEnd/>
          </a:ln>
          <a:effectLst/>
        </p:spPr>
      </p:pic>
      <p:sp>
        <p:nvSpPr>
          <p:cNvPr id="6" name="Rectangle 6"/>
          <p:cNvSpPr>
            <a:spLocks noChangeArrowheads="1"/>
          </p:cNvSpPr>
          <p:nvPr/>
        </p:nvSpPr>
        <p:spPr bwMode="auto">
          <a:xfrm>
            <a:off x="2641709" y="3930756"/>
            <a:ext cx="1604927" cy="830997"/>
          </a:xfrm>
          <a:prstGeom prst="rect">
            <a:avLst/>
          </a:prstGeom>
          <a:noFill/>
          <a:ln w="9525">
            <a:noFill/>
            <a:miter lim="800000"/>
            <a:headEnd/>
            <a:tailEnd/>
          </a:ln>
        </p:spPr>
        <p:txBody>
          <a:bodyPr wrap="none">
            <a:spAutoFit/>
          </a:bodyPr>
          <a:lstStyle/>
          <a:p>
            <a:r>
              <a:rPr lang="en-US" dirty="0" smtClean="0"/>
              <a:t>3.613e+7 g/mol</a:t>
            </a:r>
            <a:endParaRPr lang="en-US" dirty="0"/>
          </a:p>
          <a:p>
            <a:r>
              <a:rPr lang="en-US" dirty="0" smtClean="0"/>
              <a:t>39.4 nm</a:t>
            </a:r>
            <a:endParaRPr lang="en-US" dirty="0"/>
          </a:p>
          <a:p>
            <a:r>
              <a:rPr lang="en-US" dirty="0" smtClean="0"/>
              <a:t>1</a:t>
            </a:r>
            <a:r>
              <a:rPr lang="en-US" baseline="30000" dirty="0" smtClean="0"/>
              <a:t>st</a:t>
            </a:r>
            <a:r>
              <a:rPr lang="en-US" dirty="0" smtClean="0"/>
              <a:t> order </a:t>
            </a:r>
            <a:r>
              <a:rPr lang="en-US" dirty="0"/>
              <a:t>fit</a:t>
            </a:r>
          </a:p>
        </p:txBody>
      </p:sp>
      <p:sp>
        <p:nvSpPr>
          <p:cNvPr id="7" name="TextBox 11"/>
          <p:cNvSpPr txBox="1">
            <a:spLocks noChangeArrowheads="1"/>
          </p:cNvSpPr>
          <p:nvPr/>
        </p:nvSpPr>
        <p:spPr bwMode="auto">
          <a:xfrm>
            <a:off x="1154416" y="923757"/>
            <a:ext cx="6828818" cy="369332"/>
          </a:xfrm>
          <a:prstGeom prst="rect">
            <a:avLst/>
          </a:prstGeom>
          <a:noFill/>
          <a:ln w="9525">
            <a:noFill/>
            <a:miter lim="800000"/>
            <a:headEnd/>
            <a:tailEnd/>
          </a:ln>
        </p:spPr>
        <p:txBody>
          <a:bodyPr wrap="square">
            <a:spAutoFit/>
          </a:bodyPr>
          <a:lstStyle/>
          <a:p>
            <a:r>
              <a:rPr lang="zh-CN" altLang="en-US" sz="1800" b="1" dirty="0" smtClean="0">
                <a:solidFill>
                  <a:srgbClr val="0000FF"/>
                </a:solidFill>
                <a:latin typeface="Calibri" pitchFamily="34" charset="0"/>
              </a:rPr>
              <a:t>范例</a:t>
            </a:r>
            <a:r>
              <a:rPr lang="en-US" sz="1800" b="1" dirty="0" smtClean="0">
                <a:solidFill>
                  <a:srgbClr val="0000FF"/>
                </a:solidFill>
                <a:latin typeface="Calibri" pitchFamily="34" charset="0"/>
              </a:rPr>
              <a:t>:   </a:t>
            </a:r>
            <a:r>
              <a:rPr lang="zh-CN" altLang="en-US" sz="1800" b="1" dirty="0" smtClean="0">
                <a:solidFill>
                  <a:srgbClr val="0000FF"/>
                </a:solidFill>
                <a:latin typeface="Calibri" pitchFamily="34" charset="0"/>
              </a:rPr>
              <a:t>多糖</a:t>
            </a:r>
            <a:r>
              <a:rPr lang="en-US" sz="1800" b="1" dirty="0" smtClean="0">
                <a:solidFill>
                  <a:srgbClr val="0000FF"/>
                </a:solidFill>
                <a:latin typeface="Calibri" pitchFamily="34" charset="0"/>
              </a:rPr>
              <a:t> (</a:t>
            </a:r>
            <a:r>
              <a:rPr lang="zh-CN" altLang="en-US" sz="1800" b="1" dirty="0" smtClean="0">
                <a:solidFill>
                  <a:srgbClr val="0000FF"/>
                </a:solidFill>
                <a:latin typeface="Calibri" pitchFamily="34" charset="0"/>
              </a:rPr>
              <a:t>从肠膜明串珠菌提取</a:t>
            </a:r>
            <a:r>
              <a:rPr lang="en-US" altLang="en-US" sz="1800" b="1" dirty="0" smtClean="0">
                <a:solidFill>
                  <a:srgbClr val="0000FF"/>
                </a:solidFill>
                <a:latin typeface="Calibri" pitchFamily="34" charset="0"/>
              </a:rPr>
              <a:t>)</a:t>
            </a:r>
            <a:endParaRPr lang="en-US" altLang="en-US" sz="1800" b="1" dirty="0">
              <a:solidFill>
                <a:srgbClr val="0000FF"/>
              </a:solidFill>
              <a:latin typeface="Calibri" pitchFamily="34" charset="0"/>
            </a:endParaRPr>
          </a:p>
        </p:txBody>
      </p:sp>
      <p:sp>
        <p:nvSpPr>
          <p:cNvPr id="17" name="Rectangle 2"/>
          <p:cNvSpPr>
            <a:spLocks noChangeArrowheads="1"/>
          </p:cNvSpPr>
          <p:nvPr/>
        </p:nvSpPr>
        <p:spPr bwMode="auto">
          <a:xfrm>
            <a:off x="904875" y="5289585"/>
            <a:ext cx="7504834" cy="1015663"/>
          </a:xfrm>
          <a:prstGeom prst="rect">
            <a:avLst/>
          </a:prstGeom>
          <a:noFill/>
          <a:ln w="9525">
            <a:noFill/>
            <a:miter lim="800000"/>
            <a:headEnd/>
            <a:tailEnd/>
          </a:ln>
        </p:spPr>
        <p:txBody>
          <a:bodyPr wrap="square" anchor="ctr">
            <a:spAutoFit/>
          </a:bodyPr>
          <a:lstStyle/>
          <a:p>
            <a:pPr algn="l"/>
            <a:r>
              <a:rPr lang="en-US" sz="2000" b="1" i="1" dirty="0" err="1">
                <a:solidFill>
                  <a:srgbClr val="7030A0"/>
                </a:solidFill>
                <a:latin typeface="Calibri" pitchFamily="34" charset="0"/>
                <a:cs typeface="Times New Roman" pitchFamily="18" charset="0"/>
              </a:rPr>
              <a:t>Zimm</a:t>
            </a:r>
            <a:r>
              <a:rPr lang="en-US" sz="2000" b="1" i="1" dirty="0">
                <a:solidFill>
                  <a:srgbClr val="7030A0"/>
                </a:solidFill>
                <a:latin typeface="Calibri" pitchFamily="34" charset="0"/>
                <a:cs typeface="Times New Roman" pitchFamily="18" charset="0"/>
              </a:rPr>
              <a:t> </a:t>
            </a:r>
            <a:r>
              <a:rPr lang="en-US" sz="2000" dirty="0" smtClean="0">
                <a:latin typeface="Calibri" pitchFamily="34" charset="0"/>
                <a:cs typeface="Times New Roman" pitchFamily="18" charset="0"/>
              </a:rPr>
              <a:t>– </a:t>
            </a:r>
            <a:r>
              <a:rPr lang="zh-CN" altLang="en-US" sz="2000" dirty="0" smtClean="0">
                <a:latin typeface="Calibri" pitchFamily="34" charset="0"/>
                <a:cs typeface="Times New Roman" pitchFamily="18" charset="0"/>
              </a:rPr>
              <a:t>对小至中等尺寸的分子较为适合（均方根半径达</a:t>
            </a:r>
            <a:r>
              <a:rPr lang="en-US" altLang="zh-CN" sz="2000" dirty="0" smtClean="0">
                <a:latin typeface="Calibri" pitchFamily="34" charset="0"/>
                <a:cs typeface="Times New Roman" pitchFamily="18" charset="0"/>
              </a:rPr>
              <a:t>50nm</a:t>
            </a:r>
            <a:r>
              <a:rPr lang="zh-CN" altLang="en-US" sz="2000" dirty="0" smtClean="0">
                <a:latin typeface="Calibri" pitchFamily="34" charset="0"/>
                <a:cs typeface="Times New Roman" pitchFamily="18" charset="0"/>
              </a:rPr>
              <a:t>）。该范围内的分子，使用</a:t>
            </a:r>
            <a:r>
              <a:rPr lang="en-US" altLang="zh-CN" sz="2000" dirty="0" err="1" smtClean="0">
                <a:latin typeface="Calibri" pitchFamily="34" charset="0"/>
                <a:cs typeface="Times New Roman" pitchFamily="18" charset="0"/>
              </a:rPr>
              <a:t>Zimm</a:t>
            </a:r>
            <a:r>
              <a:rPr lang="zh-CN" altLang="en-US" sz="2000" dirty="0" smtClean="0">
                <a:latin typeface="Calibri" pitchFamily="34" charset="0"/>
                <a:cs typeface="Times New Roman" pitchFamily="18" charset="0"/>
              </a:rPr>
              <a:t>比</a:t>
            </a:r>
            <a:r>
              <a:rPr lang="en-US" sz="2000" dirty="0" smtClean="0">
                <a:latin typeface="Calibri" pitchFamily="34" charset="0"/>
                <a:cs typeface="Times New Roman" pitchFamily="18" charset="0"/>
              </a:rPr>
              <a:t>Debye </a:t>
            </a:r>
            <a:r>
              <a:rPr lang="zh-CN" altLang="en-US" sz="2000" dirty="0" smtClean="0">
                <a:latin typeface="Calibri" pitchFamily="34" charset="0"/>
                <a:cs typeface="Times New Roman" pitchFamily="18" charset="0"/>
              </a:rPr>
              <a:t>拟合其线性更好。因此，可以使用较低的拟合度。</a:t>
            </a:r>
            <a:endParaRPr lang="en-US" sz="2000" u="sng" dirty="0">
              <a:latin typeface="Calibri" pitchFamily="34" charset="0"/>
              <a:cs typeface="Times New Roman" pitchFamily="18" charset="0"/>
            </a:endParaRPr>
          </a:p>
        </p:txBody>
      </p:sp>
      <p:cxnSp>
        <p:nvCxnSpPr>
          <p:cNvPr id="9" name="Straight Arrow Connector 8"/>
          <p:cNvCxnSpPr/>
          <p:nvPr/>
        </p:nvCxnSpPr>
        <p:spPr bwMode="auto">
          <a:xfrm rot="5400000" flipH="1" flipV="1">
            <a:off x="6634265" y="3307405"/>
            <a:ext cx="778213" cy="1588"/>
          </a:xfrm>
          <a:prstGeom prst="straightConnector1">
            <a:avLst/>
          </a:prstGeom>
          <a:noFill/>
          <a:ln w="1905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4" name="Picture 2"/>
          <p:cNvPicPr>
            <a:picLocks noChangeAspect="1" noChangeArrowheads="1"/>
          </p:cNvPicPr>
          <p:nvPr/>
        </p:nvPicPr>
        <p:blipFill>
          <a:blip r:embed="rId3" cstate="print"/>
          <a:srcRect/>
          <a:stretch>
            <a:fillRect/>
          </a:stretch>
        </p:blipFill>
        <p:spPr bwMode="auto">
          <a:xfrm>
            <a:off x="739775" y="1493838"/>
            <a:ext cx="3829050" cy="3533775"/>
          </a:xfrm>
          <a:prstGeom prst="rect">
            <a:avLst/>
          </a:prstGeom>
          <a:noFill/>
          <a:ln w="9525">
            <a:noFill/>
            <a:miter lim="800000"/>
            <a:headEnd/>
            <a:tailEnd/>
          </a:ln>
          <a:effectLst/>
        </p:spPr>
      </p:pic>
      <p:sp>
        <p:nvSpPr>
          <p:cNvPr id="35843" name="Title 1"/>
          <p:cNvSpPr>
            <a:spLocks noGrp="1"/>
          </p:cNvSpPr>
          <p:nvPr>
            <p:ph type="title"/>
          </p:nvPr>
        </p:nvSpPr>
        <p:spPr/>
        <p:txBody>
          <a:bodyPr/>
          <a:lstStyle/>
          <a:p>
            <a:r>
              <a:rPr lang="en-US" dirty="0" smtClean="0"/>
              <a:t>Berry Formalism</a:t>
            </a:r>
          </a:p>
        </p:txBody>
      </p:sp>
      <p:sp>
        <p:nvSpPr>
          <p:cNvPr id="35844" name="Rectangle 1"/>
          <p:cNvSpPr>
            <a:spLocks noChangeArrowheads="1"/>
          </p:cNvSpPr>
          <p:nvPr/>
        </p:nvSpPr>
        <p:spPr bwMode="auto">
          <a:xfrm>
            <a:off x="373063" y="5135394"/>
            <a:ext cx="8099728" cy="1015663"/>
          </a:xfrm>
          <a:prstGeom prst="rect">
            <a:avLst/>
          </a:prstGeom>
          <a:noFill/>
          <a:ln w="9525">
            <a:noFill/>
            <a:miter lim="800000"/>
            <a:headEnd/>
            <a:tailEnd/>
          </a:ln>
        </p:spPr>
        <p:txBody>
          <a:bodyPr wrap="square" anchor="ctr">
            <a:spAutoFit/>
          </a:bodyPr>
          <a:lstStyle/>
          <a:p>
            <a:pPr algn="l"/>
            <a:r>
              <a:rPr lang="en-US" sz="2000" b="1" i="1" dirty="0" smtClean="0">
                <a:solidFill>
                  <a:srgbClr val="7030A0"/>
                </a:solidFill>
                <a:latin typeface="Calibri" pitchFamily="34" charset="0"/>
                <a:cs typeface="Times New Roman" pitchFamily="18" charset="0"/>
              </a:rPr>
              <a:t>Berry </a:t>
            </a:r>
            <a:r>
              <a:rPr lang="en-US" sz="2000" dirty="0" smtClean="0">
                <a:latin typeface="Calibri" pitchFamily="34" charset="0"/>
                <a:cs typeface="Times New Roman" pitchFamily="18" charset="0"/>
              </a:rPr>
              <a:t>– </a:t>
            </a:r>
            <a:r>
              <a:rPr lang="zh-CN" altLang="en-US" sz="2000" dirty="0" smtClean="0">
                <a:latin typeface="Calibri" pitchFamily="34" charset="0"/>
                <a:cs typeface="Times New Roman" pitchFamily="18" charset="0"/>
              </a:rPr>
              <a:t>该拟合法适合分子尺寸较大的高分子（均方半径</a:t>
            </a:r>
            <a:r>
              <a:rPr lang="en-US" sz="2000" dirty="0" smtClean="0">
                <a:latin typeface="Calibri" pitchFamily="34" charset="0"/>
                <a:cs typeface="Times New Roman" pitchFamily="18" charset="0"/>
              </a:rPr>
              <a:t>&gt; 100 nm </a:t>
            </a:r>
            <a:r>
              <a:rPr lang="zh-CN" altLang="en-US" sz="2000" dirty="0" smtClean="0">
                <a:latin typeface="Calibri" pitchFamily="34" charset="0"/>
                <a:cs typeface="Times New Roman" pitchFamily="18" charset="0"/>
              </a:rPr>
              <a:t>）；该范围内的分子，使用</a:t>
            </a:r>
            <a:r>
              <a:rPr lang="en-US" altLang="zh-CN" sz="2000" dirty="0" smtClean="0">
                <a:latin typeface="Calibri" pitchFamily="34" charset="0"/>
                <a:cs typeface="Times New Roman" pitchFamily="18" charset="0"/>
              </a:rPr>
              <a:t>Berry</a:t>
            </a:r>
            <a:r>
              <a:rPr lang="zh-CN" altLang="en-US" sz="2000" dirty="0" smtClean="0">
                <a:latin typeface="Calibri" pitchFamily="34" charset="0"/>
                <a:cs typeface="Times New Roman" pitchFamily="18" charset="0"/>
              </a:rPr>
              <a:t>比</a:t>
            </a:r>
            <a:r>
              <a:rPr lang="en-US" altLang="zh-CN" sz="2000" dirty="0" err="1" smtClean="0">
                <a:latin typeface="Calibri" pitchFamily="34" charset="0"/>
                <a:cs typeface="Times New Roman" pitchFamily="18" charset="0"/>
              </a:rPr>
              <a:t>Zimm</a:t>
            </a:r>
            <a:r>
              <a:rPr lang="zh-CN" altLang="en-US" sz="2000" dirty="0" smtClean="0">
                <a:latin typeface="Calibri" pitchFamily="34" charset="0"/>
                <a:cs typeface="Times New Roman" pitchFamily="18" charset="0"/>
              </a:rPr>
              <a:t>拟合，其线性更好。因此，可以使用较低的拟合度。</a:t>
            </a:r>
            <a:endParaRPr lang="en-US" sz="2000" dirty="0">
              <a:latin typeface="Calibri" pitchFamily="34" charset="0"/>
              <a:cs typeface="Times New Roman" pitchFamily="18" charset="0"/>
            </a:endParaRPr>
          </a:p>
        </p:txBody>
      </p:sp>
      <p:sp>
        <p:nvSpPr>
          <p:cNvPr id="35846" name="Rectangle 6"/>
          <p:cNvSpPr>
            <a:spLocks noChangeArrowheads="1"/>
          </p:cNvSpPr>
          <p:nvPr/>
        </p:nvSpPr>
        <p:spPr bwMode="auto">
          <a:xfrm>
            <a:off x="2758441" y="3590284"/>
            <a:ext cx="1662636" cy="830997"/>
          </a:xfrm>
          <a:prstGeom prst="rect">
            <a:avLst/>
          </a:prstGeom>
          <a:noFill/>
          <a:ln w="9525">
            <a:noFill/>
            <a:miter lim="800000"/>
            <a:headEnd/>
            <a:tailEnd/>
          </a:ln>
        </p:spPr>
        <p:txBody>
          <a:bodyPr wrap="none">
            <a:spAutoFit/>
          </a:bodyPr>
          <a:lstStyle/>
          <a:p>
            <a:r>
              <a:rPr lang="en-US" dirty="0" smtClean="0"/>
              <a:t>1.166 </a:t>
            </a:r>
            <a:r>
              <a:rPr lang="en-US" dirty="0"/>
              <a:t>e+8 </a:t>
            </a:r>
            <a:r>
              <a:rPr lang="en-US" dirty="0" smtClean="0"/>
              <a:t>g/mol</a:t>
            </a:r>
            <a:endParaRPr lang="en-US" dirty="0"/>
          </a:p>
          <a:p>
            <a:r>
              <a:rPr lang="en-US" dirty="0" smtClean="0"/>
              <a:t>63.1 nm</a:t>
            </a:r>
            <a:endParaRPr lang="en-US" dirty="0"/>
          </a:p>
          <a:p>
            <a:r>
              <a:rPr lang="en-US" dirty="0"/>
              <a:t>2</a:t>
            </a:r>
            <a:r>
              <a:rPr lang="en-US" baseline="30000" dirty="0"/>
              <a:t>nd</a:t>
            </a:r>
            <a:r>
              <a:rPr lang="en-US" baseline="-25000" dirty="0"/>
              <a:t> </a:t>
            </a:r>
            <a:r>
              <a:rPr lang="en-US" dirty="0"/>
              <a:t> order fit</a:t>
            </a:r>
          </a:p>
        </p:txBody>
      </p:sp>
      <p:cxnSp>
        <p:nvCxnSpPr>
          <p:cNvPr id="35847" name="Straight Arrow Connector 8"/>
          <p:cNvCxnSpPr>
            <a:cxnSpLocks noChangeShapeType="1"/>
          </p:cNvCxnSpPr>
          <p:nvPr/>
        </p:nvCxnSpPr>
        <p:spPr bwMode="auto">
          <a:xfrm rot="5400000">
            <a:off x="5486401" y="3505200"/>
            <a:ext cx="457200" cy="3175"/>
          </a:xfrm>
          <a:prstGeom prst="straightConnector1">
            <a:avLst/>
          </a:prstGeom>
          <a:noFill/>
          <a:ln w="9525" algn="ctr">
            <a:solidFill>
              <a:srgbClr val="000000"/>
            </a:solidFill>
            <a:round/>
            <a:headEnd/>
            <a:tailEnd type="arrow" w="med" len="med"/>
          </a:ln>
        </p:spPr>
      </p:cxnSp>
      <p:pic>
        <p:nvPicPr>
          <p:cNvPr id="136195" name="Picture 3"/>
          <p:cNvPicPr>
            <a:picLocks noChangeAspect="1" noChangeArrowheads="1"/>
          </p:cNvPicPr>
          <p:nvPr/>
        </p:nvPicPr>
        <p:blipFill>
          <a:blip r:embed="rId4" cstate="print"/>
          <a:srcRect/>
          <a:stretch>
            <a:fillRect/>
          </a:stretch>
        </p:blipFill>
        <p:spPr bwMode="auto">
          <a:xfrm>
            <a:off x="4773106" y="1493838"/>
            <a:ext cx="3829050" cy="3533775"/>
          </a:xfrm>
          <a:prstGeom prst="rect">
            <a:avLst/>
          </a:prstGeom>
          <a:noFill/>
          <a:ln w="9525">
            <a:noFill/>
            <a:miter lim="800000"/>
            <a:headEnd/>
            <a:tailEnd/>
          </a:ln>
          <a:effectLst/>
        </p:spPr>
      </p:pic>
      <p:sp>
        <p:nvSpPr>
          <p:cNvPr id="11" name="TextBox 11"/>
          <p:cNvSpPr txBox="1">
            <a:spLocks noChangeArrowheads="1"/>
          </p:cNvSpPr>
          <p:nvPr/>
        </p:nvSpPr>
        <p:spPr bwMode="auto">
          <a:xfrm>
            <a:off x="1154416" y="923757"/>
            <a:ext cx="6828818" cy="369332"/>
          </a:xfrm>
          <a:prstGeom prst="rect">
            <a:avLst/>
          </a:prstGeom>
          <a:noFill/>
          <a:ln w="9525">
            <a:noFill/>
            <a:miter lim="800000"/>
            <a:headEnd/>
            <a:tailEnd/>
          </a:ln>
        </p:spPr>
        <p:txBody>
          <a:bodyPr wrap="square">
            <a:spAutoFit/>
          </a:bodyPr>
          <a:lstStyle/>
          <a:p>
            <a:r>
              <a:rPr lang="zh-CN" altLang="en-US" sz="1800" b="1" dirty="0" smtClean="0">
                <a:solidFill>
                  <a:srgbClr val="0000FF"/>
                </a:solidFill>
                <a:latin typeface="Calibri" pitchFamily="34" charset="0"/>
              </a:rPr>
              <a:t>范例</a:t>
            </a:r>
            <a:r>
              <a:rPr lang="en-US" sz="1800" b="1" dirty="0" smtClean="0">
                <a:solidFill>
                  <a:srgbClr val="0000FF"/>
                </a:solidFill>
                <a:latin typeface="Calibri" pitchFamily="34" charset="0"/>
              </a:rPr>
              <a:t>:   </a:t>
            </a:r>
            <a:r>
              <a:rPr lang="zh-CN" altLang="en-US" sz="1800" b="1" dirty="0" smtClean="0">
                <a:solidFill>
                  <a:srgbClr val="0000FF"/>
                </a:solidFill>
                <a:latin typeface="Calibri" pitchFamily="34" charset="0"/>
              </a:rPr>
              <a:t>多糖</a:t>
            </a:r>
            <a:r>
              <a:rPr lang="en-US" sz="1800" b="1" dirty="0" smtClean="0">
                <a:solidFill>
                  <a:srgbClr val="0000FF"/>
                </a:solidFill>
                <a:latin typeface="Calibri" pitchFamily="34" charset="0"/>
              </a:rPr>
              <a:t> (</a:t>
            </a:r>
            <a:r>
              <a:rPr lang="zh-CN" altLang="en-US" sz="1800" b="1" dirty="0" smtClean="0">
                <a:solidFill>
                  <a:srgbClr val="0000FF"/>
                </a:solidFill>
                <a:latin typeface="Calibri" pitchFamily="34" charset="0"/>
              </a:rPr>
              <a:t>从肠膜明串珠菌提取</a:t>
            </a:r>
            <a:r>
              <a:rPr lang="en-US" altLang="en-US" sz="1800" b="1" dirty="0" smtClean="0">
                <a:solidFill>
                  <a:srgbClr val="0000FF"/>
                </a:solidFill>
                <a:latin typeface="Calibri" pitchFamily="34" charset="0"/>
              </a:rPr>
              <a:t>)</a:t>
            </a:r>
            <a:endParaRPr lang="en-US" altLang="en-US" sz="1800" b="1" dirty="0">
              <a:solidFill>
                <a:srgbClr val="0000FF"/>
              </a:solidFill>
              <a:latin typeface="Calibri" pitchFamily="34" charset="0"/>
            </a:endParaRPr>
          </a:p>
        </p:txBody>
      </p:sp>
      <p:cxnSp>
        <p:nvCxnSpPr>
          <p:cNvPr id="9" name="Straight Arrow Connector 8"/>
          <p:cNvCxnSpPr/>
          <p:nvPr/>
        </p:nvCxnSpPr>
        <p:spPr bwMode="auto">
          <a:xfrm rot="16200000" flipH="1">
            <a:off x="6157611" y="3414407"/>
            <a:ext cx="778213" cy="1588"/>
          </a:xfrm>
          <a:prstGeom prst="straightConnector1">
            <a:avLst/>
          </a:prstGeom>
          <a:noFill/>
          <a:ln w="1905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4"/>
                                        </p:tgtEl>
                                        <p:attrNameLst>
                                          <p:attrName>style.visibility</p:attrName>
                                        </p:attrNameLst>
                                      </p:cBhvr>
                                      <p:to>
                                        <p:strVal val="visible"/>
                                      </p:to>
                                    </p:set>
                                    <p:anim calcmode="lin" valueType="num">
                                      <p:cBhvr additive="base">
                                        <p:cTn id="7" dur="500" fill="hold"/>
                                        <p:tgtEl>
                                          <p:spTgt spid="35844"/>
                                        </p:tgtEl>
                                        <p:attrNameLst>
                                          <p:attrName>ppt_x</p:attrName>
                                        </p:attrNameLst>
                                      </p:cBhvr>
                                      <p:tavLst>
                                        <p:tav tm="0">
                                          <p:val>
                                            <p:strVal val="#ppt_x"/>
                                          </p:val>
                                        </p:tav>
                                        <p:tav tm="100000">
                                          <p:val>
                                            <p:strVal val="#ppt_x"/>
                                          </p:val>
                                        </p:tav>
                                      </p:tavLst>
                                    </p:anim>
                                    <p:anim calcmode="lin" valueType="num">
                                      <p:cBhvr additive="base">
                                        <p:cTn id="8" dur="500" fill="hold"/>
                                        <p:tgtEl>
                                          <p:spTgt spid="358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171" name="Picture 3"/>
          <p:cNvPicPr>
            <a:picLocks noChangeAspect="1" noChangeArrowheads="1"/>
          </p:cNvPicPr>
          <p:nvPr/>
        </p:nvPicPr>
        <p:blipFill>
          <a:blip r:embed="rId3" cstate="print"/>
          <a:srcRect/>
          <a:stretch>
            <a:fillRect/>
          </a:stretch>
        </p:blipFill>
        <p:spPr bwMode="auto">
          <a:xfrm>
            <a:off x="603589" y="1493838"/>
            <a:ext cx="3829050" cy="3600450"/>
          </a:xfrm>
          <a:prstGeom prst="rect">
            <a:avLst/>
          </a:prstGeom>
          <a:noFill/>
          <a:ln w="9525">
            <a:noFill/>
            <a:miter lim="800000"/>
            <a:headEnd/>
            <a:tailEnd/>
          </a:ln>
          <a:effectLst/>
        </p:spPr>
      </p:pic>
      <p:sp>
        <p:nvSpPr>
          <p:cNvPr id="34819" name="Title 1"/>
          <p:cNvSpPr>
            <a:spLocks noGrp="1"/>
          </p:cNvSpPr>
          <p:nvPr>
            <p:ph type="title"/>
          </p:nvPr>
        </p:nvSpPr>
        <p:spPr/>
        <p:txBody>
          <a:bodyPr/>
          <a:lstStyle/>
          <a:p>
            <a:r>
              <a:rPr lang="en-US" dirty="0" smtClean="0"/>
              <a:t>Debye Formalism</a:t>
            </a:r>
          </a:p>
        </p:txBody>
      </p:sp>
      <p:sp>
        <p:nvSpPr>
          <p:cNvPr id="34820" name="Rectangle 2"/>
          <p:cNvSpPr>
            <a:spLocks noChangeArrowheads="1"/>
          </p:cNvSpPr>
          <p:nvPr/>
        </p:nvSpPr>
        <p:spPr bwMode="auto">
          <a:xfrm>
            <a:off x="914400" y="5239966"/>
            <a:ext cx="7543800" cy="707886"/>
          </a:xfrm>
          <a:prstGeom prst="rect">
            <a:avLst/>
          </a:prstGeom>
          <a:noFill/>
          <a:ln w="9525">
            <a:noFill/>
            <a:miter lim="800000"/>
            <a:headEnd/>
            <a:tailEnd/>
          </a:ln>
        </p:spPr>
        <p:txBody>
          <a:bodyPr>
            <a:spAutoFit/>
          </a:bodyPr>
          <a:lstStyle/>
          <a:p>
            <a:pPr algn="l"/>
            <a:r>
              <a:rPr lang="en-US" sz="2000" b="1" i="1" dirty="0">
                <a:solidFill>
                  <a:srgbClr val="7030A0"/>
                </a:solidFill>
                <a:latin typeface="Calibri" pitchFamily="34" charset="0"/>
                <a:cs typeface="Times New Roman" pitchFamily="18" charset="0"/>
              </a:rPr>
              <a:t>Debye </a:t>
            </a:r>
            <a:r>
              <a:rPr lang="en-US" sz="2000" dirty="0" smtClean="0">
                <a:latin typeface="Calibri" pitchFamily="34" charset="0"/>
                <a:cs typeface="Times New Roman" pitchFamily="18" charset="0"/>
              </a:rPr>
              <a:t>– </a:t>
            </a:r>
            <a:r>
              <a:rPr lang="zh-CN" altLang="en-US" sz="2000" dirty="0" smtClean="0">
                <a:latin typeface="Calibri" pitchFamily="34" charset="0"/>
                <a:cs typeface="Times New Roman" pitchFamily="18" charset="0"/>
              </a:rPr>
              <a:t>使用范围广；拟合线并非一定是直线；因此，需要设定较高的拟合度。</a:t>
            </a:r>
            <a:endParaRPr lang="en-US" sz="2000" dirty="0">
              <a:latin typeface="Calibri" pitchFamily="34" charset="0"/>
            </a:endParaRPr>
          </a:p>
        </p:txBody>
      </p:sp>
      <p:sp>
        <p:nvSpPr>
          <p:cNvPr id="34822" name="Rectangle 8"/>
          <p:cNvSpPr>
            <a:spLocks noChangeArrowheads="1"/>
          </p:cNvSpPr>
          <p:nvPr/>
        </p:nvSpPr>
        <p:spPr bwMode="auto">
          <a:xfrm>
            <a:off x="2644642" y="1826554"/>
            <a:ext cx="1662636" cy="830997"/>
          </a:xfrm>
          <a:prstGeom prst="rect">
            <a:avLst/>
          </a:prstGeom>
          <a:noFill/>
          <a:ln w="9525">
            <a:noFill/>
            <a:miter lim="800000"/>
            <a:headEnd/>
            <a:tailEnd/>
          </a:ln>
        </p:spPr>
        <p:txBody>
          <a:bodyPr wrap="square">
            <a:spAutoFit/>
          </a:bodyPr>
          <a:lstStyle/>
          <a:p>
            <a:r>
              <a:rPr lang="en-US" dirty="0" smtClean="0"/>
              <a:t>4.514 e+7 g/mol</a:t>
            </a:r>
          </a:p>
          <a:p>
            <a:r>
              <a:rPr lang="en-US" dirty="0" smtClean="0"/>
              <a:t>39.4 nm</a:t>
            </a:r>
            <a:endParaRPr lang="en-US" dirty="0"/>
          </a:p>
          <a:p>
            <a:r>
              <a:rPr lang="en-US" dirty="0"/>
              <a:t>2</a:t>
            </a:r>
            <a:r>
              <a:rPr lang="en-US" baseline="30000" dirty="0"/>
              <a:t>nd</a:t>
            </a:r>
            <a:r>
              <a:rPr lang="en-US" dirty="0"/>
              <a:t> order </a:t>
            </a:r>
            <a:r>
              <a:rPr lang="en-US" dirty="0" smtClean="0"/>
              <a:t>fit</a:t>
            </a:r>
            <a:endParaRPr lang="en-US" dirty="0"/>
          </a:p>
        </p:txBody>
      </p:sp>
      <p:pic>
        <p:nvPicPr>
          <p:cNvPr id="135172" name="Picture 4"/>
          <p:cNvPicPr>
            <a:picLocks noChangeAspect="1" noChangeArrowheads="1"/>
          </p:cNvPicPr>
          <p:nvPr/>
        </p:nvPicPr>
        <p:blipFill>
          <a:blip r:embed="rId4" cstate="print"/>
          <a:srcRect/>
          <a:stretch>
            <a:fillRect/>
          </a:stretch>
        </p:blipFill>
        <p:spPr bwMode="auto">
          <a:xfrm>
            <a:off x="4778105" y="1493838"/>
            <a:ext cx="3829050" cy="3600450"/>
          </a:xfrm>
          <a:prstGeom prst="rect">
            <a:avLst/>
          </a:prstGeom>
          <a:noFill/>
          <a:ln w="9525">
            <a:noFill/>
            <a:miter lim="800000"/>
            <a:headEnd/>
            <a:tailEnd/>
          </a:ln>
          <a:effectLst/>
        </p:spPr>
      </p:pic>
      <p:sp>
        <p:nvSpPr>
          <p:cNvPr id="10" name="TextBox 11"/>
          <p:cNvSpPr txBox="1">
            <a:spLocks noChangeArrowheads="1"/>
          </p:cNvSpPr>
          <p:nvPr/>
        </p:nvSpPr>
        <p:spPr bwMode="auto">
          <a:xfrm>
            <a:off x="1154416" y="923757"/>
            <a:ext cx="6828818" cy="369332"/>
          </a:xfrm>
          <a:prstGeom prst="rect">
            <a:avLst/>
          </a:prstGeom>
          <a:noFill/>
          <a:ln w="9525">
            <a:noFill/>
            <a:miter lim="800000"/>
            <a:headEnd/>
            <a:tailEnd/>
          </a:ln>
        </p:spPr>
        <p:txBody>
          <a:bodyPr wrap="square">
            <a:spAutoFit/>
          </a:bodyPr>
          <a:lstStyle/>
          <a:p>
            <a:r>
              <a:rPr lang="zh-CN" altLang="en-US" sz="1800" b="1" dirty="0" smtClean="0">
                <a:solidFill>
                  <a:srgbClr val="0000FF"/>
                </a:solidFill>
                <a:latin typeface="Calibri" pitchFamily="34" charset="0"/>
              </a:rPr>
              <a:t>范例</a:t>
            </a:r>
            <a:r>
              <a:rPr lang="en-US" sz="1800" b="1" dirty="0" smtClean="0">
                <a:solidFill>
                  <a:srgbClr val="0000FF"/>
                </a:solidFill>
                <a:latin typeface="Calibri" pitchFamily="34" charset="0"/>
              </a:rPr>
              <a:t>:   </a:t>
            </a:r>
            <a:r>
              <a:rPr lang="zh-CN" altLang="en-US" sz="1800" b="1" dirty="0" smtClean="0">
                <a:solidFill>
                  <a:srgbClr val="0000FF"/>
                </a:solidFill>
                <a:latin typeface="Calibri" pitchFamily="34" charset="0"/>
              </a:rPr>
              <a:t>多糖</a:t>
            </a:r>
            <a:r>
              <a:rPr lang="en-US" sz="1800" b="1" dirty="0" smtClean="0">
                <a:solidFill>
                  <a:srgbClr val="0000FF"/>
                </a:solidFill>
                <a:latin typeface="Calibri" pitchFamily="34" charset="0"/>
              </a:rPr>
              <a:t> (</a:t>
            </a:r>
            <a:r>
              <a:rPr lang="zh-CN" altLang="en-US" sz="1800" b="1" dirty="0" smtClean="0">
                <a:solidFill>
                  <a:srgbClr val="0000FF"/>
                </a:solidFill>
                <a:latin typeface="Calibri" pitchFamily="34" charset="0"/>
              </a:rPr>
              <a:t>从肠膜明串珠菌提取</a:t>
            </a:r>
            <a:r>
              <a:rPr lang="en-US" altLang="en-US" sz="1800" b="1" dirty="0" smtClean="0">
                <a:solidFill>
                  <a:srgbClr val="0000FF"/>
                </a:solidFill>
                <a:latin typeface="Calibri" pitchFamily="34" charset="0"/>
              </a:rPr>
              <a:t>)</a:t>
            </a:r>
            <a:endParaRPr lang="en-US" altLang="en-US" sz="1800" b="1" dirty="0">
              <a:solidFill>
                <a:srgbClr val="0000FF"/>
              </a:solidFill>
              <a:latin typeface="Calibri" pitchFamily="34" charset="0"/>
            </a:endParaRPr>
          </a:p>
        </p:txBody>
      </p:sp>
      <p:cxnSp>
        <p:nvCxnSpPr>
          <p:cNvPr id="8" name="Straight Arrow Connector 7"/>
          <p:cNvCxnSpPr/>
          <p:nvPr/>
        </p:nvCxnSpPr>
        <p:spPr bwMode="auto">
          <a:xfrm rot="5400000" flipH="1" flipV="1">
            <a:off x="6449440" y="2791838"/>
            <a:ext cx="778213" cy="1588"/>
          </a:xfrm>
          <a:prstGeom prst="straightConnector1">
            <a:avLst/>
          </a:prstGeom>
          <a:noFill/>
          <a:ln w="1905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20"/>
                                        </p:tgtEl>
                                        <p:attrNameLst>
                                          <p:attrName>style.visibility</p:attrName>
                                        </p:attrNameLst>
                                      </p:cBhvr>
                                      <p:to>
                                        <p:strVal val="visible"/>
                                      </p:to>
                                    </p:set>
                                    <p:anim calcmode="lin" valueType="num">
                                      <p:cBhvr additive="base">
                                        <p:cTn id="7" dur="500" fill="hold"/>
                                        <p:tgtEl>
                                          <p:spTgt spid="34820"/>
                                        </p:tgtEl>
                                        <p:attrNameLst>
                                          <p:attrName>ppt_x</p:attrName>
                                        </p:attrNameLst>
                                      </p:cBhvr>
                                      <p:tavLst>
                                        <p:tav tm="0">
                                          <p:val>
                                            <p:strVal val="#ppt_x"/>
                                          </p:val>
                                        </p:tav>
                                        <p:tav tm="100000">
                                          <p:val>
                                            <p:strVal val="#ppt_x"/>
                                          </p:val>
                                        </p:tav>
                                      </p:tavLst>
                                    </p:anim>
                                    <p:anim calcmode="lin" valueType="num">
                                      <p:cBhvr additive="base">
                                        <p:cTn id="8" dur="500" fill="hold"/>
                                        <p:tgtEl>
                                          <p:spTgt spid="348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Coil Formalism</a:t>
            </a:r>
            <a:endParaRPr lang="en-US" dirty="0"/>
          </a:p>
        </p:txBody>
      </p:sp>
      <p:sp>
        <p:nvSpPr>
          <p:cNvPr id="3" name="TextBox 11"/>
          <p:cNvSpPr txBox="1">
            <a:spLocks noChangeArrowheads="1"/>
          </p:cNvSpPr>
          <p:nvPr/>
        </p:nvSpPr>
        <p:spPr bwMode="auto">
          <a:xfrm>
            <a:off x="1154416" y="923757"/>
            <a:ext cx="6828818" cy="369332"/>
          </a:xfrm>
          <a:prstGeom prst="rect">
            <a:avLst/>
          </a:prstGeom>
          <a:noFill/>
          <a:ln w="9525">
            <a:noFill/>
            <a:miter lim="800000"/>
            <a:headEnd/>
            <a:tailEnd/>
          </a:ln>
        </p:spPr>
        <p:txBody>
          <a:bodyPr wrap="square">
            <a:spAutoFit/>
          </a:bodyPr>
          <a:lstStyle/>
          <a:p>
            <a:r>
              <a:rPr lang="zh-CN" altLang="en-US" sz="1800" b="1" dirty="0" smtClean="0">
                <a:solidFill>
                  <a:srgbClr val="0000FF"/>
                </a:solidFill>
                <a:latin typeface="Calibri" pitchFamily="34" charset="0"/>
              </a:rPr>
              <a:t>范例</a:t>
            </a:r>
            <a:r>
              <a:rPr lang="en-US" sz="1800" b="1" dirty="0" smtClean="0">
                <a:solidFill>
                  <a:srgbClr val="0000FF"/>
                </a:solidFill>
                <a:latin typeface="Calibri" pitchFamily="34" charset="0"/>
              </a:rPr>
              <a:t>:   </a:t>
            </a:r>
            <a:r>
              <a:rPr lang="zh-CN" altLang="en-US" sz="1800" b="1" dirty="0" smtClean="0">
                <a:solidFill>
                  <a:srgbClr val="0000FF"/>
                </a:solidFill>
                <a:latin typeface="Calibri" pitchFamily="34" charset="0"/>
              </a:rPr>
              <a:t>多糖</a:t>
            </a:r>
            <a:r>
              <a:rPr lang="en-US" sz="1800" b="1" dirty="0" smtClean="0">
                <a:solidFill>
                  <a:srgbClr val="0000FF"/>
                </a:solidFill>
                <a:latin typeface="Calibri" pitchFamily="34" charset="0"/>
              </a:rPr>
              <a:t> (</a:t>
            </a:r>
            <a:r>
              <a:rPr lang="zh-CN" altLang="en-US" sz="1800" b="1" dirty="0" smtClean="0">
                <a:solidFill>
                  <a:srgbClr val="0000FF"/>
                </a:solidFill>
                <a:latin typeface="Calibri" pitchFamily="34" charset="0"/>
              </a:rPr>
              <a:t>从肠膜明串珠菌提取</a:t>
            </a:r>
            <a:r>
              <a:rPr lang="en-US" altLang="en-US" sz="1800" b="1" dirty="0" smtClean="0">
                <a:solidFill>
                  <a:srgbClr val="0000FF"/>
                </a:solidFill>
                <a:latin typeface="Calibri" pitchFamily="34" charset="0"/>
              </a:rPr>
              <a:t>)</a:t>
            </a:r>
            <a:endParaRPr lang="en-US" altLang="en-US" sz="1800" b="1" dirty="0">
              <a:solidFill>
                <a:srgbClr val="0000FF"/>
              </a:solidFill>
              <a:latin typeface="Calibri" pitchFamily="34" charset="0"/>
            </a:endParaRPr>
          </a:p>
        </p:txBody>
      </p:sp>
      <p:pic>
        <p:nvPicPr>
          <p:cNvPr id="137220" name="Picture 4"/>
          <p:cNvPicPr>
            <a:picLocks noChangeAspect="1" noChangeArrowheads="1"/>
          </p:cNvPicPr>
          <p:nvPr/>
        </p:nvPicPr>
        <p:blipFill>
          <a:blip r:embed="rId3" cstate="print"/>
          <a:srcRect/>
          <a:stretch>
            <a:fillRect/>
          </a:stretch>
        </p:blipFill>
        <p:spPr bwMode="auto">
          <a:xfrm>
            <a:off x="526577" y="1625600"/>
            <a:ext cx="3867150" cy="3448050"/>
          </a:xfrm>
          <a:prstGeom prst="rect">
            <a:avLst/>
          </a:prstGeom>
          <a:noFill/>
          <a:ln w="9525">
            <a:noFill/>
            <a:miter lim="800000"/>
            <a:headEnd/>
            <a:tailEnd/>
          </a:ln>
          <a:effectLst/>
        </p:spPr>
      </p:pic>
      <p:pic>
        <p:nvPicPr>
          <p:cNvPr id="137221" name="Picture 5"/>
          <p:cNvPicPr>
            <a:picLocks noChangeAspect="1" noChangeArrowheads="1"/>
          </p:cNvPicPr>
          <p:nvPr/>
        </p:nvPicPr>
        <p:blipFill>
          <a:blip r:embed="rId4" cstate="print"/>
          <a:srcRect/>
          <a:stretch>
            <a:fillRect/>
          </a:stretch>
        </p:blipFill>
        <p:spPr bwMode="auto">
          <a:xfrm>
            <a:off x="4788238" y="1625600"/>
            <a:ext cx="3867150" cy="3448050"/>
          </a:xfrm>
          <a:prstGeom prst="rect">
            <a:avLst/>
          </a:prstGeom>
          <a:noFill/>
          <a:ln w="9525">
            <a:noFill/>
            <a:miter lim="800000"/>
            <a:headEnd/>
            <a:tailEnd/>
          </a:ln>
          <a:effectLst/>
        </p:spPr>
      </p:pic>
      <p:sp>
        <p:nvSpPr>
          <p:cNvPr id="8" name="Rectangle 6"/>
          <p:cNvSpPr>
            <a:spLocks noChangeArrowheads="1"/>
          </p:cNvSpPr>
          <p:nvPr/>
        </p:nvSpPr>
        <p:spPr bwMode="auto">
          <a:xfrm>
            <a:off x="2534705" y="2082497"/>
            <a:ext cx="1662636" cy="584775"/>
          </a:xfrm>
          <a:prstGeom prst="rect">
            <a:avLst/>
          </a:prstGeom>
          <a:noFill/>
          <a:ln w="9525">
            <a:noFill/>
            <a:miter lim="800000"/>
            <a:headEnd/>
            <a:tailEnd/>
          </a:ln>
        </p:spPr>
        <p:txBody>
          <a:bodyPr wrap="none">
            <a:spAutoFit/>
          </a:bodyPr>
          <a:lstStyle/>
          <a:p>
            <a:r>
              <a:rPr lang="en-US" dirty="0" smtClean="0"/>
              <a:t>7.717 e+7 g/mol</a:t>
            </a:r>
            <a:endParaRPr lang="en-US" dirty="0"/>
          </a:p>
          <a:p>
            <a:r>
              <a:rPr lang="en-US" dirty="0" smtClean="0"/>
              <a:t>52.9 nm</a:t>
            </a:r>
            <a:endParaRPr lang="en-US" dirty="0"/>
          </a:p>
        </p:txBody>
      </p:sp>
      <p:sp>
        <p:nvSpPr>
          <p:cNvPr id="9" name="Rectangle 2"/>
          <p:cNvSpPr>
            <a:spLocks noChangeArrowheads="1"/>
          </p:cNvSpPr>
          <p:nvPr/>
        </p:nvSpPr>
        <p:spPr bwMode="auto">
          <a:xfrm>
            <a:off x="904875" y="5250673"/>
            <a:ext cx="7327900" cy="707886"/>
          </a:xfrm>
          <a:prstGeom prst="rect">
            <a:avLst/>
          </a:prstGeom>
          <a:noFill/>
          <a:ln w="9525">
            <a:noFill/>
            <a:miter lim="800000"/>
            <a:headEnd/>
            <a:tailEnd/>
          </a:ln>
        </p:spPr>
        <p:txBody>
          <a:bodyPr wrap="square" anchor="ctr">
            <a:spAutoFit/>
          </a:bodyPr>
          <a:lstStyle/>
          <a:p>
            <a:pPr algn="l"/>
            <a:r>
              <a:rPr lang="en-US" sz="2000" b="1" i="1" dirty="0" smtClean="0">
                <a:solidFill>
                  <a:srgbClr val="7030A0"/>
                </a:solidFill>
                <a:latin typeface="Calibri" pitchFamily="34" charset="0"/>
                <a:cs typeface="Times New Roman" pitchFamily="18" charset="0"/>
              </a:rPr>
              <a:t>Random Coil </a:t>
            </a:r>
            <a:r>
              <a:rPr lang="en-US" sz="2000" dirty="0" smtClean="0">
                <a:latin typeface="Calibri" pitchFamily="34" charset="0"/>
                <a:cs typeface="Times New Roman" pitchFamily="18" charset="0"/>
              </a:rPr>
              <a:t>– </a:t>
            </a:r>
            <a:r>
              <a:rPr lang="zh-CN" altLang="en-US" sz="2000" dirty="0" smtClean="0">
                <a:latin typeface="Calibri" pitchFamily="34" charset="0"/>
                <a:cs typeface="Times New Roman" pitchFamily="18" charset="0"/>
              </a:rPr>
              <a:t>该拟合法使用理论的形状因子</a:t>
            </a:r>
            <a:r>
              <a:rPr lang="en-US" sz="2000" dirty="0" smtClean="0">
                <a:latin typeface="Calibri" pitchFamily="34" charset="0"/>
                <a:cs typeface="Times New Roman" pitchFamily="18" charset="0"/>
              </a:rPr>
              <a:t>P(</a:t>
            </a:r>
            <a:r>
              <a:rPr lang="en-US" sz="2000" dirty="0" smtClean="0">
                <a:latin typeface="Calibri" pitchFamily="34" charset="0"/>
                <a:cs typeface="Times New Roman" pitchFamily="18" charset="0"/>
                <a:sym typeface="Symbol"/>
              </a:rPr>
              <a:t>) </a:t>
            </a:r>
            <a:r>
              <a:rPr lang="zh-CN" altLang="en-US" sz="2000" dirty="0" smtClean="0">
                <a:latin typeface="Calibri" pitchFamily="34" charset="0"/>
                <a:cs typeface="Times New Roman" pitchFamily="18" charset="0"/>
                <a:sym typeface="Symbol"/>
              </a:rPr>
              <a:t>代替拟合多项式。该方法假设该高分子在溶液状态下呈无归线团状。</a:t>
            </a:r>
            <a:endParaRPr lang="en-US" sz="2000" u="sng" dirty="0">
              <a:latin typeface="Calibri" pitchFamily="34" charset="0"/>
              <a:cs typeface="Times New Roman" pitchFamily="18" charset="0"/>
            </a:endParaRPr>
          </a:p>
        </p:txBody>
      </p:sp>
      <p:cxnSp>
        <p:nvCxnSpPr>
          <p:cNvPr id="10" name="Straight Arrow Connector 9"/>
          <p:cNvCxnSpPr/>
          <p:nvPr/>
        </p:nvCxnSpPr>
        <p:spPr bwMode="auto">
          <a:xfrm rot="5400000" flipH="1" flipV="1">
            <a:off x="6332708" y="3764607"/>
            <a:ext cx="778213" cy="1588"/>
          </a:xfrm>
          <a:prstGeom prst="straightConnector1">
            <a:avLst/>
          </a:prstGeom>
          <a:noFill/>
          <a:ln w="1905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zh-CN" altLang="en-US" i="0" dirty="0" smtClean="0"/>
              <a:t>体积排阻色谱</a:t>
            </a:r>
            <a:endParaRPr lang="en-US" i="0" dirty="0" smtClean="0"/>
          </a:p>
        </p:txBody>
      </p:sp>
      <p:pic>
        <p:nvPicPr>
          <p:cNvPr id="12291" name="Picture 2" descr="Image:SizeExChrom.png">
            <a:hlinkClick r:id="rId3"/>
          </p:cNvPr>
          <p:cNvPicPr>
            <a:picLocks noChangeAspect="1" noChangeArrowheads="1"/>
          </p:cNvPicPr>
          <p:nvPr/>
        </p:nvPicPr>
        <p:blipFill>
          <a:blip r:embed="rId4" cstate="print"/>
          <a:srcRect/>
          <a:stretch>
            <a:fillRect/>
          </a:stretch>
        </p:blipFill>
        <p:spPr bwMode="gray">
          <a:xfrm>
            <a:off x="879751" y="1133227"/>
            <a:ext cx="7378147" cy="4915148"/>
          </a:xfrm>
          <a:prstGeom prst="rect">
            <a:avLst/>
          </a:prstGeom>
          <a:solidFill>
            <a:schemeClr val="bg1"/>
          </a:solid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9"/>
          <p:cNvSpPr>
            <a:spLocks noGrp="1"/>
          </p:cNvSpPr>
          <p:nvPr>
            <p:ph type="title"/>
          </p:nvPr>
        </p:nvSpPr>
        <p:spPr/>
        <p:txBody>
          <a:bodyPr/>
          <a:lstStyle/>
          <a:p>
            <a:r>
              <a:rPr lang="zh-CN" altLang="en-US" sz="2900" i="0" dirty="0" smtClean="0">
                <a:ea typeface="宋体" pitchFamily="2" charset="-122"/>
              </a:rPr>
              <a:t>传统</a:t>
            </a:r>
            <a:r>
              <a:rPr lang="en-US" altLang="zh-CN" sz="2900" dirty="0" smtClean="0">
                <a:ea typeface="宋体" pitchFamily="2" charset="-122"/>
              </a:rPr>
              <a:t>SEC</a:t>
            </a:r>
            <a:r>
              <a:rPr lang="en-US" altLang="zh-CN" sz="2900" i="0" dirty="0" smtClean="0">
                <a:ea typeface="宋体" pitchFamily="2" charset="-122"/>
              </a:rPr>
              <a:t> </a:t>
            </a:r>
            <a:r>
              <a:rPr lang="zh-CN" altLang="en-US" sz="2900" i="0" dirty="0" smtClean="0">
                <a:ea typeface="宋体" pitchFamily="2" charset="-122"/>
              </a:rPr>
              <a:t>假设弊端</a:t>
            </a:r>
            <a:endParaRPr lang="en-US" altLang="zh-CN" sz="2900" i="0" dirty="0" smtClean="0">
              <a:ea typeface="宋体" pitchFamily="2" charset="-122"/>
            </a:endParaRPr>
          </a:p>
        </p:txBody>
      </p:sp>
      <p:sp>
        <p:nvSpPr>
          <p:cNvPr id="5" name="Rectangle 3"/>
          <p:cNvSpPr txBox="1">
            <a:spLocks noChangeArrowheads="1"/>
          </p:cNvSpPr>
          <p:nvPr/>
        </p:nvSpPr>
        <p:spPr bwMode="auto">
          <a:xfrm>
            <a:off x="339725" y="5000625"/>
            <a:ext cx="8453438" cy="1209676"/>
          </a:xfrm>
          <a:prstGeom prst="rect">
            <a:avLst/>
          </a:prstGeom>
          <a:solidFill>
            <a:srgbClr val="FFFFFF"/>
          </a:solidFill>
          <a:ln w="9525">
            <a:solidFill>
              <a:srgbClr val="000000"/>
            </a:solidFill>
            <a:miter lim="800000"/>
            <a:headEnd/>
            <a:tailEnd/>
          </a:ln>
        </p:spPr>
        <p:txBody>
          <a:bodyPr/>
          <a:lstStyle/>
          <a:p>
            <a:pPr indent="1588">
              <a:spcAft>
                <a:spcPts val="1200"/>
              </a:spcAft>
            </a:pPr>
            <a:r>
              <a:rPr lang="en-US" altLang="zh-CN" sz="1600" b="1" dirty="0">
                <a:latin typeface="Calibri" pitchFamily="34" charset="0"/>
              </a:rPr>
              <a:t>Size exclusion chromatography of native and reduced, </a:t>
            </a:r>
            <a:r>
              <a:rPr lang="en-US" altLang="zh-CN" sz="1600" b="1" dirty="0" err="1">
                <a:latin typeface="Calibri" pitchFamily="34" charset="0"/>
              </a:rPr>
              <a:t>carboxymethylated</a:t>
            </a:r>
            <a:r>
              <a:rPr lang="en-US" altLang="zh-CN" sz="1600" b="1" dirty="0">
                <a:latin typeface="Calibri" pitchFamily="34" charset="0"/>
              </a:rPr>
              <a:t> </a:t>
            </a:r>
            <a:r>
              <a:rPr lang="en-US" altLang="zh-CN" sz="1600" b="1" dirty="0" err="1" smtClean="0">
                <a:latin typeface="Calibri" pitchFamily="34" charset="0"/>
              </a:rPr>
              <a:t>Rnase</a:t>
            </a:r>
            <a:endParaRPr lang="en-US" altLang="zh-CN" sz="1600" b="1" dirty="0">
              <a:latin typeface="Calibri" pitchFamily="34" charset="0"/>
            </a:endParaRPr>
          </a:p>
          <a:p>
            <a:pPr indent="1588"/>
            <a:r>
              <a:rPr lang="en-US" altLang="zh-CN" sz="1600" dirty="0" smtClean="0">
                <a:latin typeface="Calibri" pitchFamily="34" charset="0"/>
              </a:rPr>
              <a:t>Adapted </a:t>
            </a:r>
            <a:r>
              <a:rPr lang="en-US" altLang="zh-CN" sz="1600" dirty="0">
                <a:latin typeface="Calibri" pitchFamily="34" charset="0"/>
              </a:rPr>
              <a:t>from “Size-exclusion chromatography with on-line light-scattering, absorbance, and refractive index detectors for studying proteins and their interactions” by J. </a:t>
            </a:r>
            <a:r>
              <a:rPr lang="en-US" altLang="zh-CN" sz="1600" dirty="0" err="1">
                <a:latin typeface="Calibri" pitchFamily="34" charset="0"/>
              </a:rPr>
              <a:t>Wen</a:t>
            </a:r>
            <a:r>
              <a:rPr lang="en-US" altLang="zh-CN" sz="1600" dirty="0">
                <a:latin typeface="Calibri" pitchFamily="34" charset="0"/>
              </a:rPr>
              <a:t>, </a:t>
            </a:r>
            <a:r>
              <a:rPr lang="en-US" altLang="zh-CN" sz="1600" i="1" dirty="0">
                <a:latin typeface="Calibri" pitchFamily="34" charset="0"/>
              </a:rPr>
              <a:t>et al.</a:t>
            </a:r>
            <a:r>
              <a:rPr lang="en-US" altLang="zh-CN" sz="1600" dirty="0">
                <a:latin typeface="Calibri" pitchFamily="34" charset="0"/>
              </a:rPr>
              <a:t>, </a:t>
            </a:r>
            <a:r>
              <a:rPr lang="en-US" altLang="zh-CN" sz="1600" i="1" dirty="0">
                <a:latin typeface="Calibri" pitchFamily="34" charset="0"/>
              </a:rPr>
              <a:t>Anal. Biochem. </a:t>
            </a:r>
            <a:r>
              <a:rPr lang="en-US" altLang="zh-CN" sz="1600" b="1" dirty="0">
                <a:latin typeface="Calibri" pitchFamily="34" charset="0"/>
              </a:rPr>
              <a:t>240</a:t>
            </a:r>
            <a:r>
              <a:rPr lang="en-US" altLang="zh-CN" sz="1600" dirty="0">
                <a:latin typeface="Calibri" pitchFamily="34" charset="0"/>
              </a:rPr>
              <a:t> 155–166 (1996).</a:t>
            </a:r>
            <a:endParaRPr lang="en-US" altLang="zh-CN" sz="1600" b="1" dirty="0">
              <a:latin typeface="Calibri" pitchFamily="34" charset="0"/>
            </a:endParaRPr>
          </a:p>
        </p:txBody>
      </p:sp>
      <p:pic>
        <p:nvPicPr>
          <p:cNvPr id="6" name="Picture 4" descr="wen article"/>
          <p:cNvPicPr>
            <a:picLocks noChangeAspect="1" noChangeArrowheads="1"/>
          </p:cNvPicPr>
          <p:nvPr/>
        </p:nvPicPr>
        <p:blipFill>
          <a:blip r:embed="rId3" cstate="print"/>
          <a:srcRect t="4679" b="1660"/>
          <a:stretch>
            <a:fillRect/>
          </a:stretch>
        </p:blipFill>
        <p:spPr bwMode="auto">
          <a:xfrm>
            <a:off x="5257800" y="895350"/>
            <a:ext cx="3535363" cy="4067175"/>
          </a:xfrm>
          <a:prstGeom prst="rect">
            <a:avLst/>
          </a:prstGeom>
          <a:noFill/>
          <a:ln w="9525">
            <a:noFill/>
            <a:miter lim="800000"/>
            <a:headEnd/>
            <a:tailEnd/>
          </a:ln>
        </p:spPr>
      </p:pic>
      <p:sp>
        <p:nvSpPr>
          <p:cNvPr id="7" name="Text Box 5"/>
          <p:cNvSpPr txBox="1">
            <a:spLocks noChangeArrowheads="1"/>
          </p:cNvSpPr>
          <p:nvPr/>
        </p:nvSpPr>
        <p:spPr bwMode="auto">
          <a:xfrm>
            <a:off x="438150" y="1332160"/>
            <a:ext cx="4762500" cy="2492990"/>
          </a:xfrm>
          <a:prstGeom prst="rect">
            <a:avLst/>
          </a:prstGeom>
          <a:noFill/>
          <a:ln w="25400">
            <a:noFill/>
            <a:miter lim="800000"/>
            <a:headEnd type="none" w="sm" len="sm"/>
            <a:tailEnd type="none" w="sm" len="sm"/>
          </a:ln>
        </p:spPr>
        <p:txBody>
          <a:bodyPr wrap="square">
            <a:spAutoFit/>
          </a:bodyPr>
          <a:lstStyle/>
          <a:p>
            <a:pPr algn="l">
              <a:spcBef>
                <a:spcPct val="50000"/>
              </a:spcBef>
            </a:pPr>
            <a:r>
              <a:rPr lang="zh-CN" altLang="en-US" sz="2400" b="1" dirty="0" smtClean="0">
                <a:solidFill>
                  <a:srgbClr val="0000FF"/>
                </a:solidFill>
                <a:latin typeface="Calibri" pitchFamily="34" charset="0"/>
              </a:rPr>
              <a:t>传统</a:t>
            </a:r>
            <a:r>
              <a:rPr lang="en-US" altLang="zh-CN" sz="2400" b="1" i="1" dirty="0" smtClean="0">
                <a:solidFill>
                  <a:srgbClr val="0000FF"/>
                </a:solidFill>
                <a:latin typeface="Calibri" pitchFamily="34" charset="0"/>
              </a:rPr>
              <a:t>SEC</a:t>
            </a:r>
            <a:r>
              <a:rPr lang="en-US" altLang="zh-CN" sz="2400" b="1" dirty="0" smtClean="0">
                <a:solidFill>
                  <a:srgbClr val="0000FF"/>
                </a:solidFill>
                <a:latin typeface="Calibri" pitchFamily="34" charset="0"/>
              </a:rPr>
              <a:t> </a:t>
            </a:r>
            <a:r>
              <a:rPr lang="zh-CN" altLang="en-US" sz="2400" b="1" dirty="0" smtClean="0">
                <a:solidFill>
                  <a:srgbClr val="0000FF"/>
                </a:solidFill>
                <a:latin typeface="Calibri" pitchFamily="34" charset="0"/>
              </a:rPr>
              <a:t>假设待测样与标样性质相似：</a:t>
            </a:r>
            <a:endParaRPr lang="en-US" altLang="zh-TW" sz="2400" b="1" dirty="0">
              <a:solidFill>
                <a:srgbClr val="0000FF"/>
              </a:solidFill>
              <a:latin typeface="Calibri" pitchFamily="34" charset="0"/>
            </a:endParaRPr>
          </a:p>
          <a:p>
            <a:pPr marL="285750" indent="-285750" algn="l">
              <a:spcBef>
                <a:spcPct val="50000"/>
              </a:spcBef>
              <a:buSzPct val="80000"/>
              <a:buFontTx/>
              <a:buChar char="•"/>
            </a:pPr>
            <a:r>
              <a:rPr lang="zh-CN" altLang="en-US" sz="2400" dirty="0" smtClean="0">
                <a:solidFill>
                  <a:srgbClr val="0000FF"/>
                </a:solidFill>
                <a:latin typeface="Calibri" pitchFamily="34" charset="0"/>
              </a:rPr>
              <a:t>构象相似；</a:t>
            </a:r>
            <a:endParaRPr lang="en-US" altLang="zh-TW" sz="2400" dirty="0">
              <a:solidFill>
                <a:srgbClr val="0000FF"/>
              </a:solidFill>
              <a:latin typeface="Calibri" pitchFamily="34" charset="0"/>
            </a:endParaRPr>
          </a:p>
          <a:p>
            <a:pPr marL="285750" indent="-285750" algn="l">
              <a:spcBef>
                <a:spcPct val="50000"/>
              </a:spcBef>
              <a:buSzPct val="80000"/>
              <a:buFontTx/>
              <a:buChar char="•"/>
            </a:pPr>
            <a:r>
              <a:rPr lang="zh-CN" altLang="en-US" sz="2400" dirty="0" smtClean="0">
                <a:solidFill>
                  <a:srgbClr val="0000FF"/>
                </a:solidFill>
                <a:latin typeface="Calibri" pitchFamily="34" charset="0"/>
              </a:rPr>
              <a:t>密度相似；</a:t>
            </a:r>
            <a:endParaRPr lang="en-US" altLang="zh-CN" sz="2400" dirty="0" smtClean="0">
              <a:solidFill>
                <a:srgbClr val="0000FF"/>
              </a:solidFill>
              <a:latin typeface="Calibri" pitchFamily="34" charset="0"/>
            </a:endParaRPr>
          </a:p>
          <a:p>
            <a:pPr marL="285750" indent="-285750" algn="l">
              <a:spcBef>
                <a:spcPct val="50000"/>
              </a:spcBef>
              <a:buSzPct val="80000"/>
              <a:buFontTx/>
              <a:buChar char="•"/>
            </a:pPr>
            <a:r>
              <a:rPr lang="zh-CN" altLang="en-US" sz="2400" dirty="0" smtClean="0">
                <a:solidFill>
                  <a:srgbClr val="0000FF"/>
                </a:solidFill>
                <a:latin typeface="Calibri" pitchFamily="34" charset="0"/>
              </a:rPr>
              <a:t>与柱填料无任何相互作用。</a:t>
            </a:r>
            <a:endParaRPr lang="en-US" altLang="zh-CN" sz="2400" dirty="0">
              <a:solidFill>
                <a:srgbClr val="0000FF"/>
              </a:solidFill>
              <a:latin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ox(in)">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fontScale="90000"/>
          </a:bodyPr>
          <a:lstStyle/>
          <a:p>
            <a:r>
              <a:rPr lang="zh-CN" altLang="en-US" i="0" dirty="0" smtClean="0"/>
              <a:t>高分子表征的需要</a:t>
            </a:r>
            <a:endParaRPr lang="en-US" i="0" dirty="0" smtClean="0"/>
          </a:p>
        </p:txBody>
      </p:sp>
      <p:grpSp>
        <p:nvGrpSpPr>
          <p:cNvPr id="21" name="Group 20"/>
          <p:cNvGrpSpPr/>
          <p:nvPr/>
        </p:nvGrpSpPr>
        <p:grpSpPr>
          <a:xfrm>
            <a:off x="4649765" y="2640682"/>
            <a:ext cx="4132794" cy="3532752"/>
            <a:chOff x="252641" y="1780858"/>
            <a:chExt cx="4132794" cy="3532752"/>
          </a:xfrm>
        </p:grpSpPr>
        <p:sp>
          <p:nvSpPr>
            <p:cNvPr id="17413" name="TextBox 7"/>
            <p:cNvSpPr txBox="1">
              <a:spLocks noChangeArrowheads="1"/>
            </p:cNvSpPr>
            <p:nvPr/>
          </p:nvSpPr>
          <p:spPr bwMode="auto">
            <a:xfrm>
              <a:off x="1933932" y="4790390"/>
              <a:ext cx="770212" cy="523220"/>
            </a:xfrm>
            <a:prstGeom prst="rect">
              <a:avLst/>
            </a:prstGeom>
            <a:noFill/>
            <a:ln w="9525">
              <a:noFill/>
              <a:miter lim="800000"/>
              <a:headEnd/>
              <a:tailEnd/>
            </a:ln>
          </p:spPr>
          <p:txBody>
            <a:bodyPr wrap="none">
              <a:spAutoFit/>
            </a:bodyPr>
            <a:lstStyle/>
            <a:p>
              <a:r>
                <a:rPr lang="en-US" sz="2800" b="1" i="1" dirty="0">
                  <a:latin typeface="Calibri" pitchFamily="34" charset="0"/>
                </a:rPr>
                <a:t>BSA</a:t>
              </a:r>
            </a:p>
          </p:txBody>
        </p:sp>
        <p:grpSp>
          <p:nvGrpSpPr>
            <p:cNvPr id="29" name="Group 28"/>
            <p:cNvGrpSpPr/>
            <p:nvPr/>
          </p:nvGrpSpPr>
          <p:grpSpPr>
            <a:xfrm>
              <a:off x="252641" y="1780858"/>
              <a:ext cx="4132794" cy="2904610"/>
              <a:chOff x="285299" y="1455738"/>
              <a:chExt cx="4132794" cy="2904610"/>
            </a:xfrm>
          </p:grpSpPr>
          <p:pic>
            <p:nvPicPr>
              <p:cNvPr id="92164" name="Picture 4"/>
              <p:cNvPicPr>
                <a:picLocks noChangeAspect="1" noChangeArrowheads="1"/>
              </p:cNvPicPr>
              <p:nvPr/>
            </p:nvPicPr>
            <p:blipFill>
              <a:blip r:embed="rId4" cstate="print"/>
              <a:srcRect/>
              <a:stretch>
                <a:fillRect/>
              </a:stretch>
            </p:blipFill>
            <p:spPr bwMode="auto">
              <a:xfrm>
                <a:off x="285299" y="1455738"/>
                <a:ext cx="4132794" cy="2904610"/>
              </a:xfrm>
              <a:prstGeom prst="rect">
                <a:avLst/>
              </a:prstGeom>
              <a:noFill/>
              <a:ln w="9525">
                <a:noFill/>
                <a:miter lim="800000"/>
                <a:headEnd/>
                <a:tailEnd/>
              </a:ln>
              <a:effectLst/>
            </p:spPr>
          </p:pic>
          <p:sp>
            <p:nvSpPr>
              <p:cNvPr id="17416" name="TextBox 7"/>
              <p:cNvSpPr txBox="1">
                <a:spLocks noChangeArrowheads="1"/>
              </p:cNvSpPr>
              <p:nvPr/>
            </p:nvSpPr>
            <p:spPr bwMode="auto">
              <a:xfrm>
                <a:off x="1894114" y="3145990"/>
                <a:ext cx="498475" cy="400050"/>
              </a:xfrm>
              <a:prstGeom prst="rect">
                <a:avLst/>
              </a:prstGeom>
              <a:noFill/>
              <a:ln w="9525">
                <a:noFill/>
                <a:miter lim="800000"/>
                <a:headEnd/>
                <a:tailEnd/>
              </a:ln>
            </p:spPr>
            <p:txBody>
              <a:bodyPr wrap="none">
                <a:spAutoFit/>
              </a:bodyPr>
              <a:lstStyle/>
              <a:p>
                <a:r>
                  <a:rPr lang="en-US" sz="2000" dirty="0"/>
                  <a:t>LS</a:t>
                </a:r>
              </a:p>
            </p:txBody>
          </p:sp>
          <p:sp>
            <p:nvSpPr>
              <p:cNvPr id="17418" name="TextBox 9"/>
              <p:cNvSpPr txBox="1">
                <a:spLocks noChangeArrowheads="1"/>
              </p:cNvSpPr>
              <p:nvPr/>
            </p:nvSpPr>
            <p:spPr bwMode="auto">
              <a:xfrm>
                <a:off x="2808514" y="3156876"/>
                <a:ext cx="441146" cy="400110"/>
              </a:xfrm>
              <a:prstGeom prst="rect">
                <a:avLst/>
              </a:prstGeom>
              <a:noFill/>
              <a:ln w="9525">
                <a:noFill/>
                <a:miter lim="800000"/>
                <a:headEnd/>
                <a:tailEnd/>
              </a:ln>
            </p:spPr>
            <p:txBody>
              <a:bodyPr wrap="none">
                <a:spAutoFit/>
              </a:bodyPr>
              <a:lstStyle/>
              <a:p>
                <a:r>
                  <a:rPr lang="en-US" sz="2000" dirty="0"/>
                  <a:t>RI</a:t>
                </a:r>
              </a:p>
            </p:txBody>
          </p:sp>
          <p:sp>
            <p:nvSpPr>
              <p:cNvPr id="17419" name="TextBox 10"/>
              <p:cNvSpPr txBox="1">
                <a:spLocks noChangeArrowheads="1"/>
              </p:cNvSpPr>
              <p:nvPr/>
            </p:nvSpPr>
            <p:spPr bwMode="auto">
              <a:xfrm>
                <a:off x="2634342" y="1850590"/>
                <a:ext cx="583814" cy="400110"/>
              </a:xfrm>
              <a:prstGeom prst="rect">
                <a:avLst/>
              </a:prstGeom>
              <a:noFill/>
              <a:ln w="9525">
                <a:noFill/>
                <a:miter lim="800000"/>
                <a:headEnd/>
                <a:tailEnd/>
              </a:ln>
            </p:spPr>
            <p:txBody>
              <a:bodyPr wrap="none">
                <a:spAutoFit/>
              </a:bodyPr>
              <a:lstStyle/>
              <a:p>
                <a:r>
                  <a:rPr lang="en-US" sz="2000" dirty="0"/>
                  <a:t>Mw</a:t>
                </a:r>
              </a:p>
            </p:txBody>
          </p:sp>
          <p:cxnSp>
            <p:nvCxnSpPr>
              <p:cNvPr id="17421" name="Straight Arrow Connector 13"/>
              <p:cNvCxnSpPr>
                <a:cxnSpLocks noChangeShapeType="1"/>
              </p:cNvCxnSpPr>
              <p:nvPr/>
            </p:nvCxnSpPr>
            <p:spPr bwMode="auto">
              <a:xfrm>
                <a:off x="2264228" y="3472562"/>
                <a:ext cx="228600" cy="152400"/>
              </a:xfrm>
              <a:prstGeom prst="straightConnector1">
                <a:avLst/>
              </a:prstGeom>
              <a:noFill/>
              <a:ln w="9525" algn="ctr">
                <a:solidFill>
                  <a:srgbClr val="FF0000"/>
                </a:solidFill>
                <a:round/>
                <a:headEnd/>
                <a:tailEnd type="arrow" w="med" len="med"/>
              </a:ln>
            </p:spPr>
          </p:cxnSp>
          <p:cxnSp>
            <p:nvCxnSpPr>
              <p:cNvPr id="17422" name="Straight Arrow Connector 14"/>
              <p:cNvCxnSpPr>
                <a:cxnSpLocks noChangeShapeType="1"/>
              </p:cNvCxnSpPr>
              <p:nvPr/>
            </p:nvCxnSpPr>
            <p:spPr bwMode="auto">
              <a:xfrm rot="5400000">
                <a:off x="2737757" y="3520414"/>
                <a:ext cx="228600" cy="152400"/>
              </a:xfrm>
              <a:prstGeom prst="straightConnector1">
                <a:avLst/>
              </a:prstGeom>
              <a:noFill/>
              <a:ln w="9525" algn="ctr">
                <a:solidFill>
                  <a:srgbClr val="0000FF"/>
                </a:solidFill>
                <a:round/>
                <a:headEnd/>
                <a:tailEnd type="arrow" w="med" len="med"/>
              </a:ln>
            </p:spPr>
          </p:cxnSp>
          <p:cxnSp>
            <p:nvCxnSpPr>
              <p:cNvPr id="17423" name="Straight Arrow Connector 21"/>
              <p:cNvCxnSpPr>
                <a:cxnSpLocks noChangeShapeType="1"/>
              </p:cNvCxnSpPr>
              <p:nvPr/>
            </p:nvCxnSpPr>
            <p:spPr bwMode="auto">
              <a:xfrm rot="10800000" flipV="1">
                <a:off x="2385106" y="2098467"/>
                <a:ext cx="304800" cy="228600"/>
              </a:xfrm>
              <a:prstGeom prst="straightConnector1">
                <a:avLst/>
              </a:prstGeom>
              <a:noFill/>
              <a:ln w="9525" algn="ctr">
                <a:solidFill>
                  <a:srgbClr val="000000"/>
                </a:solidFill>
                <a:round/>
                <a:headEnd/>
                <a:tailEnd type="arrow" w="med" len="med"/>
              </a:ln>
            </p:spPr>
          </p:cxnSp>
        </p:grpSp>
      </p:grpSp>
      <p:grpSp>
        <p:nvGrpSpPr>
          <p:cNvPr id="22" name="Group 21"/>
          <p:cNvGrpSpPr/>
          <p:nvPr/>
        </p:nvGrpSpPr>
        <p:grpSpPr>
          <a:xfrm>
            <a:off x="298606" y="2640682"/>
            <a:ext cx="4132794" cy="3532752"/>
            <a:chOff x="4699453" y="1780858"/>
            <a:chExt cx="4132794" cy="3532752"/>
          </a:xfrm>
        </p:grpSpPr>
        <p:sp>
          <p:nvSpPr>
            <p:cNvPr id="17414" name="TextBox 8"/>
            <p:cNvSpPr txBox="1">
              <a:spLocks noChangeArrowheads="1"/>
            </p:cNvSpPr>
            <p:nvPr/>
          </p:nvSpPr>
          <p:spPr bwMode="auto">
            <a:xfrm>
              <a:off x="6082362" y="4790390"/>
              <a:ext cx="1366977" cy="523220"/>
            </a:xfrm>
            <a:prstGeom prst="rect">
              <a:avLst/>
            </a:prstGeom>
            <a:noFill/>
            <a:ln w="9525">
              <a:noFill/>
              <a:miter lim="800000"/>
              <a:headEnd/>
              <a:tailEnd/>
            </a:ln>
          </p:spPr>
          <p:txBody>
            <a:bodyPr wrap="none">
              <a:spAutoFit/>
            </a:bodyPr>
            <a:lstStyle/>
            <a:p>
              <a:r>
                <a:rPr lang="en-US" sz="2800" b="1" i="1" dirty="0">
                  <a:latin typeface="Calibri" pitchFamily="34" charset="0"/>
                </a:rPr>
                <a:t>Dextran</a:t>
              </a:r>
            </a:p>
          </p:txBody>
        </p:sp>
        <p:grpSp>
          <p:nvGrpSpPr>
            <p:cNvPr id="28" name="Group 27"/>
            <p:cNvGrpSpPr/>
            <p:nvPr/>
          </p:nvGrpSpPr>
          <p:grpSpPr>
            <a:xfrm>
              <a:off x="4699453" y="1780858"/>
              <a:ext cx="4132794" cy="2913575"/>
              <a:chOff x="4732111" y="1455738"/>
              <a:chExt cx="4132794" cy="2913575"/>
            </a:xfrm>
          </p:grpSpPr>
          <p:pic>
            <p:nvPicPr>
              <p:cNvPr id="92166" name="Picture 6"/>
              <p:cNvPicPr>
                <a:picLocks noChangeAspect="1" noChangeArrowheads="1"/>
              </p:cNvPicPr>
              <p:nvPr/>
            </p:nvPicPr>
            <p:blipFill>
              <a:blip r:embed="rId5" cstate="print"/>
              <a:srcRect/>
              <a:stretch>
                <a:fillRect/>
              </a:stretch>
            </p:blipFill>
            <p:spPr bwMode="auto">
              <a:xfrm>
                <a:off x="4732111" y="1455738"/>
                <a:ext cx="4132794" cy="2913575"/>
              </a:xfrm>
              <a:prstGeom prst="rect">
                <a:avLst/>
              </a:prstGeom>
              <a:noFill/>
              <a:ln w="9525">
                <a:noFill/>
                <a:miter lim="800000"/>
                <a:headEnd/>
                <a:tailEnd/>
              </a:ln>
              <a:effectLst/>
            </p:spPr>
          </p:pic>
          <p:sp>
            <p:nvSpPr>
              <p:cNvPr id="17415" name="TextBox 6"/>
              <p:cNvSpPr txBox="1">
                <a:spLocks noChangeArrowheads="1"/>
              </p:cNvSpPr>
              <p:nvPr/>
            </p:nvSpPr>
            <p:spPr bwMode="auto">
              <a:xfrm>
                <a:off x="5791201" y="3178648"/>
                <a:ext cx="498475" cy="400050"/>
              </a:xfrm>
              <a:prstGeom prst="rect">
                <a:avLst/>
              </a:prstGeom>
              <a:noFill/>
              <a:ln w="9525">
                <a:noFill/>
                <a:miter lim="800000"/>
                <a:headEnd/>
                <a:tailEnd/>
              </a:ln>
            </p:spPr>
            <p:txBody>
              <a:bodyPr wrap="none">
                <a:spAutoFit/>
              </a:bodyPr>
              <a:lstStyle/>
              <a:p>
                <a:r>
                  <a:rPr lang="en-US" sz="2000" dirty="0"/>
                  <a:t>LS</a:t>
                </a:r>
              </a:p>
            </p:txBody>
          </p:sp>
          <p:sp>
            <p:nvSpPr>
              <p:cNvPr id="17417" name="TextBox 8"/>
              <p:cNvSpPr txBox="1">
                <a:spLocks noChangeArrowheads="1"/>
              </p:cNvSpPr>
              <p:nvPr/>
            </p:nvSpPr>
            <p:spPr bwMode="auto">
              <a:xfrm>
                <a:off x="8137524" y="2686522"/>
                <a:ext cx="441146" cy="400110"/>
              </a:xfrm>
              <a:prstGeom prst="rect">
                <a:avLst/>
              </a:prstGeom>
              <a:noFill/>
              <a:ln w="9525">
                <a:noFill/>
                <a:miter lim="800000"/>
                <a:headEnd/>
                <a:tailEnd/>
              </a:ln>
            </p:spPr>
            <p:txBody>
              <a:bodyPr wrap="none">
                <a:spAutoFit/>
              </a:bodyPr>
              <a:lstStyle/>
              <a:p>
                <a:r>
                  <a:rPr lang="en-US" sz="2000" dirty="0"/>
                  <a:t>RI</a:t>
                </a:r>
              </a:p>
            </p:txBody>
          </p:sp>
          <p:sp>
            <p:nvSpPr>
              <p:cNvPr id="17420" name="TextBox 11"/>
              <p:cNvSpPr txBox="1">
                <a:spLocks noChangeArrowheads="1"/>
              </p:cNvSpPr>
              <p:nvPr/>
            </p:nvSpPr>
            <p:spPr bwMode="auto">
              <a:xfrm>
                <a:off x="5834743" y="2590819"/>
                <a:ext cx="583814" cy="400110"/>
              </a:xfrm>
              <a:prstGeom prst="rect">
                <a:avLst/>
              </a:prstGeom>
              <a:noFill/>
              <a:ln w="9525">
                <a:noFill/>
                <a:miter lim="800000"/>
                <a:headEnd/>
                <a:tailEnd/>
              </a:ln>
            </p:spPr>
            <p:txBody>
              <a:bodyPr wrap="none">
                <a:spAutoFit/>
              </a:bodyPr>
              <a:lstStyle/>
              <a:p>
                <a:r>
                  <a:rPr lang="en-US" sz="2000" dirty="0"/>
                  <a:t>Mw</a:t>
                </a:r>
              </a:p>
            </p:txBody>
          </p:sp>
          <p:cxnSp>
            <p:nvCxnSpPr>
              <p:cNvPr id="17425" name="Straight Arrow Connector 26"/>
              <p:cNvCxnSpPr>
                <a:cxnSpLocks noChangeShapeType="1"/>
              </p:cNvCxnSpPr>
              <p:nvPr/>
            </p:nvCxnSpPr>
            <p:spPr bwMode="auto">
              <a:xfrm>
                <a:off x="6226628" y="3407247"/>
                <a:ext cx="228600" cy="152400"/>
              </a:xfrm>
              <a:prstGeom prst="straightConnector1">
                <a:avLst/>
              </a:prstGeom>
              <a:noFill/>
              <a:ln w="9525" algn="ctr">
                <a:solidFill>
                  <a:srgbClr val="FF0000"/>
                </a:solidFill>
                <a:round/>
                <a:headEnd/>
                <a:tailEnd type="arrow" w="med" len="med"/>
              </a:ln>
            </p:spPr>
          </p:cxnSp>
          <p:cxnSp>
            <p:nvCxnSpPr>
              <p:cNvPr id="17426" name="Straight Arrow Connector 27"/>
              <p:cNvCxnSpPr>
                <a:cxnSpLocks noChangeShapeType="1"/>
              </p:cNvCxnSpPr>
              <p:nvPr/>
            </p:nvCxnSpPr>
            <p:spPr bwMode="auto">
              <a:xfrm rot="10800000">
                <a:off x="7813449" y="2899020"/>
                <a:ext cx="357187" cy="1587"/>
              </a:xfrm>
              <a:prstGeom prst="straightConnector1">
                <a:avLst/>
              </a:prstGeom>
              <a:noFill/>
              <a:ln w="9525" algn="ctr">
                <a:solidFill>
                  <a:srgbClr val="0000FF"/>
                </a:solidFill>
                <a:round/>
                <a:headEnd/>
                <a:tailEnd type="arrow" w="med" len="med"/>
              </a:ln>
            </p:spPr>
          </p:cxnSp>
          <p:cxnSp>
            <p:nvCxnSpPr>
              <p:cNvPr id="25" name="Straight Arrow Connector 27"/>
              <p:cNvCxnSpPr>
                <a:cxnSpLocks noChangeShapeType="1"/>
              </p:cNvCxnSpPr>
              <p:nvPr/>
            </p:nvCxnSpPr>
            <p:spPr bwMode="auto">
              <a:xfrm flipV="1">
                <a:off x="6281057" y="2465177"/>
                <a:ext cx="376465" cy="201822"/>
              </a:xfrm>
              <a:prstGeom prst="straightConnector1">
                <a:avLst/>
              </a:prstGeom>
              <a:noFill/>
              <a:ln w="9525" algn="ctr">
                <a:solidFill>
                  <a:srgbClr val="000000"/>
                </a:solidFill>
                <a:round/>
                <a:headEnd/>
                <a:tailEnd type="arrow" w="med" len="med"/>
              </a:ln>
            </p:spPr>
          </p:cxnSp>
        </p:grpSp>
      </p:grpSp>
      <p:sp>
        <p:nvSpPr>
          <p:cNvPr id="23" name="TextBox 22"/>
          <p:cNvSpPr txBox="1"/>
          <p:nvPr/>
        </p:nvSpPr>
        <p:spPr>
          <a:xfrm>
            <a:off x="468075" y="1030149"/>
            <a:ext cx="8226899" cy="830997"/>
          </a:xfrm>
          <a:prstGeom prst="rect">
            <a:avLst/>
          </a:prstGeom>
          <a:noFill/>
        </p:spPr>
        <p:txBody>
          <a:bodyPr wrap="square" rtlCol="0">
            <a:spAutoFit/>
          </a:bodyPr>
          <a:lstStyle/>
          <a:p>
            <a:pPr marL="3206750" indent="-3206750" algn="l"/>
            <a:r>
              <a:rPr lang="zh-CN" altLang="en-US" sz="2400" b="1" dirty="0" smtClean="0">
                <a:latin typeface="Calibri" pitchFamily="34" charset="0"/>
              </a:rPr>
              <a:t>多分散性样品</a:t>
            </a:r>
            <a:r>
              <a:rPr lang="en-US" sz="2400" b="1" dirty="0" smtClean="0">
                <a:latin typeface="Calibri" pitchFamily="34" charset="0"/>
              </a:rPr>
              <a:t>:  </a:t>
            </a:r>
            <a:r>
              <a:rPr lang="en-US" sz="2400" dirty="0" err="1" smtClean="0">
                <a:latin typeface="Calibri" pitchFamily="34" charset="0"/>
              </a:rPr>
              <a:t>M</a:t>
            </a:r>
            <a:r>
              <a:rPr lang="en-US" sz="2400" baseline="-25000" dirty="0" err="1" smtClean="0">
                <a:latin typeface="Calibri" pitchFamily="34" charset="0"/>
              </a:rPr>
              <a:t>n</a:t>
            </a:r>
            <a:r>
              <a:rPr lang="en-US" sz="2400" dirty="0" smtClean="0">
                <a:latin typeface="Calibri" pitchFamily="34" charset="0"/>
              </a:rPr>
              <a:t>, M</a:t>
            </a:r>
            <a:r>
              <a:rPr lang="en-US" sz="2400" baseline="-25000" dirty="0" smtClean="0">
                <a:latin typeface="Calibri" pitchFamily="34" charset="0"/>
              </a:rPr>
              <a:t>w</a:t>
            </a:r>
            <a:r>
              <a:rPr lang="en-US" sz="2400" dirty="0" smtClean="0">
                <a:latin typeface="Calibri" pitchFamily="34" charset="0"/>
              </a:rPr>
              <a:t>, M</a:t>
            </a:r>
            <a:r>
              <a:rPr lang="en-US" sz="2400" baseline="-25000" dirty="0" smtClean="0">
                <a:latin typeface="Calibri" pitchFamily="34" charset="0"/>
              </a:rPr>
              <a:t>z</a:t>
            </a:r>
            <a:r>
              <a:rPr lang="en-US" sz="2400" dirty="0" smtClean="0">
                <a:latin typeface="Calibri" pitchFamily="34" charset="0"/>
              </a:rPr>
              <a:t>, PDI (M</a:t>
            </a:r>
            <a:r>
              <a:rPr lang="en-US" sz="2400" baseline="-25000" dirty="0" smtClean="0">
                <a:latin typeface="Calibri" pitchFamily="34" charset="0"/>
              </a:rPr>
              <a:t>w</a:t>
            </a:r>
            <a:r>
              <a:rPr lang="en-US" sz="2400" dirty="0" smtClean="0">
                <a:latin typeface="Calibri" pitchFamily="34" charset="0"/>
              </a:rPr>
              <a:t>/M</a:t>
            </a:r>
            <a:r>
              <a:rPr lang="en-US" sz="2400" baseline="-25000" dirty="0" smtClean="0">
                <a:latin typeface="Calibri" pitchFamily="34" charset="0"/>
              </a:rPr>
              <a:t>n</a:t>
            </a:r>
            <a:r>
              <a:rPr lang="en-US" sz="2400" dirty="0" smtClean="0">
                <a:latin typeface="Calibri" pitchFamily="34" charset="0"/>
              </a:rPr>
              <a:t>)</a:t>
            </a:r>
          </a:p>
          <a:p>
            <a:pPr marL="3206750" indent="-3206750" algn="l"/>
            <a:r>
              <a:rPr lang="zh-CN" altLang="en-US" sz="2400" b="1" dirty="0" smtClean="0">
                <a:latin typeface="Calibri" pitchFamily="34" charset="0"/>
              </a:rPr>
              <a:t>单分散性样品</a:t>
            </a:r>
            <a:r>
              <a:rPr lang="en-US" sz="2400" b="1" dirty="0" smtClean="0">
                <a:latin typeface="Calibri" pitchFamily="34" charset="0"/>
              </a:rPr>
              <a:t>:  </a:t>
            </a:r>
            <a:r>
              <a:rPr lang="zh-CN" altLang="en-US" sz="2400" b="1" dirty="0" smtClean="0">
                <a:latin typeface="Calibri" pitchFamily="34" charset="0"/>
              </a:rPr>
              <a:t>检测，识别聚集体以及各组分的数量。</a:t>
            </a:r>
            <a:endParaRPr lang="en-US" sz="2400" dirty="0" smtClean="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p:cTn id="7" dur="500" fill="hold"/>
                                        <p:tgtEl>
                                          <p:spTgt spid="2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 calcmode="lin" valueType="num">
                                      <p:cBhvr>
                                        <p:cTn id="14" dur="500" fill="hold"/>
                                        <p:tgtEl>
                                          <p:spTgt spid="22"/>
                                        </p:tgtEl>
                                        <p:attrNameLst>
                                          <p:attrName>ppt_w</p:attrName>
                                        </p:attrNameLst>
                                      </p:cBhvr>
                                      <p:tavLst>
                                        <p:tav tm="0">
                                          <p:val>
                                            <p:fltVal val="0"/>
                                          </p:val>
                                        </p:tav>
                                        <p:tav tm="100000">
                                          <p:val>
                                            <p:strVal val="#ppt_w"/>
                                          </p:val>
                                        </p:tav>
                                      </p:tavLst>
                                    </p:anim>
                                    <p:anim calcmode="lin" valueType="num">
                                      <p:cBhvr>
                                        <p:cTn id="15" dur="500" fill="hold"/>
                                        <p:tgtEl>
                                          <p:spTgt spid="22"/>
                                        </p:tgtEl>
                                        <p:attrNameLst>
                                          <p:attrName>ppt_h</p:attrName>
                                        </p:attrNameLst>
                                      </p:cBhvr>
                                      <p:tavLst>
                                        <p:tav tm="0">
                                          <p:val>
                                            <p:fltVal val="0"/>
                                          </p:val>
                                        </p:tav>
                                        <p:tav tm="100000">
                                          <p:val>
                                            <p:strVal val="#ppt_h"/>
                                          </p:val>
                                        </p:tav>
                                      </p:tavLst>
                                    </p:anim>
                                    <p:animEffect transition="in" filter="fad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23">
                                            <p:txEl>
                                              <p:pRg st="1" end="1"/>
                                            </p:txEl>
                                          </p:spTgt>
                                        </p:tgtEl>
                                        <p:attrNameLst>
                                          <p:attrName>style.visibility</p:attrName>
                                        </p:attrNameLst>
                                      </p:cBhvr>
                                      <p:to>
                                        <p:strVal val="visible"/>
                                      </p:to>
                                    </p:set>
                                    <p:anim calcmode="lin" valueType="num">
                                      <p:cBhvr>
                                        <p:cTn id="21" dur="500" fill="hold"/>
                                        <p:tgtEl>
                                          <p:spTgt spid="2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2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2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p:cTn id="28" dur="500" fill="hold"/>
                                        <p:tgtEl>
                                          <p:spTgt spid="21"/>
                                        </p:tgtEl>
                                        <p:attrNameLst>
                                          <p:attrName>ppt_w</p:attrName>
                                        </p:attrNameLst>
                                      </p:cBhvr>
                                      <p:tavLst>
                                        <p:tav tm="0">
                                          <p:val>
                                            <p:fltVal val="0"/>
                                          </p:val>
                                        </p:tav>
                                        <p:tav tm="100000">
                                          <p:val>
                                            <p:strVal val="#ppt_w"/>
                                          </p:val>
                                        </p:tav>
                                      </p:tavLst>
                                    </p:anim>
                                    <p:anim calcmode="lin" valueType="num">
                                      <p:cBhvr>
                                        <p:cTn id="29" dur="500" fill="hold"/>
                                        <p:tgtEl>
                                          <p:spTgt spid="21"/>
                                        </p:tgtEl>
                                        <p:attrNameLst>
                                          <p:attrName>ppt_h</p:attrName>
                                        </p:attrNameLst>
                                      </p:cBhvr>
                                      <p:tavLst>
                                        <p:tav tm="0">
                                          <p:val>
                                            <p:fltVal val="0"/>
                                          </p:val>
                                        </p:tav>
                                        <p:tav tm="100000">
                                          <p:val>
                                            <p:strVal val="#ppt_h"/>
                                          </p:val>
                                        </p:tav>
                                      </p:tavLst>
                                    </p:anim>
                                    <p:animEffect transition="in" filter="fade">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zh-CN" altLang="en-US" sz="2900" i="0" dirty="0" smtClean="0"/>
              <a:t>典型光散射与色谱联用配置</a:t>
            </a:r>
            <a:endParaRPr lang="en-US" sz="2900" i="0" dirty="0" smtClean="0"/>
          </a:p>
        </p:txBody>
      </p:sp>
      <p:pic>
        <p:nvPicPr>
          <p:cNvPr id="5" name="Picture 2" descr="\\Wyatt-data\Users\skuebler\Presentations\LCGC Webcast\MALS-SEC Set-up Rework_White.jpg"/>
          <p:cNvPicPr>
            <a:picLocks noChangeAspect="1" noChangeArrowheads="1"/>
          </p:cNvPicPr>
          <p:nvPr/>
        </p:nvPicPr>
        <p:blipFill>
          <a:blip r:embed="rId4" cstate="print"/>
          <a:srcRect/>
          <a:stretch>
            <a:fillRect/>
          </a:stretch>
        </p:blipFill>
        <p:spPr bwMode="auto">
          <a:xfrm>
            <a:off x="1093080" y="1011416"/>
            <a:ext cx="6964190" cy="5223143"/>
          </a:xfrm>
          <a:prstGeom prst="rect">
            <a:avLst/>
          </a:prstGeom>
          <a:noFill/>
        </p:spPr>
      </p:pic>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125415"/>
            <a:ext cx="8229600" cy="4351460"/>
          </a:xfrm>
        </p:spPr>
        <p:txBody>
          <a:bodyPr/>
          <a:lstStyle/>
          <a:p>
            <a:pPr>
              <a:spcBef>
                <a:spcPts val="2400"/>
              </a:spcBef>
            </a:pPr>
            <a:r>
              <a:rPr lang="zh-CN" altLang="en-US" dirty="0" smtClean="0"/>
              <a:t>对于水相体系，建议使用</a:t>
            </a:r>
            <a:r>
              <a:rPr lang="en-US" dirty="0" smtClean="0"/>
              <a:t>0.1 µm </a:t>
            </a:r>
            <a:r>
              <a:rPr lang="zh-CN" altLang="en-US" dirty="0" smtClean="0"/>
              <a:t>对流动相过滤；而对于有机相体系，建议使用</a:t>
            </a:r>
            <a:r>
              <a:rPr lang="en-US" dirty="0" smtClean="0"/>
              <a:t>0.2 µm </a:t>
            </a:r>
            <a:r>
              <a:rPr lang="zh-CN" altLang="en-US" dirty="0" smtClean="0"/>
              <a:t>对流动相过滤；</a:t>
            </a:r>
            <a:endParaRPr lang="en-US" dirty="0" smtClean="0"/>
          </a:p>
          <a:p>
            <a:pPr>
              <a:spcBef>
                <a:spcPts val="2400"/>
              </a:spcBef>
            </a:pPr>
            <a:r>
              <a:rPr lang="zh-CN" altLang="en-US" dirty="0" smtClean="0"/>
              <a:t>使用在线脱气装置（</a:t>
            </a:r>
            <a:r>
              <a:rPr lang="en-US" altLang="zh-CN" i="1" dirty="0" smtClean="0"/>
              <a:t>I</a:t>
            </a:r>
            <a:r>
              <a:rPr lang="en-US" i="1" dirty="0" smtClean="0"/>
              <a:t>n-line degasser</a:t>
            </a:r>
            <a:r>
              <a:rPr lang="zh-CN" altLang="en-US" dirty="0" smtClean="0"/>
              <a:t>）；</a:t>
            </a:r>
            <a:endParaRPr lang="en-US" dirty="0" smtClean="0"/>
          </a:p>
          <a:p>
            <a:pPr>
              <a:spcBef>
                <a:spcPts val="2400"/>
              </a:spcBef>
            </a:pPr>
            <a:r>
              <a:rPr lang="zh-CN" altLang="en-US" dirty="0" smtClean="0"/>
              <a:t>添加在线过滤器（</a:t>
            </a:r>
            <a:r>
              <a:rPr lang="en-US" dirty="0" smtClean="0"/>
              <a:t> </a:t>
            </a:r>
            <a:r>
              <a:rPr lang="en-US" i="1" dirty="0" smtClean="0"/>
              <a:t>In-line membrane filter </a:t>
            </a:r>
            <a:r>
              <a:rPr lang="zh-CN" altLang="en-US" dirty="0" smtClean="0"/>
              <a:t>）：</a:t>
            </a:r>
            <a:endParaRPr lang="en-US" altLang="zh-CN" dirty="0" smtClean="0"/>
          </a:p>
          <a:p>
            <a:pPr>
              <a:spcBef>
                <a:spcPts val="2400"/>
              </a:spcBef>
              <a:buNone/>
            </a:pPr>
            <a:r>
              <a:rPr lang="en-US" altLang="zh-CN" sz="1800" dirty="0" smtClean="0"/>
              <a:t>       </a:t>
            </a:r>
            <a:r>
              <a:rPr lang="zh-CN" altLang="en-US" sz="1800" dirty="0" smtClean="0"/>
              <a:t>水相体系：</a:t>
            </a:r>
            <a:r>
              <a:rPr lang="en-US" sz="1800" dirty="0" smtClean="0"/>
              <a:t>PEEK </a:t>
            </a:r>
            <a:r>
              <a:rPr lang="zh-CN" altLang="en-US" sz="1800" dirty="0" smtClean="0"/>
              <a:t>材质在线过滤器；有机相体系：不锈钢材质在线过滤器；</a:t>
            </a:r>
            <a:r>
              <a:rPr lang="en-US" sz="1800" dirty="0" smtClean="0"/>
              <a:t> </a:t>
            </a:r>
          </a:p>
          <a:p>
            <a:pPr>
              <a:spcBef>
                <a:spcPts val="2400"/>
              </a:spcBef>
            </a:pPr>
            <a:r>
              <a:rPr lang="zh-CN" altLang="en-US" dirty="0" smtClean="0"/>
              <a:t>逐步增加或降低流速，切不可大幅度调整流速；</a:t>
            </a:r>
            <a:endParaRPr lang="en-US" dirty="0" smtClean="0"/>
          </a:p>
          <a:p>
            <a:pPr>
              <a:spcBef>
                <a:spcPts val="2400"/>
              </a:spcBef>
            </a:pPr>
            <a:endParaRPr lang="en-US" dirty="0"/>
          </a:p>
        </p:txBody>
      </p:sp>
      <p:sp>
        <p:nvSpPr>
          <p:cNvPr id="3" name="Title 2"/>
          <p:cNvSpPr>
            <a:spLocks noGrp="1"/>
          </p:cNvSpPr>
          <p:nvPr>
            <p:ph type="title"/>
          </p:nvPr>
        </p:nvSpPr>
        <p:spPr/>
        <p:txBody>
          <a:bodyPr>
            <a:normAutofit fontScale="90000"/>
          </a:bodyPr>
          <a:lstStyle/>
          <a:p>
            <a:r>
              <a:rPr dirty="0" smtClean="0">
                <a:solidFill>
                  <a:schemeClr val="tx1"/>
                </a:solidFill>
              </a:rPr>
              <a:t>SEC - MALS </a:t>
            </a:r>
            <a:r>
              <a:rPr lang="zh-CN" altLang="en-US" i="0" dirty="0" smtClean="0">
                <a:solidFill>
                  <a:schemeClr val="tx1"/>
                </a:solidFill>
              </a:rPr>
              <a:t>测定法几点建议</a:t>
            </a:r>
            <a:endParaRPr lang="en-US" i="0" dirty="0">
              <a:solidFill>
                <a:schemeClr val="tx1"/>
              </a:solidFill>
            </a:endParaRPr>
          </a:p>
        </p:txBody>
      </p:sp>
      <p:sp>
        <p:nvSpPr>
          <p:cNvPr id="5" name="Rectangle 4"/>
          <p:cNvSpPr/>
          <p:nvPr/>
        </p:nvSpPr>
        <p:spPr>
          <a:xfrm>
            <a:off x="1014220" y="5566463"/>
            <a:ext cx="7109210" cy="369332"/>
          </a:xfrm>
          <a:prstGeom prst="rect">
            <a:avLst/>
          </a:prstGeom>
        </p:spPr>
        <p:txBody>
          <a:bodyPr wrap="square">
            <a:spAutoFit/>
          </a:bodyPr>
          <a:lstStyle/>
          <a:p>
            <a:pPr algn="l"/>
            <a:r>
              <a:rPr lang="en-US" sz="1800" dirty="0" smtClean="0">
                <a:latin typeface="Calibri" pitchFamily="34" charset="0"/>
              </a:rPr>
              <a:t>* </a:t>
            </a:r>
            <a:r>
              <a:rPr lang="zh-CN" altLang="en-US" sz="1800" dirty="0" smtClean="0">
                <a:latin typeface="Calibri" pitchFamily="34" charset="0"/>
              </a:rPr>
              <a:t>以上建议有助于延长泵、柱子的寿命（即使不使用光散射仪）。</a:t>
            </a:r>
            <a:endParaRPr lang="en-US" sz="180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par>
                          <p:cTn id="28" fill="hold">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dissolv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VARIATION" val="Purple"/>
  <p:tag name="TRANSITIONS" val="Custom"/>
  <p:tag name="CUSTOMTRANSITION" val="|Standard Aspect|Cross Dissolve"/>
  <p:tag name="TITLECOLOR" val="Theme"/>
  <p:tag name="BULLETEDCOLOR" val="Theme"/>
  <p:tag name="DRAWINGTEXTCOLOR" val="Ppt"/>
  <p:tag name="DRAWINGBORDERCOLOR" val="Theme"/>
  <p:tag name="DRAWINGFILLCOLOR" val="Ppt"/>
  <p:tag name="LINECOLOR" val="Ppt"/>
  <p:tag name="PICTUREBORDERCOLOR" val="Theme"/>
  <p:tag name="TITLESTYLE" val="Shadow"/>
  <p:tag name="BULLETEDSTYLE" val="Shadow"/>
  <p:tag name="DRAWINGTEXTSTYLE" val="TwoD"/>
  <p:tag name="DRAWINGSTYLE" val="ThreeD"/>
  <p:tag name="PICTURESTYLE" val="ThreeD"/>
  <p:tag name="DRAWINGBORDER" val="Square-Small"/>
  <p:tag name="PICTUREBORDER" val="Square-Small"/>
  <p:tag name="TITLESHADOW" val="Soft"/>
  <p:tag name="TITLEFLATSHADOWCOLOR" val="0.5 0.5 0.5"/>
  <p:tag name="TITLEFLATSHADOWOFFSET" val="0.07 -0.07"/>
  <p:tag name="TITLEFLATSHADOWOPACITY" val="1"/>
  <p:tag name="TITLESOFTSHADOWCOLOR" val="0.5 0.5 0.5"/>
  <p:tag name="TITLESOFTSHADOWOFFSET" val="0.07 -0.07"/>
  <p:tag name="TITLESOFTSHADOWOPACITY" val="1"/>
  <p:tag name="TITLEGLOWSHADOWCOLOR" val="0.5 0.5 0.5"/>
  <p:tag name="TITLEGLOWSHADOWOPACITY" val="1"/>
  <p:tag name="TITLEGLOWSHADOWSPREAD" val="1"/>
  <p:tag name="BULLETEDSHADOW" val="Soft"/>
  <p:tag name="BULLETEDFLATSHADOWCOLOR" val="0.5 0.5 0.5"/>
  <p:tag name="BULLETEDFLATSHADOWOFFSET" val="0.07 -0.07"/>
  <p:tag name="BULLETEDFLATSHADOWOPACITY" val="1"/>
  <p:tag name="BULLETEDSOFTSHADOWCOLOR" val="0.5 0.5 0.5"/>
  <p:tag name="BULLETEDSOFTSHADOWOFFSET" val="0.07 -0.07"/>
  <p:tag name="BULLETEDSOFTSHADOWOPACITY" val="1"/>
  <p:tag name="BULLETEDGLOWSHADOWCOLOR" val="0.5 0.5 0.5"/>
  <p:tag name="BULLETEDGLOWSHADOWOPACITY" val="1"/>
  <p:tag name="BULLETEDGLOWSHADOWSPREAD" val="1"/>
  <p:tag name="TITLEINTERACTION" val="None"/>
  <p:tag name="BULLETEDINTERACTION" val="CheckBox"/>
  <p:tag name="DRAWINGINTERACTION" val="CheckBox"/>
  <p:tag name="PICTUREINTERACTION" val="CheckBox"/>
  <p:tag name="LINEINTERACTION" val="None"/>
  <p:tag name="TITLEANIMATION" val="Ppt"/>
  <p:tag name="BULLETEDANIMATION" val="Ppt"/>
  <p:tag name="DRAWINGANIMATION" val="Ppt"/>
  <p:tag name="PICTUREANIMATION" val="Ppt"/>
  <p:tag name="LINEANIMATION" val="Ppt"/>
  <p:tag name="ANIMATIONAUDIO" val="True"/>
  <p:tag name="INTERACTIONAUDIO" val="True"/>
  <p:tag name="TRANSITIONAUDIO" val="True"/>
  <p:tag name="EXTRAVIDEOFILE" val="C:\LSU PowerPoint Presentations\06 - MALS with Flowing Systems\alignment.avi"/>
  <p:tag name="EXTRAVIDEOSCENE" val="C:\Program Files\Instant Effects\OfficeFX\Repository\Video Insert\E PC\E PC.fxml"/>
  <p:tag name="EXTRAVIDEONAME" val="Main Camera"/>
  <p:tag name="EXTRAVIDEOPOSITION" val="0.275 0.65"/>
  <p:tag name="EXTRAVIDEOSIZE" val="0.35 0.35"/>
  <p:tag name="EXTRAVIDEOINTERACTIVE" val="True"/>
  <p:tag name="EXTRAVIDEOCLEARFB" val="False"/>
  <p:tag name="EXTRAVIDEOBEHIND" val="False"/>
  <p:tag name="EXTRAVIDEOPERSIST" val="False"/>
  <p:tag name="EXTRAVIDEOIGNOREAUDIO" val="False"/>
  <p:tag name="EXTRAVIDEOREPEATCONTINUOUSLY" val="True"/>
  <p:tag name="EXTRAVIDEOREPEATCOUNT" val="1"/>
  <p:tag name="EXTRAVIDEOANIMATIONBEHAVIOR" val="Continuous"/>
  <p:tag name="OFX_CACHE_PICTURE 3 Z2" val="C:\DOCUME~1\DVILLA~1\LOCALS~1\Temp\OfficeFX\ofx7ACA6880\3FA0CEB4.EMF"/>
</p:tagLst>
</file>

<file path=ppt/theme/theme1.xml><?xml version="1.0" encoding="utf-8"?>
<a:theme xmlns:a="http://schemas.openxmlformats.org/drawingml/2006/main" name="主题1">
  <a:themeElements>
    <a:clrScheme name="Analysis Report V1-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nalysis Report V1-4">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cs typeface="Arial"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Analysis Report V1-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nalysis Report V1-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nalysis Report V1-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nalysis Report V1-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nalysis Report V1-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nalysis Report V1-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nalysis Report V1-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nalysis Report V1-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nalysis Report V1-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nalysis Report V1-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nalysis Report V1-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nalysis Report V1-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4760</TotalTime>
  <Words>4699</Words>
  <Application>Microsoft Office PowerPoint</Application>
  <PresentationFormat>全屏显示(4:3)</PresentationFormat>
  <Paragraphs>540</Paragraphs>
  <Slides>43</Slides>
  <Notes>43</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43</vt:i4>
      </vt:variant>
    </vt:vector>
  </HeadingPairs>
  <TitlesOfParts>
    <vt:vector size="47" baseType="lpstr">
      <vt:lpstr>主题1</vt:lpstr>
      <vt:lpstr>FreeHand 5.0 Drawing</vt:lpstr>
      <vt:lpstr>Equation</vt:lpstr>
      <vt:lpstr>Bitmap Image</vt:lpstr>
      <vt:lpstr> </vt:lpstr>
      <vt:lpstr>主要内容</vt:lpstr>
      <vt:lpstr>多角度光散射法：两种测定模式</vt:lpstr>
      <vt:lpstr>什么是 SEC-MALS ?</vt:lpstr>
      <vt:lpstr>体积排阻色谱</vt:lpstr>
      <vt:lpstr>传统SEC 假设弊端</vt:lpstr>
      <vt:lpstr>高分子表征的需要</vt:lpstr>
      <vt:lpstr>典型光散射与色谱联用配置</vt:lpstr>
      <vt:lpstr>SEC - MALS 测定法几点建议</vt:lpstr>
      <vt:lpstr>摩尔质量 - 定义</vt:lpstr>
      <vt:lpstr>范例：摩尔质量计算</vt:lpstr>
      <vt:lpstr>多分散性样品的摩尔质量</vt:lpstr>
      <vt:lpstr>均方根半径 （旋转半径）</vt:lpstr>
      <vt:lpstr>模板参数创建与系统有效性确认</vt:lpstr>
      <vt:lpstr>建立仪器参数: “第一针” -- BSA</vt:lpstr>
      <vt:lpstr>数据分析- Baselines</vt:lpstr>
      <vt:lpstr>数据分析 –  Peaks</vt:lpstr>
      <vt:lpstr>数据分析– Normalization</vt:lpstr>
      <vt:lpstr>光散射信号叠加图（ Overlay plots ）</vt:lpstr>
      <vt:lpstr>数据分析: Alignment</vt:lpstr>
      <vt:lpstr>Alignment &amp; Band Broadening 修正</vt:lpstr>
      <vt:lpstr>Alignment &amp; Band Broadening 修正 </vt:lpstr>
      <vt:lpstr>检测器间的宽峰效应：Band Broadening</vt:lpstr>
      <vt:lpstr>检测器间的宽峰效应：Band Broadening</vt:lpstr>
      <vt:lpstr>仪器参数</vt:lpstr>
      <vt:lpstr>Zimm Plot 与 Debye Plot</vt:lpstr>
      <vt:lpstr> Zimm 公式的 Debye Plot </vt:lpstr>
      <vt:lpstr>Zimm 公式</vt:lpstr>
      <vt:lpstr>数据分析- Distribution Plots</vt:lpstr>
      <vt:lpstr>数据分析- EASI Table</vt:lpstr>
      <vt:lpstr>EASI Graph：摩尔质量分布曲线</vt:lpstr>
      <vt:lpstr>均方根半径分布曲线</vt:lpstr>
      <vt:lpstr>摩尔质量与均方分半径分布： 累计摩尔质量与均方根半径</vt:lpstr>
      <vt:lpstr>摩尔质量与均方分半径分布： 微分摩尔质量与均方根半径</vt:lpstr>
      <vt:lpstr>BSA ：累积与微分摩尔质量分布曲线</vt:lpstr>
      <vt:lpstr>分子构象图（ Conformation）</vt:lpstr>
      <vt:lpstr>构象图了解高分子支化信息</vt:lpstr>
      <vt:lpstr>小  结</vt:lpstr>
      <vt:lpstr>附  录</vt:lpstr>
      <vt:lpstr>Zimm Formalism</vt:lpstr>
      <vt:lpstr>Berry Formalism</vt:lpstr>
      <vt:lpstr>Debye Formalism</vt:lpstr>
      <vt:lpstr>Random Coil Formalism</vt:lpstr>
    </vt:vector>
  </TitlesOfParts>
  <Company>Wyatt Technology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Sigrid Kuebler</dc:creator>
  <cp:lastModifiedBy>WYATT-King</cp:lastModifiedBy>
  <cp:revision>403</cp:revision>
  <dcterms:created xsi:type="dcterms:W3CDTF">2008-04-03T20:11:41Z</dcterms:created>
  <dcterms:modified xsi:type="dcterms:W3CDTF">2013-06-02T09:18:24Z</dcterms:modified>
</cp:coreProperties>
</file>