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64f9da53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164f9da53b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653aecb6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1653aecb65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64f9da53b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3164f9da53b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64f9da53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164f9da53b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64f9da53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3164f9da53b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64f9da53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164f9da53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653aecb65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1653aecb65_1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64f9da53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3164f9da53b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64f9da5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3164f9da53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64f9da5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3164f9da53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64f9da5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3164f9da53b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653aecb65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31653aecb65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64f9da5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164f9da53b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64f9da53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164f9da53b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64f9da53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164f9da53b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4063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rtl="0" algn="l">
              <a:spcBef>
                <a:spcPts val="0"/>
              </a:spcBef>
              <a:spcAft>
                <a:spcPts val="0"/>
              </a:spcAft>
              <a:buClr>
                <a:schemeClr val="dk1"/>
              </a:buClr>
              <a:buFont typeface="Arial"/>
              <a:buNone/>
            </a:pPr>
            <a:r>
              <a:rPr lang="en-US" sz="4000">
                <a:solidFill>
                  <a:schemeClr val="dk1"/>
                </a:solidFill>
                <a:latin typeface="Calibri"/>
                <a:ea typeface="Calibri"/>
                <a:cs typeface="Calibri"/>
                <a:sym typeface="Calibri"/>
              </a:rPr>
              <a:t>G2M insight for Cab Investment firm</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rtl="0" algn="l">
              <a:spcBef>
                <a:spcPts val="0"/>
              </a:spcBef>
              <a:spcAft>
                <a:spcPts val="0"/>
              </a:spcAft>
              <a:buNone/>
            </a:pPr>
            <a:r>
              <a:rPr b="1" lang="en-US" sz="2800">
                <a:solidFill>
                  <a:schemeClr val="dk1"/>
                </a:solidFill>
                <a:latin typeface="Calibri"/>
                <a:ea typeface="Calibri"/>
                <a:cs typeface="Calibri"/>
                <a:sym typeface="Calibri"/>
              </a:rPr>
              <a:t>21 November 2024</a:t>
            </a:r>
            <a:endParaRPr b="1" sz="2800">
              <a:solidFill>
                <a:schemeClr val="dk1"/>
              </a:solidFill>
              <a:latin typeface="Calibri"/>
              <a:ea typeface="Calibri"/>
              <a:cs typeface="Calibri"/>
              <a:sym typeface="Calibri"/>
            </a:endParaRPr>
          </a:p>
          <a:p>
            <a:pPr indent="0" lvl="0" marL="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rtl="0" algn="l">
              <a:spcBef>
                <a:spcPts val="0"/>
              </a:spcBef>
              <a:spcAft>
                <a:spcPts val="0"/>
              </a:spcAft>
              <a:buNone/>
            </a:pPr>
            <a:r>
              <a:rPr b="1" lang="en-US" sz="2800">
                <a:solidFill>
                  <a:schemeClr val="dk1"/>
                </a:solidFill>
                <a:latin typeface="Calibri"/>
                <a:ea typeface="Calibri"/>
                <a:cs typeface="Calibri"/>
                <a:sym typeface="Calibri"/>
              </a:rPr>
              <a:t>Devin Chau</a:t>
            </a:r>
            <a:endParaRPr b="1" sz="2800">
              <a:solidFill>
                <a:schemeClr val="dk1"/>
              </a:solidFill>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sz="2800">
                <a:solidFill>
                  <a:schemeClr val="dk1"/>
                </a:solidFill>
                <a:latin typeface="Calibri"/>
                <a:ea typeface="Calibri"/>
                <a:cs typeface="Calibri"/>
                <a:sym typeface="Calibri"/>
              </a:rPr>
              <a:t>LISUM39</a:t>
            </a:r>
            <a:endParaRPr b="1"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ctrTitle"/>
          </p:nvPr>
        </p:nvSpPr>
        <p:spPr>
          <a:xfrm>
            <a:off x="0" y="0"/>
            <a:ext cx="4299000" cy="14508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solidFill>
                  <a:schemeClr val="accent2"/>
                </a:solidFill>
              </a:rPr>
              <a:t>Hypothesis 3</a:t>
            </a:r>
            <a:endParaRPr>
              <a:solidFill>
                <a:schemeClr val="accent2"/>
              </a:solidFill>
            </a:endParaRPr>
          </a:p>
        </p:txBody>
      </p:sp>
      <p:pic>
        <p:nvPicPr>
          <p:cNvPr id="153" name="Google Shape;153;p22"/>
          <p:cNvPicPr preferRelativeResize="0"/>
          <p:nvPr/>
        </p:nvPicPr>
        <p:blipFill rotWithShape="1">
          <a:blip r:embed="rId3">
            <a:alphaModFix/>
          </a:blip>
          <a:srcRect b="0" l="0" r="0" t="0"/>
          <a:stretch/>
        </p:blipFill>
        <p:spPr>
          <a:xfrm>
            <a:off x="167625" y="685171"/>
            <a:ext cx="1654627" cy="994232"/>
          </a:xfrm>
          <a:prstGeom prst="rect">
            <a:avLst/>
          </a:prstGeom>
          <a:noFill/>
          <a:ln>
            <a:noFill/>
          </a:ln>
        </p:spPr>
      </p:pic>
      <p:pic>
        <p:nvPicPr>
          <p:cNvPr id="154" name="Google Shape;154;p22"/>
          <p:cNvPicPr preferRelativeResize="0"/>
          <p:nvPr/>
        </p:nvPicPr>
        <p:blipFill rotWithShape="1">
          <a:blip r:embed="rId4">
            <a:alphaModFix/>
          </a:blip>
          <a:srcRect b="0" l="0" r="0" t="5979"/>
          <a:stretch/>
        </p:blipFill>
        <p:spPr>
          <a:xfrm>
            <a:off x="152400" y="2090800"/>
            <a:ext cx="5562600" cy="4074875"/>
          </a:xfrm>
          <a:prstGeom prst="rect">
            <a:avLst/>
          </a:prstGeom>
          <a:noFill/>
          <a:ln>
            <a:noFill/>
          </a:ln>
        </p:spPr>
      </p:pic>
      <p:pic>
        <p:nvPicPr>
          <p:cNvPr id="155" name="Google Shape;155;p22"/>
          <p:cNvPicPr preferRelativeResize="0"/>
          <p:nvPr/>
        </p:nvPicPr>
        <p:blipFill rotWithShape="1">
          <a:blip r:embed="rId5">
            <a:alphaModFix/>
          </a:blip>
          <a:srcRect b="0" l="0" r="0" t="5979"/>
          <a:stretch/>
        </p:blipFill>
        <p:spPr>
          <a:xfrm>
            <a:off x="5882650" y="2090800"/>
            <a:ext cx="5610225" cy="4074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ctrTitle"/>
          </p:nvPr>
        </p:nvSpPr>
        <p:spPr>
          <a:xfrm>
            <a:off x="0" y="0"/>
            <a:ext cx="4299000" cy="14508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solidFill>
                  <a:schemeClr val="accent2"/>
                </a:solidFill>
              </a:rPr>
              <a:t>Hypothesis 3</a:t>
            </a:r>
            <a:endParaRPr>
              <a:solidFill>
                <a:schemeClr val="accent2"/>
              </a:solidFill>
            </a:endParaRPr>
          </a:p>
        </p:txBody>
      </p:sp>
      <p:pic>
        <p:nvPicPr>
          <p:cNvPr id="161" name="Google Shape;161;p23"/>
          <p:cNvPicPr preferRelativeResize="0"/>
          <p:nvPr/>
        </p:nvPicPr>
        <p:blipFill rotWithShape="1">
          <a:blip r:embed="rId3">
            <a:alphaModFix/>
          </a:blip>
          <a:srcRect b="0" l="0" r="0" t="0"/>
          <a:stretch/>
        </p:blipFill>
        <p:spPr>
          <a:xfrm>
            <a:off x="167625" y="685171"/>
            <a:ext cx="1654627" cy="994232"/>
          </a:xfrm>
          <a:prstGeom prst="rect">
            <a:avLst/>
          </a:prstGeom>
          <a:noFill/>
          <a:ln>
            <a:noFill/>
          </a:ln>
        </p:spPr>
      </p:pic>
      <p:pic>
        <p:nvPicPr>
          <p:cNvPr id="162" name="Google Shape;162;p23"/>
          <p:cNvPicPr preferRelativeResize="0"/>
          <p:nvPr/>
        </p:nvPicPr>
        <p:blipFill rotWithShape="1">
          <a:blip r:embed="rId4">
            <a:alphaModFix/>
          </a:blip>
          <a:srcRect b="0" l="0" r="0" t="6331"/>
          <a:stretch/>
        </p:blipFill>
        <p:spPr>
          <a:xfrm>
            <a:off x="152400" y="2106050"/>
            <a:ext cx="5610225" cy="4059625"/>
          </a:xfrm>
          <a:prstGeom prst="rect">
            <a:avLst/>
          </a:prstGeom>
          <a:noFill/>
          <a:ln>
            <a:noFill/>
          </a:ln>
        </p:spPr>
      </p:pic>
      <p:sp>
        <p:nvSpPr>
          <p:cNvPr id="163" name="Google Shape;163;p23"/>
          <p:cNvSpPr txBox="1"/>
          <p:nvPr/>
        </p:nvSpPr>
        <p:spPr>
          <a:xfrm>
            <a:off x="6173625" y="521075"/>
            <a:ext cx="5425500" cy="531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2300">
                <a:solidFill>
                  <a:schemeClr val="accent2"/>
                </a:solidFill>
                <a:latin typeface="Times New Roman"/>
                <a:ea typeface="Times New Roman"/>
                <a:cs typeface="Times New Roman"/>
                <a:sym typeface="Times New Roman"/>
              </a:rPr>
              <a:t>Null Hypothesis (H₀):</a:t>
            </a:r>
            <a:r>
              <a:rPr lang="en-US" sz="2300">
                <a:solidFill>
                  <a:schemeClr val="accent2"/>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The profit earned by companies does not vary based on the distance traveled.</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300">
                <a:solidFill>
                  <a:schemeClr val="accent2"/>
                </a:solidFill>
                <a:latin typeface="Times New Roman"/>
                <a:ea typeface="Times New Roman"/>
                <a:cs typeface="Times New Roman"/>
                <a:sym typeface="Times New Roman"/>
              </a:rPr>
              <a:t>Alternative Hypothesis (Hₐ):</a:t>
            </a:r>
            <a:r>
              <a:rPr lang="en-US" sz="2300">
                <a:solidFill>
                  <a:schemeClr val="accent2"/>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The profit earned by companies varies based on the distance traveled.</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ctrTitle"/>
          </p:nvPr>
        </p:nvSpPr>
        <p:spPr>
          <a:xfrm>
            <a:off x="0" y="0"/>
            <a:ext cx="4299000" cy="14508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solidFill>
                  <a:schemeClr val="accent2"/>
                </a:solidFill>
              </a:rPr>
              <a:t>Hypothesis 4</a:t>
            </a:r>
            <a:endParaRPr>
              <a:solidFill>
                <a:schemeClr val="accent2"/>
              </a:solidFill>
            </a:endParaRPr>
          </a:p>
        </p:txBody>
      </p:sp>
      <p:pic>
        <p:nvPicPr>
          <p:cNvPr id="169" name="Google Shape;169;p24"/>
          <p:cNvPicPr preferRelativeResize="0"/>
          <p:nvPr/>
        </p:nvPicPr>
        <p:blipFill rotWithShape="1">
          <a:blip r:embed="rId3">
            <a:alphaModFix/>
          </a:blip>
          <a:srcRect b="0" l="0" r="0" t="0"/>
          <a:stretch/>
        </p:blipFill>
        <p:spPr>
          <a:xfrm>
            <a:off x="167625" y="685171"/>
            <a:ext cx="1654627" cy="994232"/>
          </a:xfrm>
          <a:prstGeom prst="rect">
            <a:avLst/>
          </a:prstGeom>
          <a:noFill/>
          <a:ln>
            <a:noFill/>
          </a:ln>
        </p:spPr>
      </p:pic>
      <p:pic>
        <p:nvPicPr>
          <p:cNvPr id="170" name="Google Shape;170;p24"/>
          <p:cNvPicPr preferRelativeResize="0"/>
          <p:nvPr/>
        </p:nvPicPr>
        <p:blipFill>
          <a:blip r:embed="rId4">
            <a:alphaModFix/>
          </a:blip>
          <a:stretch>
            <a:fillRect/>
          </a:stretch>
        </p:blipFill>
        <p:spPr>
          <a:xfrm>
            <a:off x="152400" y="1831803"/>
            <a:ext cx="5924550" cy="4114800"/>
          </a:xfrm>
          <a:prstGeom prst="rect">
            <a:avLst/>
          </a:prstGeom>
          <a:noFill/>
          <a:ln>
            <a:noFill/>
          </a:ln>
        </p:spPr>
      </p:pic>
      <p:sp>
        <p:nvSpPr>
          <p:cNvPr id="171" name="Google Shape;171;p24"/>
          <p:cNvSpPr txBox="1"/>
          <p:nvPr/>
        </p:nvSpPr>
        <p:spPr>
          <a:xfrm>
            <a:off x="6585100" y="368675"/>
            <a:ext cx="5257800" cy="557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2300">
                <a:solidFill>
                  <a:schemeClr val="accent2"/>
                </a:solidFill>
                <a:latin typeface="Times New Roman"/>
                <a:ea typeface="Times New Roman"/>
                <a:cs typeface="Times New Roman"/>
                <a:sym typeface="Times New Roman"/>
              </a:rPr>
              <a:t>Null Hypothesis (H₀):</a:t>
            </a:r>
            <a:r>
              <a:rPr lang="en-US" sz="2300">
                <a:solidFill>
                  <a:schemeClr val="accent2"/>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Cab usage does not vary significantly between months, including December.</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300">
                <a:solidFill>
                  <a:schemeClr val="accent2"/>
                </a:solidFill>
                <a:latin typeface="Times New Roman"/>
                <a:ea typeface="Times New Roman"/>
                <a:cs typeface="Times New Roman"/>
                <a:sym typeface="Times New Roman"/>
              </a:rPr>
              <a:t>Alternative Hypothesis (Hₐ):</a:t>
            </a:r>
            <a:r>
              <a:rPr lang="en-US" sz="2300">
                <a:solidFill>
                  <a:schemeClr val="accent2"/>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Cab usage is significantly higher in December compared to other months, particularly due to holidays like Thanksgiving and Christmas.</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ctrTitle"/>
          </p:nvPr>
        </p:nvSpPr>
        <p:spPr>
          <a:xfrm>
            <a:off x="0" y="0"/>
            <a:ext cx="4299000" cy="14508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solidFill>
                  <a:schemeClr val="accent2"/>
                </a:solidFill>
              </a:rPr>
              <a:t>Hypothesis 5</a:t>
            </a:r>
            <a:endParaRPr>
              <a:solidFill>
                <a:schemeClr val="accent2"/>
              </a:solidFill>
            </a:endParaRPr>
          </a:p>
        </p:txBody>
      </p:sp>
      <p:pic>
        <p:nvPicPr>
          <p:cNvPr id="177" name="Google Shape;177;p25"/>
          <p:cNvPicPr preferRelativeResize="0"/>
          <p:nvPr/>
        </p:nvPicPr>
        <p:blipFill rotWithShape="1">
          <a:blip r:embed="rId3">
            <a:alphaModFix/>
          </a:blip>
          <a:srcRect b="0" l="0" r="0" t="0"/>
          <a:stretch/>
        </p:blipFill>
        <p:spPr>
          <a:xfrm>
            <a:off x="167625" y="685171"/>
            <a:ext cx="1654627" cy="994232"/>
          </a:xfrm>
          <a:prstGeom prst="rect">
            <a:avLst/>
          </a:prstGeom>
          <a:noFill/>
          <a:ln>
            <a:noFill/>
          </a:ln>
        </p:spPr>
      </p:pic>
      <p:pic>
        <p:nvPicPr>
          <p:cNvPr id="178" name="Google Shape;178;p25"/>
          <p:cNvPicPr preferRelativeResize="0"/>
          <p:nvPr/>
        </p:nvPicPr>
        <p:blipFill>
          <a:blip r:embed="rId4">
            <a:alphaModFix/>
          </a:blip>
          <a:stretch>
            <a:fillRect/>
          </a:stretch>
        </p:blipFill>
        <p:spPr>
          <a:xfrm>
            <a:off x="167625" y="1618375"/>
            <a:ext cx="8349574" cy="4527901"/>
          </a:xfrm>
          <a:prstGeom prst="rect">
            <a:avLst/>
          </a:prstGeom>
          <a:noFill/>
          <a:ln>
            <a:noFill/>
          </a:ln>
        </p:spPr>
      </p:pic>
      <p:sp>
        <p:nvSpPr>
          <p:cNvPr id="179" name="Google Shape;179;p25"/>
          <p:cNvSpPr txBox="1"/>
          <p:nvPr/>
        </p:nvSpPr>
        <p:spPr>
          <a:xfrm>
            <a:off x="8862425" y="490600"/>
            <a:ext cx="3239400" cy="598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2300">
                <a:solidFill>
                  <a:schemeClr val="accent2"/>
                </a:solidFill>
                <a:latin typeface="Times New Roman"/>
                <a:ea typeface="Times New Roman"/>
                <a:cs typeface="Times New Roman"/>
                <a:sym typeface="Times New Roman"/>
              </a:rPr>
              <a:t>Null Hypothesis (H₀):</a:t>
            </a:r>
            <a:r>
              <a:rPr lang="en-US" sz="2300">
                <a:solidFill>
                  <a:schemeClr val="dk1"/>
                </a:solidFill>
                <a:latin typeface="Times New Roman"/>
                <a:ea typeface="Times New Roman"/>
                <a:cs typeface="Times New Roman"/>
                <a:sym typeface="Times New Roman"/>
              </a:rPr>
              <a:t> There is no difference in the number of customers the company experiences across different states.</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300">
                <a:solidFill>
                  <a:schemeClr val="accent2"/>
                </a:solidFill>
                <a:latin typeface="Times New Roman"/>
                <a:ea typeface="Times New Roman"/>
                <a:cs typeface="Times New Roman"/>
                <a:sym typeface="Times New Roman"/>
              </a:rPr>
              <a:t>Alternative Hypothesis (Hₐ): </a:t>
            </a:r>
            <a:endParaRPr b="1" sz="2300">
              <a:solidFill>
                <a:schemeClr val="accent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300">
                <a:solidFill>
                  <a:schemeClr val="dk1"/>
                </a:solidFill>
                <a:latin typeface="Times New Roman"/>
                <a:ea typeface="Times New Roman"/>
                <a:cs typeface="Times New Roman"/>
                <a:sym typeface="Times New Roman"/>
              </a:rPr>
              <a:t>There is a difference in the number of customers the company experiences depending on the state.</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23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ctrTitle"/>
          </p:nvPr>
        </p:nvSpPr>
        <p:spPr>
          <a:xfrm>
            <a:off x="0" y="0"/>
            <a:ext cx="4299000" cy="14508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solidFill>
                  <a:schemeClr val="accent2"/>
                </a:solidFill>
              </a:rPr>
              <a:t>Hypothesis 6</a:t>
            </a:r>
            <a:endParaRPr>
              <a:solidFill>
                <a:schemeClr val="accent2"/>
              </a:solidFill>
            </a:endParaRPr>
          </a:p>
        </p:txBody>
      </p:sp>
      <p:pic>
        <p:nvPicPr>
          <p:cNvPr id="185" name="Google Shape;185;p26"/>
          <p:cNvPicPr preferRelativeResize="0"/>
          <p:nvPr/>
        </p:nvPicPr>
        <p:blipFill rotWithShape="1">
          <a:blip r:embed="rId3">
            <a:alphaModFix/>
          </a:blip>
          <a:srcRect b="0" l="0" r="0" t="0"/>
          <a:stretch/>
        </p:blipFill>
        <p:spPr>
          <a:xfrm>
            <a:off x="167625" y="685171"/>
            <a:ext cx="1654627" cy="994232"/>
          </a:xfrm>
          <a:prstGeom prst="rect">
            <a:avLst/>
          </a:prstGeom>
          <a:noFill/>
          <a:ln>
            <a:noFill/>
          </a:ln>
        </p:spPr>
      </p:pic>
      <p:pic>
        <p:nvPicPr>
          <p:cNvPr id="186" name="Google Shape;186;p26"/>
          <p:cNvPicPr preferRelativeResize="0"/>
          <p:nvPr/>
        </p:nvPicPr>
        <p:blipFill>
          <a:blip r:embed="rId4">
            <a:alphaModFix/>
          </a:blip>
          <a:stretch>
            <a:fillRect/>
          </a:stretch>
        </p:blipFill>
        <p:spPr>
          <a:xfrm>
            <a:off x="167625" y="1953725"/>
            <a:ext cx="8231049" cy="4191149"/>
          </a:xfrm>
          <a:prstGeom prst="rect">
            <a:avLst/>
          </a:prstGeom>
          <a:noFill/>
          <a:ln>
            <a:noFill/>
          </a:ln>
        </p:spPr>
      </p:pic>
      <p:sp>
        <p:nvSpPr>
          <p:cNvPr id="187" name="Google Shape;187;p26"/>
          <p:cNvSpPr txBox="1"/>
          <p:nvPr/>
        </p:nvSpPr>
        <p:spPr>
          <a:xfrm>
            <a:off x="8474875" y="231525"/>
            <a:ext cx="3566100" cy="650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2300">
                <a:solidFill>
                  <a:schemeClr val="accent2"/>
                </a:solidFill>
                <a:latin typeface="Times New Roman"/>
                <a:ea typeface="Times New Roman"/>
                <a:cs typeface="Times New Roman"/>
                <a:sym typeface="Times New Roman"/>
              </a:rPr>
              <a:t>Null Hypothesis (H₀):</a:t>
            </a:r>
            <a:r>
              <a:rPr lang="en-US" sz="2300">
                <a:solidFill>
                  <a:schemeClr val="dk1"/>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There is no difference in the number of customers the company experiences across different states.</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300">
                <a:solidFill>
                  <a:schemeClr val="accent2"/>
                </a:solidFill>
                <a:latin typeface="Times New Roman"/>
                <a:ea typeface="Times New Roman"/>
                <a:cs typeface="Times New Roman"/>
                <a:sym typeface="Times New Roman"/>
              </a:rPr>
              <a:t>Alternative Hypothesis (Hₐ):</a:t>
            </a:r>
            <a:r>
              <a:rPr lang="en-US" sz="2300">
                <a:solidFill>
                  <a:schemeClr val="accent2"/>
                </a:solidFill>
                <a:latin typeface="Times New Roman"/>
                <a:ea typeface="Times New Roman"/>
                <a:cs typeface="Times New Roman"/>
                <a:sym typeface="Times New Roman"/>
              </a:rPr>
              <a:t> </a:t>
            </a:r>
            <a:r>
              <a:rPr b="1" lang="en-US" sz="2300">
                <a:solidFill>
                  <a:schemeClr val="dk1"/>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The number of customers the company experiences varies depending on the state they are in.</a:t>
            </a:r>
            <a:endParaRPr sz="2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ctrTitle"/>
          </p:nvPr>
        </p:nvSpPr>
        <p:spPr>
          <a:xfrm>
            <a:off x="0" y="0"/>
            <a:ext cx="39792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 Summary</a:t>
            </a:r>
            <a:endParaRPr/>
          </a:p>
        </p:txBody>
      </p:sp>
      <p:sp>
        <p:nvSpPr>
          <p:cNvPr id="193" name="Google Shape;193;p27"/>
          <p:cNvSpPr txBox="1"/>
          <p:nvPr>
            <p:ph idx="1" type="subTitle"/>
          </p:nvPr>
        </p:nvSpPr>
        <p:spPr>
          <a:xfrm>
            <a:off x="3979200" y="185800"/>
            <a:ext cx="8213100" cy="6672300"/>
          </a:xfrm>
          <a:prstGeom prst="rect">
            <a:avLst/>
          </a:prstGeom>
          <a:noFill/>
          <a:ln>
            <a:noFill/>
          </a:ln>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Font typeface="Times New Roman"/>
              <a:buAutoNum type="arabicPeriod"/>
            </a:pPr>
            <a:r>
              <a:rPr b="1" lang="en-US" sz="2000">
                <a:latin typeface="Times New Roman"/>
                <a:ea typeface="Times New Roman"/>
                <a:cs typeface="Times New Roman"/>
                <a:sym typeface="Times New Roman"/>
              </a:rPr>
              <a:t>Average Cost of Trip by Company and State</a:t>
            </a:r>
            <a:endParaRPr b="1"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The null hypothesis is </a:t>
            </a:r>
            <a:r>
              <a:rPr b="1" lang="en-US" sz="1600">
                <a:solidFill>
                  <a:schemeClr val="accent2"/>
                </a:solidFill>
                <a:latin typeface="Times New Roman"/>
                <a:ea typeface="Times New Roman"/>
                <a:cs typeface="Times New Roman"/>
                <a:sym typeface="Times New Roman"/>
              </a:rPr>
              <a:t>rejected</a:t>
            </a:r>
            <a:r>
              <a:rPr lang="en-US" sz="1600">
                <a:latin typeface="Times New Roman"/>
                <a:ea typeface="Times New Roman"/>
                <a:cs typeface="Times New Roman"/>
                <a:sym typeface="Times New Roman"/>
              </a:rPr>
              <a:t>, as the data supports the alternative hypothesis. This suggests that companies with a smaller loyal customer base need to lower prices in order to attract more customers before considering a price increase.</a:t>
            </a:r>
            <a:endParaRPr sz="1600">
              <a:latin typeface="Times New Roman"/>
              <a:ea typeface="Times New Roman"/>
              <a:cs typeface="Times New Roman"/>
              <a:sym typeface="Times New Roman"/>
            </a:endParaRPr>
          </a:p>
          <a:p>
            <a:pPr indent="-355600" lvl="0" marL="457200" rtl="0" algn="l">
              <a:lnSpc>
                <a:spcPct val="115000"/>
              </a:lnSpc>
              <a:spcBef>
                <a:spcPts val="1000"/>
              </a:spcBef>
              <a:spcAft>
                <a:spcPts val="0"/>
              </a:spcAft>
              <a:buSzPts val="2000"/>
              <a:buFont typeface="Times New Roman"/>
              <a:buAutoNum type="arabicPeriod"/>
            </a:pPr>
            <a:r>
              <a:rPr b="1" lang="en-US" sz="2000">
                <a:latin typeface="Times New Roman"/>
                <a:ea typeface="Times New Roman"/>
                <a:cs typeface="Times New Roman"/>
                <a:sym typeface="Times New Roman"/>
              </a:rPr>
              <a:t>Payment Mode Ratio by Company</a:t>
            </a:r>
            <a:endParaRPr b="1"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The null hypothesis is </a:t>
            </a:r>
            <a:r>
              <a:rPr b="1" lang="en-US" sz="1600">
                <a:solidFill>
                  <a:schemeClr val="accent2"/>
                </a:solidFill>
                <a:latin typeface="Times New Roman"/>
                <a:ea typeface="Times New Roman"/>
                <a:cs typeface="Times New Roman"/>
                <a:sym typeface="Times New Roman"/>
              </a:rPr>
              <a:t>not rejected</a:t>
            </a:r>
            <a:r>
              <a:rPr lang="en-US" sz="1600">
                <a:latin typeface="Times New Roman"/>
                <a:ea typeface="Times New Roman"/>
                <a:cs typeface="Times New Roman"/>
                <a:sym typeface="Times New Roman"/>
              </a:rPr>
              <a:t>, as the data supports the null hypothesis. This suggests that both companies are equally accommodating for different types of payment alternatives. </a:t>
            </a:r>
            <a:endParaRPr sz="1600">
              <a:latin typeface="Times New Roman"/>
              <a:ea typeface="Times New Roman"/>
              <a:cs typeface="Times New Roman"/>
              <a:sym typeface="Times New Roman"/>
            </a:endParaRPr>
          </a:p>
          <a:p>
            <a:pPr indent="-355600" lvl="0" marL="457200" rtl="0" algn="l">
              <a:lnSpc>
                <a:spcPct val="115000"/>
              </a:lnSpc>
              <a:spcBef>
                <a:spcPts val="1000"/>
              </a:spcBef>
              <a:spcAft>
                <a:spcPts val="0"/>
              </a:spcAft>
              <a:buSzPts val="2000"/>
              <a:buFont typeface="Times New Roman"/>
              <a:buAutoNum type="arabicPeriod"/>
            </a:pPr>
            <a:r>
              <a:rPr b="1" lang="en-US" sz="2000">
                <a:latin typeface="Times New Roman"/>
                <a:ea typeface="Times New Roman"/>
                <a:cs typeface="Times New Roman"/>
                <a:sym typeface="Times New Roman"/>
              </a:rPr>
              <a:t>Optimal Profit per Kilometer Traveled</a:t>
            </a:r>
            <a:endParaRPr b="1" sz="2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latin typeface="Times New Roman"/>
                <a:ea typeface="Times New Roman"/>
                <a:cs typeface="Times New Roman"/>
                <a:sym typeface="Times New Roman"/>
              </a:rPr>
              <a:t>The null hypothesis is </a:t>
            </a:r>
            <a:r>
              <a:rPr b="1" lang="en-US" sz="1600">
                <a:solidFill>
                  <a:schemeClr val="accent2"/>
                </a:solidFill>
                <a:latin typeface="Times New Roman"/>
                <a:ea typeface="Times New Roman"/>
                <a:cs typeface="Times New Roman"/>
                <a:sym typeface="Times New Roman"/>
              </a:rPr>
              <a:t>not rejected</a:t>
            </a:r>
            <a:r>
              <a:rPr lang="en-US" sz="1600">
                <a:latin typeface="Times New Roman"/>
                <a:ea typeface="Times New Roman"/>
                <a:cs typeface="Times New Roman"/>
                <a:sym typeface="Times New Roman"/>
              </a:rPr>
              <a:t>, as the data supports it. When comparing the profit per kilometer graphs for both companies, as well as the combined graph, it becomes clear that the optimal profit per kilometer is achieved at the same driving distance for both companies.</a:t>
            </a:r>
            <a:endParaRPr sz="1600">
              <a:latin typeface="Times New Roman"/>
              <a:ea typeface="Times New Roman"/>
              <a:cs typeface="Times New Roman"/>
              <a:sym typeface="Times New Roman"/>
            </a:endParaRPr>
          </a:p>
          <a:p>
            <a:pPr indent="-355600" lvl="0" marL="457200" rtl="0" algn="l">
              <a:lnSpc>
                <a:spcPct val="115000"/>
              </a:lnSpc>
              <a:spcBef>
                <a:spcPts val="1200"/>
              </a:spcBef>
              <a:spcAft>
                <a:spcPts val="0"/>
              </a:spcAft>
              <a:buSzPts val="2000"/>
              <a:buFont typeface="Times New Roman"/>
              <a:buAutoNum type="arabicPeriod"/>
            </a:pPr>
            <a:r>
              <a:rPr b="1" lang="en-US" sz="2000">
                <a:latin typeface="Times New Roman"/>
                <a:ea typeface="Times New Roman"/>
                <a:cs typeface="Times New Roman"/>
                <a:sym typeface="Times New Roman"/>
              </a:rPr>
              <a:t>Frequency of customers through the months</a:t>
            </a:r>
            <a:endParaRPr b="1"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The null hypothesis is </a:t>
            </a:r>
            <a:r>
              <a:rPr b="1" lang="en-US" sz="1600">
                <a:solidFill>
                  <a:schemeClr val="accent2"/>
                </a:solidFill>
                <a:latin typeface="Times New Roman"/>
                <a:ea typeface="Times New Roman"/>
                <a:cs typeface="Times New Roman"/>
                <a:sym typeface="Times New Roman"/>
              </a:rPr>
              <a:t>not rejected</a:t>
            </a:r>
            <a:r>
              <a:rPr lang="en-US" sz="1600">
                <a:latin typeface="Times New Roman"/>
                <a:ea typeface="Times New Roman"/>
                <a:cs typeface="Times New Roman"/>
                <a:sym typeface="Times New Roman"/>
              </a:rPr>
              <a:t>, as the data supports it. Upon comparing the profit per kilometer graphs for both companies, along with the combined graph, it is evident that the optimal profit per kilometer occurs at the same driving distance for both companies.</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1600">
              <a:latin typeface="Times New Roman"/>
              <a:ea typeface="Times New Roman"/>
              <a:cs typeface="Times New Roman"/>
              <a:sym typeface="Times New Roman"/>
            </a:endParaRPr>
          </a:p>
        </p:txBody>
      </p:sp>
      <p:pic>
        <p:nvPicPr>
          <p:cNvPr id="194" name="Google Shape;194;p2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ctrTitle"/>
          </p:nvPr>
        </p:nvSpPr>
        <p:spPr>
          <a:xfrm>
            <a:off x="0" y="0"/>
            <a:ext cx="39792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 Summary</a:t>
            </a:r>
            <a:endParaRPr/>
          </a:p>
        </p:txBody>
      </p:sp>
      <p:sp>
        <p:nvSpPr>
          <p:cNvPr id="200" name="Google Shape;200;p28"/>
          <p:cNvSpPr txBox="1"/>
          <p:nvPr>
            <p:ph idx="1" type="subTitle"/>
          </p:nvPr>
        </p:nvSpPr>
        <p:spPr>
          <a:xfrm>
            <a:off x="3979202" y="0"/>
            <a:ext cx="8213100" cy="6858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2000">
                <a:latin typeface="Times New Roman"/>
                <a:ea typeface="Times New Roman"/>
                <a:cs typeface="Times New Roman"/>
                <a:sym typeface="Times New Roman"/>
              </a:rPr>
              <a:t>  5.	Transaction Counts by Company and State Normalized</a:t>
            </a:r>
            <a:endParaRPr b="1" sz="2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latin typeface="Times New Roman"/>
                <a:ea typeface="Times New Roman"/>
                <a:cs typeface="Times New Roman"/>
                <a:sym typeface="Times New Roman"/>
              </a:rPr>
              <a:t>The null hypothesis is </a:t>
            </a:r>
            <a:r>
              <a:rPr b="1" lang="en-US" sz="1600">
                <a:solidFill>
                  <a:schemeClr val="accent2"/>
                </a:solidFill>
                <a:latin typeface="Times New Roman"/>
                <a:ea typeface="Times New Roman"/>
                <a:cs typeface="Times New Roman"/>
                <a:sym typeface="Times New Roman"/>
              </a:rPr>
              <a:t>not rejected</a:t>
            </a:r>
            <a:r>
              <a:rPr b="1" lang="en-US" sz="1600">
                <a:latin typeface="Times New Roman"/>
                <a:ea typeface="Times New Roman"/>
                <a:cs typeface="Times New Roman"/>
                <a:sym typeface="Times New Roman"/>
              </a:rPr>
              <a:t>,</a:t>
            </a:r>
            <a:r>
              <a:rPr lang="en-US" sz="1600">
                <a:latin typeface="Times New Roman"/>
                <a:ea typeface="Times New Roman"/>
                <a:cs typeface="Times New Roman"/>
                <a:sym typeface="Times New Roman"/>
              </a:rPr>
              <a:t> as the data supports it. When comparing the profit per kilometer graphs for both companies, as well as the combined graph, it is clear that the optimal profit per kilometer is achieved at the same driving distance for both companies.</a:t>
            </a:r>
            <a:endParaRPr sz="1600">
              <a:latin typeface="Times New Roman"/>
              <a:ea typeface="Times New Roman"/>
              <a:cs typeface="Times New Roman"/>
              <a:sym typeface="Times New Roman"/>
            </a:endParaRPr>
          </a:p>
          <a:p>
            <a:pPr indent="-330200" lvl="1" marL="914400" rtl="0" algn="l">
              <a:lnSpc>
                <a:spcPct val="115000"/>
              </a:lnSpc>
              <a:spcBef>
                <a:spcPts val="1200"/>
              </a:spcBef>
              <a:spcAft>
                <a:spcPts val="0"/>
              </a:spcAft>
              <a:buSzPts val="1600"/>
              <a:buFont typeface="Times New Roman"/>
              <a:buChar char="○"/>
            </a:pPr>
            <a:r>
              <a:rPr lang="en-US" sz="1600">
                <a:latin typeface="Times New Roman"/>
                <a:ea typeface="Times New Roman"/>
                <a:cs typeface="Times New Roman"/>
                <a:sym typeface="Times New Roman"/>
              </a:rPr>
              <a:t>Pink Cab has a larger customer base in California, while Yellow Cab's customer base is predominantly in New York.</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b="1" lang="en-US" sz="2000">
                <a:latin typeface="Times New Roman"/>
                <a:ea typeface="Times New Roman"/>
                <a:cs typeface="Times New Roman"/>
                <a:sym typeface="Times New Roman"/>
              </a:rPr>
              <a:t>  6.	Payment Types over the Years</a:t>
            </a:r>
            <a:endParaRPr b="1" sz="20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The null hypothesis is</a:t>
            </a:r>
            <a:r>
              <a:rPr lang="en-US" sz="1600">
                <a:latin typeface="Times New Roman"/>
                <a:ea typeface="Times New Roman"/>
                <a:cs typeface="Times New Roman"/>
                <a:sym typeface="Times New Roman"/>
              </a:rPr>
              <a:t> </a:t>
            </a:r>
            <a:r>
              <a:rPr b="1" lang="en-US" sz="1600">
                <a:solidFill>
                  <a:schemeClr val="accent2"/>
                </a:solidFill>
                <a:latin typeface="Times New Roman"/>
                <a:ea typeface="Times New Roman"/>
                <a:cs typeface="Times New Roman"/>
                <a:sym typeface="Times New Roman"/>
              </a:rPr>
              <a:t>not rejected</a:t>
            </a:r>
            <a:r>
              <a:rPr lang="en-US" sz="1600">
                <a:latin typeface="Times New Roman"/>
                <a:ea typeface="Times New Roman"/>
                <a:cs typeface="Times New Roman"/>
                <a:sym typeface="Times New Roman"/>
              </a:rPr>
              <a:t>,</a:t>
            </a:r>
            <a:r>
              <a:rPr lang="en-US" sz="1600">
                <a:latin typeface="Times New Roman"/>
                <a:ea typeface="Times New Roman"/>
                <a:cs typeface="Times New Roman"/>
                <a:sym typeface="Times New Roman"/>
              </a:rPr>
              <a:t> as the data supports it. This suggests that there may not be a clear linear trend of customers switching to digital payment methods, possibly due to the limited time period. Further research with an extended time frame is needed before drawing a definitive conclusion.</a:t>
            </a:r>
            <a:endParaRPr sz="1600">
              <a:latin typeface="Times New Roman"/>
              <a:ea typeface="Times New Roman"/>
              <a:cs typeface="Times New Roman"/>
              <a:sym typeface="Times New Roman"/>
            </a:endParaRPr>
          </a:p>
        </p:txBody>
      </p:sp>
      <p:pic>
        <p:nvPicPr>
          <p:cNvPr id="201" name="Google Shape;201;p2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sz="5500"/>
            </a:br>
            <a:br>
              <a:rPr lang="en-US" sz="5500"/>
            </a:br>
            <a:br>
              <a:rPr lang="en-US" sz="5500"/>
            </a:br>
            <a:r>
              <a:rPr b="1" lang="en-US" sz="5500">
                <a:solidFill>
                  <a:srgbClr val="FF6600"/>
                </a:solidFill>
              </a:rPr>
              <a:t>Recommendations</a:t>
            </a:r>
            <a:endParaRPr sz="5500"/>
          </a:p>
        </p:txBody>
      </p:sp>
      <p:sp>
        <p:nvSpPr>
          <p:cNvPr id="207" name="Google Shape;207;p29"/>
          <p:cNvSpPr txBox="1"/>
          <p:nvPr>
            <p:ph idx="1" type="subTitle"/>
          </p:nvPr>
        </p:nvSpPr>
        <p:spPr>
          <a:xfrm>
            <a:off x="5733000" y="60975"/>
            <a:ext cx="6458700" cy="6858000"/>
          </a:xfrm>
          <a:prstGeom prst="rect">
            <a:avLst/>
          </a:prstGeom>
          <a:noFill/>
          <a:ln>
            <a:noFill/>
          </a:ln>
        </p:spPr>
        <p:txBody>
          <a:bodyPr anchorCtr="0" anchor="t" bIns="45700" lIns="91425" spcFirstLastPara="1" rIns="91425" wrap="square" tIns="45700">
            <a:noAutofit/>
          </a:bodyPr>
          <a:lstStyle/>
          <a:p>
            <a:pPr indent="-339725" lvl="0" marL="457200" rtl="0" algn="l">
              <a:lnSpc>
                <a:spcPct val="115000"/>
              </a:lnSpc>
              <a:spcBef>
                <a:spcPts val="1000"/>
              </a:spcBef>
              <a:spcAft>
                <a:spcPts val="0"/>
              </a:spcAft>
              <a:buSzPts val="1750"/>
              <a:buFont typeface="Times New Roman"/>
              <a:buChar char="●"/>
            </a:pPr>
            <a:r>
              <a:rPr lang="en-US" sz="1750">
                <a:latin typeface="Times New Roman"/>
                <a:ea typeface="Times New Roman"/>
                <a:cs typeface="Times New Roman"/>
                <a:sym typeface="Times New Roman"/>
              </a:rPr>
              <a:t>Avoid increasing prices in an attempt to grow the loyal customer base, as this may deter potential users. Prices should only be increased once a sustainable level of profit has been ensured.</a:t>
            </a:r>
            <a:endParaRPr sz="1750">
              <a:latin typeface="Times New Roman"/>
              <a:ea typeface="Times New Roman"/>
              <a:cs typeface="Times New Roman"/>
              <a:sym typeface="Times New Roman"/>
            </a:endParaRPr>
          </a:p>
          <a:p>
            <a:pPr indent="-339725" lvl="0" marL="457200" rtl="0" algn="l">
              <a:lnSpc>
                <a:spcPct val="115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Although both companies have a similar balance of card and cash users, it is important to accommodate other payment methods, such as Apple Pay and Samsung Pay, to ensure accessibility for all customers.</a:t>
            </a:r>
            <a:endParaRPr sz="1750">
              <a:latin typeface="Times New Roman"/>
              <a:ea typeface="Times New Roman"/>
              <a:cs typeface="Times New Roman"/>
              <a:sym typeface="Times New Roman"/>
            </a:endParaRPr>
          </a:p>
          <a:p>
            <a:pPr indent="-339725" lvl="0" marL="457200" rtl="0" algn="l">
              <a:lnSpc>
                <a:spcPct val="115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Most profits occur in shorter drives, which helps lessen time spent with customers as well as profiting more. However, it is interesting to see how companies can look to improve their profits in longer drives.</a:t>
            </a:r>
            <a:endParaRPr sz="1750">
              <a:latin typeface="Times New Roman"/>
              <a:ea typeface="Times New Roman"/>
              <a:cs typeface="Times New Roman"/>
              <a:sym typeface="Times New Roman"/>
            </a:endParaRPr>
          </a:p>
          <a:p>
            <a:pPr indent="-339725" lvl="0" marL="457200" rtl="0" algn="l">
              <a:lnSpc>
                <a:spcPct val="115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Companies should look to find ways to improve customers in those periods of time.</a:t>
            </a:r>
            <a:endParaRPr sz="1750">
              <a:latin typeface="Times New Roman"/>
              <a:ea typeface="Times New Roman"/>
              <a:cs typeface="Times New Roman"/>
              <a:sym typeface="Times New Roman"/>
            </a:endParaRPr>
          </a:p>
          <a:p>
            <a:pPr indent="-339725" lvl="0" marL="457200" rtl="0" algn="l">
              <a:lnSpc>
                <a:spcPct val="115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While each company is well established in certain states, they should consider expanding into new regions to increase their presence in areas where they are less known.</a:t>
            </a:r>
            <a:endParaRPr sz="1750">
              <a:latin typeface="Times New Roman"/>
              <a:ea typeface="Times New Roman"/>
              <a:cs typeface="Times New Roman"/>
              <a:sym typeface="Times New Roman"/>
            </a:endParaRPr>
          </a:p>
          <a:p>
            <a:pPr indent="-339725" lvl="0" marL="457200" rtl="0" algn="l">
              <a:lnSpc>
                <a:spcPct val="115000"/>
              </a:lnSpc>
              <a:spcBef>
                <a:spcPts val="0"/>
              </a:spcBef>
              <a:spcAft>
                <a:spcPts val="0"/>
              </a:spcAft>
              <a:buSzPts val="1750"/>
              <a:buFont typeface="Times New Roman"/>
              <a:buChar char="●"/>
            </a:pPr>
            <a:r>
              <a:rPr lang="en-US" sz="1750">
                <a:latin typeface="Times New Roman"/>
                <a:ea typeface="Times New Roman"/>
                <a:cs typeface="Times New Roman"/>
                <a:sym typeface="Times New Roman"/>
              </a:rPr>
              <a:t>We should analyze a longer time period to determine if there is a trend toward increased card usage, which would indicate a need to accommodate additional payment options. As virtual currency becomes more prevalent, it's important to assess whether cab companies are following this trend.</a:t>
            </a:r>
            <a:endParaRPr sz="1750">
              <a:solidFill>
                <a:srgbClr val="FF6600"/>
              </a:solidFill>
              <a:latin typeface="Times New Roman"/>
              <a:ea typeface="Times New Roman"/>
              <a:cs typeface="Times New Roman"/>
              <a:sym typeface="Times New Roman"/>
            </a:endParaRPr>
          </a:p>
        </p:txBody>
      </p:sp>
      <p:pic>
        <p:nvPicPr>
          <p:cNvPr id="208" name="Google Shape;208;p29"/>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214" name="Google Shape;214;p30"/>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15" name="Google Shape;215;p30"/>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Executive Summary</a:t>
            </a:r>
            <a:endParaRPr b="1">
              <a:solidFill>
                <a:srgbClr val="FF6600"/>
              </a:solidFill>
            </a:endParaRPr>
          </a:p>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sp>
        <p:nvSpPr>
          <p:cNvPr id="98" name="Google Shape;98;p15"/>
          <p:cNvSpPr txBox="1"/>
          <p:nvPr>
            <p:ph idx="1" type="subTitle"/>
          </p:nvPr>
        </p:nvSpPr>
        <p:spPr>
          <a:xfrm>
            <a:off x="5807700" y="52500"/>
            <a:ext cx="6384300" cy="6753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800">
                <a:solidFill>
                  <a:schemeClr val="accent2"/>
                </a:solidFill>
                <a:latin typeface="Times New Roman"/>
                <a:ea typeface="Times New Roman"/>
                <a:cs typeface="Times New Roman"/>
                <a:sym typeface="Times New Roman"/>
              </a:rPr>
              <a:t>Objective: </a:t>
            </a:r>
            <a:endParaRPr b="1" sz="28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300">
                <a:latin typeface="Times New Roman"/>
                <a:ea typeface="Times New Roman"/>
                <a:cs typeface="Times New Roman"/>
                <a:sym typeface="Times New Roman"/>
              </a:rPr>
              <a:t>The idea is to create a hypothesis, engage with the data, think critically, and use various analytical approaches to produce unique insights.</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800">
                <a:solidFill>
                  <a:schemeClr val="accent2"/>
                </a:solidFill>
                <a:latin typeface="Times New Roman"/>
                <a:ea typeface="Times New Roman"/>
                <a:cs typeface="Times New Roman"/>
                <a:sym typeface="Times New Roman"/>
              </a:rPr>
              <a:t>Main Insights: </a:t>
            </a:r>
            <a:endParaRPr b="1" sz="2800">
              <a:solidFill>
                <a:schemeClr val="accent2"/>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Yellow Cab reigned superior compared to the Pink Cab in terms of customers and profits</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Cab traffic increased during the holidays as people begin to travel around the holiday heavy months </a:t>
            </a:r>
            <a:endParaRPr sz="2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3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US" sz="2300">
                <a:latin typeface="Times New Roman"/>
                <a:ea typeface="Times New Roman"/>
                <a:cs typeface="Times New Roman"/>
                <a:sym typeface="Times New Roman"/>
              </a:rPr>
              <a:t>Cost of smaller, less in demand companies charged less in comparison to the popular company charging mor</a:t>
            </a:r>
            <a:r>
              <a:rPr lang="en-US" sz="2100">
                <a:latin typeface="Times New Roman"/>
                <a:ea typeface="Times New Roman"/>
                <a:cs typeface="Times New Roman"/>
                <a:sym typeface="Times New Roman"/>
              </a:rPr>
              <a:t>e</a:t>
            </a:r>
            <a:endParaRPr sz="2100">
              <a:latin typeface="Times New Roman"/>
              <a:ea typeface="Times New Roman"/>
              <a:cs typeface="Times New Roman"/>
              <a:sym typeface="Times New Roman"/>
            </a:endParaRPr>
          </a:p>
        </p:txBody>
      </p:sp>
      <p:pic>
        <p:nvPicPr>
          <p:cNvPr id="99" name="Google Shape;99;p15"/>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100" name="Google Shape;100;p15"/>
          <p:cNvSpPr txBox="1"/>
          <p:nvPr/>
        </p:nvSpPr>
        <p:spPr>
          <a:xfrm>
            <a:off x="1251100" y="4493200"/>
            <a:ext cx="3505200" cy="7011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rgbClr val="FF6600"/>
              </a:buClr>
              <a:buSzPts val="2000"/>
              <a:buFont typeface="Arial"/>
              <a:buNone/>
            </a:pPr>
            <a:r>
              <a:rPr lang="en-US" sz="2000">
                <a:solidFill>
                  <a:schemeClr val="accent2"/>
                </a:solidFill>
                <a:latin typeface="Times New Roman"/>
                <a:ea typeface="Times New Roman"/>
                <a:cs typeface="Times New Roman"/>
                <a:sym typeface="Times New Roman"/>
              </a:rPr>
              <a:t>Analysis of the US Cab Industry for XYZ</a:t>
            </a:r>
            <a:endParaRPr sz="2800">
              <a:solidFill>
                <a:schemeClr val="accent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Problem Statement</a:t>
            </a:r>
            <a:endParaRPr/>
          </a:p>
        </p:txBody>
      </p:sp>
      <p:sp>
        <p:nvSpPr>
          <p:cNvPr id="106" name="Google Shape;106;p16"/>
          <p:cNvSpPr txBox="1"/>
          <p:nvPr>
            <p:ph idx="1" type="subTitle"/>
          </p:nvPr>
        </p:nvSpPr>
        <p:spPr>
          <a:xfrm>
            <a:off x="5733000" y="0"/>
            <a:ext cx="6459000" cy="6454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2400"/>
              <a:buNone/>
            </a:pPr>
            <a:r>
              <a:rPr b="1" lang="en-US" sz="2000">
                <a:solidFill>
                  <a:srgbClr val="FF6600"/>
                </a:solidFill>
                <a:latin typeface="Times New Roman"/>
                <a:ea typeface="Times New Roman"/>
                <a:cs typeface="Times New Roman"/>
                <a:sym typeface="Times New Roman"/>
              </a:rPr>
              <a:t>Background Information:</a:t>
            </a:r>
            <a:endParaRPr b="1" sz="2000">
              <a:solidFill>
                <a:srgbClr val="FF6600"/>
              </a:solidFill>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400"/>
              <a:buNone/>
            </a:pPr>
            <a:r>
              <a:rPr lang="en-US" sz="1600">
                <a:solidFill>
                  <a:srgbClr val="FF6600"/>
                </a:solidFill>
                <a:latin typeface="Times New Roman"/>
                <a:ea typeface="Times New Roman"/>
                <a:cs typeface="Times New Roman"/>
                <a:sym typeface="Times New Roman"/>
              </a:rPr>
              <a:t> </a:t>
            </a:r>
            <a:r>
              <a:rPr lang="en-US" sz="1600">
                <a:latin typeface="Times New Roman"/>
                <a:ea typeface="Times New Roman"/>
                <a:cs typeface="Times New Roman"/>
                <a:sym typeface="Times New Roman"/>
              </a:rPr>
              <a:t>A private firm in the US, XYZ, has noticed remarkable growth and is planning an investment in the Cab Industry. As per the G2M strategy, they want to understand the market before making a final decision  </a:t>
            </a:r>
            <a:endParaRPr sz="1600">
              <a:solidFill>
                <a:srgbClr val="FF6600"/>
              </a:solidFill>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400"/>
              <a:buNone/>
            </a:pPr>
            <a:r>
              <a:rPr b="1" lang="en-US" sz="2000">
                <a:solidFill>
                  <a:srgbClr val="FF6600"/>
                </a:solidFill>
                <a:latin typeface="Times New Roman"/>
                <a:ea typeface="Times New Roman"/>
                <a:cs typeface="Times New Roman"/>
                <a:sym typeface="Times New Roman"/>
              </a:rPr>
              <a:t>Datasets Used: </a:t>
            </a:r>
            <a:endParaRPr b="1" sz="2000">
              <a:solidFill>
                <a:srgbClr val="FF6600"/>
              </a:solidFill>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400"/>
              <a:buNone/>
            </a:pPr>
            <a:r>
              <a:rPr lang="en-US" sz="1600">
                <a:solidFill>
                  <a:srgbClr val="3B3B3B"/>
                </a:solidFill>
                <a:latin typeface="Times New Roman"/>
                <a:ea typeface="Times New Roman"/>
                <a:cs typeface="Times New Roman"/>
                <a:sym typeface="Times New Roman"/>
              </a:rPr>
              <a:t>The time period of this data is from January 31, 2016 to December 31, 2018</a:t>
            </a:r>
            <a:endParaRPr sz="1600">
              <a:solidFill>
                <a:srgbClr val="3B3B3B"/>
              </a:solidFill>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Font typeface="Arial"/>
              <a:buNone/>
            </a:pPr>
            <a:r>
              <a:rPr b="1" lang="en-US" sz="1600">
                <a:solidFill>
                  <a:srgbClr val="2D3B45"/>
                </a:solidFill>
                <a:highlight>
                  <a:srgbClr val="FFFFFF"/>
                </a:highlight>
                <a:latin typeface="Times New Roman"/>
                <a:ea typeface="Times New Roman"/>
                <a:cs typeface="Times New Roman"/>
                <a:sym typeface="Times New Roman"/>
              </a:rPr>
              <a:t>Cab_Data.csv – </a:t>
            </a:r>
            <a:r>
              <a:rPr lang="en-US" sz="1600">
                <a:solidFill>
                  <a:srgbClr val="2D3B45"/>
                </a:solidFill>
                <a:highlight>
                  <a:srgbClr val="FFFFFF"/>
                </a:highlight>
                <a:latin typeface="Times New Roman"/>
                <a:ea typeface="Times New Roman"/>
                <a:cs typeface="Times New Roman"/>
                <a:sym typeface="Times New Roman"/>
              </a:rPr>
              <a:t>Contains information of the two companies, Yellow and Pink</a:t>
            </a:r>
            <a:endParaRPr sz="16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Font typeface="Arial"/>
              <a:buNone/>
            </a:pPr>
            <a:r>
              <a:rPr b="1" lang="en-US" sz="1600">
                <a:solidFill>
                  <a:srgbClr val="2D3B45"/>
                </a:solidFill>
                <a:highlight>
                  <a:srgbClr val="FFFFFF"/>
                </a:highlight>
                <a:latin typeface="Times New Roman"/>
                <a:ea typeface="Times New Roman"/>
                <a:cs typeface="Times New Roman"/>
                <a:sym typeface="Times New Roman"/>
              </a:rPr>
              <a:t>Customer_ID.csv</a:t>
            </a:r>
            <a:r>
              <a:rPr lang="en-US" sz="1600">
                <a:solidFill>
                  <a:srgbClr val="2D3B45"/>
                </a:solidFill>
                <a:highlight>
                  <a:srgbClr val="FFFFFF"/>
                </a:highlight>
                <a:latin typeface="Times New Roman"/>
                <a:ea typeface="Times New Roman"/>
                <a:cs typeface="Times New Roman"/>
                <a:sym typeface="Times New Roman"/>
              </a:rPr>
              <a:t> –Customer information</a:t>
            </a:r>
            <a:endParaRPr sz="16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None/>
            </a:pPr>
            <a:r>
              <a:rPr b="1" lang="en-US" sz="1600">
                <a:solidFill>
                  <a:srgbClr val="2D3B45"/>
                </a:solidFill>
                <a:highlight>
                  <a:srgbClr val="FFFFFF"/>
                </a:highlight>
                <a:latin typeface="Times New Roman"/>
                <a:ea typeface="Times New Roman"/>
                <a:cs typeface="Times New Roman"/>
                <a:sym typeface="Times New Roman"/>
              </a:rPr>
              <a:t>Transaction_ID.csv – </a:t>
            </a:r>
            <a:r>
              <a:rPr lang="en-US" sz="1600">
                <a:solidFill>
                  <a:srgbClr val="2D3B45"/>
                </a:solidFill>
                <a:highlight>
                  <a:srgbClr val="FFFFFF"/>
                </a:highlight>
                <a:latin typeface="Times New Roman"/>
                <a:ea typeface="Times New Roman"/>
                <a:cs typeface="Times New Roman"/>
                <a:sym typeface="Times New Roman"/>
              </a:rPr>
              <a:t>Links the customers to their transactions</a:t>
            </a:r>
            <a:endParaRPr sz="16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None/>
            </a:pPr>
            <a:r>
              <a:rPr b="1" lang="en-US" sz="1600">
                <a:solidFill>
                  <a:srgbClr val="2D3B45"/>
                </a:solidFill>
                <a:highlight>
                  <a:srgbClr val="FFFFFF"/>
                </a:highlight>
                <a:latin typeface="Times New Roman"/>
                <a:ea typeface="Times New Roman"/>
                <a:cs typeface="Times New Roman"/>
                <a:sym typeface="Times New Roman"/>
              </a:rPr>
              <a:t>City.csv – </a:t>
            </a:r>
            <a:r>
              <a:rPr lang="en-US" sz="1600">
                <a:solidFill>
                  <a:srgbClr val="2D3B45"/>
                </a:solidFill>
                <a:highlight>
                  <a:srgbClr val="FFFFFF"/>
                </a:highlight>
                <a:latin typeface="Times New Roman"/>
                <a:ea typeface="Times New Roman"/>
                <a:cs typeface="Times New Roman"/>
                <a:sym typeface="Times New Roman"/>
              </a:rPr>
              <a:t>Shows information of the cities that the companies operate in</a:t>
            </a:r>
            <a:endParaRPr sz="1600">
              <a:solidFill>
                <a:srgbClr val="2D3B45"/>
              </a:solidFill>
              <a:highlight>
                <a:srgbClr val="FFFFFF"/>
              </a:highlight>
              <a:latin typeface="Times New Roman"/>
              <a:ea typeface="Times New Roman"/>
              <a:cs typeface="Times New Roman"/>
              <a:sym typeface="Times New Roman"/>
            </a:endParaRPr>
          </a:p>
          <a:p>
            <a:pPr indent="0" lvl="0" marL="0" rtl="0" algn="l">
              <a:lnSpc>
                <a:spcPct val="115000"/>
              </a:lnSpc>
              <a:spcBef>
                <a:spcPts val="900"/>
              </a:spcBef>
              <a:spcAft>
                <a:spcPts val="0"/>
              </a:spcAft>
              <a:buClr>
                <a:schemeClr val="dk1"/>
              </a:buClr>
              <a:buSzPts val="1100"/>
              <a:buNone/>
            </a:pPr>
            <a:r>
              <a:rPr b="1" lang="en-US" sz="2000">
                <a:solidFill>
                  <a:srgbClr val="FF6600"/>
                </a:solidFill>
                <a:latin typeface="Times New Roman"/>
                <a:ea typeface="Times New Roman"/>
                <a:cs typeface="Times New Roman"/>
                <a:sym typeface="Times New Roman"/>
              </a:rPr>
              <a:t>Challenges</a:t>
            </a:r>
            <a:r>
              <a:rPr lang="en-US" sz="2000">
                <a:solidFill>
                  <a:srgbClr val="FF6600"/>
                </a:solidFill>
                <a:latin typeface="Times New Roman"/>
                <a:ea typeface="Times New Roman"/>
                <a:cs typeface="Times New Roman"/>
                <a:sym typeface="Times New Roman"/>
              </a:rPr>
              <a:t>:</a:t>
            </a:r>
            <a:endParaRPr sz="2000">
              <a:solidFill>
                <a:srgbClr val="FF6600"/>
              </a:solidFill>
              <a:latin typeface="Times New Roman"/>
              <a:ea typeface="Times New Roman"/>
              <a:cs typeface="Times New Roman"/>
              <a:sym typeface="Times New Roman"/>
            </a:endParaRPr>
          </a:p>
          <a:p>
            <a:pPr indent="-330200" lvl="0" marL="457200" rtl="0" algn="l">
              <a:lnSpc>
                <a:spcPct val="115000"/>
              </a:lnSpc>
              <a:spcBef>
                <a:spcPts val="1000"/>
              </a:spcBef>
              <a:spcAft>
                <a:spcPts val="0"/>
              </a:spcAft>
              <a:buSzPts val="1600"/>
              <a:buFont typeface="Times New Roman"/>
              <a:buChar char="●"/>
            </a:pPr>
            <a:r>
              <a:rPr lang="en-US" sz="1600">
                <a:latin typeface="Times New Roman"/>
                <a:ea typeface="Times New Roman"/>
                <a:cs typeface="Times New Roman"/>
                <a:sym typeface="Times New Roman"/>
              </a:rPr>
              <a:t>Understanding the datasets and removing any anomalies present within the functionalities</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Dataset is not clean or organized so it must be processed and cleaned before </a:t>
            </a:r>
            <a:r>
              <a:rPr lang="en-US" sz="1600">
                <a:latin typeface="Times New Roman"/>
                <a:ea typeface="Times New Roman"/>
                <a:cs typeface="Times New Roman"/>
                <a:sym typeface="Times New Roman"/>
              </a:rPr>
              <a:t>beginning</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Creating insightful graphics for the hypothesis that is full of information without being overwhelming</a:t>
            </a:r>
            <a:endParaRPr sz="1600">
              <a:latin typeface="Times New Roman"/>
              <a:ea typeface="Times New Roman"/>
              <a:cs typeface="Times New Roman"/>
              <a:sym typeface="Times New Roman"/>
            </a:endParaRPr>
          </a:p>
        </p:txBody>
      </p:sp>
      <p:pic>
        <p:nvPicPr>
          <p:cNvPr id="107" name="Google Shape;107;p16"/>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Approach</a:t>
            </a:r>
            <a:endParaRPr/>
          </a:p>
        </p:txBody>
      </p:sp>
      <p:sp>
        <p:nvSpPr>
          <p:cNvPr id="113" name="Google Shape;113;p17"/>
          <p:cNvSpPr txBox="1"/>
          <p:nvPr>
            <p:ph idx="1" type="subTitle"/>
          </p:nvPr>
        </p:nvSpPr>
        <p:spPr>
          <a:xfrm>
            <a:off x="5733150" y="185800"/>
            <a:ext cx="6459000" cy="6672300"/>
          </a:xfrm>
          <a:prstGeom prst="rect">
            <a:avLst/>
          </a:prstGeom>
          <a:noFill/>
          <a:ln>
            <a:noFill/>
          </a:ln>
        </p:spPr>
        <p:txBody>
          <a:bodyPr anchorCtr="0" anchor="t" bIns="45700" lIns="91425" spcFirstLastPara="1" rIns="91425" wrap="square" tIns="45700">
            <a:noAutofit/>
          </a:bodyPr>
          <a:lstStyle/>
          <a:p>
            <a:pPr indent="-374650" lvl="0" marL="457200" rtl="0" algn="l">
              <a:lnSpc>
                <a:spcPct val="115000"/>
              </a:lnSpc>
              <a:spcBef>
                <a:spcPts val="1000"/>
              </a:spcBef>
              <a:spcAft>
                <a:spcPts val="0"/>
              </a:spcAft>
              <a:buSzPts val="2300"/>
              <a:buFont typeface="Times New Roman"/>
              <a:buAutoNum type="arabicPeriod"/>
            </a:pPr>
            <a:r>
              <a:rPr b="1" lang="en-US" sz="2300">
                <a:solidFill>
                  <a:schemeClr val="accent2"/>
                </a:solidFill>
                <a:latin typeface="Times New Roman"/>
                <a:ea typeface="Times New Roman"/>
                <a:cs typeface="Times New Roman"/>
                <a:sym typeface="Times New Roman"/>
              </a:rPr>
              <a:t>Data Preparation</a:t>
            </a:r>
            <a:r>
              <a:rPr lang="en-US" sz="2300">
                <a:solidFill>
                  <a:schemeClr val="accent2"/>
                </a:solidFill>
                <a:latin typeface="Times New Roman"/>
                <a:ea typeface="Times New Roman"/>
                <a:cs typeface="Times New Roman"/>
                <a:sym typeface="Times New Roman"/>
              </a:rPr>
              <a:t>:</a:t>
            </a:r>
            <a:r>
              <a:rPr lang="en-US" sz="2300">
                <a:latin typeface="Times New Roman"/>
                <a:ea typeface="Times New Roman"/>
                <a:cs typeface="Times New Roman"/>
                <a:sym typeface="Times New Roman"/>
              </a:rPr>
              <a:t> Understood, cleaned, prepared, and merged the datasets, including </a:t>
            </a:r>
            <a:r>
              <a:rPr i="1" lang="en-US" sz="2300">
                <a:latin typeface="Times New Roman"/>
                <a:ea typeface="Times New Roman"/>
                <a:cs typeface="Times New Roman"/>
                <a:sym typeface="Times New Roman"/>
              </a:rPr>
              <a:t>Cab_Data.csv</a:t>
            </a:r>
            <a:r>
              <a:rPr lang="en-US" sz="2300">
                <a:latin typeface="Times New Roman"/>
                <a:ea typeface="Times New Roman"/>
                <a:cs typeface="Times New Roman"/>
                <a:sym typeface="Times New Roman"/>
              </a:rPr>
              <a:t>, </a:t>
            </a:r>
            <a:r>
              <a:rPr i="1" lang="en-US" sz="2300">
                <a:latin typeface="Times New Roman"/>
                <a:ea typeface="Times New Roman"/>
                <a:cs typeface="Times New Roman"/>
                <a:sym typeface="Times New Roman"/>
              </a:rPr>
              <a:t>Customer_ID.csv</a:t>
            </a:r>
            <a:r>
              <a:rPr lang="en-US" sz="2300">
                <a:latin typeface="Times New Roman"/>
                <a:ea typeface="Times New Roman"/>
                <a:cs typeface="Times New Roman"/>
                <a:sym typeface="Times New Roman"/>
              </a:rPr>
              <a:t>, </a:t>
            </a:r>
            <a:r>
              <a:rPr i="1" lang="en-US" sz="2300">
                <a:latin typeface="Times New Roman"/>
                <a:ea typeface="Times New Roman"/>
                <a:cs typeface="Times New Roman"/>
                <a:sym typeface="Times New Roman"/>
              </a:rPr>
              <a:t>Transaction_ID.csv</a:t>
            </a:r>
            <a:r>
              <a:rPr lang="en-US" sz="2300">
                <a:latin typeface="Times New Roman"/>
                <a:ea typeface="Times New Roman"/>
                <a:cs typeface="Times New Roman"/>
                <a:sym typeface="Times New Roman"/>
              </a:rPr>
              <a:t>, and </a:t>
            </a:r>
            <a:r>
              <a:rPr i="1" lang="en-US" sz="2300">
                <a:latin typeface="Times New Roman"/>
                <a:ea typeface="Times New Roman"/>
                <a:cs typeface="Times New Roman"/>
                <a:sym typeface="Times New Roman"/>
              </a:rPr>
              <a:t>City.csv</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b="1" lang="en-US" sz="2300">
                <a:solidFill>
                  <a:schemeClr val="accent2"/>
                </a:solidFill>
                <a:latin typeface="Times New Roman"/>
                <a:ea typeface="Times New Roman"/>
                <a:cs typeface="Times New Roman"/>
                <a:sym typeface="Times New Roman"/>
              </a:rPr>
              <a:t>Hypothesis Creation</a:t>
            </a:r>
            <a:r>
              <a:rPr lang="en-US" sz="2300">
                <a:solidFill>
                  <a:schemeClr val="accent2"/>
                </a:solidFill>
                <a:latin typeface="Times New Roman"/>
                <a:ea typeface="Times New Roman"/>
                <a:cs typeface="Times New Roman"/>
                <a:sym typeface="Times New Roman"/>
              </a:rPr>
              <a:t>:</a:t>
            </a:r>
            <a:r>
              <a:rPr lang="en-US" sz="2300">
                <a:latin typeface="Times New Roman"/>
                <a:ea typeface="Times New Roman"/>
                <a:cs typeface="Times New Roman"/>
                <a:sym typeface="Times New Roman"/>
              </a:rPr>
              <a:t> Developed hypotheses based on the dataset attributes and their relationships.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b="1" lang="en-US" sz="2300">
                <a:solidFill>
                  <a:schemeClr val="accent2"/>
                </a:solidFill>
                <a:latin typeface="Times New Roman"/>
                <a:ea typeface="Times New Roman"/>
                <a:cs typeface="Times New Roman"/>
                <a:sym typeface="Times New Roman"/>
              </a:rPr>
              <a:t>Exploratory Data Analysis (EDA)</a:t>
            </a:r>
            <a:r>
              <a:rPr lang="en-US" sz="2300">
                <a:solidFill>
                  <a:schemeClr val="accent2"/>
                </a:solidFill>
                <a:latin typeface="Times New Roman"/>
                <a:ea typeface="Times New Roman"/>
                <a:cs typeface="Times New Roman"/>
                <a:sym typeface="Times New Roman"/>
              </a:rPr>
              <a:t>:</a:t>
            </a:r>
            <a:r>
              <a:rPr lang="en-US" sz="2300">
                <a:latin typeface="Times New Roman"/>
                <a:ea typeface="Times New Roman"/>
                <a:cs typeface="Times New Roman"/>
                <a:sym typeface="Times New Roman"/>
              </a:rPr>
              <a:t> Conducted in-depth exploratory analysis to uncover patterns and insights.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b="1" lang="en-US" sz="2300">
                <a:solidFill>
                  <a:schemeClr val="accent2"/>
                </a:solidFill>
                <a:latin typeface="Times New Roman"/>
                <a:ea typeface="Times New Roman"/>
                <a:cs typeface="Times New Roman"/>
                <a:sym typeface="Times New Roman"/>
              </a:rPr>
              <a:t>Visualization</a:t>
            </a:r>
            <a:r>
              <a:rPr lang="en-US" sz="2300">
                <a:solidFill>
                  <a:schemeClr val="accent2"/>
                </a:solidFill>
                <a:latin typeface="Times New Roman"/>
                <a:ea typeface="Times New Roman"/>
                <a:cs typeface="Times New Roman"/>
                <a:sym typeface="Times New Roman"/>
              </a:rPr>
              <a:t>:</a:t>
            </a:r>
            <a:r>
              <a:rPr lang="en-US" sz="2300">
                <a:latin typeface="Times New Roman"/>
                <a:ea typeface="Times New Roman"/>
                <a:cs typeface="Times New Roman"/>
                <a:sym typeface="Times New Roman"/>
              </a:rPr>
              <a:t> Created graphics to test and illustrate the hypotheses with appropriate and impactful visuals.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AutoNum type="arabicPeriod"/>
            </a:pPr>
            <a:r>
              <a:rPr b="1" lang="en-US" sz="2300">
                <a:solidFill>
                  <a:schemeClr val="accent2"/>
                </a:solidFill>
                <a:latin typeface="Times New Roman"/>
                <a:ea typeface="Times New Roman"/>
                <a:cs typeface="Times New Roman"/>
                <a:sym typeface="Times New Roman"/>
              </a:rPr>
              <a:t>Comparison and Insights</a:t>
            </a:r>
            <a:r>
              <a:rPr lang="en-US" sz="2300">
                <a:solidFill>
                  <a:schemeClr val="accent2"/>
                </a:solidFill>
                <a:latin typeface="Times New Roman"/>
                <a:ea typeface="Times New Roman"/>
                <a:cs typeface="Times New Roman"/>
                <a:sym typeface="Times New Roman"/>
              </a:rPr>
              <a:t>:</a:t>
            </a:r>
            <a:r>
              <a:rPr lang="en-US" sz="2300">
                <a:latin typeface="Times New Roman"/>
                <a:ea typeface="Times New Roman"/>
                <a:cs typeface="Times New Roman"/>
                <a:sym typeface="Times New Roman"/>
              </a:rPr>
              <a:t> Compared the analyzed values to draw meaningful conclusions and insights.</a:t>
            </a:r>
            <a:endParaRPr sz="23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2400"/>
              <a:buNone/>
            </a:pPr>
            <a:r>
              <a:t/>
            </a:r>
            <a:endParaRPr sz="2300">
              <a:solidFill>
                <a:srgbClr val="FF6600"/>
              </a:solidFill>
              <a:latin typeface="Times New Roman"/>
              <a:ea typeface="Times New Roman"/>
              <a:cs typeface="Times New Roman"/>
              <a:sym typeface="Times New Roman"/>
            </a:endParaRPr>
          </a:p>
        </p:txBody>
      </p:sp>
      <p:pic>
        <p:nvPicPr>
          <p:cNvPr id="114" name="Google Shape;114;p17"/>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ctrTitle"/>
          </p:nvPr>
        </p:nvSpPr>
        <p:spPr>
          <a:xfrm>
            <a:off x="0" y="0"/>
            <a:ext cx="26532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a:t>
            </a:r>
            <a:endParaRPr/>
          </a:p>
        </p:txBody>
      </p:sp>
      <p:pic>
        <p:nvPicPr>
          <p:cNvPr id="120" name="Google Shape;120;p18"/>
          <p:cNvPicPr preferRelativeResize="0"/>
          <p:nvPr/>
        </p:nvPicPr>
        <p:blipFill rotWithShape="1">
          <a:blip r:embed="rId3">
            <a:alphaModFix/>
          </a:blip>
          <a:srcRect b="0" l="0" r="0" t="0"/>
          <a:stretch/>
        </p:blipFill>
        <p:spPr>
          <a:xfrm>
            <a:off x="0" y="5863771"/>
            <a:ext cx="1654627" cy="994232"/>
          </a:xfrm>
          <a:prstGeom prst="rect">
            <a:avLst/>
          </a:prstGeom>
          <a:noFill/>
          <a:ln>
            <a:noFill/>
          </a:ln>
        </p:spPr>
      </p:pic>
      <p:pic>
        <p:nvPicPr>
          <p:cNvPr id="121" name="Google Shape;121;p18"/>
          <p:cNvPicPr preferRelativeResize="0"/>
          <p:nvPr/>
        </p:nvPicPr>
        <p:blipFill>
          <a:blip r:embed="rId4">
            <a:alphaModFix/>
          </a:blip>
          <a:stretch>
            <a:fillRect/>
          </a:stretch>
        </p:blipFill>
        <p:spPr>
          <a:xfrm>
            <a:off x="6889925" y="1767101"/>
            <a:ext cx="4983475" cy="4686627"/>
          </a:xfrm>
          <a:prstGeom prst="rect">
            <a:avLst/>
          </a:prstGeom>
          <a:noFill/>
          <a:ln>
            <a:noFill/>
          </a:ln>
        </p:spPr>
      </p:pic>
      <p:pic>
        <p:nvPicPr>
          <p:cNvPr id="122" name="Google Shape;122;p18"/>
          <p:cNvPicPr preferRelativeResize="0"/>
          <p:nvPr/>
        </p:nvPicPr>
        <p:blipFill>
          <a:blip r:embed="rId5">
            <a:alphaModFix/>
          </a:blip>
          <a:stretch>
            <a:fillRect/>
          </a:stretch>
        </p:blipFill>
        <p:spPr>
          <a:xfrm>
            <a:off x="2653200" y="0"/>
            <a:ext cx="4114800" cy="2780475"/>
          </a:xfrm>
          <a:prstGeom prst="rect">
            <a:avLst/>
          </a:prstGeom>
          <a:noFill/>
          <a:ln>
            <a:noFill/>
          </a:ln>
        </p:spPr>
      </p:pic>
      <p:sp>
        <p:nvSpPr>
          <p:cNvPr id="123" name="Google Shape;123;p18"/>
          <p:cNvSpPr txBox="1"/>
          <p:nvPr>
            <p:ph idx="1" type="subTitle"/>
          </p:nvPr>
        </p:nvSpPr>
        <p:spPr>
          <a:xfrm>
            <a:off x="8261500" y="5397850"/>
            <a:ext cx="3703200" cy="1524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None/>
            </a:pPr>
            <a:r>
              <a:rPr lang="en-US">
                <a:solidFill>
                  <a:srgbClr val="FF6600"/>
                </a:solidFill>
              </a:rPr>
              <a:t>Distribution of transaction counts over every state</a:t>
            </a:r>
            <a:endParaRPr>
              <a:solidFill>
                <a:srgbClr val="FF6600"/>
              </a:solidFill>
            </a:endParaRPr>
          </a:p>
        </p:txBody>
      </p:sp>
      <p:sp>
        <p:nvSpPr>
          <p:cNvPr id="124" name="Google Shape;124;p18"/>
          <p:cNvSpPr txBox="1"/>
          <p:nvPr>
            <p:ph idx="1" type="subTitle"/>
          </p:nvPr>
        </p:nvSpPr>
        <p:spPr>
          <a:xfrm>
            <a:off x="3217075" y="63875"/>
            <a:ext cx="1722000" cy="1524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Clr>
                <a:schemeClr val="dk1"/>
              </a:buClr>
              <a:buSzPct val="100000"/>
              <a:buNone/>
            </a:pPr>
            <a:r>
              <a:rPr lang="en-US">
                <a:solidFill>
                  <a:srgbClr val="FF6600"/>
                </a:solidFill>
              </a:rPr>
              <a:t>Distribution of transaction counts over all populations</a:t>
            </a:r>
            <a:endParaRPr>
              <a:solidFill>
                <a:srgbClr val="FF66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EDA Summary</a:t>
            </a:r>
            <a:endParaRPr/>
          </a:p>
        </p:txBody>
      </p:sp>
      <p:sp>
        <p:nvSpPr>
          <p:cNvPr id="130" name="Google Shape;130;p19"/>
          <p:cNvSpPr txBox="1"/>
          <p:nvPr>
            <p:ph idx="1" type="subTitle"/>
          </p:nvPr>
        </p:nvSpPr>
        <p:spPr>
          <a:xfrm>
            <a:off x="5733143" y="0"/>
            <a:ext cx="6459000" cy="6858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1000"/>
              </a:spcBef>
              <a:spcAft>
                <a:spcPts val="0"/>
              </a:spcAft>
              <a:buClr>
                <a:schemeClr val="dk1"/>
              </a:buClr>
              <a:buSzPts val="2400"/>
              <a:buNone/>
            </a:pPr>
            <a:r>
              <a:rPr b="1" lang="en-US">
                <a:solidFill>
                  <a:srgbClr val="FF6600"/>
                </a:solidFill>
                <a:latin typeface="Times New Roman"/>
                <a:ea typeface="Times New Roman"/>
                <a:cs typeface="Times New Roman"/>
                <a:sym typeface="Times New Roman"/>
              </a:rPr>
              <a:t>Table of Contents of EDA:</a:t>
            </a:r>
            <a:endParaRPr b="1">
              <a:solidFill>
                <a:srgbClr val="FF6600"/>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400"/>
              <a:buNone/>
            </a:pPr>
            <a:r>
              <a:rPr b="1" lang="en-US">
                <a:solidFill>
                  <a:srgbClr val="FF6600"/>
                </a:solidFill>
                <a:latin typeface="Times New Roman"/>
                <a:ea typeface="Times New Roman"/>
                <a:cs typeface="Times New Roman"/>
                <a:sym typeface="Times New Roman"/>
              </a:rPr>
              <a:t>Hypothesis</a:t>
            </a:r>
            <a:r>
              <a:rPr lang="en-US">
                <a:solidFill>
                  <a:srgbClr val="FF6600"/>
                </a:solidFill>
                <a:latin typeface="Times New Roman"/>
                <a:ea typeface="Times New Roman"/>
                <a:cs typeface="Times New Roman"/>
                <a:sym typeface="Times New Roman"/>
              </a:rPr>
              <a:t> </a:t>
            </a:r>
            <a:r>
              <a:rPr b="1" lang="en-US">
                <a:solidFill>
                  <a:srgbClr val="FF6600"/>
                </a:solidFill>
                <a:latin typeface="Times New Roman"/>
                <a:ea typeface="Times New Roman"/>
                <a:cs typeface="Times New Roman"/>
                <a:sym typeface="Times New Roman"/>
              </a:rPr>
              <a:t>1:</a:t>
            </a:r>
            <a:r>
              <a:rPr lang="en-US" sz="1500">
                <a:solidFill>
                  <a:srgbClr val="FF6600"/>
                </a:solidFill>
                <a:latin typeface="Times New Roman"/>
                <a:ea typeface="Times New Roman"/>
                <a:cs typeface="Times New Roman"/>
                <a:sym typeface="Times New Roman"/>
              </a:rPr>
              <a:t> </a:t>
            </a:r>
            <a:r>
              <a:rPr lang="en-US" sz="1500">
                <a:highlight>
                  <a:srgbClr val="FFFFFF"/>
                </a:highlight>
                <a:latin typeface="Times New Roman"/>
                <a:ea typeface="Times New Roman"/>
                <a:cs typeface="Times New Roman"/>
                <a:sym typeface="Times New Roman"/>
              </a:rPr>
              <a:t>The average cost of trips would be lower if there were fewer customers, as this would encourage more people to use their services.</a:t>
            </a:r>
            <a:endParaRPr sz="1500">
              <a:solidFill>
                <a:srgbClr val="FF6600"/>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400"/>
              <a:buNone/>
            </a:pPr>
            <a:r>
              <a:rPr b="1" lang="en-US">
                <a:solidFill>
                  <a:srgbClr val="FF6600"/>
                </a:solidFill>
                <a:latin typeface="Times New Roman"/>
                <a:ea typeface="Times New Roman"/>
                <a:cs typeface="Times New Roman"/>
                <a:sym typeface="Times New Roman"/>
              </a:rPr>
              <a:t>Hypothesis</a:t>
            </a:r>
            <a:r>
              <a:rPr lang="en-US">
                <a:solidFill>
                  <a:srgbClr val="FF6600"/>
                </a:solidFill>
                <a:latin typeface="Times New Roman"/>
                <a:ea typeface="Times New Roman"/>
                <a:cs typeface="Times New Roman"/>
                <a:sym typeface="Times New Roman"/>
              </a:rPr>
              <a:t> </a:t>
            </a:r>
            <a:r>
              <a:rPr b="1" lang="en-US">
                <a:solidFill>
                  <a:srgbClr val="FF6600"/>
                </a:solidFill>
                <a:latin typeface="Times New Roman"/>
                <a:ea typeface="Times New Roman"/>
                <a:cs typeface="Times New Roman"/>
                <a:sym typeface="Times New Roman"/>
              </a:rPr>
              <a:t>2:</a:t>
            </a:r>
            <a:r>
              <a:rPr b="1" lang="en-US" sz="1500">
                <a:solidFill>
                  <a:srgbClr val="FF6600"/>
                </a:solidFill>
                <a:latin typeface="Times New Roman"/>
                <a:ea typeface="Times New Roman"/>
                <a:cs typeface="Times New Roman"/>
                <a:sym typeface="Times New Roman"/>
              </a:rPr>
              <a:t> </a:t>
            </a:r>
            <a:r>
              <a:rPr lang="en-US" sz="1500">
                <a:highlight>
                  <a:srgbClr val="FFFFFF"/>
                </a:highlight>
                <a:latin typeface="Times New Roman"/>
                <a:ea typeface="Times New Roman"/>
                <a:cs typeface="Times New Roman"/>
                <a:sym typeface="Times New Roman"/>
              </a:rPr>
              <a:t>Payment method preference varies by cab company, with one company seeing higher usage among customers paying by a specific method.</a:t>
            </a:r>
            <a:endParaRPr sz="1500">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400"/>
              <a:buNone/>
            </a:pPr>
            <a:r>
              <a:rPr b="1" lang="en-US">
                <a:solidFill>
                  <a:srgbClr val="FF6600"/>
                </a:solidFill>
                <a:latin typeface="Times New Roman"/>
                <a:ea typeface="Times New Roman"/>
                <a:cs typeface="Times New Roman"/>
                <a:sym typeface="Times New Roman"/>
              </a:rPr>
              <a:t>Hypothesis</a:t>
            </a:r>
            <a:r>
              <a:rPr lang="en-US">
                <a:solidFill>
                  <a:srgbClr val="FF6600"/>
                </a:solidFill>
                <a:latin typeface="Times New Roman"/>
                <a:ea typeface="Times New Roman"/>
                <a:cs typeface="Times New Roman"/>
                <a:sym typeface="Times New Roman"/>
              </a:rPr>
              <a:t> </a:t>
            </a:r>
            <a:r>
              <a:rPr b="1" lang="en-US">
                <a:solidFill>
                  <a:srgbClr val="FF6600"/>
                </a:solidFill>
                <a:latin typeface="Times New Roman"/>
                <a:ea typeface="Times New Roman"/>
                <a:cs typeface="Times New Roman"/>
                <a:sym typeface="Times New Roman"/>
              </a:rPr>
              <a:t>3:</a:t>
            </a:r>
            <a:r>
              <a:rPr b="1" lang="en-US" sz="1500">
                <a:solidFill>
                  <a:srgbClr val="FF6600"/>
                </a:solidFill>
                <a:latin typeface="Times New Roman"/>
                <a:ea typeface="Times New Roman"/>
                <a:cs typeface="Times New Roman"/>
                <a:sym typeface="Times New Roman"/>
              </a:rPr>
              <a:t> </a:t>
            </a:r>
            <a:r>
              <a:rPr lang="en-US" sz="1500">
                <a:highlight>
                  <a:srgbClr val="FFFFFF"/>
                </a:highlight>
                <a:latin typeface="Times New Roman"/>
                <a:ea typeface="Times New Roman"/>
                <a:cs typeface="Times New Roman"/>
                <a:sym typeface="Times New Roman"/>
              </a:rPr>
              <a:t>Companies may profit differently based on distance travelled</a:t>
            </a:r>
            <a:endParaRPr>
              <a:solidFill>
                <a:srgbClr val="FF6600"/>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400"/>
              <a:buNone/>
            </a:pPr>
            <a:r>
              <a:rPr b="1" lang="en-US">
                <a:solidFill>
                  <a:srgbClr val="FF6600"/>
                </a:solidFill>
                <a:latin typeface="Times New Roman"/>
                <a:ea typeface="Times New Roman"/>
                <a:cs typeface="Times New Roman"/>
                <a:sym typeface="Times New Roman"/>
              </a:rPr>
              <a:t>Hypothesis</a:t>
            </a:r>
            <a:r>
              <a:rPr lang="en-US">
                <a:solidFill>
                  <a:srgbClr val="FF6600"/>
                </a:solidFill>
                <a:latin typeface="Times New Roman"/>
                <a:ea typeface="Times New Roman"/>
                <a:cs typeface="Times New Roman"/>
                <a:sym typeface="Times New Roman"/>
              </a:rPr>
              <a:t> </a:t>
            </a:r>
            <a:r>
              <a:rPr b="1" lang="en-US">
                <a:solidFill>
                  <a:srgbClr val="FF6600"/>
                </a:solidFill>
                <a:latin typeface="Times New Roman"/>
                <a:ea typeface="Times New Roman"/>
                <a:cs typeface="Times New Roman"/>
                <a:sym typeface="Times New Roman"/>
              </a:rPr>
              <a:t>4: </a:t>
            </a:r>
            <a:r>
              <a:rPr lang="en-US" sz="1500">
                <a:highlight>
                  <a:srgbClr val="FFFFFF"/>
                </a:highlight>
                <a:latin typeface="Times New Roman"/>
                <a:ea typeface="Times New Roman"/>
                <a:cs typeface="Times New Roman"/>
                <a:sym typeface="Times New Roman"/>
              </a:rPr>
              <a:t>Certain months show higher cab usage such as holidays such as </a:t>
            </a:r>
            <a:r>
              <a:rPr lang="en-US" sz="1500">
                <a:highlight>
                  <a:srgbClr val="FFFFFF"/>
                </a:highlight>
                <a:latin typeface="Times New Roman"/>
                <a:ea typeface="Times New Roman"/>
                <a:cs typeface="Times New Roman"/>
                <a:sym typeface="Times New Roman"/>
              </a:rPr>
              <a:t>Thanksgiving</a:t>
            </a:r>
            <a:r>
              <a:rPr lang="en-US" sz="1500">
                <a:highlight>
                  <a:srgbClr val="FFFFFF"/>
                </a:highlight>
                <a:latin typeface="Times New Roman"/>
                <a:ea typeface="Times New Roman"/>
                <a:cs typeface="Times New Roman"/>
                <a:sym typeface="Times New Roman"/>
              </a:rPr>
              <a:t> and Christmas. December will have more cab traffic as many people are flying home or out for the holidays.</a:t>
            </a:r>
            <a:endParaRPr>
              <a:solidFill>
                <a:srgbClr val="FF6600"/>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400"/>
              <a:buNone/>
            </a:pPr>
            <a:r>
              <a:rPr b="1" lang="en-US">
                <a:solidFill>
                  <a:srgbClr val="FF6600"/>
                </a:solidFill>
                <a:latin typeface="Times New Roman"/>
                <a:ea typeface="Times New Roman"/>
                <a:cs typeface="Times New Roman"/>
                <a:sym typeface="Times New Roman"/>
              </a:rPr>
              <a:t>Hypothesis</a:t>
            </a:r>
            <a:r>
              <a:rPr lang="en-US">
                <a:solidFill>
                  <a:srgbClr val="FF6600"/>
                </a:solidFill>
                <a:latin typeface="Times New Roman"/>
                <a:ea typeface="Times New Roman"/>
                <a:cs typeface="Times New Roman"/>
                <a:sym typeface="Times New Roman"/>
              </a:rPr>
              <a:t> </a:t>
            </a:r>
            <a:r>
              <a:rPr b="1" lang="en-US">
                <a:solidFill>
                  <a:srgbClr val="FF6600"/>
                </a:solidFill>
                <a:latin typeface="Times New Roman"/>
                <a:ea typeface="Times New Roman"/>
                <a:cs typeface="Times New Roman"/>
                <a:sym typeface="Times New Roman"/>
              </a:rPr>
              <a:t>5: </a:t>
            </a:r>
            <a:r>
              <a:rPr lang="en-US" sz="1500">
                <a:highlight>
                  <a:srgbClr val="FFFFFF"/>
                </a:highlight>
                <a:latin typeface="Times New Roman"/>
                <a:ea typeface="Times New Roman"/>
                <a:cs typeface="Times New Roman"/>
                <a:sym typeface="Times New Roman"/>
              </a:rPr>
              <a:t>Company experiences different amount of customers based on which state they are in.</a:t>
            </a:r>
            <a:endParaRPr sz="1500">
              <a:highlight>
                <a:srgbClr val="FFFFFF"/>
              </a:highlight>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400"/>
              <a:buNone/>
            </a:pPr>
            <a:r>
              <a:rPr b="1" lang="en-US">
                <a:solidFill>
                  <a:srgbClr val="FF6600"/>
                </a:solidFill>
                <a:latin typeface="Times New Roman"/>
                <a:ea typeface="Times New Roman"/>
                <a:cs typeface="Times New Roman"/>
                <a:sym typeface="Times New Roman"/>
              </a:rPr>
              <a:t>Hypothesis</a:t>
            </a:r>
            <a:r>
              <a:rPr lang="en-US">
                <a:solidFill>
                  <a:srgbClr val="FF6600"/>
                </a:solidFill>
                <a:latin typeface="Times New Roman"/>
                <a:ea typeface="Times New Roman"/>
                <a:cs typeface="Times New Roman"/>
                <a:sym typeface="Times New Roman"/>
              </a:rPr>
              <a:t> </a:t>
            </a:r>
            <a:r>
              <a:rPr b="1" lang="en-US">
                <a:solidFill>
                  <a:srgbClr val="FF6600"/>
                </a:solidFill>
                <a:latin typeface="Times New Roman"/>
                <a:ea typeface="Times New Roman"/>
                <a:cs typeface="Times New Roman"/>
                <a:sym typeface="Times New Roman"/>
              </a:rPr>
              <a:t>6: </a:t>
            </a:r>
            <a:r>
              <a:rPr lang="en-US" sz="1500">
                <a:highlight>
                  <a:srgbClr val="FFFFFF"/>
                </a:highlight>
                <a:latin typeface="Times New Roman"/>
                <a:ea typeface="Times New Roman"/>
                <a:cs typeface="Times New Roman"/>
                <a:sym typeface="Times New Roman"/>
              </a:rPr>
              <a:t>The number of card payments will grow as we move towards a digital world.</a:t>
            </a:r>
            <a:endParaRPr sz="1500">
              <a:solidFill>
                <a:srgbClr val="FF6600"/>
              </a:solidFill>
              <a:latin typeface="Times New Roman"/>
              <a:ea typeface="Times New Roman"/>
              <a:cs typeface="Times New Roman"/>
              <a:sym typeface="Times New Roman"/>
            </a:endParaRPr>
          </a:p>
        </p:txBody>
      </p:sp>
      <p:pic>
        <p:nvPicPr>
          <p:cNvPr id="131" name="Google Shape;131;p19"/>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ctrTitle"/>
          </p:nvPr>
        </p:nvSpPr>
        <p:spPr>
          <a:xfrm>
            <a:off x="0" y="0"/>
            <a:ext cx="4299000" cy="14508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solidFill>
                  <a:schemeClr val="accent2"/>
                </a:solidFill>
              </a:rPr>
              <a:t>Hypothesis 1</a:t>
            </a:r>
            <a:endParaRPr>
              <a:solidFill>
                <a:schemeClr val="accent2"/>
              </a:solidFill>
            </a:endParaRPr>
          </a:p>
        </p:txBody>
      </p:sp>
      <p:pic>
        <p:nvPicPr>
          <p:cNvPr id="137" name="Google Shape;137;p20"/>
          <p:cNvPicPr preferRelativeResize="0"/>
          <p:nvPr/>
        </p:nvPicPr>
        <p:blipFill rotWithShape="1">
          <a:blip r:embed="rId3">
            <a:alphaModFix/>
          </a:blip>
          <a:srcRect b="0" l="0" r="0" t="0"/>
          <a:stretch/>
        </p:blipFill>
        <p:spPr>
          <a:xfrm>
            <a:off x="167625" y="685171"/>
            <a:ext cx="1654627" cy="994232"/>
          </a:xfrm>
          <a:prstGeom prst="rect">
            <a:avLst/>
          </a:prstGeom>
          <a:noFill/>
          <a:ln>
            <a:noFill/>
          </a:ln>
        </p:spPr>
      </p:pic>
      <p:pic>
        <p:nvPicPr>
          <p:cNvPr id="138" name="Google Shape;138;p20"/>
          <p:cNvPicPr preferRelativeResize="0"/>
          <p:nvPr/>
        </p:nvPicPr>
        <p:blipFill>
          <a:blip r:embed="rId4">
            <a:alphaModFix/>
          </a:blip>
          <a:stretch>
            <a:fillRect/>
          </a:stretch>
        </p:blipFill>
        <p:spPr>
          <a:xfrm>
            <a:off x="167625" y="1615423"/>
            <a:ext cx="7892999" cy="4949002"/>
          </a:xfrm>
          <a:prstGeom prst="rect">
            <a:avLst/>
          </a:prstGeom>
          <a:noFill/>
          <a:ln>
            <a:noFill/>
          </a:ln>
        </p:spPr>
      </p:pic>
      <p:sp>
        <p:nvSpPr>
          <p:cNvPr id="139" name="Google Shape;139;p20"/>
          <p:cNvSpPr txBox="1"/>
          <p:nvPr/>
        </p:nvSpPr>
        <p:spPr>
          <a:xfrm>
            <a:off x="8063400" y="353450"/>
            <a:ext cx="3855600" cy="608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000">
                <a:solidFill>
                  <a:schemeClr val="accent2"/>
                </a:solidFill>
                <a:latin typeface="Times New Roman"/>
                <a:ea typeface="Times New Roman"/>
                <a:cs typeface="Times New Roman"/>
                <a:sym typeface="Times New Roman"/>
              </a:rPr>
              <a:t>Null Hypothesis (H₀):</a:t>
            </a:r>
            <a:r>
              <a:rPr lang="en-US" sz="2000">
                <a:solidFill>
                  <a:schemeClr val="accent2"/>
                </a:solidFill>
                <a:latin typeface="Times New Roman"/>
                <a:ea typeface="Times New Roman"/>
                <a:cs typeface="Times New Roman"/>
                <a:sym typeface="Times New Roman"/>
              </a:rPr>
              <a:t> </a:t>
            </a:r>
            <a:endParaRPr sz="20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average cost of trips is not influenced by the size of the customer base, meaning that companies with fewer customers do not experience lower trip costs as a result of having fewer customers.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000">
                <a:solidFill>
                  <a:schemeClr val="accent2"/>
                </a:solidFill>
                <a:latin typeface="Times New Roman"/>
                <a:ea typeface="Times New Roman"/>
                <a:cs typeface="Times New Roman"/>
                <a:sym typeface="Times New Roman"/>
              </a:rPr>
              <a:t>Alternative Hypothesis (Hₐ):</a:t>
            </a:r>
            <a:r>
              <a:rPr lang="en-US" sz="2000">
                <a:solidFill>
                  <a:schemeClr val="accent2"/>
                </a:solidFill>
                <a:latin typeface="Times New Roman"/>
                <a:ea typeface="Times New Roman"/>
                <a:cs typeface="Times New Roman"/>
                <a:sym typeface="Times New Roman"/>
              </a:rPr>
              <a:t> </a:t>
            </a:r>
            <a:endParaRPr sz="2000">
              <a:solidFill>
                <a:schemeClr val="accent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average cost of trips decreases for companies with a smaller customer base, suggesting that having fewer customers leads to lower trip costs, which may encourage more people to use the service.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ctrTitle"/>
          </p:nvPr>
        </p:nvSpPr>
        <p:spPr>
          <a:xfrm>
            <a:off x="0" y="0"/>
            <a:ext cx="4299000" cy="1450800"/>
          </a:xfrm>
          <a:prstGeom prst="rect">
            <a:avLst/>
          </a:prstGeom>
          <a:solidFill>
            <a:srgbClr val="3B3B3B"/>
          </a:solid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solidFill>
                  <a:schemeClr val="accent2"/>
                </a:solidFill>
              </a:rPr>
              <a:t>Hypothesis 2</a:t>
            </a:r>
            <a:endParaRPr>
              <a:solidFill>
                <a:schemeClr val="accent2"/>
              </a:solidFill>
            </a:endParaRPr>
          </a:p>
        </p:txBody>
      </p:sp>
      <p:pic>
        <p:nvPicPr>
          <p:cNvPr id="145" name="Google Shape;145;p21"/>
          <p:cNvPicPr preferRelativeResize="0"/>
          <p:nvPr/>
        </p:nvPicPr>
        <p:blipFill rotWithShape="1">
          <a:blip r:embed="rId3">
            <a:alphaModFix/>
          </a:blip>
          <a:srcRect b="0" l="0" r="0" t="0"/>
          <a:stretch/>
        </p:blipFill>
        <p:spPr>
          <a:xfrm>
            <a:off x="167625" y="685171"/>
            <a:ext cx="1654627" cy="994232"/>
          </a:xfrm>
          <a:prstGeom prst="rect">
            <a:avLst/>
          </a:prstGeom>
          <a:noFill/>
          <a:ln>
            <a:noFill/>
          </a:ln>
        </p:spPr>
      </p:pic>
      <p:pic>
        <p:nvPicPr>
          <p:cNvPr id="146" name="Google Shape;146;p21"/>
          <p:cNvPicPr preferRelativeResize="0"/>
          <p:nvPr/>
        </p:nvPicPr>
        <p:blipFill>
          <a:blip r:embed="rId4">
            <a:alphaModFix/>
          </a:blip>
          <a:stretch>
            <a:fillRect/>
          </a:stretch>
        </p:blipFill>
        <p:spPr>
          <a:xfrm>
            <a:off x="152400" y="1831803"/>
            <a:ext cx="5400675" cy="4124325"/>
          </a:xfrm>
          <a:prstGeom prst="rect">
            <a:avLst/>
          </a:prstGeom>
          <a:noFill/>
          <a:ln>
            <a:noFill/>
          </a:ln>
        </p:spPr>
      </p:pic>
      <p:sp>
        <p:nvSpPr>
          <p:cNvPr id="147" name="Google Shape;147;p21"/>
          <p:cNvSpPr txBox="1"/>
          <p:nvPr/>
        </p:nvSpPr>
        <p:spPr>
          <a:xfrm>
            <a:off x="5731675" y="460125"/>
            <a:ext cx="6050400" cy="527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2300">
                <a:solidFill>
                  <a:schemeClr val="accent2"/>
                </a:solidFill>
                <a:latin typeface="Times New Roman"/>
                <a:ea typeface="Times New Roman"/>
                <a:cs typeface="Times New Roman"/>
                <a:sym typeface="Times New Roman"/>
              </a:rPr>
              <a:t>Null Hypothesis (H₀):</a:t>
            </a:r>
            <a:r>
              <a:rPr lang="en-US" sz="2300">
                <a:solidFill>
                  <a:schemeClr val="accent2"/>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Payment method preference does not vary by cab company. The proportion of customers using each payment method is the same across all cab companies.</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300">
                <a:solidFill>
                  <a:schemeClr val="accent2"/>
                </a:solidFill>
                <a:latin typeface="Times New Roman"/>
                <a:ea typeface="Times New Roman"/>
                <a:cs typeface="Times New Roman"/>
                <a:sym typeface="Times New Roman"/>
              </a:rPr>
              <a:t>Alternative Hypothesis (Hₐ):</a:t>
            </a:r>
            <a:r>
              <a:rPr lang="en-US" sz="2300">
                <a:solidFill>
                  <a:schemeClr val="accent2"/>
                </a:solidFill>
                <a:latin typeface="Times New Roman"/>
                <a:ea typeface="Times New Roman"/>
                <a:cs typeface="Times New Roman"/>
                <a:sym typeface="Times New Roman"/>
              </a:rPr>
              <a:t> </a:t>
            </a:r>
            <a:r>
              <a:rPr lang="en-US" sz="2300">
                <a:solidFill>
                  <a:schemeClr val="dk1"/>
                </a:solidFill>
                <a:latin typeface="Times New Roman"/>
                <a:ea typeface="Times New Roman"/>
                <a:cs typeface="Times New Roman"/>
                <a:sym typeface="Times New Roman"/>
              </a:rPr>
              <a:t> Payment method preference varies by cab company, with at least one cab company showing a higher usage of a specific payment method compared to others.</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