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c1a60c61e_1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c1a60c61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c1a60c61e_1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c1a60c61e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c1a60c61e_1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c1a60c61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c1a60c61e_1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1a60c61e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c1a60c61e_1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c1a60c61e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c1a60c61e_1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c1a60c61e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c1a60c61e_1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c1a60c61e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c1a60c61e_1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c1a60c61e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c1a60c61e_1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c1a60c61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c1a60c61e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c1a60c61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c1a60c61e_1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c1a60c61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c1a60c61e_1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c1a60c61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github.com/mynameisjc/thinkful/blob/master/Supervised%20Learning%20Capstone%20-%20Paysim%20Fraud%20Detection.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ntnu-testimon/paysim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Fraud Detection Modeling</a:t>
            </a:r>
            <a:endParaRPr b="1"/>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Thinkful Supervised Learning Capstone</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Jonathan-Cassidy Ong</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The Methods</a:t>
            </a:r>
            <a:endParaRPr b="1"/>
          </a:p>
        </p:txBody>
      </p:sp>
      <p:sp>
        <p:nvSpPr>
          <p:cNvPr id="123" name="Google Shape;123;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We have two main methods in which we will be selecting features</a:t>
            </a:r>
            <a:endParaRPr b="1" sz="1600"/>
          </a:p>
          <a:p>
            <a:pPr indent="-330200" lvl="1" marL="914400" rtl="0" algn="l">
              <a:spcBef>
                <a:spcPts val="0"/>
              </a:spcBef>
              <a:spcAft>
                <a:spcPts val="0"/>
              </a:spcAft>
              <a:buSzPts val="1600"/>
              <a:buChar char="-"/>
            </a:pPr>
            <a:r>
              <a:rPr b="1" lang="en" sz="1600"/>
              <a:t>SelectKBest</a:t>
            </a:r>
            <a:endParaRPr b="1" sz="1600"/>
          </a:p>
          <a:p>
            <a:pPr indent="-330200" lvl="2" marL="1371600" rtl="0" algn="l">
              <a:spcBef>
                <a:spcPts val="0"/>
              </a:spcBef>
              <a:spcAft>
                <a:spcPts val="0"/>
              </a:spcAft>
              <a:buSzPts val="1600"/>
              <a:buChar char="-"/>
            </a:pPr>
            <a:r>
              <a:rPr b="1" lang="en" sz="1600"/>
              <a:t>SKB will remove everything except for highest scoring features, scored by the f-test to determine if there are any statistical significance in the variance of any possible features</a:t>
            </a:r>
            <a:endParaRPr b="1" sz="1600"/>
          </a:p>
          <a:p>
            <a:pPr indent="-330200" lvl="1" marL="914400" rtl="0" algn="l">
              <a:spcBef>
                <a:spcPts val="0"/>
              </a:spcBef>
              <a:spcAft>
                <a:spcPts val="0"/>
              </a:spcAft>
              <a:buSzPts val="1600"/>
              <a:buChar char="-"/>
            </a:pPr>
            <a:r>
              <a:rPr b="1" lang="en" sz="1600"/>
              <a:t>Principal Component Analysis </a:t>
            </a:r>
            <a:endParaRPr b="1" sz="1600"/>
          </a:p>
          <a:p>
            <a:pPr indent="-330200" lvl="2" marL="1371600" rtl="0" algn="l">
              <a:spcBef>
                <a:spcPts val="0"/>
              </a:spcBef>
              <a:spcAft>
                <a:spcPts val="0"/>
              </a:spcAft>
              <a:buSzPts val="1600"/>
              <a:buChar char="-"/>
            </a:pPr>
            <a:r>
              <a:rPr b="1" lang="en" sz="1600"/>
              <a:t>PCA uses all the features to transform into brand new features that are completely independent from one another</a:t>
            </a:r>
            <a:endParaRPr b="1" sz="1600"/>
          </a:p>
          <a:p>
            <a:pPr indent="-330200" lvl="2" marL="1371600" rtl="0" algn="l">
              <a:spcBef>
                <a:spcPts val="0"/>
              </a:spcBef>
              <a:spcAft>
                <a:spcPts val="0"/>
              </a:spcAft>
              <a:buSzPts val="1600"/>
              <a:buChar char="-"/>
            </a:pPr>
            <a:r>
              <a:rPr b="1" lang="en" sz="1600"/>
              <a:t>Most variance was explained with up to 4 or 5 components, so we chose to have 4</a:t>
            </a:r>
            <a:endParaRPr b="1"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Performance Expectations</a:t>
            </a:r>
            <a:endParaRPr b="1"/>
          </a:p>
        </p:txBody>
      </p:sp>
      <p:sp>
        <p:nvSpPr>
          <p:cNvPr id="129" name="Google Shape;129;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Find the best parameters with the best classifying score using Grid Search CV</a:t>
            </a:r>
            <a:endParaRPr b="1"/>
          </a:p>
          <a:p>
            <a:pPr indent="-317500" lvl="0" marL="457200" rtl="0" algn="l">
              <a:spcBef>
                <a:spcPts val="0"/>
              </a:spcBef>
              <a:spcAft>
                <a:spcPts val="0"/>
              </a:spcAft>
              <a:buSzPts val="1400"/>
              <a:buChar char="-"/>
            </a:pPr>
            <a:r>
              <a:rPr b="1" lang="en"/>
              <a:t>Average 5 Fold Cross Validation Score to resample data into 5 equal sized samples and running the model through each of them to determine average score</a:t>
            </a:r>
            <a:endParaRPr b="1"/>
          </a:p>
          <a:p>
            <a:pPr indent="-317500" lvl="0" marL="457200" rtl="0" algn="l">
              <a:spcBef>
                <a:spcPts val="0"/>
              </a:spcBef>
              <a:spcAft>
                <a:spcPts val="0"/>
              </a:spcAft>
              <a:buSzPts val="1400"/>
              <a:buChar char="-"/>
            </a:pPr>
            <a:r>
              <a:rPr b="1" lang="en"/>
              <a:t>Classification Report (Average scores between the fraud and non-fraud cases)</a:t>
            </a:r>
            <a:endParaRPr b="1"/>
          </a:p>
          <a:p>
            <a:pPr indent="-317500" lvl="1" marL="914400" rtl="0" algn="l">
              <a:spcBef>
                <a:spcPts val="0"/>
              </a:spcBef>
              <a:spcAft>
                <a:spcPts val="0"/>
              </a:spcAft>
              <a:buSzPts val="1400"/>
              <a:buChar char="-"/>
            </a:pPr>
            <a:r>
              <a:rPr b="1" lang="en" sz="1400"/>
              <a:t>Precision (TP/(TP+FP)) is the ability of the classifier to not label as positive a sample that is negative</a:t>
            </a:r>
            <a:endParaRPr b="1" sz="1400"/>
          </a:p>
          <a:p>
            <a:pPr indent="-317500" lvl="1" marL="914400" rtl="0" algn="l">
              <a:spcBef>
                <a:spcPts val="0"/>
              </a:spcBef>
              <a:spcAft>
                <a:spcPts val="0"/>
              </a:spcAft>
              <a:buSzPts val="1400"/>
              <a:buChar char="-"/>
            </a:pPr>
            <a:r>
              <a:rPr b="1" lang="en" sz="1400"/>
              <a:t>Recall (TP/(TP+FN)) is the ability to find all the positive samples</a:t>
            </a:r>
            <a:endParaRPr b="1" sz="1400"/>
          </a:p>
          <a:p>
            <a:pPr indent="-317500" lvl="1" marL="914400" rtl="0" algn="l">
              <a:spcBef>
                <a:spcPts val="0"/>
              </a:spcBef>
              <a:spcAft>
                <a:spcPts val="0"/>
              </a:spcAft>
              <a:buSzPts val="1400"/>
              <a:buChar char="-"/>
            </a:pPr>
            <a:r>
              <a:rPr b="1" lang="en" sz="1400"/>
              <a:t>F1 is the weighted average of the precision and recall, where an F1 scores reaches its best value at 1 and worst score at 0</a:t>
            </a:r>
            <a:endParaRPr b="1" sz="1400"/>
          </a:p>
          <a:p>
            <a:pPr indent="-317500" lvl="0" marL="457200" rtl="0" algn="l">
              <a:spcBef>
                <a:spcPts val="0"/>
              </a:spcBef>
              <a:spcAft>
                <a:spcPts val="0"/>
              </a:spcAft>
              <a:buSzPts val="1400"/>
              <a:buChar char="-"/>
            </a:pPr>
            <a:r>
              <a:rPr b="1" lang="en"/>
              <a:t>AUC is the Area Under the Curve, which represents both high recall and high precision. In this case, the model has both a low false positive and false negative rates because of high precision and high recall, respectively</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Model 1: Gaussian Naive Bayes</a:t>
            </a:r>
            <a:endParaRPr b="1"/>
          </a:p>
        </p:txBody>
      </p:sp>
      <p:sp>
        <p:nvSpPr>
          <p:cNvPr id="135" name="Google Shape;135;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Gaussian model was chosen initially due to the presence of more continuous variables than categorical types. So the only way to incorporate the categorical was using the Gaussian model, unlike the Bernoulli and Multinomial NB.</a:t>
            </a:r>
            <a:endParaRPr b="1"/>
          </a:p>
          <a:p>
            <a:pPr indent="-317500" lvl="0" marL="457200" rtl="0" algn="l">
              <a:spcBef>
                <a:spcPts val="1600"/>
              </a:spcBef>
              <a:spcAft>
                <a:spcPts val="0"/>
              </a:spcAft>
              <a:buSzPts val="1400"/>
              <a:buChar char="-"/>
            </a:pPr>
            <a:r>
              <a:rPr b="1" lang="en"/>
              <a:t>SKB Results</a:t>
            </a:r>
            <a:endParaRPr b="1"/>
          </a:p>
          <a:p>
            <a:pPr indent="-304800" lvl="1" marL="914400" rtl="0" algn="l">
              <a:spcBef>
                <a:spcPts val="0"/>
              </a:spcBef>
              <a:spcAft>
                <a:spcPts val="0"/>
              </a:spcAft>
              <a:buSzPts val="1200"/>
              <a:buChar char="-"/>
            </a:pPr>
            <a:r>
              <a:rPr b="1" lang="en"/>
              <a:t>Best Parameters: 3 Features</a:t>
            </a:r>
            <a:endParaRPr b="1"/>
          </a:p>
          <a:p>
            <a:pPr indent="-304800" lvl="1" marL="914400" rtl="0" algn="l">
              <a:spcBef>
                <a:spcPts val="0"/>
              </a:spcBef>
              <a:spcAft>
                <a:spcPts val="0"/>
              </a:spcAft>
              <a:buSzPts val="1200"/>
              <a:buChar char="-"/>
            </a:pPr>
            <a:r>
              <a:rPr b="1" lang="en"/>
              <a:t>Avg. CV: 77.88% | | Avg. Precision: 85% | | Avg. Recall: 78%</a:t>
            </a:r>
            <a:endParaRPr b="1"/>
          </a:p>
          <a:p>
            <a:pPr indent="-304800" lvl="1" marL="914400" rtl="0" algn="l">
              <a:spcBef>
                <a:spcPts val="0"/>
              </a:spcBef>
              <a:spcAft>
                <a:spcPts val="0"/>
              </a:spcAft>
              <a:buSzPts val="1200"/>
              <a:buChar char="-"/>
            </a:pPr>
            <a:r>
              <a:rPr b="1" lang="en"/>
              <a:t>Avg F1: 77% | | AUC: 15.21% | | Runtime: Fast</a:t>
            </a:r>
            <a:endParaRPr b="1"/>
          </a:p>
          <a:p>
            <a:pPr indent="-317500" lvl="0" marL="457200" rtl="0" algn="l">
              <a:spcBef>
                <a:spcPts val="0"/>
              </a:spcBef>
              <a:spcAft>
                <a:spcPts val="0"/>
              </a:spcAft>
              <a:buSzPts val="1400"/>
              <a:buChar char="-"/>
            </a:pPr>
            <a:r>
              <a:rPr b="1" lang="en"/>
              <a:t>PCA Results:</a:t>
            </a:r>
            <a:endParaRPr b="1"/>
          </a:p>
          <a:p>
            <a:pPr indent="-304800" lvl="1" marL="914400" rtl="0" algn="l">
              <a:spcBef>
                <a:spcPts val="0"/>
              </a:spcBef>
              <a:spcAft>
                <a:spcPts val="0"/>
              </a:spcAft>
              <a:buSzPts val="1200"/>
              <a:buChar char="-"/>
            </a:pPr>
            <a:r>
              <a:rPr b="1" lang="en"/>
              <a:t>Avg. CV: 83.63% | | Avg. Precision: 84% | | Avg. Recall: 84%</a:t>
            </a:r>
            <a:endParaRPr b="1"/>
          </a:p>
          <a:p>
            <a:pPr indent="-304800" lvl="1" marL="914400" rtl="0" algn="l">
              <a:spcBef>
                <a:spcPts val="0"/>
              </a:spcBef>
              <a:spcAft>
                <a:spcPts val="0"/>
              </a:spcAft>
              <a:buSzPts val="1200"/>
              <a:buChar char="-"/>
            </a:pPr>
            <a:r>
              <a:rPr b="1" lang="en"/>
              <a:t>Avg. F1: 84% | | AUC: 39.57% | | Runtime: Fast</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Model 2: KNN</a:t>
            </a:r>
            <a:endParaRPr b="1"/>
          </a:p>
        </p:txBody>
      </p:sp>
      <p:sp>
        <p:nvSpPr>
          <p:cNvPr id="141" name="Google Shape;141;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To use SKB, the distance was normalized in features</a:t>
            </a:r>
            <a:endParaRPr b="1" sz="1500"/>
          </a:p>
          <a:p>
            <a:pPr indent="-323850" lvl="0" marL="457200" rtl="0" algn="l">
              <a:spcBef>
                <a:spcPts val="1600"/>
              </a:spcBef>
              <a:spcAft>
                <a:spcPts val="0"/>
              </a:spcAft>
              <a:buSzPts val="1500"/>
              <a:buChar char="-"/>
            </a:pPr>
            <a:r>
              <a:rPr b="1" lang="en" sz="1500"/>
              <a:t>SKB Results</a:t>
            </a:r>
            <a:endParaRPr b="1" sz="1500"/>
          </a:p>
          <a:p>
            <a:pPr indent="-311150" lvl="1" marL="914400" rtl="0" algn="l">
              <a:spcBef>
                <a:spcPts val="0"/>
              </a:spcBef>
              <a:spcAft>
                <a:spcPts val="0"/>
              </a:spcAft>
              <a:buSzPts val="1300"/>
              <a:buChar char="-"/>
            </a:pPr>
            <a:r>
              <a:rPr b="1" lang="en" sz="1300"/>
              <a:t>Best Parameters: 8 Features, 2 Neighbors</a:t>
            </a:r>
            <a:endParaRPr b="1" sz="1300"/>
          </a:p>
          <a:p>
            <a:pPr indent="-311150" lvl="1" marL="914400" rtl="0" algn="l">
              <a:spcBef>
                <a:spcPts val="0"/>
              </a:spcBef>
              <a:spcAft>
                <a:spcPts val="0"/>
              </a:spcAft>
              <a:buSzPts val="1300"/>
              <a:buChar char="-"/>
            </a:pPr>
            <a:r>
              <a:rPr b="1" lang="en" sz="1300"/>
              <a:t>Avg. CV: 99.35% | | Avg. Precision: 99% | | Avg. Recall: 99%</a:t>
            </a:r>
            <a:endParaRPr b="1" sz="1300"/>
          </a:p>
          <a:p>
            <a:pPr indent="-311150" lvl="1" marL="914400" rtl="0" algn="l">
              <a:spcBef>
                <a:spcPts val="0"/>
              </a:spcBef>
              <a:spcAft>
                <a:spcPts val="0"/>
              </a:spcAft>
              <a:buSzPts val="1300"/>
              <a:buChar char="-"/>
            </a:pPr>
            <a:r>
              <a:rPr b="1" lang="en" sz="1300"/>
              <a:t>Avg F1: 99% | | AUC: 49.70% | | Runtime: Slow, ~2 Hours</a:t>
            </a:r>
            <a:endParaRPr b="1" sz="1300"/>
          </a:p>
          <a:p>
            <a:pPr indent="-323850" lvl="0" marL="457200" rtl="0" algn="l">
              <a:spcBef>
                <a:spcPts val="0"/>
              </a:spcBef>
              <a:spcAft>
                <a:spcPts val="0"/>
              </a:spcAft>
              <a:buSzPts val="1500"/>
              <a:buChar char="-"/>
            </a:pPr>
            <a:r>
              <a:rPr b="1" lang="en" sz="1500"/>
              <a:t>PCA Results:</a:t>
            </a:r>
            <a:endParaRPr b="1" sz="1500"/>
          </a:p>
          <a:p>
            <a:pPr indent="-311150" lvl="1" marL="914400" rtl="0" algn="l">
              <a:spcBef>
                <a:spcPts val="0"/>
              </a:spcBef>
              <a:spcAft>
                <a:spcPts val="0"/>
              </a:spcAft>
              <a:buSzPts val="1300"/>
              <a:buChar char="-"/>
            </a:pPr>
            <a:r>
              <a:rPr b="1" lang="en" sz="1300"/>
              <a:t>Best Parameters: 2 Neighbors</a:t>
            </a:r>
            <a:endParaRPr b="1" sz="1300"/>
          </a:p>
          <a:p>
            <a:pPr indent="-311150" lvl="1" marL="914400" rtl="0" algn="l">
              <a:spcBef>
                <a:spcPts val="0"/>
              </a:spcBef>
              <a:spcAft>
                <a:spcPts val="0"/>
              </a:spcAft>
              <a:buSzPts val="1300"/>
              <a:buChar char="-"/>
            </a:pPr>
            <a:r>
              <a:rPr b="1" lang="en" sz="1300"/>
              <a:t>Avg. CV: 98.85% | | Avg. Precision: 84% | | Avg. Recall: 82%</a:t>
            </a:r>
            <a:endParaRPr b="1" sz="1300"/>
          </a:p>
          <a:p>
            <a:pPr indent="-311150" lvl="1" marL="914400" rtl="0" algn="l">
              <a:spcBef>
                <a:spcPts val="0"/>
              </a:spcBef>
              <a:spcAft>
                <a:spcPts val="0"/>
              </a:spcAft>
              <a:buSzPts val="1300"/>
              <a:buChar char="-"/>
            </a:pPr>
            <a:r>
              <a:rPr b="1" lang="en" sz="1300"/>
              <a:t>Avg. F1: 82% | | AUC: 38.45% | | Runtime: Fast</a:t>
            </a:r>
            <a:endParaRPr b="1" sz="1300"/>
          </a:p>
          <a:p>
            <a:pPr indent="-323850" lvl="0" marL="457200" rtl="0" algn="l">
              <a:spcBef>
                <a:spcPts val="0"/>
              </a:spcBef>
              <a:spcAft>
                <a:spcPts val="0"/>
              </a:spcAft>
              <a:buSzPts val="1500"/>
              <a:buChar char="-"/>
            </a:pPr>
            <a:r>
              <a:rPr b="1" lang="en" sz="1500"/>
              <a:t>Both models overfitted drastically. The overfitting did reduce very slightly with PCA, but not enough to matter</a:t>
            </a:r>
            <a:endParaRPr b="1"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Model 3: Decision Tree</a:t>
            </a:r>
            <a:endParaRPr b="1"/>
          </a:p>
        </p:txBody>
      </p:sp>
      <p:sp>
        <p:nvSpPr>
          <p:cNvPr id="147" name="Google Shape;147;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SKB Results</a:t>
            </a:r>
            <a:endParaRPr b="1" sz="1500"/>
          </a:p>
          <a:p>
            <a:pPr indent="-311150" lvl="1" marL="914400" rtl="0" algn="l">
              <a:spcBef>
                <a:spcPts val="0"/>
              </a:spcBef>
              <a:spcAft>
                <a:spcPts val="0"/>
              </a:spcAft>
              <a:buSzPts val="1300"/>
              <a:buChar char="-"/>
            </a:pPr>
            <a:r>
              <a:rPr b="1" lang="en" sz="1300"/>
              <a:t>Best Parameters: 12 Features, 8 Max Depth</a:t>
            </a:r>
            <a:endParaRPr b="1" sz="1300"/>
          </a:p>
          <a:p>
            <a:pPr indent="-311150" lvl="1" marL="914400" rtl="0" algn="l">
              <a:spcBef>
                <a:spcPts val="0"/>
              </a:spcBef>
              <a:spcAft>
                <a:spcPts val="0"/>
              </a:spcAft>
              <a:buSzPts val="1300"/>
              <a:buChar char="-"/>
            </a:pPr>
            <a:r>
              <a:rPr b="1" lang="en" sz="1300"/>
              <a:t>Avg. CV: 98.95% | | Avg. Precision: 99% | | Avg. Recall: 99%</a:t>
            </a:r>
            <a:endParaRPr b="1" sz="1300"/>
          </a:p>
          <a:p>
            <a:pPr indent="-311150" lvl="1" marL="914400" rtl="0" algn="l">
              <a:spcBef>
                <a:spcPts val="0"/>
              </a:spcBef>
              <a:spcAft>
                <a:spcPts val="0"/>
              </a:spcAft>
              <a:buSzPts val="1300"/>
              <a:buChar char="-"/>
            </a:pPr>
            <a:r>
              <a:rPr b="1" lang="en" sz="1300"/>
              <a:t>Avg F1: 99% | | AUC: 48.70% | | Runtime: Fast, ~30 Seconds</a:t>
            </a:r>
            <a:endParaRPr b="1" sz="1300"/>
          </a:p>
          <a:p>
            <a:pPr indent="-323850" lvl="0" marL="457200" rtl="0" algn="l">
              <a:spcBef>
                <a:spcPts val="0"/>
              </a:spcBef>
              <a:spcAft>
                <a:spcPts val="0"/>
              </a:spcAft>
              <a:buSzPts val="1500"/>
              <a:buChar char="-"/>
            </a:pPr>
            <a:r>
              <a:rPr b="1" lang="en" sz="1500"/>
              <a:t>PCA Results:</a:t>
            </a:r>
            <a:endParaRPr b="1" sz="1500"/>
          </a:p>
          <a:p>
            <a:pPr indent="-311150" lvl="1" marL="914400" rtl="0" algn="l">
              <a:spcBef>
                <a:spcPts val="0"/>
              </a:spcBef>
              <a:spcAft>
                <a:spcPts val="0"/>
              </a:spcAft>
              <a:buSzPts val="1300"/>
              <a:buChar char="-"/>
            </a:pPr>
            <a:r>
              <a:rPr b="1" lang="en" sz="1300"/>
              <a:t>Best Parameters: 8 Max Depth</a:t>
            </a:r>
            <a:endParaRPr b="1" sz="1300"/>
          </a:p>
          <a:p>
            <a:pPr indent="-311150" lvl="1" marL="914400" rtl="0" algn="l">
              <a:spcBef>
                <a:spcPts val="0"/>
              </a:spcBef>
              <a:spcAft>
                <a:spcPts val="0"/>
              </a:spcAft>
              <a:buSzPts val="1300"/>
              <a:buChar char="-"/>
            </a:pPr>
            <a:r>
              <a:rPr b="1" lang="en" sz="1300"/>
              <a:t>Avg. CV: 93.26% | | Avg. Precision: 87% | | Avg. Recall: 85%</a:t>
            </a:r>
            <a:endParaRPr b="1" sz="1300"/>
          </a:p>
          <a:p>
            <a:pPr indent="-311150" lvl="1" marL="914400" rtl="0" algn="l">
              <a:spcBef>
                <a:spcPts val="0"/>
              </a:spcBef>
              <a:spcAft>
                <a:spcPts val="0"/>
              </a:spcAft>
              <a:buSzPts val="1300"/>
              <a:buChar char="-"/>
            </a:pPr>
            <a:r>
              <a:rPr b="1" lang="en" sz="1300"/>
              <a:t>Avg. F1: 85% | | AUC: 40.79% | | Runtime: Fast, 2 Seconds</a:t>
            </a:r>
            <a:endParaRPr b="1" sz="1300"/>
          </a:p>
          <a:p>
            <a:pPr indent="-323850" lvl="0" marL="457200" rtl="0" algn="l">
              <a:spcBef>
                <a:spcPts val="0"/>
              </a:spcBef>
              <a:spcAft>
                <a:spcPts val="0"/>
              </a:spcAft>
              <a:buSzPts val="1500"/>
              <a:buChar char="-"/>
            </a:pPr>
            <a:r>
              <a:rPr b="1" lang="en" sz="1500"/>
              <a:t>Both models seem to do well, but the SKB model again seems overfitted probably due to high depth. The PCA looks slightly better</a:t>
            </a:r>
            <a:endParaRPr b="1"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Model 4: Random Forest</a:t>
            </a:r>
            <a:endParaRPr b="1"/>
          </a:p>
        </p:txBody>
      </p:sp>
      <p:sp>
        <p:nvSpPr>
          <p:cNvPr id="153" name="Google Shape;153;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SKB Results</a:t>
            </a:r>
            <a:endParaRPr b="1" sz="1500"/>
          </a:p>
          <a:p>
            <a:pPr indent="-311150" lvl="1" marL="914400" rtl="0" algn="l">
              <a:spcBef>
                <a:spcPts val="0"/>
              </a:spcBef>
              <a:spcAft>
                <a:spcPts val="0"/>
              </a:spcAft>
              <a:buSzPts val="1300"/>
              <a:buChar char="-"/>
            </a:pPr>
            <a:r>
              <a:rPr b="1" lang="en" sz="1300"/>
              <a:t>Best Parameters: 9 Features, 50 Trees, 6 Max Depth</a:t>
            </a:r>
            <a:endParaRPr b="1" sz="1300"/>
          </a:p>
          <a:p>
            <a:pPr indent="-311150" lvl="1" marL="914400" rtl="0" algn="l">
              <a:spcBef>
                <a:spcPts val="0"/>
              </a:spcBef>
              <a:spcAft>
                <a:spcPts val="0"/>
              </a:spcAft>
              <a:buSzPts val="1300"/>
              <a:buChar char="-"/>
            </a:pPr>
            <a:r>
              <a:rPr b="1" lang="en" sz="1300"/>
              <a:t>Avg. CV: 97.50% | | Avg. Precision: 97% | | Avg. Recall: 97%</a:t>
            </a:r>
            <a:endParaRPr b="1" sz="1300"/>
          </a:p>
          <a:p>
            <a:pPr indent="-311150" lvl="1" marL="914400" rtl="0" algn="l">
              <a:spcBef>
                <a:spcPts val="0"/>
              </a:spcBef>
              <a:spcAft>
                <a:spcPts val="0"/>
              </a:spcAft>
              <a:buSzPts val="1300"/>
              <a:buChar char="-"/>
            </a:pPr>
            <a:r>
              <a:rPr b="1" lang="en" sz="1300"/>
              <a:t>Avg F1: 97% | | AUC: 47.49% | | Runtime: Slow, ~2 Hours</a:t>
            </a:r>
            <a:endParaRPr b="1" sz="1300"/>
          </a:p>
          <a:p>
            <a:pPr indent="-323850" lvl="0" marL="457200" rtl="0" algn="l">
              <a:spcBef>
                <a:spcPts val="0"/>
              </a:spcBef>
              <a:spcAft>
                <a:spcPts val="0"/>
              </a:spcAft>
              <a:buSzPts val="1500"/>
              <a:buChar char="-"/>
            </a:pPr>
            <a:r>
              <a:rPr b="1" lang="en" sz="1500"/>
              <a:t>PCA Results:</a:t>
            </a:r>
            <a:endParaRPr b="1" sz="1500"/>
          </a:p>
          <a:p>
            <a:pPr indent="-311150" lvl="1" marL="914400" rtl="0" algn="l">
              <a:spcBef>
                <a:spcPts val="0"/>
              </a:spcBef>
              <a:spcAft>
                <a:spcPts val="0"/>
              </a:spcAft>
              <a:buSzPts val="1300"/>
              <a:buChar char="-"/>
            </a:pPr>
            <a:r>
              <a:rPr b="1" lang="en" sz="1300"/>
              <a:t>Best Parameters: 10 Trees, 8 Max Depth</a:t>
            </a:r>
            <a:endParaRPr b="1" sz="1300"/>
          </a:p>
          <a:p>
            <a:pPr indent="-311150" lvl="1" marL="914400" rtl="0" algn="l">
              <a:spcBef>
                <a:spcPts val="0"/>
              </a:spcBef>
              <a:spcAft>
                <a:spcPts val="0"/>
              </a:spcAft>
              <a:buSzPts val="1300"/>
              <a:buChar char="-"/>
            </a:pPr>
            <a:r>
              <a:rPr b="1" lang="en" sz="1300"/>
              <a:t>Avg. CV: 93.28% | | Avg. Precision: 88% | | Avg. Recall: 87%</a:t>
            </a:r>
            <a:endParaRPr b="1" sz="1300"/>
          </a:p>
          <a:p>
            <a:pPr indent="-311150" lvl="1" marL="914400" rtl="0" algn="l">
              <a:spcBef>
                <a:spcPts val="0"/>
              </a:spcBef>
              <a:spcAft>
                <a:spcPts val="0"/>
              </a:spcAft>
              <a:buSzPts val="1300"/>
              <a:buChar char="-"/>
            </a:pPr>
            <a:r>
              <a:rPr b="1" lang="en" sz="1300"/>
              <a:t>Avg. F1: 87% | | AUC: 41.80% | | Runtime: Moderate, 40 Minutes</a:t>
            </a:r>
            <a:endParaRPr b="1" sz="1300"/>
          </a:p>
          <a:p>
            <a:pPr indent="-323850" lvl="0" marL="457200" rtl="0" algn="l">
              <a:spcBef>
                <a:spcPts val="0"/>
              </a:spcBef>
              <a:spcAft>
                <a:spcPts val="0"/>
              </a:spcAft>
              <a:buSzPts val="1500"/>
              <a:buChar char="-"/>
            </a:pPr>
            <a:r>
              <a:rPr b="1" lang="en" sz="1500"/>
              <a:t>Both models used the maximum depth allowed with GridSearchCV. PCA model needed a lot less estimators than SKB. This model seems strong due to its high AUC and it is less likely to have overfitted the data</a:t>
            </a:r>
            <a:endParaRPr b="1"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Model 5: Logistic Regression	</a:t>
            </a:r>
            <a:endParaRPr b="1"/>
          </a:p>
        </p:txBody>
      </p:sp>
      <p:sp>
        <p:nvSpPr>
          <p:cNvPr id="159" name="Google Shape;159;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Used Ridge Regularization due to high amount of rows in order to prevent overfitting as much as possible.</a:t>
            </a:r>
            <a:endParaRPr b="1" sz="1600"/>
          </a:p>
          <a:p>
            <a:pPr indent="-330200" lvl="0" marL="457200" rtl="0" algn="l">
              <a:spcBef>
                <a:spcPts val="1600"/>
              </a:spcBef>
              <a:spcAft>
                <a:spcPts val="0"/>
              </a:spcAft>
              <a:buSzPts val="1600"/>
              <a:buChar char="-"/>
            </a:pPr>
            <a:r>
              <a:rPr b="1" lang="en" sz="1600"/>
              <a:t>SKB Results</a:t>
            </a:r>
            <a:endParaRPr b="1" sz="1600"/>
          </a:p>
          <a:p>
            <a:pPr indent="-317500" lvl="1" marL="914400" rtl="0" algn="l">
              <a:spcBef>
                <a:spcPts val="0"/>
              </a:spcBef>
              <a:spcAft>
                <a:spcPts val="0"/>
              </a:spcAft>
              <a:buSzPts val="1400"/>
              <a:buChar char="-"/>
            </a:pPr>
            <a:r>
              <a:rPr b="1" lang="en" sz="1400"/>
              <a:t>Best Parameters: 8 Features, C (inverse of regularization strength) = 1e-05</a:t>
            </a:r>
            <a:endParaRPr b="1" sz="1400"/>
          </a:p>
          <a:p>
            <a:pPr indent="-317500" lvl="1" marL="914400" rtl="0" algn="l">
              <a:spcBef>
                <a:spcPts val="0"/>
              </a:spcBef>
              <a:spcAft>
                <a:spcPts val="0"/>
              </a:spcAft>
              <a:buSzPts val="1400"/>
              <a:buChar char="-"/>
            </a:pPr>
            <a:r>
              <a:rPr b="1" lang="en" sz="1400"/>
              <a:t>Avg. CV: 90.51% | | Avg. Precision: 91% | | Avg. Recall: 91%</a:t>
            </a:r>
            <a:endParaRPr b="1" sz="1400"/>
          </a:p>
          <a:p>
            <a:pPr indent="-317500" lvl="1" marL="914400" rtl="0" algn="l">
              <a:spcBef>
                <a:spcPts val="0"/>
              </a:spcBef>
              <a:spcAft>
                <a:spcPts val="0"/>
              </a:spcAft>
              <a:buSzPts val="1400"/>
              <a:buChar char="-"/>
            </a:pPr>
            <a:r>
              <a:rPr b="1" lang="en" sz="1400"/>
              <a:t>Avg F1: 91% | | AUC: 42.79% | | Runtime: Fast, 2 Minutes</a:t>
            </a:r>
            <a:endParaRPr b="1" sz="1400"/>
          </a:p>
          <a:p>
            <a:pPr indent="-330200" lvl="0" marL="457200" rtl="0" algn="l">
              <a:spcBef>
                <a:spcPts val="0"/>
              </a:spcBef>
              <a:spcAft>
                <a:spcPts val="0"/>
              </a:spcAft>
              <a:buSzPts val="1600"/>
              <a:buChar char="-"/>
            </a:pPr>
            <a:r>
              <a:rPr b="1" lang="en" sz="1600"/>
              <a:t>PCA Results:</a:t>
            </a:r>
            <a:endParaRPr b="1" sz="1600"/>
          </a:p>
          <a:p>
            <a:pPr indent="-317500" lvl="1" marL="914400" rtl="0" algn="l">
              <a:spcBef>
                <a:spcPts val="0"/>
              </a:spcBef>
              <a:spcAft>
                <a:spcPts val="0"/>
              </a:spcAft>
              <a:buSzPts val="1400"/>
              <a:buChar char="-"/>
            </a:pPr>
            <a:r>
              <a:rPr b="1" lang="en" sz="1400"/>
              <a:t>Best Parameters: C = .001</a:t>
            </a:r>
            <a:endParaRPr b="1" sz="1400"/>
          </a:p>
          <a:p>
            <a:pPr indent="-317500" lvl="1" marL="914400" rtl="0" algn="l">
              <a:spcBef>
                <a:spcPts val="0"/>
              </a:spcBef>
              <a:spcAft>
                <a:spcPts val="0"/>
              </a:spcAft>
              <a:buSzPts val="1400"/>
              <a:buChar char="-"/>
            </a:pPr>
            <a:r>
              <a:rPr b="1" lang="en" sz="1400"/>
              <a:t>Avg. CV: 82.81% | | Avg. Precision: 84% | | Avg. Recall: 84%</a:t>
            </a:r>
            <a:endParaRPr b="1" sz="1400"/>
          </a:p>
          <a:p>
            <a:pPr indent="-317500" lvl="1" marL="914400" rtl="0" algn="l">
              <a:spcBef>
                <a:spcPts val="0"/>
              </a:spcBef>
              <a:spcAft>
                <a:spcPts val="0"/>
              </a:spcAft>
              <a:buSzPts val="1400"/>
              <a:buChar char="-"/>
            </a:pPr>
            <a:r>
              <a:rPr b="1" lang="en" sz="1400"/>
              <a:t>Avg. F1: 84% | | AUC: 38.15% | | Runtime:Fast, 4.6 Seconds</a:t>
            </a:r>
            <a:endParaRPr b="1" sz="1400"/>
          </a:p>
          <a:p>
            <a:pPr indent="-317500" lvl="0" marL="457200" rtl="0" algn="l">
              <a:spcBef>
                <a:spcPts val="0"/>
              </a:spcBef>
              <a:spcAft>
                <a:spcPts val="0"/>
              </a:spcAft>
              <a:buSzPts val="1400"/>
              <a:buChar char="-"/>
            </a:pPr>
            <a:r>
              <a:rPr b="1" lang="en"/>
              <a:t>SKB ended up being the better model and does not seem as overfitted.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Model 6: Gradient Boosted Model</a:t>
            </a:r>
            <a:endParaRPr b="1"/>
          </a:p>
        </p:txBody>
      </p:sp>
      <p:sp>
        <p:nvSpPr>
          <p:cNvPr id="165" name="Google Shape;165;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SKB Result</a:t>
            </a:r>
            <a:endParaRPr b="1" sz="1600"/>
          </a:p>
          <a:p>
            <a:pPr indent="-317500" lvl="1" marL="914400" rtl="0" algn="l">
              <a:spcBef>
                <a:spcPts val="0"/>
              </a:spcBef>
              <a:spcAft>
                <a:spcPts val="0"/>
              </a:spcAft>
              <a:buSzPts val="1400"/>
              <a:buChar char="-"/>
            </a:pPr>
            <a:r>
              <a:rPr b="1" lang="en" sz="1400"/>
              <a:t>Best Parameters: 12 Features, 1000 Estimators, 6 Max Depth</a:t>
            </a:r>
            <a:endParaRPr b="1" sz="1400"/>
          </a:p>
          <a:p>
            <a:pPr indent="-317500" lvl="1" marL="914400" rtl="0" algn="l">
              <a:spcBef>
                <a:spcPts val="0"/>
              </a:spcBef>
              <a:spcAft>
                <a:spcPts val="0"/>
              </a:spcAft>
              <a:buSzPts val="1400"/>
              <a:buChar char="-"/>
            </a:pPr>
            <a:r>
              <a:rPr b="1" lang="en" sz="1400"/>
              <a:t>Avg. CV: 99.83% | | Avg. Precision: 100% | | Avg. Recall: 100%</a:t>
            </a:r>
            <a:endParaRPr b="1" sz="1400"/>
          </a:p>
          <a:p>
            <a:pPr indent="-317500" lvl="1" marL="914400" rtl="0" algn="l">
              <a:spcBef>
                <a:spcPts val="0"/>
              </a:spcBef>
              <a:spcAft>
                <a:spcPts val="0"/>
              </a:spcAft>
              <a:buSzPts val="1400"/>
              <a:buChar char="-"/>
            </a:pPr>
            <a:r>
              <a:rPr b="1" lang="en" sz="1400"/>
              <a:t>Avg F1: 100% | | AUC: 0.14% | | Runtime: Very Slow, 8+ Hours (Reads 16 hours in notebook, though this was due to outside factors)</a:t>
            </a:r>
            <a:endParaRPr b="1" sz="1400"/>
          </a:p>
          <a:p>
            <a:pPr indent="-330200" lvl="0" marL="457200" rtl="0" algn="l">
              <a:spcBef>
                <a:spcPts val="0"/>
              </a:spcBef>
              <a:spcAft>
                <a:spcPts val="0"/>
              </a:spcAft>
              <a:buSzPts val="1600"/>
              <a:buChar char="-"/>
            </a:pPr>
            <a:r>
              <a:rPr b="1" lang="en" sz="1600"/>
              <a:t>PCA Results:</a:t>
            </a:r>
            <a:endParaRPr b="1" sz="1600"/>
          </a:p>
          <a:p>
            <a:pPr indent="-317500" lvl="1" marL="914400" rtl="0" algn="l">
              <a:spcBef>
                <a:spcPts val="0"/>
              </a:spcBef>
              <a:spcAft>
                <a:spcPts val="0"/>
              </a:spcAft>
              <a:buSzPts val="1400"/>
              <a:buChar char="-"/>
            </a:pPr>
            <a:r>
              <a:rPr b="1" lang="en" sz="1400"/>
              <a:t>Best Parameters: 1000 Estimators, 0.3 Learning Rate, 8 Max Depth</a:t>
            </a:r>
            <a:endParaRPr b="1" sz="1400"/>
          </a:p>
          <a:p>
            <a:pPr indent="-317500" lvl="1" marL="914400" rtl="0" algn="l">
              <a:spcBef>
                <a:spcPts val="0"/>
              </a:spcBef>
              <a:spcAft>
                <a:spcPts val="0"/>
              </a:spcAft>
              <a:buSzPts val="1400"/>
              <a:buChar char="-"/>
            </a:pPr>
            <a:r>
              <a:rPr b="1" lang="en" sz="1400"/>
              <a:t>Avg. CV: 99.41% | | Avg. Precision: 85% | | Avg. Recall: 81%</a:t>
            </a:r>
            <a:endParaRPr b="1" sz="1400"/>
          </a:p>
          <a:p>
            <a:pPr indent="-317500" lvl="1" marL="914400" rtl="0" algn="l">
              <a:spcBef>
                <a:spcPts val="0"/>
              </a:spcBef>
              <a:spcAft>
                <a:spcPts val="0"/>
              </a:spcAft>
              <a:buSzPts val="1400"/>
              <a:buChar char="-"/>
            </a:pPr>
            <a:r>
              <a:rPr b="1" lang="en" sz="1400"/>
              <a:t>Avg. F1: 81% | | AUC: 39.46% | | Runtime: Long, ~5 Hours</a:t>
            </a:r>
            <a:endParaRPr b="1" sz="1400"/>
          </a:p>
          <a:p>
            <a:pPr indent="-317500" lvl="0" marL="457200" rtl="0" algn="l">
              <a:spcBef>
                <a:spcPts val="0"/>
              </a:spcBef>
              <a:spcAft>
                <a:spcPts val="0"/>
              </a:spcAft>
              <a:buSzPts val="1400"/>
              <a:buChar char="-"/>
            </a:pPr>
            <a:r>
              <a:rPr b="1" lang="en"/>
              <a:t>GBM is extremely greedy. Used maximum amount of parameters allotted in GridSearchCV. The learning rate inhibition did little to prevent overfitting. Would like to use it for prediction over classification</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171" name="Google Shape;171;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If were to choose one model to classify fraudulent vs. non-fraudulent cases, the choice would be PCA Random Forest because of its superior accuracy, moderate calculation time, and likely the lowest tendency to overfit. </a:t>
            </a:r>
            <a:endParaRPr b="1"/>
          </a:p>
          <a:p>
            <a:pPr indent="0" lvl="0" marL="0" rtl="0" algn="l">
              <a:spcBef>
                <a:spcPts val="1600"/>
              </a:spcBef>
              <a:spcAft>
                <a:spcPts val="1600"/>
              </a:spcAft>
              <a:buNone/>
            </a:pPr>
            <a:r>
              <a:rPr b="1" lang="en"/>
              <a:t>Second choice would likely be SKB Logistic Regression, as it has nearly the same accuracy, higher speed, and possibly lower chance of overfitting as well.</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t>Thanks!</a:t>
            </a:r>
            <a:endParaRPr b="1" sz="3500"/>
          </a:p>
        </p:txBody>
      </p:sp>
      <p:sp>
        <p:nvSpPr>
          <p:cNvPr id="177" name="Google Shape;177;p31"/>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notebook can be found here:</a:t>
            </a:r>
            <a:endParaRPr sz="1800"/>
          </a:p>
          <a:p>
            <a:pPr indent="0" lvl="0" marL="0" rtl="0" algn="l">
              <a:spcBef>
                <a:spcPts val="0"/>
              </a:spcBef>
              <a:spcAft>
                <a:spcPts val="0"/>
              </a:spcAft>
              <a:buNone/>
            </a:pPr>
            <a:r>
              <a:rPr lang="en" sz="1500" u="sng">
                <a:solidFill>
                  <a:schemeClr val="hlink"/>
                </a:solidFill>
                <a:latin typeface="Arial"/>
                <a:ea typeface="Arial"/>
                <a:cs typeface="Arial"/>
                <a:sym typeface="Arial"/>
                <a:hlinkClick r:id="rId3"/>
              </a:rPr>
              <a:t>https://github.com/mynameisjc/thinkful/blob/master/Supervised%20Learning%20Capstone%20-%20Paysim%20Fraud%20Detection.ipynb</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Overview</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Background</a:t>
            </a:r>
            <a:endParaRPr b="1"/>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Kaggle dataset: </a:t>
            </a:r>
            <a:r>
              <a:rPr b="1" lang="en" u="sng">
                <a:solidFill>
                  <a:schemeClr val="hlink"/>
                </a:solidFill>
                <a:hlinkClick r:id="rId3"/>
              </a:rPr>
              <a:t>Synthetic Financial Datasets For Fraud Detection</a:t>
            </a:r>
            <a:endParaRPr b="1"/>
          </a:p>
          <a:p>
            <a:pPr indent="-342900" lvl="0" marL="457200" rtl="0" algn="l">
              <a:spcBef>
                <a:spcPts val="0"/>
              </a:spcBef>
              <a:spcAft>
                <a:spcPts val="0"/>
              </a:spcAft>
              <a:buSzPts val="1800"/>
              <a:buChar char="-"/>
            </a:pPr>
            <a:r>
              <a:rPr b="1" lang="en"/>
              <a:t>Synthetic dataset used in financial analyses for fraud detection using Paysim</a:t>
            </a:r>
            <a:endParaRPr b="1"/>
          </a:p>
          <a:p>
            <a:pPr indent="-342900" lvl="0" marL="457200" rtl="0" algn="l">
              <a:spcBef>
                <a:spcPts val="0"/>
              </a:spcBef>
              <a:spcAft>
                <a:spcPts val="0"/>
              </a:spcAft>
              <a:buSzPts val="1800"/>
              <a:buChar char="-"/>
            </a:pPr>
            <a:r>
              <a:rPr b="1" lang="en"/>
              <a:t>Fraud in the context of this project is defined as fraudulent mobile money transactions where an agent attempts to gain access to a customer's account and empty the funds by transferring to another account and cashing out of the system</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How Important is Fraud Detection?</a:t>
            </a:r>
            <a:endParaRPr b="1"/>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Mobile money transactions are quickly becoming the most widely used form of transactions</a:t>
            </a:r>
            <a:endParaRPr b="1" sz="1800"/>
          </a:p>
          <a:p>
            <a:pPr indent="-342900" lvl="1" marL="914400" rtl="0" algn="l">
              <a:spcBef>
                <a:spcPts val="0"/>
              </a:spcBef>
              <a:spcAft>
                <a:spcPts val="0"/>
              </a:spcAft>
              <a:buSzPts val="1800"/>
              <a:buChar char="-"/>
            </a:pPr>
            <a:r>
              <a:rPr b="1" lang="en" sz="1800"/>
              <a:t>Venmo, Zelle, Apple Pay, Samsung Pay, Google Wallet, Ali Pay, Paypal, and the list goes on </a:t>
            </a:r>
            <a:endParaRPr b="1" sz="1800"/>
          </a:p>
          <a:p>
            <a:pPr indent="-342900" lvl="1" marL="914400" rtl="0" algn="l">
              <a:spcBef>
                <a:spcPts val="0"/>
              </a:spcBef>
              <a:spcAft>
                <a:spcPts val="0"/>
              </a:spcAft>
              <a:buSzPts val="1800"/>
              <a:buChar char="-"/>
            </a:pPr>
            <a:r>
              <a:rPr b="1" lang="en" sz="1800"/>
              <a:t>If we make these forms of payment safer, usage and global acceptance of this practice would increase further</a:t>
            </a:r>
            <a:endParaRPr b="1" sz="1800"/>
          </a:p>
          <a:p>
            <a:pPr indent="-342900" lvl="0" marL="457200" rtl="0" algn="l">
              <a:spcBef>
                <a:spcPts val="0"/>
              </a:spcBef>
              <a:spcAft>
                <a:spcPts val="1600"/>
              </a:spcAft>
              <a:buSzPts val="1800"/>
              <a:buChar char="-"/>
            </a:pPr>
            <a:r>
              <a:rPr b="1" lang="en" sz="1800"/>
              <a:t>By creating an accurate classifier, we can further the growth of the mobile money transactions</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What are the chances?</a:t>
            </a:r>
            <a:endParaRPr b="1"/>
          </a:p>
        </p:txBody>
      </p:sp>
      <p:sp>
        <p:nvSpPr>
          <p:cNvPr id="91" name="Google Shape;91;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With fraud, the ultimate goal is to TRANSFER and CASH OUT in order to successfully steal money</a:t>
            </a:r>
            <a:endParaRPr b="1" sz="1400"/>
          </a:p>
          <a:p>
            <a:pPr indent="-317500" lvl="0" marL="457200" rtl="0" algn="l">
              <a:spcBef>
                <a:spcPts val="0"/>
              </a:spcBef>
              <a:spcAft>
                <a:spcPts val="0"/>
              </a:spcAft>
              <a:buSzPts val="1400"/>
              <a:buChar char="-"/>
            </a:pPr>
            <a:r>
              <a:rPr b="1" lang="en" sz="1400"/>
              <a:t>If this classifier is able to properly and accurately determine which transactions are fraud, then implementation of the classifier may be done to protect the targeted account </a:t>
            </a:r>
            <a:endParaRPr b="1" sz="1400"/>
          </a:p>
        </p:txBody>
      </p:sp>
      <p:pic>
        <p:nvPicPr>
          <p:cNvPr id="92" name="Google Shape;92;p17"/>
          <p:cNvPicPr preferRelativeResize="0"/>
          <p:nvPr/>
        </p:nvPicPr>
        <p:blipFill>
          <a:blip r:embed="rId3">
            <a:alphaModFix/>
          </a:blip>
          <a:stretch>
            <a:fillRect/>
          </a:stretch>
        </p:blipFill>
        <p:spPr>
          <a:xfrm>
            <a:off x="3709600" y="0"/>
            <a:ext cx="4735795"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What do we want to accomplish?</a:t>
            </a:r>
            <a:endParaRPr b="1"/>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t>Use the data to create a model with specifications that make it as fast and as accurate as possible. Speed isn’t always the most important factor, but in this case, I want to find the quickest, most accurate, and most practical application of this model, so speed will come into effect here.</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Exploring the Data</a:t>
            </a:r>
            <a:endParaRPr b="1"/>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b="1" lang="en" sz="1900"/>
              <a:t>There are 11 features in this particular dataset:</a:t>
            </a:r>
            <a:endParaRPr b="1" sz="1900"/>
          </a:p>
          <a:p>
            <a:pPr indent="-349250" lvl="1" marL="914400" rtl="0" algn="l">
              <a:spcBef>
                <a:spcPts val="0"/>
              </a:spcBef>
              <a:spcAft>
                <a:spcPts val="0"/>
              </a:spcAft>
              <a:buSzPts val="1900"/>
              <a:buChar char="-"/>
            </a:pPr>
            <a:r>
              <a:rPr b="1" lang="en" sz="1900"/>
              <a:t>Continuous: Step (each step is 1 hour of time, totaling to 744 in our 30 day simulation), Old/New Balance Owner, amount, Old/New Balance Destination</a:t>
            </a:r>
            <a:endParaRPr b="1" sz="1900"/>
          </a:p>
          <a:p>
            <a:pPr indent="-349250" lvl="1" marL="914400" rtl="0" algn="l">
              <a:spcBef>
                <a:spcPts val="0"/>
              </a:spcBef>
              <a:spcAft>
                <a:spcPts val="0"/>
              </a:spcAft>
              <a:buSzPts val="1900"/>
              <a:buChar char="-"/>
            </a:pPr>
            <a:r>
              <a:rPr b="1" lang="en" sz="1900"/>
              <a:t>Categorical: Type, nameOrig (customer who started the transaction), nameDest (recipient of the transaction), Fraud, Flagged as Fraud (isFlaggedFraud)</a:t>
            </a:r>
            <a:endParaRPr b="1" sz="1900"/>
          </a:p>
          <a:p>
            <a:pPr indent="-349250" lvl="0" marL="457200" rtl="0" algn="l">
              <a:spcBef>
                <a:spcPts val="0"/>
              </a:spcBef>
              <a:spcAft>
                <a:spcPts val="0"/>
              </a:spcAft>
              <a:buSzPts val="1900"/>
              <a:buChar char="-"/>
            </a:pPr>
            <a:r>
              <a:rPr b="1" lang="en" sz="1900"/>
              <a:t>We will handle the categorical data by assigning dummies</a:t>
            </a:r>
            <a:endParaRPr b="1"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Correlation in the Dataset</a:t>
            </a:r>
            <a:endParaRPr b="1"/>
          </a:p>
        </p:txBody>
      </p:sp>
      <p:sp>
        <p:nvSpPr>
          <p:cNvPr id="110" name="Google Shape;110;p2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Here we check if there’s too much multicollinearity between variables which would skew our results</a:t>
            </a:r>
            <a:endParaRPr b="1" sz="1600"/>
          </a:p>
          <a:p>
            <a:pPr indent="-330200" lvl="0" marL="457200" rtl="0" algn="l">
              <a:spcBef>
                <a:spcPts val="0"/>
              </a:spcBef>
              <a:spcAft>
                <a:spcPts val="0"/>
              </a:spcAft>
              <a:buSzPts val="1600"/>
              <a:buChar char="-"/>
            </a:pPr>
            <a:r>
              <a:rPr b="1" lang="en" sz="1600"/>
              <a:t>Of the 6 million rows, we had 0 missing values and only 8,213 of those values were flagged as fraud</a:t>
            </a:r>
            <a:endParaRPr b="1" sz="1600"/>
          </a:p>
        </p:txBody>
      </p:sp>
      <p:pic>
        <p:nvPicPr>
          <p:cNvPr id="111" name="Google Shape;111;p20"/>
          <p:cNvPicPr preferRelativeResize="0"/>
          <p:nvPr/>
        </p:nvPicPr>
        <p:blipFill>
          <a:blip r:embed="rId3">
            <a:alphaModFix/>
          </a:blip>
          <a:stretch>
            <a:fillRect/>
          </a:stretch>
        </p:blipFill>
        <p:spPr>
          <a:xfrm>
            <a:off x="3729893" y="0"/>
            <a:ext cx="4946182"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Resampling the Data</a:t>
            </a:r>
            <a:endParaRPr b="1"/>
          </a:p>
        </p:txBody>
      </p:sp>
      <p:sp>
        <p:nvSpPr>
          <p:cNvPr id="117" name="Google Shape;117;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Because we have such a high disparity between fraudulent and non-fraudulent cases, any model we train would likely be 99% accurate when sampling from these values.</a:t>
            </a:r>
            <a:endParaRPr b="1" sz="2000"/>
          </a:p>
          <a:p>
            <a:pPr indent="-355600" lvl="0" marL="457200" rtl="0" algn="l">
              <a:spcBef>
                <a:spcPts val="0"/>
              </a:spcBef>
              <a:spcAft>
                <a:spcPts val="0"/>
              </a:spcAft>
              <a:buSzPts val="2000"/>
              <a:buChar char="-"/>
            </a:pPr>
            <a:r>
              <a:rPr b="1" lang="en" sz="2000"/>
              <a:t>Instead, we will resample the data, allowing for us to see the actual effect of the model on the data</a:t>
            </a:r>
            <a:endParaRPr b="1" sz="2000"/>
          </a:p>
          <a:p>
            <a:pPr indent="-355600" lvl="1" marL="914400" rtl="0" algn="l">
              <a:spcBef>
                <a:spcPts val="0"/>
              </a:spcBef>
              <a:spcAft>
                <a:spcPts val="0"/>
              </a:spcAft>
              <a:buSzPts val="2000"/>
              <a:buChar char="-"/>
            </a:pPr>
            <a:r>
              <a:rPr b="1" lang="en" sz="2000"/>
              <a:t>100,000 cases each of True and False for fraudulent transactions</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