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embeddedFontLst>
    <p:embeddedFont>
      <p:font typeface="Gill Sans" panose="020B0604020202020204" charset="0"/>
      <p:regular r:id="rId13"/>
      <p:bold r:id="rId14"/>
    </p:embeddedFont>
    <p:embeddedFont>
      <p:font typeface="Gill Sans MT" panose="020B050202010402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Qq8p6zfbKeo7cdLMycJL02Fjf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C0395A-9842-42C8-B4D9-9EC4036B6AB2}">
  <a:tblStyle styleId="{A3C0395A-9842-42C8-B4D9-9EC4036B6AB2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0F7"/>
          </a:solidFill>
        </a:fill>
      </a:tcStyle>
    </a:wholeTbl>
    <a:band1H>
      <a:tcTxStyle/>
      <a:tcStyle>
        <a:tcBdr/>
        <a:fill>
          <a:solidFill>
            <a:srgbClr val="CDDF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F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57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"/>
          <p:cNvSpPr txBox="1"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</a:pPr>
            <a:r>
              <a:rPr lang="en-US" sz="6600" b="0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FINAL PROJECT TEMPLATE</a:t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 rot="-54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rgbClr val="FFFEFF"/>
                </a:solidFill>
                <a:latin typeface="Gill Sans"/>
                <a:ea typeface="Gill Sans"/>
                <a:cs typeface="Gill Sans"/>
                <a:sym typeface="Gill Sans"/>
              </a:rPr>
              <a:t>THREAT SUMMARY</a:t>
            </a: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body" idx="1"/>
          </p:nvPr>
        </p:nvSpPr>
        <p:spPr>
          <a:xfrm>
            <a:off x="4582200" y="1005840"/>
            <a:ext cx="6725899" cy="58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Summary of Situation:  </a:t>
            </a:r>
            <a:r>
              <a:rPr lang="en-US" dirty="0">
                <a:solidFill>
                  <a:srgbClr val="3DA2D3"/>
                </a:solidFill>
              </a:rPr>
              <a:t>The attack has begun with a phishing attack sent by FIN4 that targeted an unaware employees who opened an attachment containing a malware that got executed by exploiting an unpatched windows vulnerability, which then it locked the system, preventing three hospitals from accessing their data demanding a payment in return.</a:t>
            </a:r>
          </a:p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endParaRPr lang="en-US" dirty="0">
              <a:solidFill>
                <a:srgbClr val="3DA2D3"/>
              </a:solidFill>
            </a:endParaRPr>
          </a:p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Asset: </a:t>
            </a:r>
            <a:r>
              <a:rPr lang="en-US" dirty="0">
                <a:solidFill>
                  <a:srgbClr val="3DA2D3"/>
                </a:solidFill>
              </a:rPr>
              <a:t>Hospital A, Hospital B and Hospital C control systems used to monitor patient stats, doctors report and log analysis tool.</a:t>
            </a:r>
            <a:endParaRPr b="1" dirty="0">
              <a:solidFill>
                <a:srgbClr val="3DA2D3"/>
              </a:solidFill>
            </a:endParaRPr>
          </a:p>
          <a:p>
            <a:pPr marL="0" lvl="0" indent="-93472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b="1" dirty="0"/>
              <a:t>Impact: </a:t>
            </a:r>
            <a:r>
              <a:rPr lang="en-US" dirty="0">
                <a:solidFill>
                  <a:srgbClr val="3DA2D3"/>
                </a:solidFill>
              </a:rPr>
              <a:t>The entire CIA triad.</a:t>
            </a:r>
          </a:p>
          <a:p>
            <a:pPr marL="0" lvl="0" indent="-93472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b="1" dirty="0"/>
              <a:t>Threat Actor: </a:t>
            </a:r>
            <a:r>
              <a:rPr lang="en-US" dirty="0">
                <a:solidFill>
                  <a:srgbClr val="3DA2D3"/>
                </a:solidFill>
              </a:rPr>
              <a:t>FIN4 group and employees who launch the malicious attachment.</a:t>
            </a:r>
            <a:endParaRPr dirty="0">
              <a:solidFill>
                <a:srgbClr val="3DA2D3"/>
              </a:solidFill>
            </a:endParaRPr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Threat Actor Motivation: </a:t>
            </a:r>
            <a:r>
              <a:rPr lang="en-US" dirty="0">
                <a:solidFill>
                  <a:srgbClr val="3DA2D3"/>
                </a:solidFill>
              </a:rPr>
              <a:t>It targets individuals that have inside information about stocks. In short, the threat actor has a financial motivation.</a:t>
            </a:r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Common Threat Actor Techniques: -</a:t>
            </a:r>
          </a:p>
          <a:p>
            <a:pPr marL="649478" lvl="1" indent="-28575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DA2D3"/>
                </a:solidFill>
              </a:rPr>
              <a:t>Command and scripting interpreter.</a:t>
            </a:r>
          </a:p>
          <a:p>
            <a:pPr marL="649478" lvl="1" indent="-28575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DA2D3"/>
                </a:solidFill>
              </a:rPr>
              <a:t>Email collection.</a:t>
            </a:r>
          </a:p>
          <a:p>
            <a:pPr marL="649478" lvl="1" indent="-28575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DA2D3"/>
                </a:solidFill>
              </a:rPr>
              <a:t>Input capture, keylogging and GIU input capture.</a:t>
            </a:r>
          </a:p>
          <a:p>
            <a:pPr marL="649478" lvl="1" indent="-28575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DA2D3"/>
                </a:solidFill>
              </a:rPr>
              <a:t>Phishing: sending malicious email using </a:t>
            </a:r>
            <a:r>
              <a:rPr lang="en-US" sz="1400" dirty="0" err="1">
                <a:solidFill>
                  <a:srgbClr val="3DA2D3"/>
                </a:solidFill>
              </a:rPr>
              <a:t>spearphishing</a:t>
            </a:r>
            <a:r>
              <a:rPr lang="en-US" sz="1400" dirty="0">
                <a:solidFill>
                  <a:srgbClr val="3DA2D3"/>
                </a:solidFill>
              </a:rPr>
              <a:t>.</a:t>
            </a:r>
          </a:p>
          <a:p>
            <a:pPr marL="649478" lvl="1" indent="-28575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DA2D3"/>
                </a:solidFill>
              </a:rPr>
              <a:t> Proxy: Multi-hop Proxy.</a:t>
            </a:r>
          </a:p>
          <a:p>
            <a:pPr marL="649478" lvl="1" indent="-28575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DA2D3"/>
                </a:solidFill>
              </a:rPr>
              <a:t>Valid accounts.</a:t>
            </a:r>
          </a:p>
          <a:p>
            <a:pPr marL="457200" lvl="1" indent="-93472">
              <a:spcBef>
                <a:spcPts val="920"/>
              </a:spcBef>
              <a:buSzPts val="1472"/>
              <a:buFont typeface="Noto Sans Symbols"/>
              <a:buChar char="◼"/>
            </a:pPr>
            <a:endParaRPr lang="en-US" dirty="0"/>
          </a:p>
          <a:p>
            <a:pPr marL="457200" lvl="1" indent="-93472">
              <a:spcBef>
                <a:spcPts val="920"/>
              </a:spcBef>
              <a:buSzPts val="1472"/>
              <a:buFont typeface="Noto Sans Symbols"/>
              <a:buChar char="◼"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b="0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VULNERABILITY SCANNING TARGETS</a:t>
            </a:r>
            <a:endParaRPr dirty="0"/>
          </a:p>
        </p:txBody>
      </p:sp>
      <p:sp>
        <p:nvSpPr>
          <p:cNvPr id="139" name="Google Shape;139;p3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"/>
          <p:cNvSpPr txBox="1">
            <a:spLocks noGrp="1"/>
          </p:cNvSpPr>
          <p:nvPr>
            <p:ph type="body" idx="1"/>
          </p:nvPr>
        </p:nvSpPr>
        <p:spPr>
          <a:xfrm>
            <a:off x="4845861" y="-917010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Summary of scan targets:</a:t>
            </a:r>
            <a:endParaRPr dirty="0"/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sz="1400" dirty="0"/>
              <a:t>Number of devices scanned: </a:t>
            </a:r>
            <a:r>
              <a:rPr lang="en-US" sz="1400" dirty="0">
                <a:solidFill>
                  <a:srgbClr val="3DA2D3"/>
                </a:solidFill>
              </a:rPr>
              <a:t>One device</a:t>
            </a:r>
            <a:endParaRPr sz="1400" dirty="0">
              <a:solidFill>
                <a:srgbClr val="3DA2D3"/>
              </a:solidFill>
            </a:endParaRPr>
          </a:p>
          <a:p>
            <a:pPr marL="457200" lvl="1" indent="-70104">
              <a:spcBef>
                <a:spcPts val="840"/>
              </a:spcBef>
              <a:buFont typeface="Noto Sans Symbols"/>
              <a:buChar char="◼"/>
            </a:pPr>
            <a:r>
              <a:rPr lang="en-US" sz="1400" dirty="0"/>
              <a:t>Device type: </a:t>
            </a:r>
            <a:r>
              <a:rPr lang="en-US" sz="1400" dirty="0">
                <a:solidFill>
                  <a:srgbClr val="3DA2D3"/>
                </a:solidFill>
              </a:rPr>
              <a:t>Windows system CLM.</a:t>
            </a:r>
            <a:endParaRPr sz="1400" dirty="0">
              <a:solidFill>
                <a:srgbClr val="3DA2D3"/>
              </a:solidFill>
            </a:endParaRPr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sz="1400" dirty="0"/>
              <a:t>Primary purpose of device: </a:t>
            </a:r>
            <a:r>
              <a:rPr lang="en-US" sz="1400" dirty="0">
                <a:solidFill>
                  <a:srgbClr val="3DA2D3"/>
                </a:solidFill>
              </a:rPr>
              <a:t>Used to log data from multiple resources and backup.</a:t>
            </a:r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sz="1400" dirty="0"/>
              <a:t>(insert 2 screenshots from scan configuration window – one of the settings tab and one of the plugins tab)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1B8E4-1DFD-56B5-1FB7-A6E65D8AB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218" y="2848810"/>
            <a:ext cx="3660637" cy="2869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763C4-56E0-6BD7-93CB-3C1F006BE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345" y="2848810"/>
            <a:ext cx="3488360" cy="27816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b="0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VULNERABILITY SCAN RESULTS</a:t>
            </a:r>
            <a:endParaRPr dirty="0"/>
          </a:p>
        </p:txBody>
      </p:sp>
      <p:sp>
        <p:nvSpPr>
          <p:cNvPr id="151" name="Google Shape;151;p4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4770433" y="453643"/>
            <a:ext cx="6484091" cy="292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Summary of findings:</a:t>
            </a:r>
            <a:endParaRPr dirty="0"/>
          </a:p>
          <a:p>
            <a:pPr marL="457200" lvl="1" indent="-70104" algn="l" rtl="0">
              <a:spcBef>
                <a:spcPts val="840"/>
              </a:spcBef>
              <a:spcAft>
                <a:spcPts val="0"/>
              </a:spcAft>
              <a:buSzPts val="1104"/>
              <a:buFont typeface="Noto Sans Symbols"/>
              <a:buChar char="◼"/>
            </a:pPr>
            <a:r>
              <a:rPr lang="en-US" sz="1400" dirty="0"/>
              <a:t>Total number of actionable findings: </a:t>
            </a:r>
            <a:r>
              <a:rPr lang="en-US" sz="1400" dirty="0">
                <a:solidFill>
                  <a:srgbClr val="3DA2D3"/>
                </a:solidFill>
              </a:rPr>
              <a:t>3</a:t>
            </a:r>
            <a:endParaRPr sz="1400" dirty="0">
              <a:solidFill>
                <a:srgbClr val="3DA2D3"/>
              </a:solidFill>
            </a:endParaRPr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 sz="1200" dirty="0"/>
              <a:t>Critical:</a:t>
            </a:r>
            <a:endParaRPr sz="1200" dirty="0"/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 sz="1200" dirty="0"/>
              <a:t>High: </a:t>
            </a:r>
            <a:endParaRPr sz="1200" dirty="0"/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 sz="1200" dirty="0"/>
              <a:t>Medium: </a:t>
            </a:r>
            <a:r>
              <a:rPr lang="en-US" sz="1200" dirty="0">
                <a:solidFill>
                  <a:srgbClr val="3DA2D3"/>
                </a:solidFill>
              </a:rPr>
              <a:t>2</a:t>
            </a:r>
            <a:endParaRPr sz="1200" dirty="0">
              <a:solidFill>
                <a:srgbClr val="3DA2D3"/>
              </a:solidFill>
            </a:endParaRPr>
          </a:p>
          <a:p>
            <a:pPr marL="914400" lvl="2" indent="-58419" algn="l" rtl="0">
              <a:spcBef>
                <a:spcPts val="800"/>
              </a:spcBef>
              <a:spcAft>
                <a:spcPts val="0"/>
              </a:spcAft>
              <a:buSzPts val="920"/>
              <a:buFont typeface="Noto Sans Symbols"/>
              <a:buChar char="◼"/>
            </a:pPr>
            <a:r>
              <a:rPr lang="en-US" sz="1200" dirty="0"/>
              <a:t>Low: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  <a:r>
              <a:rPr lang="en-US" sz="1200" dirty="0">
                <a:solidFill>
                  <a:srgbClr val="3DA2D3"/>
                </a:solidFill>
              </a:rPr>
              <a:t>1</a:t>
            </a:r>
            <a:endParaRPr sz="1200" dirty="0">
              <a:solidFill>
                <a:srgbClr val="3DA2D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BB139-5137-6BDB-CD15-1B660FA07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33" y="3700561"/>
            <a:ext cx="6001512" cy="3047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75A91D-E816-079C-6398-D61F1F235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661" y="631362"/>
            <a:ext cx="3619867" cy="2908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b="0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REMEDIATION RECOMMENDATION</a:t>
            </a:r>
            <a:endParaRPr dirty="0"/>
          </a:p>
        </p:txBody>
      </p:sp>
      <p:sp>
        <p:nvSpPr>
          <p:cNvPr id="163" name="Google Shape;163;p5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4776743" y="702157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dirty="0"/>
              <a:t>Fix within 7 days</a:t>
            </a:r>
            <a:endParaRPr dirty="0"/>
          </a:p>
        </p:txBody>
      </p:sp>
      <p:graphicFrame>
        <p:nvGraphicFramePr>
          <p:cNvPr id="166" name="Google Shape;166;p5"/>
          <p:cNvGraphicFramePr/>
          <p:nvPr>
            <p:extLst>
              <p:ext uri="{D42A27DB-BD31-4B8C-83A1-F6EECF244321}">
                <p14:modId xmlns:p14="http://schemas.microsoft.com/office/powerpoint/2010/main" val="1828657111"/>
              </p:ext>
            </p:extLst>
          </p:nvPr>
        </p:nvGraphicFramePr>
        <p:xfrm>
          <a:off x="4800102" y="1065378"/>
          <a:ext cx="6484125" cy="1651030"/>
        </p:xfrm>
        <a:graphic>
          <a:graphicData uri="http://schemas.openxmlformats.org/drawingml/2006/table">
            <a:tbl>
              <a:tblPr firstRow="1" bandRow="1">
                <a:noFill/>
                <a:tableStyleId>{A3C0395A-9842-42C8-B4D9-9EC4036B6AB2}</a:tableStyleId>
              </a:tblPr>
              <a:tblGrid>
                <a:gridCol w="216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Finding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Severity Rating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Recommended Fix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3DA2D3"/>
                          </a:solidFill>
                          <a:latin typeface="Gill Sans MT"/>
                          <a:sym typeface="Arial"/>
                        </a:rPr>
                        <a:t>CVE-1999-0024</a:t>
                      </a:r>
                      <a:endParaRPr sz="1200" b="0" i="0" u="none" strike="noStrike" cap="none" dirty="0">
                        <a:solidFill>
                          <a:srgbClr val="3DA2D3"/>
                        </a:solidFill>
                        <a:latin typeface="Gill Sans MT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3DA2D3"/>
                          </a:solidFill>
                          <a:latin typeface="Gill Sans MT"/>
                          <a:sym typeface="Arial"/>
                        </a:rPr>
                        <a:t>Medium</a:t>
                      </a:r>
                      <a:endParaRPr sz="1200" b="0" i="0" u="none" strike="noStrike" cap="none" dirty="0">
                        <a:solidFill>
                          <a:srgbClr val="3DA2D3"/>
                        </a:solidFill>
                        <a:latin typeface="Gill Sans MT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3DA2D3"/>
                          </a:solidFill>
                        </a:rPr>
                        <a:t>Restrict recursive queries to the hosts.</a:t>
                      </a:r>
                      <a:endParaRPr sz="1200" dirty="0">
                        <a:solidFill>
                          <a:srgbClr val="3DA2D3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3DA2D3"/>
                          </a:solidFill>
                          <a:latin typeface="Gill Sans MT"/>
                          <a:sym typeface="Arial"/>
                        </a:rPr>
                        <a:t>CVE-2006-0987</a:t>
                      </a:r>
                      <a:endParaRPr sz="1200" b="0" i="0" u="none" strike="noStrike" cap="none" dirty="0">
                        <a:solidFill>
                          <a:srgbClr val="3DA2D3"/>
                        </a:solidFill>
                        <a:latin typeface="Gill Sans MT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3DA2D3"/>
                          </a:solidFill>
                          <a:latin typeface="Gill Sans MT"/>
                          <a:sym typeface="Arial"/>
                        </a:rPr>
                        <a:t>Medium</a:t>
                      </a:r>
                      <a:endParaRPr sz="1200" b="0" i="0" u="none" strike="noStrike" cap="none" dirty="0">
                        <a:solidFill>
                          <a:srgbClr val="3DA2D3"/>
                        </a:solidFill>
                        <a:latin typeface="Gill Sans MT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3DA2D3"/>
                          </a:solidFill>
                        </a:rPr>
                        <a:t>Restrict access to the DNS server from public network or configure it to reject such queries.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116212"/>
                  </a:ext>
                </a:extLst>
              </a:tr>
            </a:tbl>
          </a:graphicData>
        </a:graphic>
      </p:graphicFrame>
      <p:sp>
        <p:nvSpPr>
          <p:cNvPr id="167" name="Google Shape;167;p5"/>
          <p:cNvSpPr txBox="1"/>
          <p:nvPr/>
        </p:nvSpPr>
        <p:spPr>
          <a:xfrm>
            <a:off x="4758649" y="2967825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Fix within 30 days </a:t>
            </a:r>
            <a:endParaRPr dirty="0"/>
          </a:p>
        </p:txBody>
      </p:sp>
      <p:graphicFrame>
        <p:nvGraphicFramePr>
          <p:cNvPr id="168" name="Google Shape;168;p5"/>
          <p:cNvGraphicFramePr/>
          <p:nvPr>
            <p:extLst>
              <p:ext uri="{D42A27DB-BD31-4B8C-83A1-F6EECF244321}">
                <p14:modId xmlns:p14="http://schemas.microsoft.com/office/powerpoint/2010/main" val="361843087"/>
              </p:ext>
            </p:extLst>
          </p:nvPr>
        </p:nvGraphicFramePr>
        <p:xfrm>
          <a:off x="4800102" y="3353949"/>
          <a:ext cx="6484125" cy="1193820"/>
        </p:xfrm>
        <a:graphic>
          <a:graphicData uri="http://schemas.openxmlformats.org/drawingml/2006/table">
            <a:tbl>
              <a:tblPr firstRow="1" bandRow="1">
                <a:noFill/>
                <a:tableStyleId>{A3C0395A-9842-42C8-B4D9-9EC4036B6AB2}</a:tableStyleId>
              </a:tblPr>
              <a:tblGrid>
                <a:gridCol w="216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Finding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Severity Rating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Recommended Fix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3DA2D3"/>
                          </a:solidFill>
                          <a:latin typeface="Gill Sans MT"/>
                          <a:sym typeface="Arial"/>
                        </a:rPr>
                        <a:t>DHCP Server Detection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3DA2D3"/>
                          </a:solidFill>
                          <a:latin typeface="Gill Sans MT"/>
                          <a:sym typeface="Arial"/>
                        </a:rPr>
                        <a:t>Low</a:t>
                      </a:r>
                      <a:endParaRPr sz="1200" b="0" i="0" u="none" strike="noStrike" cap="none" dirty="0">
                        <a:solidFill>
                          <a:srgbClr val="3DA2D3"/>
                        </a:solidFill>
                        <a:latin typeface="Gill Sans MT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3DA2D3"/>
                          </a:solidFill>
                          <a:latin typeface="Gill Sans MT"/>
                          <a:sym typeface="Arial"/>
                        </a:rPr>
                        <a:t>Apply filtering to keep this information off the network and remove any options that are not in use.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9" name="Google Shape;169;p5"/>
          <p:cNvSpPr txBox="1"/>
          <p:nvPr/>
        </p:nvSpPr>
        <p:spPr>
          <a:xfrm>
            <a:off x="4800136" y="4771207"/>
            <a:ext cx="6484091" cy="33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lang="en-US" sz="1600" b="0" i="0" u="none" strike="noStrike" cap="none" dirty="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Fix within 60 days </a:t>
            </a:r>
            <a:endParaRPr dirty="0"/>
          </a:p>
        </p:txBody>
      </p:sp>
      <p:graphicFrame>
        <p:nvGraphicFramePr>
          <p:cNvPr id="170" name="Google Shape;170;p5"/>
          <p:cNvGraphicFramePr/>
          <p:nvPr>
            <p:extLst>
              <p:ext uri="{D42A27DB-BD31-4B8C-83A1-F6EECF244321}">
                <p14:modId xmlns:p14="http://schemas.microsoft.com/office/powerpoint/2010/main" val="492110886"/>
              </p:ext>
            </p:extLst>
          </p:nvPr>
        </p:nvGraphicFramePr>
        <p:xfrm>
          <a:off x="4800102" y="5183138"/>
          <a:ext cx="6484125" cy="675660"/>
        </p:xfrm>
        <a:graphic>
          <a:graphicData uri="http://schemas.openxmlformats.org/drawingml/2006/table">
            <a:tbl>
              <a:tblPr firstRow="1" bandRow="1">
                <a:noFill/>
                <a:tableStyleId>{A3C0395A-9842-42C8-B4D9-9EC4036B6AB2}</a:tableStyleId>
              </a:tblPr>
              <a:tblGrid>
                <a:gridCol w="216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Finding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Severity Rating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Recommended Fix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 dirty="0">
                        <a:solidFill>
                          <a:srgbClr val="3DA2D3"/>
                        </a:solidFill>
                        <a:latin typeface="Gill Sans MT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-32256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6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b="0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PASSWORD PENETRATION TEST OUTCOME</a:t>
            </a:r>
            <a:endParaRPr dirty="0"/>
          </a:p>
        </p:txBody>
      </p:sp>
      <p:sp>
        <p:nvSpPr>
          <p:cNvPr id="180" name="Google Shape;180;p6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"/>
          <p:cNvSpPr txBox="1">
            <a:spLocks noGrp="1"/>
          </p:cNvSpPr>
          <p:nvPr>
            <p:ph type="body" idx="1"/>
          </p:nvPr>
        </p:nvSpPr>
        <p:spPr>
          <a:xfrm>
            <a:off x="4743962" y="548640"/>
            <a:ext cx="6484091" cy="6293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Methodology: </a:t>
            </a:r>
            <a:r>
              <a:rPr lang="en-US" dirty="0"/>
              <a:t>I downloaded a common password file then I wrote the below command for </a:t>
            </a:r>
            <a:r>
              <a:rPr lang="en-US" dirty="0" err="1"/>
              <a:t>hashcat</a:t>
            </a:r>
            <a:r>
              <a:rPr lang="en-US" dirty="0"/>
              <a:t> : -</a:t>
            </a:r>
          </a:p>
          <a:p>
            <a:pPr marL="535178" lvl="1" indent="-171450">
              <a:spcBef>
                <a:spcPts val="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sz="1400" dirty="0">
                <a:solidFill>
                  <a:srgbClr val="3DA2D3"/>
                </a:solidFill>
              </a:rPr>
              <a:t>$hashcat.exe –m 0 –a 0 –D 1,2 hashes.txt best110.txt --show</a:t>
            </a:r>
          </a:p>
          <a:p>
            <a:pPr marL="992378" lvl="2" indent="-171450">
              <a:spcBef>
                <a:spcPts val="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DA2D3"/>
                </a:solidFill>
              </a:rPr>
              <a:t> -m 0 : for hash mode.</a:t>
            </a:r>
          </a:p>
          <a:p>
            <a:pPr marL="992378" lvl="2" indent="-171450">
              <a:spcBef>
                <a:spcPts val="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DA2D3"/>
                </a:solidFill>
              </a:rPr>
              <a:t> -a 0 : attack mode.</a:t>
            </a:r>
          </a:p>
          <a:p>
            <a:pPr marL="992378" lvl="2" indent="-171450">
              <a:spcBef>
                <a:spcPts val="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DA2D3"/>
                </a:solidFill>
              </a:rPr>
              <a:t> -D 1,2 : to enable GPUs and CPUs.</a:t>
            </a:r>
          </a:p>
          <a:p>
            <a:pPr marL="992378" lvl="2" indent="-171450">
              <a:spcBef>
                <a:spcPts val="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DA2D3"/>
                </a:solidFill>
              </a:rPr>
              <a:t> -O : to increase the password-cracking speed.</a:t>
            </a:r>
          </a:p>
          <a:p>
            <a:pPr marL="992378" lvl="2" indent="-171450">
              <a:spcBef>
                <a:spcPts val="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DA2D3"/>
                </a:solidFill>
              </a:rPr>
              <a:t> --show : runtime details.</a:t>
            </a:r>
            <a:endParaRPr sz="1200" dirty="0">
              <a:solidFill>
                <a:srgbClr val="3DA2D3"/>
              </a:solidFill>
            </a:endParaRPr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Number of passwords tested: </a:t>
            </a:r>
            <a:r>
              <a:rPr lang="en-US" dirty="0">
                <a:solidFill>
                  <a:srgbClr val="3DA2D3"/>
                </a:solidFill>
              </a:rPr>
              <a:t>41</a:t>
            </a:r>
            <a:endParaRPr dirty="0">
              <a:solidFill>
                <a:srgbClr val="3DA2D3"/>
              </a:solidFill>
            </a:endParaRPr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Number of passwords cracked: </a:t>
            </a:r>
            <a:r>
              <a:rPr lang="en-US" dirty="0">
                <a:solidFill>
                  <a:srgbClr val="3DA2D3"/>
                </a:solidFill>
              </a:rPr>
              <a:t>38</a:t>
            </a:r>
            <a:endParaRPr dirty="0">
              <a:solidFill>
                <a:srgbClr val="3DA2D3"/>
              </a:solidFill>
            </a:endParaRPr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Evidence of weak passwords: </a:t>
            </a:r>
            <a:r>
              <a:rPr lang="en-US" dirty="0">
                <a:solidFill>
                  <a:srgbClr val="3DA2D3"/>
                </a:solidFill>
              </a:rPr>
              <a:t>(Next Slide)</a:t>
            </a:r>
            <a:endParaRPr dirty="0">
              <a:solidFill>
                <a:srgbClr val="3DA2D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/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Recommended steps to improve passwords security: -</a:t>
            </a:r>
          </a:p>
          <a:p>
            <a:pPr marL="649478" lvl="1" indent="-28575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DA2D3"/>
                </a:solidFill>
              </a:rPr>
              <a:t>The following steps should be Implemented to improve passwords security: -</a:t>
            </a:r>
          </a:p>
          <a:p>
            <a:pPr marL="992378" lvl="2" indent="-17145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DA2D3"/>
                </a:solidFill>
              </a:rPr>
              <a:t> </a:t>
            </a:r>
            <a:r>
              <a:rPr lang="en-US" sz="1200" dirty="0">
                <a:solidFill>
                  <a:srgbClr val="3DA2D3"/>
                </a:solidFill>
              </a:rPr>
              <a:t>Use a mix of letters, numbers and special characters.</a:t>
            </a:r>
          </a:p>
          <a:p>
            <a:pPr marL="992378" lvl="2" indent="-17145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DA2D3"/>
                </a:solidFill>
              </a:rPr>
              <a:t> Use a unique password for different accounts.</a:t>
            </a:r>
          </a:p>
          <a:p>
            <a:pPr marL="992378" lvl="2" indent="-17145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DA2D3"/>
                </a:solidFill>
              </a:rPr>
              <a:t> Passwords should get changed frequently</a:t>
            </a:r>
          </a:p>
          <a:p>
            <a:pPr marL="992378" lvl="2" indent="-17145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DA2D3"/>
                </a:solidFill>
              </a:rPr>
              <a:t> Passwords should have more than 12 characters.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-32256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64E94-23FD-A223-EB97-BBE5AABE4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97" y="3099749"/>
            <a:ext cx="4783296" cy="3703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DD278-8A2E-5887-71A1-15620443E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326" y="233702"/>
            <a:ext cx="5716210" cy="28109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D14AA0-A51C-AFCB-B5CE-A34464FBC4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95" t="258" r="39333" b="6432"/>
          <a:stretch/>
        </p:blipFill>
        <p:spPr>
          <a:xfrm>
            <a:off x="446533" y="1026427"/>
            <a:ext cx="3949501" cy="48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3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dirty="0">
                <a:solidFill>
                  <a:schemeClr val="dk2"/>
                </a:solidFill>
              </a:rPr>
              <a:t>INCIDENT RESPONSE PRELIMINARY ASSESSMENT</a:t>
            </a:r>
            <a:endParaRPr sz="2800" b="0" cap="none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4783093" y="565150"/>
            <a:ext cx="6484091" cy="6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sz="1700" b="1" dirty="0"/>
              <a:t>Summarize ongoing incident: </a:t>
            </a:r>
          </a:p>
          <a:p>
            <a:pPr marL="649478" lvl="1" indent="-285750">
              <a:spcBef>
                <a:spcPts val="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3DA2D3"/>
                </a:solidFill>
              </a:rPr>
              <a:t>The attackers are exploiting an unpatched Windows vulnerability to execute the attack along with exploiting weak passwords the employee are using to attack CLM of the hospitals for financial motivation. </a:t>
            </a:r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sz="1700" b="1" dirty="0"/>
              <a:t>Document actions or notes from the following steps of the initial incident response checklist</a:t>
            </a:r>
          </a:p>
          <a:p>
            <a:pPr marL="800100" lvl="1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500" dirty="0"/>
              <a:t>Step 1: </a:t>
            </a:r>
            <a:r>
              <a:rPr lang="en-US" sz="1500" dirty="0">
                <a:solidFill>
                  <a:srgbClr val="3DA2D3"/>
                </a:solidFill>
              </a:rPr>
              <a:t>Doctors, nurses, and administrative staff reported the ransomware because they could not access their data anymore. </a:t>
            </a:r>
          </a:p>
          <a:p>
            <a:pPr marL="800100" lvl="1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500" dirty="0"/>
              <a:t>Step 2: </a:t>
            </a:r>
          </a:p>
          <a:p>
            <a:pPr marL="1257300" lvl="2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3DA2D3"/>
                </a:solidFill>
              </a:rPr>
              <a:t>A) Indicator of compromise is the ransomware attacks.</a:t>
            </a:r>
          </a:p>
          <a:p>
            <a:pPr marL="1257300" lvl="2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3DA2D3"/>
                </a:solidFill>
              </a:rPr>
              <a:t>B)  An encryption of important data that belongs to patients, employees and stakeholders along with financial loss.</a:t>
            </a:r>
          </a:p>
          <a:p>
            <a:pPr marL="1257300" lvl="2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3DA2D3"/>
                </a:solidFill>
              </a:rPr>
              <a:t>C) System: CYBER-ND03-W10 - Operating System: Windows 10 Pro - IP address: 168.63.129.16.</a:t>
            </a:r>
            <a:endParaRPr sz="1300" dirty="0">
              <a:solidFill>
                <a:srgbClr val="3DA2D3"/>
              </a:solidFill>
            </a:endParaRPr>
          </a:p>
          <a:p>
            <a:pPr marL="800100" lvl="1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500" dirty="0"/>
              <a:t>Step 3:</a:t>
            </a:r>
          </a:p>
          <a:p>
            <a:pPr marL="1257300" lvl="2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3DA2D3"/>
                </a:solidFill>
              </a:rPr>
              <a:t>A) Incident is confirmed </a:t>
            </a:r>
          </a:p>
          <a:p>
            <a:pPr marL="1257300" lvl="2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3DA2D3"/>
                </a:solidFill>
              </a:rPr>
              <a:t>B) Incident still in progress</a:t>
            </a:r>
          </a:p>
          <a:p>
            <a:pPr marL="1257300" lvl="2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3DA2D3"/>
                </a:solidFill>
              </a:rPr>
              <a:t>C) It needs an urgent response since it’s attacking the whole CIA triad and the reputation of the hospital.</a:t>
            </a:r>
          </a:p>
          <a:p>
            <a:pPr marL="1257300" lvl="2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3DA2D3"/>
                </a:solidFill>
              </a:rPr>
              <a:t>D) The response will alert the attacker since they might installed a backdoor to the machine.</a:t>
            </a:r>
          </a:p>
          <a:p>
            <a:pPr marL="1257300" lvl="2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3DA2D3"/>
                </a:solidFill>
              </a:rPr>
              <a:t>E) Malware.</a:t>
            </a:r>
          </a:p>
          <a:p>
            <a:pPr marL="800100" lvl="1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500" dirty="0"/>
              <a:t>Step 4: </a:t>
            </a:r>
            <a:r>
              <a:rPr lang="en-US" sz="1500" dirty="0">
                <a:solidFill>
                  <a:srgbClr val="3DA2D3"/>
                </a:solidFill>
              </a:rPr>
              <a:t>Any individual that are associated with the attack are on a high risk. </a:t>
            </a:r>
          </a:p>
          <a:p>
            <a:pPr marL="800100" lvl="1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500" dirty="0"/>
              <a:t>Step 6: </a:t>
            </a:r>
            <a:r>
              <a:rPr lang="en-US" sz="1500" dirty="0">
                <a:solidFill>
                  <a:srgbClr val="3DA2D3"/>
                </a:solidFill>
              </a:rPr>
              <a:t>Category three - A threat to computer systems data ticket should be opened because the threat actor has installed the malware by exploiting an unpatched Windows vulnerability.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Gill Sans"/>
              <a:buNone/>
            </a:pPr>
            <a:r>
              <a:rPr lang="en-US" sz="2800" dirty="0">
                <a:solidFill>
                  <a:schemeClr val="dk2"/>
                </a:solidFill>
              </a:rPr>
              <a:t>INCIDENT RESPONSE RECOMMENDED ACTION</a:t>
            </a:r>
            <a:endParaRPr sz="2800" b="0" cap="none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8"/>
          <p:cNvSpPr txBox="1">
            <a:spLocks noGrp="1"/>
          </p:cNvSpPr>
          <p:nvPr>
            <p:ph type="body" idx="1"/>
          </p:nvPr>
        </p:nvSpPr>
        <p:spPr>
          <a:xfrm>
            <a:off x="4776743" y="702156"/>
            <a:ext cx="6484091" cy="515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-93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Summarize recommendation to contain, eradicate, and recover:</a:t>
            </a:r>
            <a:endParaRPr lang="en-US" sz="1000" b="1" dirty="0">
              <a:latin typeface="Arial"/>
              <a:ea typeface="Arial"/>
              <a:cs typeface="Arial"/>
              <a:sym typeface="Arial"/>
            </a:endParaRPr>
          </a:p>
          <a:p>
            <a:pPr marL="535178" lvl="1" indent="-171450">
              <a:spcBef>
                <a:spcPts val="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DA2D3"/>
                </a:solidFill>
              </a:rPr>
              <a:t>An appropriate incident response procedure should be followed and documented.</a:t>
            </a:r>
          </a:p>
          <a:p>
            <a:pPr marL="535178" lvl="1" indent="-171450">
              <a:spcBef>
                <a:spcPts val="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DA2D3"/>
                </a:solidFill>
              </a:rPr>
              <a:t>An infected machine should be isolated to get scanned to identify the malware.</a:t>
            </a:r>
          </a:p>
          <a:p>
            <a:pPr marL="535178" lvl="1" indent="-171450">
              <a:spcBef>
                <a:spcPts val="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DA2D3"/>
                </a:solidFill>
              </a:rPr>
              <a:t>The infected machine should be restored to a clean backup to ensure that the malware is completely removed. </a:t>
            </a:r>
          </a:p>
          <a:p>
            <a:pPr marL="0" lvl="0" indent="-93472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Font typeface="Noto Sans Symbols"/>
              <a:buChar char="◼"/>
            </a:pPr>
            <a:r>
              <a:rPr lang="en-US" b="1" dirty="0"/>
              <a:t> Documented actions and notes from the IR checklist</a:t>
            </a:r>
          </a:p>
          <a:p>
            <a:pPr marL="800100" lvl="1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/>
              <a:t>Step 7: </a:t>
            </a:r>
            <a:r>
              <a:rPr lang="en-US" sz="1400" dirty="0">
                <a:solidFill>
                  <a:srgbClr val="3DA2D3"/>
                </a:solidFill>
                <a:effectLst/>
                <a:latin typeface="Gill Sans" panose="020B0604020202020204" charset="0"/>
                <a:ea typeface="Times New Roman" panose="02020603050405020304" pitchFamily="18" charset="0"/>
              </a:rPr>
              <a:t>Malware response procedure.</a:t>
            </a:r>
          </a:p>
          <a:p>
            <a:pPr marL="800100" lvl="1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/>
              <a:t>Step 8: </a:t>
            </a:r>
            <a:r>
              <a:rPr lang="en-US" sz="1400" dirty="0">
                <a:solidFill>
                  <a:srgbClr val="3DA2D3"/>
                </a:solidFill>
              </a:rPr>
              <a:t>Every logs that was associated with the employee who opened the email should get documented for investigations.</a:t>
            </a:r>
            <a:endParaRPr sz="1400" dirty="0">
              <a:solidFill>
                <a:srgbClr val="3DA2D3"/>
              </a:solidFill>
            </a:endParaRPr>
          </a:p>
          <a:p>
            <a:pPr marL="800100" lvl="1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/>
              <a:t>Step 9: </a:t>
            </a:r>
            <a:r>
              <a:rPr lang="en-US" sz="1400" dirty="0">
                <a:solidFill>
                  <a:srgbClr val="3DA2D3"/>
                </a:solidFill>
              </a:rPr>
              <a:t>B, C, D and E.</a:t>
            </a:r>
            <a:endParaRPr sz="1400" dirty="0">
              <a:solidFill>
                <a:srgbClr val="3DA2D3"/>
              </a:solidFill>
            </a:endParaRPr>
          </a:p>
          <a:p>
            <a:pPr marL="800100" lvl="1" indent="-342900">
              <a:spcBef>
                <a:spcPts val="920"/>
              </a:spcBef>
              <a:buSzPts val="1472"/>
              <a:buFont typeface="Wingdings" panose="05000000000000000000" pitchFamily="2" charset="2"/>
              <a:buChar char="§"/>
            </a:pPr>
            <a:r>
              <a:rPr lang="en-US" sz="1400" dirty="0"/>
              <a:t>Step 12: </a:t>
            </a:r>
            <a:r>
              <a:rPr lang="en-US" sz="1400" dirty="0">
                <a:solidFill>
                  <a:srgbClr val="3DA2D3"/>
                </a:solidFill>
              </a:rPr>
              <a:t>A, D and E. </a:t>
            </a:r>
            <a:endParaRPr sz="1400" dirty="0">
              <a:solidFill>
                <a:srgbClr val="3DA2D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3DA2D3"/>
      </a:accent1>
      <a:accent2>
        <a:srgbClr val="375BC5"/>
      </a:accent2>
      <a:accent3>
        <a:srgbClr val="604AD6"/>
      </a:accent3>
      <a:accent4>
        <a:srgbClr val="8938C5"/>
      </a:accent4>
      <a:accent5>
        <a:srgbClr val="D23DD3"/>
      </a:accent5>
      <a:accent6>
        <a:srgbClr val="C12B84"/>
      </a:accent6>
      <a:hlink>
        <a:srgbClr val="41923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AnalogousFromDarkSeedRigh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3DA2D3"/>
      </a:accent1>
      <a:accent2>
        <a:srgbClr val="375BC5"/>
      </a:accent2>
      <a:accent3>
        <a:srgbClr val="604AD6"/>
      </a:accent3>
      <a:accent4>
        <a:srgbClr val="8938C5"/>
      </a:accent4>
      <a:accent5>
        <a:srgbClr val="D23DD3"/>
      </a:accent5>
      <a:accent6>
        <a:srgbClr val="C12B84"/>
      </a:accent6>
      <a:hlink>
        <a:srgbClr val="41923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847</Words>
  <Application>Microsoft Office PowerPoint</Application>
  <PresentationFormat>Widescreen</PresentationFormat>
  <Paragraphs>98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Gill Sans</vt:lpstr>
      <vt:lpstr>Arial</vt:lpstr>
      <vt:lpstr>Noto Sans Symbols</vt:lpstr>
      <vt:lpstr>Gill Sans MT</vt:lpstr>
      <vt:lpstr>Wingdings</vt:lpstr>
      <vt:lpstr>DividendVTI</vt:lpstr>
      <vt:lpstr>DividendVTI</vt:lpstr>
      <vt:lpstr>FINAL PROJECT TEMPLATE</vt:lpstr>
      <vt:lpstr>THREAT SUMMARY</vt:lpstr>
      <vt:lpstr>VULNERABILITY SCANNING TARGETS</vt:lpstr>
      <vt:lpstr>VULNERABILITY SCAN RESULTS</vt:lpstr>
      <vt:lpstr>REMEDIATION RECOMMENDATION</vt:lpstr>
      <vt:lpstr>PASSWORD PENETRATION TEST OUTCOME</vt:lpstr>
      <vt:lpstr>PowerPoint Presentation</vt:lpstr>
      <vt:lpstr>INCIDENT RESPONSE PRELIMINARY ASSESSMENT</vt:lpstr>
      <vt:lpstr>INCIDENT RESPONSE RECOMMENDED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TEMPLATE</dc:title>
  <dc:creator>Christine Izuakor</dc:creator>
  <cp:lastModifiedBy>Lama .</cp:lastModifiedBy>
  <cp:revision>27</cp:revision>
  <dcterms:created xsi:type="dcterms:W3CDTF">2020-04-24T02:20:58Z</dcterms:created>
  <dcterms:modified xsi:type="dcterms:W3CDTF">2023-09-02T19:12:00Z</dcterms:modified>
</cp:coreProperties>
</file>