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59" r:id="rId4"/>
    <p:sldId id="256" r:id="rId5"/>
    <p:sldId id="257" r:id="rId6"/>
    <p:sldId id="264" r:id="rId7"/>
    <p:sldId id="265" r:id="rId8"/>
    <p:sldId id="266"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528A"/>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5" autoAdjust="0"/>
    <p:restoredTop sz="94660"/>
  </p:normalViewPr>
  <p:slideViewPr>
    <p:cSldViewPr snapToGrid="0">
      <p:cViewPr varScale="1">
        <p:scale>
          <a:sx n="72" d="100"/>
          <a:sy n="72" d="100"/>
        </p:scale>
        <p:origin x="67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A9011-B15E-4112-AD74-8B2240C300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D91776-29C8-4BD4-8B51-ECD5ADDCF3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7C3ABD-FC8D-4D4B-94F3-0E132E83D057}"/>
              </a:ext>
            </a:extLst>
          </p:cNvPr>
          <p:cNvSpPr>
            <a:spLocks noGrp="1"/>
          </p:cNvSpPr>
          <p:nvPr>
            <p:ph type="dt" sz="half" idx="10"/>
          </p:nvPr>
        </p:nvSpPr>
        <p:spPr/>
        <p:txBody>
          <a:bodyPr/>
          <a:lstStyle/>
          <a:p>
            <a:fld id="{DA37D660-AB39-4336-A8B2-DD9F4E159929}" type="datetimeFigureOut">
              <a:rPr lang="en-US" smtClean="0"/>
              <a:t>9/2/2023</a:t>
            </a:fld>
            <a:endParaRPr lang="en-US"/>
          </a:p>
        </p:txBody>
      </p:sp>
      <p:sp>
        <p:nvSpPr>
          <p:cNvPr id="5" name="Footer Placeholder 4">
            <a:extLst>
              <a:ext uri="{FF2B5EF4-FFF2-40B4-BE49-F238E27FC236}">
                <a16:creationId xmlns:a16="http://schemas.microsoft.com/office/drawing/2014/main" id="{E983B68D-C5A0-4BF0-BEE0-19A106DB1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ABB18F-EA11-423A-A9A4-48BA6EE4AF7F}"/>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750315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4CCCB-9F1B-46AE-A3F8-01841486D4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5C9A72-6D02-49CD-A7DD-DD409E0C32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02D05D-4417-40A0-AE33-88F41D01226B}"/>
              </a:ext>
            </a:extLst>
          </p:cNvPr>
          <p:cNvSpPr>
            <a:spLocks noGrp="1"/>
          </p:cNvSpPr>
          <p:nvPr>
            <p:ph type="dt" sz="half" idx="10"/>
          </p:nvPr>
        </p:nvSpPr>
        <p:spPr/>
        <p:txBody>
          <a:bodyPr/>
          <a:lstStyle/>
          <a:p>
            <a:fld id="{DA37D660-AB39-4336-A8B2-DD9F4E159929}" type="datetimeFigureOut">
              <a:rPr lang="en-US" smtClean="0"/>
              <a:t>9/2/2023</a:t>
            </a:fld>
            <a:endParaRPr lang="en-US"/>
          </a:p>
        </p:txBody>
      </p:sp>
      <p:sp>
        <p:nvSpPr>
          <p:cNvPr id="5" name="Footer Placeholder 4">
            <a:extLst>
              <a:ext uri="{FF2B5EF4-FFF2-40B4-BE49-F238E27FC236}">
                <a16:creationId xmlns:a16="http://schemas.microsoft.com/office/drawing/2014/main" id="{6A004B53-D50B-4186-ADCC-BE98E71D5D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947B7D-F796-4060-98D5-80635C860DC0}"/>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590287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912A92-B2CC-4C13-B146-969FCC9A3F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844FF1-F688-4E41-AA3E-2F771BAEF4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B344C5-6644-435E-8495-499CD715293F}"/>
              </a:ext>
            </a:extLst>
          </p:cNvPr>
          <p:cNvSpPr>
            <a:spLocks noGrp="1"/>
          </p:cNvSpPr>
          <p:nvPr>
            <p:ph type="dt" sz="half" idx="10"/>
          </p:nvPr>
        </p:nvSpPr>
        <p:spPr/>
        <p:txBody>
          <a:bodyPr/>
          <a:lstStyle/>
          <a:p>
            <a:fld id="{DA37D660-AB39-4336-A8B2-DD9F4E159929}" type="datetimeFigureOut">
              <a:rPr lang="en-US" smtClean="0"/>
              <a:t>9/2/2023</a:t>
            </a:fld>
            <a:endParaRPr lang="en-US"/>
          </a:p>
        </p:txBody>
      </p:sp>
      <p:sp>
        <p:nvSpPr>
          <p:cNvPr id="5" name="Footer Placeholder 4">
            <a:extLst>
              <a:ext uri="{FF2B5EF4-FFF2-40B4-BE49-F238E27FC236}">
                <a16:creationId xmlns:a16="http://schemas.microsoft.com/office/drawing/2014/main" id="{EC9DF478-4272-4C68-B0FA-79E888A05D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4C8A3A-02C2-4287-A864-91F567AEA3E9}"/>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82861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19C45-43CF-4029-9414-43260ACEF8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A20297-DF62-4134-867A-2EF0C5877F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BEA0A5-2A47-4052-893F-FC6C7B00DD72}"/>
              </a:ext>
            </a:extLst>
          </p:cNvPr>
          <p:cNvSpPr>
            <a:spLocks noGrp="1"/>
          </p:cNvSpPr>
          <p:nvPr>
            <p:ph type="dt" sz="half" idx="10"/>
          </p:nvPr>
        </p:nvSpPr>
        <p:spPr/>
        <p:txBody>
          <a:bodyPr/>
          <a:lstStyle/>
          <a:p>
            <a:fld id="{DA37D660-AB39-4336-A8B2-DD9F4E159929}" type="datetimeFigureOut">
              <a:rPr lang="en-US" smtClean="0"/>
              <a:t>9/2/2023</a:t>
            </a:fld>
            <a:endParaRPr lang="en-US"/>
          </a:p>
        </p:txBody>
      </p:sp>
      <p:sp>
        <p:nvSpPr>
          <p:cNvPr id="5" name="Footer Placeholder 4">
            <a:extLst>
              <a:ext uri="{FF2B5EF4-FFF2-40B4-BE49-F238E27FC236}">
                <a16:creationId xmlns:a16="http://schemas.microsoft.com/office/drawing/2014/main" id="{CA75F994-3462-4EB6-9430-88BB8EB952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BBEBB4-45F3-4306-9718-DBB448A6DAB8}"/>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647226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21CF0-B603-45F8-8C6C-6682568FA4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148096-02C1-4C45-887E-6AE4937C19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C9E910-CCC7-4FA5-9AC5-2DB1BEE23E8B}"/>
              </a:ext>
            </a:extLst>
          </p:cNvPr>
          <p:cNvSpPr>
            <a:spLocks noGrp="1"/>
          </p:cNvSpPr>
          <p:nvPr>
            <p:ph type="dt" sz="half" idx="10"/>
          </p:nvPr>
        </p:nvSpPr>
        <p:spPr/>
        <p:txBody>
          <a:bodyPr/>
          <a:lstStyle/>
          <a:p>
            <a:fld id="{DA37D660-AB39-4336-A8B2-DD9F4E159929}" type="datetimeFigureOut">
              <a:rPr lang="en-US" smtClean="0"/>
              <a:t>9/2/2023</a:t>
            </a:fld>
            <a:endParaRPr lang="en-US"/>
          </a:p>
        </p:txBody>
      </p:sp>
      <p:sp>
        <p:nvSpPr>
          <p:cNvPr id="5" name="Footer Placeholder 4">
            <a:extLst>
              <a:ext uri="{FF2B5EF4-FFF2-40B4-BE49-F238E27FC236}">
                <a16:creationId xmlns:a16="http://schemas.microsoft.com/office/drawing/2014/main" id="{0F065D1E-728A-479A-BCE0-09D88A426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8E1AE7-799A-40B9-B922-5F20E9957FE3}"/>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1167004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55D2C-00CD-4E76-976C-6AD5BE0D65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D2E6F3-7FF2-417A-87F3-2841140670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76FC0E-D008-4B5B-8DE7-DECEE34BB7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AC8394-1010-4F5E-A975-E254A7015785}"/>
              </a:ext>
            </a:extLst>
          </p:cNvPr>
          <p:cNvSpPr>
            <a:spLocks noGrp="1"/>
          </p:cNvSpPr>
          <p:nvPr>
            <p:ph type="dt" sz="half" idx="10"/>
          </p:nvPr>
        </p:nvSpPr>
        <p:spPr/>
        <p:txBody>
          <a:bodyPr/>
          <a:lstStyle/>
          <a:p>
            <a:fld id="{DA37D660-AB39-4336-A8B2-DD9F4E159929}" type="datetimeFigureOut">
              <a:rPr lang="en-US" smtClean="0"/>
              <a:t>9/2/2023</a:t>
            </a:fld>
            <a:endParaRPr lang="en-US"/>
          </a:p>
        </p:txBody>
      </p:sp>
      <p:sp>
        <p:nvSpPr>
          <p:cNvPr id="6" name="Footer Placeholder 5">
            <a:extLst>
              <a:ext uri="{FF2B5EF4-FFF2-40B4-BE49-F238E27FC236}">
                <a16:creationId xmlns:a16="http://schemas.microsoft.com/office/drawing/2014/main" id="{AFF2EC50-FA41-4BC1-8744-509C611F7B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E14802-9D34-4B54-ABEF-06BFAD3398ED}"/>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1538079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64575-3257-47E7-865D-6EF35E9FDB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D9F1CB-0D67-4EE8-9D39-A049F5449C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757748-8CD6-4D23-A9FD-6EB64DB861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74FF8B-2A13-498E-8D78-715397D5D3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D7EC05-9E4F-45CA-841B-BBAA8F1D4D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3E162C-8349-4F2C-8F2E-5AE999A3870E}"/>
              </a:ext>
            </a:extLst>
          </p:cNvPr>
          <p:cNvSpPr>
            <a:spLocks noGrp="1"/>
          </p:cNvSpPr>
          <p:nvPr>
            <p:ph type="dt" sz="half" idx="10"/>
          </p:nvPr>
        </p:nvSpPr>
        <p:spPr/>
        <p:txBody>
          <a:bodyPr/>
          <a:lstStyle/>
          <a:p>
            <a:fld id="{DA37D660-AB39-4336-A8B2-DD9F4E159929}" type="datetimeFigureOut">
              <a:rPr lang="en-US" smtClean="0"/>
              <a:t>9/2/2023</a:t>
            </a:fld>
            <a:endParaRPr lang="en-US"/>
          </a:p>
        </p:txBody>
      </p:sp>
      <p:sp>
        <p:nvSpPr>
          <p:cNvPr id="8" name="Footer Placeholder 7">
            <a:extLst>
              <a:ext uri="{FF2B5EF4-FFF2-40B4-BE49-F238E27FC236}">
                <a16:creationId xmlns:a16="http://schemas.microsoft.com/office/drawing/2014/main" id="{798E380D-2B91-41A8-B65C-5DA58E42D4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19FC87-33A7-4CA5-BAC7-2BA0B976C896}"/>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062913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C6BEE-EE98-4190-8DE2-1341F30E08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EE125D-BA8D-4926-84A9-684B52B0C4D5}"/>
              </a:ext>
            </a:extLst>
          </p:cNvPr>
          <p:cNvSpPr>
            <a:spLocks noGrp="1"/>
          </p:cNvSpPr>
          <p:nvPr>
            <p:ph type="dt" sz="half" idx="10"/>
          </p:nvPr>
        </p:nvSpPr>
        <p:spPr/>
        <p:txBody>
          <a:bodyPr/>
          <a:lstStyle/>
          <a:p>
            <a:fld id="{DA37D660-AB39-4336-A8B2-DD9F4E159929}" type="datetimeFigureOut">
              <a:rPr lang="en-US" smtClean="0"/>
              <a:t>9/2/2023</a:t>
            </a:fld>
            <a:endParaRPr lang="en-US"/>
          </a:p>
        </p:txBody>
      </p:sp>
      <p:sp>
        <p:nvSpPr>
          <p:cNvPr id="4" name="Footer Placeholder 3">
            <a:extLst>
              <a:ext uri="{FF2B5EF4-FFF2-40B4-BE49-F238E27FC236}">
                <a16:creationId xmlns:a16="http://schemas.microsoft.com/office/drawing/2014/main" id="{207059F6-63DF-4359-92F4-0753C914B5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6DE478-7947-4521-B0B5-E08B1F7F3576}"/>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76096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C907EA-F8CE-4AD7-B4E8-EE2F13AEB54B}"/>
              </a:ext>
            </a:extLst>
          </p:cNvPr>
          <p:cNvSpPr>
            <a:spLocks noGrp="1"/>
          </p:cNvSpPr>
          <p:nvPr>
            <p:ph type="dt" sz="half" idx="10"/>
          </p:nvPr>
        </p:nvSpPr>
        <p:spPr/>
        <p:txBody>
          <a:bodyPr/>
          <a:lstStyle/>
          <a:p>
            <a:fld id="{DA37D660-AB39-4336-A8B2-DD9F4E159929}" type="datetimeFigureOut">
              <a:rPr lang="en-US" smtClean="0"/>
              <a:t>9/2/2023</a:t>
            </a:fld>
            <a:endParaRPr lang="en-US"/>
          </a:p>
        </p:txBody>
      </p:sp>
      <p:sp>
        <p:nvSpPr>
          <p:cNvPr id="3" name="Footer Placeholder 2">
            <a:extLst>
              <a:ext uri="{FF2B5EF4-FFF2-40B4-BE49-F238E27FC236}">
                <a16:creationId xmlns:a16="http://schemas.microsoft.com/office/drawing/2014/main" id="{25FD54DF-C998-4692-84D9-7DD824BE65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6FB902-3625-4686-B6B5-F21E3DC9661E}"/>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20749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46BE5-3F7F-4071-8082-3F75D53B4C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E1AA93-456E-4908-8155-99C136B63B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E0E0DC-67F2-4B78-80D1-5E2B7E4C2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8D6091-5F0C-4447-8AB6-607A51096EEB}"/>
              </a:ext>
            </a:extLst>
          </p:cNvPr>
          <p:cNvSpPr>
            <a:spLocks noGrp="1"/>
          </p:cNvSpPr>
          <p:nvPr>
            <p:ph type="dt" sz="half" idx="10"/>
          </p:nvPr>
        </p:nvSpPr>
        <p:spPr/>
        <p:txBody>
          <a:bodyPr/>
          <a:lstStyle/>
          <a:p>
            <a:fld id="{DA37D660-AB39-4336-A8B2-DD9F4E159929}" type="datetimeFigureOut">
              <a:rPr lang="en-US" smtClean="0"/>
              <a:t>9/2/2023</a:t>
            </a:fld>
            <a:endParaRPr lang="en-US"/>
          </a:p>
        </p:txBody>
      </p:sp>
      <p:sp>
        <p:nvSpPr>
          <p:cNvPr id="6" name="Footer Placeholder 5">
            <a:extLst>
              <a:ext uri="{FF2B5EF4-FFF2-40B4-BE49-F238E27FC236}">
                <a16:creationId xmlns:a16="http://schemas.microsoft.com/office/drawing/2014/main" id="{A8B268B6-BE90-4BB7-BA06-3FA43B0080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2C2EF0-0A34-4722-A815-7C6638D7EBC8}"/>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867159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47EF3-0BF5-4778-A863-03A257B3E0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D6830D-D86A-4333-BB42-E6DEBB9AAC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099DA5-D9A5-48AB-991B-3C8BB3B283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77C054-3081-4188-984F-273F4703BCF3}"/>
              </a:ext>
            </a:extLst>
          </p:cNvPr>
          <p:cNvSpPr>
            <a:spLocks noGrp="1"/>
          </p:cNvSpPr>
          <p:nvPr>
            <p:ph type="dt" sz="half" idx="10"/>
          </p:nvPr>
        </p:nvSpPr>
        <p:spPr/>
        <p:txBody>
          <a:bodyPr/>
          <a:lstStyle/>
          <a:p>
            <a:fld id="{DA37D660-AB39-4336-A8B2-DD9F4E159929}" type="datetimeFigureOut">
              <a:rPr lang="en-US" smtClean="0"/>
              <a:t>9/2/2023</a:t>
            </a:fld>
            <a:endParaRPr lang="en-US"/>
          </a:p>
        </p:txBody>
      </p:sp>
      <p:sp>
        <p:nvSpPr>
          <p:cNvPr id="6" name="Footer Placeholder 5">
            <a:extLst>
              <a:ext uri="{FF2B5EF4-FFF2-40B4-BE49-F238E27FC236}">
                <a16:creationId xmlns:a16="http://schemas.microsoft.com/office/drawing/2014/main" id="{2773A094-8767-479B-B84A-813705649B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F9E244-43BB-4E0B-AA49-F5E816BAE229}"/>
              </a:ext>
            </a:extLst>
          </p:cNvPr>
          <p:cNvSpPr>
            <a:spLocks noGrp="1"/>
          </p:cNvSpPr>
          <p:nvPr>
            <p:ph type="sldNum" sz="quarter" idx="12"/>
          </p:nvPr>
        </p:nvSpPr>
        <p:spPr/>
        <p:txBody>
          <a:bodyPr/>
          <a:lstStyle/>
          <a:p>
            <a:fld id="{8460C8BC-9C4D-4BE0-8EE1-C8F38B1D6915}" type="slidenum">
              <a:rPr lang="en-US" smtClean="0"/>
              <a:t>‹#›</a:t>
            </a:fld>
            <a:endParaRPr lang="en-US"/>
          </a:p>
        </p:txBody>
      </p:sp>
    </p:spTree>
    <p:extLst>
      <p:ext uri="{BB962C8B-B14F-4D97-AF65-F5344CB8AC3E}">
        <p14:creationId xmlns:p14="http://schemas.microsoft.com/office/powerpoint/2010/main" val="1070514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9F043F-3B6C-44AF-8BF1-31CF127D29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40F622-FD65-45F9-8DA0-A134FE255D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9BA2D5-1A2E-4A1C-8DA3-A1BEA855C3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37D660-AB39-4336-A8B2-DD9F4E159929}" type="datetimeFigureOut">
              <a:rPr lang="en-US" smtClean="0"/>
              <a:t>9/2/2023</a:t>
            </a:fld>
            <a:endParaRPr lang="en-US"/>
          </a:p>
        </p:txBody>
      </p:sp>
      <p:sp>
        <p:nvSpPr>
          <p:cNvPr id="5" name="Footer Placeholder 4">
            <a:extLst>
              <a:ext uri="{FF2B5EF4-FFF2-40B4-BE49-F238E27FC236}">
                <a16:creationId xmlns:a16="http://schemas.microsoft.com/office/drawing/2014/main" id="{FEF0A044-9897-4E32-A78A-EE394E4CF5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25B626-D925-4D47-94ED-C017093939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0C8BC-9C4D-4BE0-8EE1-C8F38B1D6915}" type="slidenum">
              <a:rPr lang="en-US" smtClean="0"/>
              <a:t>‹#›</a:t>
            </a:fld>
            <a:endParaRPr lang="en-US"/>
          </a:p>
        </p:txBody>
      </p:sp>
    </p:spTree>
    <p:extLst>
      <p:ext uri="{BB962C8B-B14F-4D97-AF65-F5344CB8AC3E}">
        <p14:creationId xmlns:p14="http://schemas.microsoft.com/office/powerpoint/2010/main" val="2725035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18" Type="http://schemas.openxmlformats.org/officeDocument/2006/relationships/image" Target="../media/image22.svg"/><Relationship Id="rId3" Type="http://schemas.openxmlformats.org/officeDocument/2006/relationships/image" Target="../media/image7.svg"/><Relationship Id="rId21" Type="http://schemas.openxmlformats.org/officeDocument/2006/relationships/image" Target="../media/image25.png"/><Relationship Id="rId7" Type="http://schemas.openxmlformats.org/officeDocument/2006/relationships/image" Target="../media/image11.svg"/><Relationship Id="rId12" Type="http://schemas.openxmlformats.org/officeDocument/2006/relationships/image" Target="../media/image16.png"/><Relationship Id="rId17" Type="http://schemas.openxmlformats.org/officeDocument/2006/relationships/image" Target="../media/image21.svg"/><Relationship Id="rId2" Type="http://schemas.openxmlformats.org/officeDocument/2006/relationships/image" Target="../media/image6.png"/><Relationship Id="rId16" Type="http://schemas.openxmlformats.org/officeDocument/2006/relationships/image" Target="../media/image20.png"/><Relationship Id="rId20" Type="http://schemas.openxmlformats.org/officeDocument/2006/relationships/image" Target="../media/image24.sv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5" Type="http://schemas.openxmlformats.org/officeDocument/2006/relationships/image" Target="../media/image19.sv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svg"/><Relationship Id="rId14" Type="http://schemas.openxmlformats.org/officeDocument/2006/relationships/image" Target="../media/image18.png"/><Relationship Id="rId22" Type="http://schemas.openxmlformats.org/officeDocument/2006/relationships/image" Target="../media/image26.sv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7.sv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24.svg"/><Relationship Id="rId5" Type="http://schemas.openxmlformats.org/officeDocument/2006/relationships/image" Target="../media/image11.svg"/><Relationship Id="rId10" Type="http://schemas.openxmlformats.org/officeDocument/2006/relationships/image" Target="../media/image23.png"/><Relationship Id="rId4" Type="http://schemas.openxmlformats.org/officeDocument/2006/relationships/image" Target="../media/image10.png"/><Relationship Id="rId9" Type="http://schemas.openxmlformats.org/officeDocument/2006/relationships/image" Target="../media/image15.sv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E358057-9810-49E3-BFD4-A4A4999CA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550949C-F599-4B8B-933A-DC36FC28C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133600" y="685800"/>
            <a:ext cx="10058400" cy="5486400"/>
          </a:xfrm>
          <a:prstGeom prst="rect">
            <a:avLst/>
          </a:prstGeom>
          <a:solidFill>
            <a:schemeClr val="bg1">
              <a:lumMod val="9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6" name="Rectangle 5">
            <a:extLst>
              <a:ext uri="{FF2B5EF4-FFF2-40B4-BE49-F238E27FC236}">
                <a16:creationId xmlns:a16="http://schemas.microsoft.com/office/drawing/2014/main" id="{5787CE9E-1C82-46B7-9D2A-AE8160AFC668}"/>
              </a:ext>
            </a:extLst>
          </p:cNvPr>
          <p:cNvSpPr/>
          <p:nvPr/>
        </p:nvSpPr>
        <p:spPr>
          <a:xfrm>
            <a:off x="5933722" y="685797"/>
            <a:ext cx="5713502" cy="282416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000" b="1" kern="1200" cap="none" spc="0" dirty="0" err="1">
                <a:ln w="22225">
                  <a:solidFill>
                    <a:schemeClr val="accent2">
                      <a:lumMod val="75000"/>
                    </a:schemeClr>
                  </a:solidFill>
                  <a:prstDash val="solid"/>
                </a:ln>
                <a:solidFill>
                  <a:schemeClr val="tx1"/>
                </a:solidFill>
                <a:effectLst/>
                <a:latin typeface="+mj-lt"/>
                <a:ea typeface="+mj-ea"/>
                <a:cs typeface="+mj-cs"/>
              </a:rPr>
              <a:t>Firehawk</a:t>
            </a:r>
            <a:r>
              <a:rPr lang="en-US" sz="5000" b="1" kern="1200" cap="none" spc="0" dirty="0">
                <a:ln w="22225">
                  <a:solidFill>
                    <a:schemeClr val="accent2">
                      <a:lumMod val="75000"/>
                    </a:schemeClr>
                  </a:solidFill>
                  <a:prstDash val="solid"/>
                </a:ln>
                <a:solidFill>
                  <a:schemeClr val="tx1"/>
                </a:solidFill>
                <a:effectLst/>
                <a:latin typeface="+mj-lt"/>
                <a:ea typeface="+mj-ea"/>
                <a:cs typeface="+mj-cs"/>
              </a:rPr>
              <a:t> Consulting</a:t>
            </a:r>
          </a:p>
        </p:txBody>
      </p:sp>
      <p:sp>
        <p:nvSpPr>
          <p:cNvPr id="17" name="Graphic 14">
            <a:extLst>
              <a:ext uri="{FF2B5EF4-FFF2-40B4-BE49-F238E27FC236}">
                <a16:creationId xmlns:a16="http://schemas.microsoft.com/office/drawing/2014/main" id="{0EED4863-2C36-4368-8EC1-8981F71E1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7507" y="3422160"/>
            <a:ext cx="2743200" cy="2746621"/>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accent2"/>
          </a:solidFill>
          <a:ln w="9525" cap="flat">
            <a:noFill/>
            <a:prstDash val="solid"/>
            <a:miter/>
          </a:ln>
        </p:spPr>
        <p:txBody>
          <a:bodyPr rtlCol="0" anchor="ctr"/>
          <a:lstStyle/>
          <a:p>
            <a:endParaRPr lang="en-US"/>
          </a:p>
        </p:txBody>
      </p:sp>
      <p:pic>
        <p:nvPicPr>
          <p:cNvPr id="8" name="Content Placeholder 7" descr="Fire">
            <a:extLst>
              <a:ext uri="{FF2B5EF4-FFF2-40B4-BE49-F238E27FC236}">
                <a16:creationId xmlns:a16="http://schemas.microsoft.com/office/drawing/2014/main" id="{DF7C9929-2BC2-40E7-94B6-F322AAB792C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672" y="447739"/>
            <a:ext cx="5072883" cy="5072883"/>
          </a:xfrm>
          <a:prstGeom prst="rect">
            <a:avLst/>
          </a:prstGeom>
        </p:spPr>
      </p:pic>
      <p:sp>
        <p:nvSpPr>
          <p:cNvPr id="19" name="Rectangle 18">
            <a:extLst>
              <a:ext uri="{FF2B5EF4-FFF2-40B4-BE49-F238E27FC236}">
                <a16:creationId xmlns:a16="http://schemas.microsoft.com/office/drawing/2014/main" id="{6EBCA50A-5298-4A7E-A04A-6668F03E1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77289"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Graphic 14">
            <a:extLst>
              <a:ext uri="{FF2B5EF4-FFF2-40B4-BE49-F238E27FC236}">
                <a16:creationId xmlns:a16="http://schemas.microsoft.com/office/drawing/2014/main" id="{2929DB54-1BF0-4191-88B1-ADEBA6E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7507" y="3425580"/>
            <a:ext cx="2743200" cy="2746621"/>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accent2">
              <a:alpha val="50000"/>
            </a:schemeClr>
          </a:solidFill>
          <a:ln w="9525" cap="flat">
            <a:noFill/>
            <a:prstDash val="solid"/>
            <a:miter/>
          </a:ln>
        </p:spPr>
        <p:txBody>
          <a:bodyPr rtlCol="0" anchor="ctr"/>
          <a:lstStyle/>
          <a:p>
            <a:endParaRPr lang="en-US"/>
          </a:p>
        </p:txBody>
      </p:sp>
      <p:sp>
        <p:nvSpPr>
          <p:cNvPr id="23" name="Rectangle 22">
            <a:extLst>
              <a:ext uri="{FF2B5EF4-FFF2-40B4-BE49-F238E27FC236}">
                <a16:creationId xmlns:a16="http://schemas.microsoft.com/office/drawing/2014/main" id="{07BBE06B-52A9-428B-BA9D-8838EE1BF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B77DB28-D9BA-409E-B990-F609595BC947}"/>
              </a:ext>
            </a:extLst>
          </p:cNvPr>
          <p:cNvSpPr txBox="1"/>
          <p:nvPr/>
        </p:nvSpPr>
        <p:spPr>
          <a:xfrm>
            <a:off x="5931322" y="1753126"/>
            <a:ext cx="5558587" cy="5170646"/>
          </a:xfrm>
          <a:prstGeom prst="rect">
            <a:avLst/>
          </a:prstGeom>
          <a:noFill/>
        </p:spPr>
        <p:txBody>
          <a:bodyPr wrap="square" rtlCol="0">
            <a:spAutoFit/>
          </a:bodyPr>
          <a:lstStyle/>
          <a:p>
            <a:r>
              <a:rPr lang="en-US" sz="2000" dirty="0"/>
              <a:t>The following report was prepared on behalf of </a:t>
            </a:r>
            <a:r>
              <a:rPr lang="en-US" sz="2000" dirty="0" err="1"/>
              <a:t>SwiftTech</a:t>
            </a:r>
            <a:r>
              <a:rPr lang="en-US" sz="2000" dirty="0"/>
              <a:t>.</a:t>
            </a:r>
          </a:p>
          <a:p>
            <a:endParaRPr lang="en-US" sz="2000" dirty="0"/>
          </a:p>
          <a:p>
            <a:r>
              <a:rPr lang="en-US" sz="2000" dirty="0"/>
              <a:t>Thank you for giving </a:t>
            </a:r>
            <a:r>
              <a:rPr lang="en-US" sz="2000" dirty="0" err="1"/>
              <a:t>Firehawk</a:t>
            </a:r>
            <a:r>
              <a:rPr lang="en-US" sz="2000" dirty="0"/>
              <a:t> Consulting the opportunity to review your security posture in anticipation of performing a SOC II security assessment.  </a:t>
            </a:r>
          </a:p>
          <a:p>
            <a:endParaRPr lang="en-US" sz="2000" dirty="0"/>
          </a:p>
          <a:p>
            <a:r>
              <a:rPr lang="en-US" sz="2000" dirty="0"/>
              <a:t>We hope you find the notes below as you begin your journey.  Please do not hesitate to contact us if you have further questions.</a:t>
            </a:r>
          </a:p>
          <a:p>
            <a:endParaRPr lang="en-US" sz="2000" dirty="0"/>
          </a:p>
          <a:p>
            <a:endParaRPr lang="en-US" dirty="0"/>
          </a:p>
          <a:p>
            <a:endParaRPr lang="en-US" dirty="0"/>
          </a:p>
          <a:p>
            <a:endParaRPr lang="en-US" dirty="0"/>
          </a:p>
          <a:p>
            <a:endParaRPr lang="en-US" dirty="0"/>
          </a:p>
          <a:p>
            <a:endParaRPr lang="en-US" dirty="0"/>
          </a:p>
        </p:txBody>
      </p:sp>
      <p:sp>
        <p:nvSpPr>
          <p:cNvPr id="22" name="Title 1">
            <a:extLst>
              <a:ext uri="{FF2B5EF4-FFF2-40B4-BE49-F238E27FC236}">
                <a16:creationId xmlns:a16="http://schemas.microsoft.com/office/drawing/2014/main" id="{9FD6CC9F-CCA8-4D68-9958-3476916CC21B}"/>
              </a:ext>
            </a:extLst>
          </p:cNvPr>
          <p:cNvSpPr txBox="1">
            <a:spLocks/>
          </p:cNvSpPr>
          <p:nvPr/>
        </p:nvSpPr>
        <p:spPr>
          <a:xfrm>
            <a:off x="6190593" y="5768552"/>
            <a:ext cx="6618051"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err="1">
                <a:solidFill>
                  <a:schemeClr val="accent3">
                    <a:lumMod val="50000"/>
                  </a:schemeClr>
                </a:solidFill>
                <a:latin typeface="Eras Bold ITC" panose="020B0907030504020204" pitchFamily="34" charset="0"/>
              </a:rPr>
              <a:t>SwiftTech</a:t>
            </a:r>
            <a:endParaRPr lang="en-US" sz="2800" i="1" dirty="0">
              <a:solidFill>
                <a:schemeClr val="accent3">
                  <a:lumMod val="50000"/>
                </a:schemeClr>
              </a:solidFill>
              <a:latin typeface="Eras Bold ITC" panose="020B0907030504020204" pitchFamily="34" charset="0"/>
            </a:endParaRPr>
          </a:p>
        </p:txBody>
      </p:sp>
      <p:pic>
        <p:nvPicPr>
          <p:cNvPr id="24" name="Graphic 23" descr="Rabbit">
            <a:extLst>
              <a:ext uri="{FF2B5EF4-FFF2-40B4-BE49-F238E27FC236}">
                <a16:creationId xmlns:a16="http://schemas.microsoft.com/office/drawing/2014/main" id="{4C999368-5389-4B7E-9CC3-5F5EAE6C87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56486" y="5544561"/>
            <a:ext cx="764749" cy="764749"/>
          </a:xfrm>
          <a:prstGeom prst="rect">
            <a:avLst/>
          </a:prstGeom>
        </p:spPr>
      </p:pic>
      <p:sp>
        <p:nvSpPr>
          <p:cNvPr id="10" name="TextBox 9">
            <a:extLst>
              <a:ext uri="{FF2B5EF4-FFF2-40B4-BE49-F238E27FC236}">
                <a16:creationId xmlns:a16="http://schemas.microsoft.com/office/drawing/2014/main" id="{0326A288-13D3-4703-9CE7-0F6C15C45B48}"/>
              </a:ext>
            </a:extLst>
          </p:cNvPr>
          <p:cNvSpPr txBox="1"/>
          <p:nvPr/>
        </p:nvSpPr>
        <p:spPr>
          <a:xfrm>
            <a:off x="8196825" y="5265683"/>
            <a:ext cx="1034218" cy="369332"/>
          </a:xfrm>
          <a:prstGeom prst="rect">
            <a:avLst/>
          </a:prstGeom>
          <a:noFill/>
        </p:spPr>
        <p:txBody>
          <a:bodyPr wrap="square" rtlCol="0">
            <a:spAutoFit/>
          </a:bodyPr>
          <a:lstStyle/>
          <a:p>
            <a:pPr algn="ctr"/>
            <a:r>
              <a:rPr lang="en-US" b="1" dirty="0"/>
              <a:t>For</a:t>
            </a:r>
            <a:r>
              <a:rPr lang="en-US" dirty="0"/>
              <a:t> </a:t>
            </a:r>
          </a:p>
        </p:txBody>
      </p:sp>
    </p:spTree>
    <p:extLst>
      <p:ext uri="{BB962C8B-B14F-4D97-AF65-F5344CB8AC3E}">
        <p14:creationId xmlns:p14="http://schemas.microsoft.com/office/powerpoint/2010/main" val="1564614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787CE9E-1C82-46B7-9D2A-AE8160AFC668}"/>
              </a:ext>
            </a:extLst>
          </p:cNvPr>
          <p:cNvSpPr/>
          <p:nvPr/>
        </p:nvSpPr>
        <p:spPr>
          <a:xfrm>
            <a:off x="1293003" y="162382"/>
            <a:ext cx="5713502" cy="282416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000" b="1" kern="1200" cap="none" spc="0" dirty="0" err="1">
                <a:ln w="22225">
                  <a:solidFill>
                    <a:schemeClr val="accent2">
                      <a:lumMod val="75000"/>
                    </a:schemeClr>
                  </a:solidFill>
                  <a:prstDash val="solid"/>
                </a:ln>
                <a:solidFill>
                  <a:schemeClr val="tx1"/>
                </a:solidFill>
                <a:effectLst/>
                <a:latin typeface="+mj-lt"/>
                <a:ea typeface="+mj-ea"/>
                <a:cs typeface="+mj-cs"/>
              </a:rPr>
              <a:t>Firehawk</a:t>
            </a:r>
            <a:r>
              <a:rPr lang="en-US" sz="5000" b="1" kern="1200" cap="none" spc="0" dirty="0">
                <a:ln w="22225">
                  <a:solidFill>
                    <a:schemeClr val="accent2">
                      <a:lumMod val="75000"/>
                    </a:schemeClr>
                  </a:solidFill>
                  <a:prstDash val="solid"/>
                </a:ln>
                <a:solidFill>
                  <a:schemeClr val="tx1"/>
                </a:solidFill>
                <a:effectLst/>
                <a:latin typeface="+mj-lt"/>
                <a:ea typeface="+mj-ea"/>
                <a:cs typeface="+mj-cs"/>
              </a:rPr>
              <a:t> Consulting</a:t>
            </a:r>
          </a:p>
        </p:txBody>
      </p:sp>
      <p:pic>
        <p:nvPicPr>
          <p:cNvPr id="8" name="Content Placeholder 7" descr="Fire">
            <a:extLst>
              <a:ext uri="{FF2B5EF4-FFF2-40B4-BE49-F238E27FC236}">
                <a16:creationId xmlns:a16="http://schemas.microsoft.com/office/drawing/2014/main" id="{DF7C9929-2BC2-40E7-94B6-F322AAB792C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084" y="0"/>
            <a:ext cx="1161919" cy="1161919"/>
          </a:xfrm>
          <a:prstGeom prst="rect">
            <a:avLst/>
          </a:prstGeom>
        </p:spPr>
      </p:pic>
      <p:sp>
        <p:nvSpPr>
          <p:cNvPr id="9" name="TextBox 8">
            <a:extLst>
              <a:ext uri="{FF2B5EF4-FFF2-40B4-BE49-F238E27FC236}">
                <a16:creationId xmlns:a16="http://schemas.microsoft.com/office/drawing/2014/main" id="{4B77DB28-D9BA-409E-B990-F609595BC947}"/>
              </a:ext>
            </a:extLst>
          </p:cNvPr>
          <p:cNvSpPr txBox="1"/>
          <p:nvPr/>
        </p:nvSpPr>
        <p:spPr>
          <a:xfrm>
            <a:off x="287982" y="927013"/>
            <a:ext cx="11422644" cy="6463308"/>
          </a:xfrm>
          <a:prstGeom prst="rect">
            <a:avLst/>
          </a:prstGeom>
          <a:noFill/>
        </p:spPr>
        <p:txBody>
          <a:bodyPr wrap="square" rtlCol="0">
            <a:spAutoFit/>
          </a:bodyPr>
          <a:lstStyle/>
          <a:p>
            <a:endParaRPr lang="en-US" dirty="0"/>
          </a:p>
          <a:p>
            <a:r>
              <a:rPr lang="en-US" dirty="0"/>
              <a:t>After review, </a:t>
            </a:r>
            <a:r>
              <a:rPr lang="en-US" dirty="0" err="1"/>
              <a:t>Firehawk</a:t>
            </a:r>
            <a:r>
              <a:rPr lang="en-US" dirty="0"/>
              <a:t> has noted the following areas of concern.  You may wish to consider updating policy and security controls based on your current business goals, risk management posture, and compliance considerations.</a:t>
            </a:r>
          </a:p>
          <a:p>
            <a:endParaRPr lang="en-US" dirty="0"/>
          </a:p>
          <a:p>
            <a:r>
              <a:rPr lang="en-US" b="1" dirty="0"/>
              <a:t>Controls</a:t>
            </a:r>
          </a:p>
          <a:p>
            <a:r>
              <a:rPr lang="en-US" dirty="0"/>
              <a:t>Data Storage</a:t>
            </a:r>
          </a:p>
          <a:p>
            <a:pPr marL="285750" indent="-285750">
              <a:buFont typeface="Arial" panose="020B0604020202020204" pitchFamily="34" charset="0"/>
              <a:buChar char="•"/>
            </a:pPr>
            <a:r>
              <a:rPr lang="en-US" dirty="0"/>
              <a:t>VPC3 File storage supports only AES-128 encryption</a:t>
            </a:r>
          </a:p>
          <a:p>
            <a:pPr marL="285750" indent="-285750">
              <a:buFont typeface="Arial" panose="020B0604020202020204" pitchFamily="34" charset="0"/>
              <a:buChar char="•"/>
            </a:pPr>
            <a:r>
              <a:rPr lang="en-US" dirty="0"/>
              <a:t>Databases in production environment are unencrypted</a:t>
            </a:r>
          </a:p>
          <a:p>
            <a:r>
              <a:rPr lang="en-US" dirty="0"/>
              <a:t>End User Management</a:t>
            </a:r>
          </a:p>
          <a:p>
            <a:pPr marL="285750" indent="-285750">
              <a:buFont typeface="Arial" panose="020B0604020202020204" pitchFamily="34" charset="0"/>
              <a:buChar char="•"/>
            </a:pPr>
            <a:r>
              <a:rPr lang="en-US" dirty="0"/>
              <a:t>Internal Network users require a 7-character password</a:t>
            </a:r>
          </a:p>
          <a:p>
            <a:pPr marL="285750" indent="-285750">
              <a:buFont typeface="Arial" panose="020B0604020202020204" pitchFamily="34" charset="0"/>
              <a:buChar char="•"/>
            </a:pPr>
            <a:r>
              <a:rPr lang="en-US" dirty="0"/>
              <a:t>Passwords never expire</a:t>
            </a:r>
          </a:p>
          <a:p>
            <a:pPr marL="285750" indent="-285750">
              <a:buFont typeface="Arial" panose="020B0604020202020204" pitchFamily="34" charset="0"/>
              <a:buChar char="•"/>
            </a:pPr>
            <a:r>
              <a:rPr lang="en-US" dirty="0"/>
              <a:t>VPN access does not require MFA</a:t>
            </a:r>
          </a:p>
          <a:p>
            <a:r>
              <a:rPr lang="en-US" dirty="0"/>
              <a:t>Network Controls</a:t>
            </a:r>
          </a:p>
          <a:p>
            <a:pPr marL="285750" indent="-285750">
              <a:buFont typeface="Arial" panose="020B0604020202020204" pitchFamily="34" charset="0"/>
              <a:buChar char="•"/>
            </a:pPr>
            <a:r>
              <a:rPr lang="en-US" dirty="0"/>
              <a:t>TLS v1.1 is used between the cloud production environment and </a:t>
            </a:r>
            <a:r>
              <a:rPr lang="en-US" dirty="0" err="1"/>
              <a:t>SwiftTech’s</a:t>
            </a:r>
            <a:r>
              <a:rPr lang="en-US" dirty="0"/>
              <a:t> physical location</a:t>
            </a:r>
          </a:p>
          <a:p>
            <a:pPr marL="285750" indent="-285750">
              <a:buFont typeface="Arial" panose="020B0604020202020204" pitchFamily="34" charset="0"/>
              <a:buChar char="•"/>
            </a:pPr>
            <a:r>
              <a:rPr lang="en-US" dirty="0"/>
              <a:t>Application development Tiers are not logically segmented from Business Application servers</a:t>
            </a:r>
          </a:p>
          <a:p>
            <a:r>
              <a:rPr lang="en-US" dirty="0"/>
              <a:t>Patching and Vulnerability Management</a:t>
            </a:r>
          </a:p>
          <a:p>
            <a:pPr marL="285750" indent="-285750">
              <a:buFont typeface="Arial" panose="020B0604020202020204" pitchFamily="34" charset="0"/>
              <a:buChar char="•"/>
            </a:pPr>
            <a:r>
              <a:rPr lang="en-US" dirty="0"/>
              <a:t>Development Tier servers are unpatched and contain multiple vulnerabilities</a:t>
            </a:r>
          </a:p>
          <a:p>
            <a:r>
              <a:rPr lang="en-US" dirty="0"/>
              <a:t>Secure Software Development</a:t>
            </a:r>
          </a:p>
          <a:p>
            <a:pPr marL="285750" indent="-285750">
              <a:buFont typeface="Arial" panose="020B0604020202020204" pitchFamily="34" charset="0"/>
              <a:buChar char="•"/>
            </a:pPr>
            <a:r>
              <a:rPr lang="en-US" dirty="0"/>
              <a:t>Application code is not scanned for vulnerabilities before being published into production environment</a:t>
            </a:r>
          </a:p>
          <a:p>
            <a:pPr marL="285750" indent="-285750">
              <a:buFont typeface="Arial" panose="020B0604020202020204" pitchFamily="34" charset="0"/>
              <a:buChar char="•"/>
            </a:pPr>
            <a:endParaRPr lang="en-US" dirty="0"/>
          </a:p>
          <a:p>
            <a:pPr marL="342900" indent="-342900">
              <a:buAutoNum type="arabicParenR" startAt="2"/>
            </a:pPr>
            <a:endParaRPr lang="en-US" dirty="0"/>
          </a:p>
          <a:p>
            <a:endParaRPr lang="en-US" dirty="0"/>
          </a:p>
          <a:p>
            <a:endParaRPr lang="en-US" dirty="0"/>
          </a:p>
        </p:txBody>
      </p:sp>
    </p:spTree>
    <p:extLst>
      <p:ext uri="{BB962C8B-B14F-4D97-AF65-F5344CB8AC3E}">
        <p14:creationId xmlns:p14="http://schemas.microsoft.com/office/powerpoint/2010/main" val="49284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14">
            <a:extLst>
              <a:ext uri="{FF2B5EF4-FFF2-40B4-BE49-F238E27FC236}">
                <a16:creationId xmlns:a16="http://schemas.microsoft.com/office/drawing/2014/main" id="{6FC11E2E-9797-4FEA-90FD-894E32A20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8626"/>
            <a:ext cx="6738450" cy="1409374"/>
          </a:xfrm>
          <a:custGeom>
            <a:avLst/>
            <a:gdLst>
              <a:gd name="connsiteX0" fmla="*/ 0 w 6738450"/>
              <a:gd name="connsiteY0" fmla="*/ 0 h 1409374"/>
              <a:gd name="connsiteX1" fmla="*/ 6738450 w 6738450"/>
              <a:gd name="connsiteY1" fmla="*/ 0 h 1409374"/>
              <a:gd name="connsiteX2" fmla="*/ 6085725 w 6738450"/>
              <a:gd name="connsiteY2" fmla="*/ 1409374 h 1409374"/>
              <a:gd name="connsiteX3" fmla="*/ 1524000 w 6738450"/>
              <a:gd name="connsiteY3" fmla="*/ 1409374 h 1409374"/>
              <a:gd name="connsiteX4" fmla="*/ 1200418 w 6738450"/>
              <a:gd name="connsiteY4" fmla="*/ 1409374 h 1409374"/>
              <a:gd name="connsiteX5" fmla="*/ 0 w 6738450"/>
              <a:gd name="connsiteY5" fmla="*/ 1409374 h 140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8450" h="1409374">
                <a:moveTo>
                  <a:pt x="0" y="0"/>
                </a:moveTo>
                <a:lnTo>
                  <a:pt x="6738450" y="0"/>
                </a:lnTo>
                <a:lnTo>
                  <a:pt x="6085725" y="1409374"/>
                </a:lnTo>
                <a:lnTo>
                  <a:pt x="1524000" y="1409374"/>
                </a:lnTo>
                <a:lnTo>
                  <a:pt x="1200418" y="1409374"/>
                </a:lnTo>
                <a:lnTo>
                  <a:pt x="0" y="1409374"/>
                </a:lnTo>
                <a:close/>
              </a:path>
            </a:pathLst>
          </a:cu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33">
            <a:extLst>
              <a:ext uri="{FF2B5EF4-FFF2-40B4-BE49-F238E27FC236}">
                <a16:creationId xmlns:a16="http://schemas.microsoft.com/office/drawing/2014/main" id="{F8828EFD-56F8-4B00-9A0D-B623CC074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02096" y="3608996"/>
            <a:ext cx="4522796" cy="3249004"/>
          </a:xfrm>
          <a:custGeom>
            <a:avLst/>
            <a:gdLst>
              <a:gd name="connsiteX0" fmla="*/ 3018081 w 4522796"/>
              <a:gd name="connsiteY0" fmla="*/ 0 h 3249004"/>
              <a:gd name="connsiteX1" fmla="*/ 0 w 4522796"/>
              <a:gd name="connsiteY1" fmla="*/ 0 h 3249004"/>
              <a:gd name="connsiteX2" fmla="*/ 0 w 4522796"/>
              <a:gd name="connsiteY2" fmla="*/ 3249004 h 3249004"/>
              <a:gd name="connsiteX3" fmla="*/ 4522796 w 4522796"/>
              <a:gd name="connsiteY3" fmla="*/ 3249004 h 3249004"/>
            </a:gdLst>
            <a:ahLst/>
            <a:cxnLst>
              <a:cxn ang="0">
                <a:pos x="connsiteX0" y="connsiteY0"/>
              </a:cxn>
              <a:cxn ang="0">
                <a:pos x="connsiteX1" y="connsiteY1"/>
              </a:cxn>
              <a:cxn ang="0">
                <a:pos x="connsiteX2" y="connsiteY2"/>
              </a:cxn>
              <a:cxn ang="0">
                <a:pos x="connsiteX3" y="connsiteY3"/>
              </a:cxn>
            </a:cxnLst>
            <a:rect l="l" t="t" r="r" b="b"/>
            <a:pathLst>
              <a:path w="4522796" h="3249004">
                <a:moveTo>
                  <a:pt x="3018081" y="0"/>
                </a:moveTo>
                <a:lnTo>
                  <a:pt x="0" y="0"/>
                </a:lnTo>
                <a:lnTo>
                  <a:pt x="0" y="3249004"/>
                </a:lnTo>
                <a:lnTo>
                  <a:pt x="4522796" y="324900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 name="Title 1">
            <a:extLst>
              <a:ext uri="{FF2B5EF4-FFF2-40B4-BE49-F238E27FC236}">
                <a16:creationId xmlns:a16="http://schemas.microsoft.com/office/drawing/2014/main" id="{C13A8290-E24E-4BA5-B35E-6199C8243566}"/>
              </a:ext>
            </a:extLst>
          </p:cNvPr>
          <p:cNvSpPr>
            <a:spLocks noGrp="1"/>
          </p:cNvSpPr>
          <p:nvPr>
            <p:ph type="ctrTitle"/>
          </p:nvPr>
        </p:nvSpPr>
        <p:spPr>
          <a:xfrm>
            <a:off x="1524000" y="3011117"/>
            <a:ext cx="6618051" cy="1355750"/>
          </a:xfrm>
        </p:spPr>
        <p:txBody>
          <a:bodyPr>
            <a:normAutofit/>
          </a:bodyPr>
          <a:lstStyle/>
          <a:p>
            <a:pPr algn="l"/>
            <a:r>
              <a:rPr lang="en-US" sz="5400" i="1" dirty="0" err="1">
                <a:solidFill>
                  <a:schemeClr val="accent3">
                    <a:lumMod val="50000"/>
                  </a:schemeClr>
                </a:solidFill>
                <a:latin typeface="Eras Bold ITC" panose="020B0907030504020204" pitchFamily="34" charset="0"/>
              </a:rPr>
              <a:t>SwiftTech</a:t>
            </a:r>
            <a:endParaRPr lang="en-US" sz="5400" i="1" dirty="0">
              <a:solidFill>
                <a:schemeClr val="accent3">
                  <a:lumMod val="50000"/>
                </a:schemeClr>
              </a:solidFill>
              <a:latin typeface="Eras Bold ITC" panose="020B0907030504020204" pitchFamily="34" charset="0"/>
            </a:endParaRPr>
          </a:p>
        </p:txBody>
      </p:sp>
      <p:sp>
        <p:nvSpPr>
          <p:cNvPr id="3" name="Subtitle 2">
            <a:extLst>
              <a:ext uri="{FF2B5EF4-FFF2-40B4-BE49-F238E27FC236}">
                <a16:creationId xmlns:a16="http://schemas.microsoft.com/office/drawing/2014/main" id="{12BDB276-6658-4705-9E90-8C8ACA6C65EA}"/>
              </a:ext>
            </a:extLst>
          </p:cNvPr>
          <p:cNvSpPr>
            <a:spLocks noGrp="1"/>
          </p:cNvSpPr>
          <p:nvPr>
            <p:ph type="subTitle" idx="1"/>
          </p:nvPr>
        </p:nvSpPr>
        <p:spPr>
          <a:xfrm>
            <a:off x="1524000" y="4373823"/>
            <a:ext cx="6618051" cy="911117"/>
          </a:xfrm>
        </p:spPr>
        <p:txBody>
          <a:bodyPr>
            <a:normAutofit/>
          </a:bodyPr>
          <a:lstStyle/>
          <a:p>
            <a:pPr algn="l"/>
            <a:r>
              <a:rPr lang="en-US" sz="2000" i="1" dirty="0">
                <a:latin typeface="Eras Bold ITC" panose="020B0907030504020204" pitchFamily="34" charset="0"/>
              </a:rPr>
              <a:t>Speed, Flexibility, Success</a:t>
            </a:r>
          </a:p>
        </p:txBody>
      </p:sp>
      <p:sp>
        <p:nvSpPr>
          <p:cNvPr id="14" name="Freeform 24">
            <a:extLst>
              <a:ext uri="{FF2B5EF4-FFF2-40B4-BE49-F238E27FC236}">
                <a16:creationId xmlns:a16="http://schemas.microsoft.com/office/drawing/2014/main" id="{3D4697C8-4A0D-4493-B526-7CC15E0EE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20618" cy="2896258"/>
          </a:xfrm>
          <a:custGeom>
            <a:avLst/>
            <a:gdLst>
              <a:gd name="connsiteX0" fmla="*/ 0 w 5920618"/>
              <a:gd name="connsiteY0" fmla="*/ 0 h 2896258"/>
              <a:gd name="connsiteX1" fmla="*/ 3191370 w 5920618"/>
              <a:gd name="connsiteY1" fmla="*/ 0 h 2896258"/>
              <a:gd name="connsiteX2" fmla="*/ 3346315 w 5920618"/>
              <a:gd name="connsiteY2" fmla="*/ 0 h 2896258"/>
              <a:gd name="connsiteX3" fmla="*/ 5920618 w 5920618"/>
              <a:gd name="connsiteY3" fmla="*/ 0 h 2896258"/>
              <a:gd name="connsiteX4" fmla="*/ 4583705 w 5920618"/>
              <a:gd name="connsiteY4" fmla="*/ 2896258 h 2896258"/>
              <a:gd name="connsiteX5" fmla="*/ 3346315 w 5920618"/>
              <a:gd name="connsiteY5" fmla="*/ 2896258 h 2896258"/>
              <a:gd name="connsiteX6" fmla="*/ 1854457 w 5920618"/>
              <a:gd name="connsiteY6" fmla="*/ 2896258 h 2896258"/>
              <a:gd name="connsiteX7" fmla="*/ 0 w 5920618"/>
              <a:gd name="connsiteY7" fmla="*/ 2896258 h 289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0618" h="2896258">
                <a:moveTo>
                  <a:pt x="0" y="0"/>
                </a:moveTo>
                <a:lnTo>
                  <a:pt x="3191370" y="0"/>
                </a:lnTo>
                <a:lnTo>
                  <a:pt x="3346315" y="0"/>
                </a:lnTo>
                <a:lnTo>
                  <a:pt x="5920618" y="0"/>
                </a:lnTo>
                <a:lnTo>
                  <a:pt x="4583705" y="2896258"/>
                </a:lnTo>
                <a:lnTo>
                  <a:pt x="3346315" y="2896258"/>
                </a:lnTo>
                <a:lnTo>
                  <a:pt x="1854457" y="2896258"/>
                </a:lnTo>
                <a:lnTo>
                  <a:pt x="0" y="289625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Rabbit">
            <a:extLst>
              <a:ext uri="{FF2B5EF4-FFF2-40B4-BE49-F238E27FC236}">
                <a16:creationId xmlns:a16="http://schemas.microsoft.com/office/drawing/2014/main" id="{A2FB2AB9-08A1-4AAE-9B27-A5A65BFBA5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37328" y="743512"/>
            <a:ext cx="2523533" cy="2523533"/>
          </a:xfrm>
          <a:prstGeom prst="rect">
            <a:avLst/>
          </a:prstGeom>
        </p:spPr>
      </p:pic>
      <p:sp>
        <p:nvSpPr>
          <p:cNvPr id="16" name="Freeform 15">
            <a:extLst>
              <a:ext uri="{FF2B5EF4-FFF2-40B4-BE49-F238E27FC236}">
                <a16:creationId xmlns:a16="http://schemas.microsoft.com/office/drawing/2014/main" id="{A085B63A-2D2F-4B09-9BFB-E2080686C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38829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Cloud">
            <a:extLst>
              <a:ext uri="{FF2B5EF4-FFF2-40B4-BE49-F238E27FC236}">
                <a16:creationId xmlns:a16="http://schemas.microsoft.com/office/drawing/2014/main" id="{905D4C2C-4314-4712-B2F6-64009D8BC8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1168" y="-1628572"/>
            <a:ext cx="7881403" cy="8286152"/>
          </a:xfrm>
          <a:prstGeom prst="rect">
            <a:avLst/>
          </a:prstGeom>
        </p:spPr>
      </p:pic>
      <p:grpSp>
        <p:nvGrpSpPr>
          <p:cNvPr id="21" name="Group 20">
            <a:extLst>
              <a:ext uri="{FF2B5EF4-FFF2-40B4-BE49-F238E27FC236}">
                <a16:creationId xmlns:a16="http://schemas.microsoft.com/office/drawing/2014/main" id="{8284DE5B-4AF4-4D86-9158-A81293F2A2B3}"/>
              </a:ext>
            </a:extLst>
          </p:cNvPr>
          <p:cNvGrpSpPr/>
          <p:nvPr/>
        </p:nvGrpSpPr>
        <p:grpSpPr>
          <a:xfrm>
            <a:off x="2027176" y="1258001"/>
            <a:ext cx="2180034" cy="2795361"/>
            <a:chOff x="1202532" y="1892017"/>
            <a:chExt cx="2180034" cy="2795361"/>
          </a:xfrm>
        </p:grpSpPr>
        <p:pic>
          <p:nvPicPr>
            <p:cNvPr id="13" name="Graphic 12" descr="Web design">
              <a:extLst>
                <a:ext uri="{FF2B5EF4-FFF2-40B4-BE49-F238E27FC236}">
                  <a16:creationId xmlns:a16="http://schemas.microsoft.com/office/drawing/2014/main" id="{1DC16B76-518D-4BC4-8A9B-91F92985F6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68166" y="2076683"/>
              <a:ext cx="914400" cy="914400"/>
            </a:xfrm>
            <a:prstGeom prst="rect">
              <a:avLst/>
            </a:prstGeom>
          </p:spPr>
        </p:pic>
        <p:grpSp>
          <p:nvGrpSpPr>
            <p:cNvPr id="20" name="Group 19">
              <a:extLst>
                <a:ext uri="{FF2B5EF4-FFF2-40B4-BE49-F238E27FC236}">
                  <a16:creationId xmlns:a16="http://schemas.microsoft.com/office/drawing/2014/main" id="{87FFCBD1-5B8C-4348-B2FC-423A6FA8163F}"/>
                </a:ext>
              </a:extLst>
            </p:cNvPr>
            <p:cNvGrpSpPr/>
            <p:nvPr/>
          </p:nvGrpSpPr>
          <p:grpSpPr>
            <a:xfrm>
              <a:off x="1202532" y="1892017"/>
              <a:ext cx="2130026" cy="2795361"/>
              <a:chOff x="1202532" y="1892017"/>
              <a:chExt cx="2130026" cy="2795361"/>
            </a:xfrm>
          </p:grpSpPr>
          <p:pic>
            <p:nvPicPr>
              <p:cNvPr id="10" name="Graphic 9" descr="Web design">
                <a:extLst>
                  <a:ext uri="{FF2B5EF4-FFF2-40B4-BE49-F238E27FC236}">
                    <a16:creationId xmlns:a16="http://schemas.microsoft.com/office/drawing/2014/main" id="{8A1D6B6C-D4BB-4DC2-B618-A9E2DE516C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02532" y="2076683"/>
                <a:ext cx="914400" cy="914400"/>
              </a:xfrm>
              <a:prstGeom prst="rect">
                <a:avLst/>
              </a:prstGeom>
            </p:spPr>
          </p:pic>
          <p:sp>
            <p:nvSpPr>
              <p:cNvPr id="12" name="TextBox 11">
                <a:extLst>
                  <a:ext uri="{FF2B5EF4-FFF2-40B4-BE49-F238E27FC236}">
                    <a16:creationId xmlns:a16="http://schemas.microsoft.com/office/drawing/2014/main" id="{ED8123CB-A3EF-40AB-B261-5D0E6059B9EA}"/>
                  </a:ext>
                </a:extLst>
              </p:cNvPr>
              <p:cNvSpPr txBox="1"/>
              <p:nvPr/>
            </p:nvSpPr>
            <p:spPr>
              <a:xfrm>
                <a:off x="1678780" y="1892017"/>
                <a:ext cx="1478757" cy="369332"/>
              </a:xfrm>
              <a:prstGeom prst="rect">
                <a:avLst/>
              </a:prstGeom>
              <a:noFill/>
            </p:spPr>
            <p:txBody>
              <a:bodyPr wrap="square" rtlCol="0">
                <a:spAutoFit/>
              </a:bodyPr>
              <a:lstStyle/>
              <a:p>
                <a:r>
                  <a:rPr lang="en-US" dirty="0"/>
                  <a:t>Web Servers</a:t>
                </a:r>
              </a:p>
            </p:txBody>
          </p:sp>
          <p:pic>
            <p:nvPicPr>
              <p:cNvPr id="15" name="Graphic 14" descr="Database">
                <a:extLst>
                  <a:ext uri="{FF2B5EF4-FFF2-40B4-BE49-F238E27FC236}">
                    <a16:creationId xmlns:a16="http://schemas.microsoft.com/office/drawing/2014/main" id="{B4BF3714-68FF-4F1D-83E6-B0DC62DE89B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02532" y="3695463"/>
                <a:ext cx="914400" cy="914400"/>
              </a:xfrm>
              <a:prstGeom prst="rect">
                <a:avLst/>
              </a:prstGeom>
            </p:spPr>
          </p:pic>
          <p:pic>
            <p:nvPicPr>
              <p:cNvPr id="16" name="Graphic 15" descr="Database">
                <a:extLst>
                  <a:ext uri="{FF2B5EF4-FFF2-40B4-BE49-F238E27FC236}">
                    <a16:creationId xmlns:a16="http://schemas.microsoft.com/office/drawing/2014/main" id="{87BBAC8A-C064-4EDA-8227-0EF66C4972F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18158" y="3695463"/>
                <a:ext cx="914400" cy="914400"/>
              </a:xfrm>
              <a:prstGeom prst="rect">
                <a:avLst/>
              </a:prstGeom>
            </p:spPr>
          </p:pic>
          <p:sp>
            <p:nvSpPr>
              <p:cNvPr id="17" name="TextBox 16">
                <a:extLst>
                  <a:ext uri="{FF2B5EF4-FFF2-40B4-BE49-F238E27FC236}">
                    <a16:creationId xmlns:a16="http://schemas.microsoft.com/office/drawing/2014/main" id="{D980939E-ADC9-494E-A808-77E57E1B616F}"/>
                  </a:ext>
                </a:extLst>
              </p:cNvPr>
              <p:cNvSpPr txBox="1"/>
              <p:nvPr/>
            </p:nvSpPr>
            <p:spPr>
              <a:xfrm>
                <a:off x="1428750" y="3429000"/>
                <a:ext cx="1800225" cy="369332"/>
              </a:xfrm>
              <a:prstGeom prst="rect">
                <a:avLst/>
              </a:prstGeom>
              <a:noFill/>
            </p:spPr>
            <p:txBody>
              <a:bodyPr wrap="square" rtlCol="0">
                <a:spAutoFit/>
              </a:bodyPr>
              <a:lstStyle/>
              <a:p>
                <a:r>
                  <a:rPr lang="en-US" dirty="0"/>
                  <a:t>Database Servers</a:t>
                </a:r>
              </a:p>
            </p:txBody>
          </p:sp>
          <p:sp>
            <p:nvSpPr>
              <p:cNvPr id="18" name="TextBox 17">
                <a:extLst>
                  <a:ext uri="{FF2B5EF4-FFF2-40B4-BE49-F238E27FC236}">
                    <a16:creationId xmlns:a16="http://schemas.microsoft.com/office/drawing/2014/main" id="{9798A93E-412E-466C-9733-5D4459C4E49D}"/>
                  </a:ext>
                </a:extLst>
              </p:cNvPr>
              <p:cNvSpPr txBox="1"/>
              <p:nvPr/>
            </p:nvSpPr>
            <p:spPr>
              <a:xfrm>
                <a:off x="2051446" y="2699266"/>
                <a:ext cx="554832" cy="369332"/>
              </a:xfrm>
              <a:prstGeom prst="rect">
                <a:avLst/>
              </a:prstGeom>
              <a:noFill/>
            </p:spPr>
            <p:txBody>
              <a:bodyPr wrap="square" rtlCol="0">
                <a:spAutoFit/>
              </a:bodyPr>
              <a:lstStyle/>
              <a:p>
                <a:r>
                  <a:rPr lang="en-US" dirty="0"/>
                  <a:t>HA</a:t>
                </a:r>
              </a:p>
            </p:txBody>
          </p:sp>
          <p:sp>
            <p:nvSpPr>
              <p:cNvPr id="19" name="TextBox 18">
                <a:extLst>
                  <a:ext uri="{FF2B5EF4-FFF2-40B4-BE49-F238E27FC236}">
                    <a16:creationId xmlns:a16="http://schemas.microsoft.com/office/drawing/2014/main" id="{7C16C062-7388-43C9-BA88-E3C341A5AC06}"/>
                  </a:ext>
                </a:extLst>
              </p:cNvPr>
              <p:cNvSpPr txBox="1"/>
              <p:nvPr/>
            </p:nvSpPr>
            <p:spPr>
              <a:xfrm>
                <a:off x="1990129" y="4318046"/>
                <a:ext cx="554832" cy="369332"/>
              </a:xfrm>
              <a:prstGeom prst="rect">
                <a:avLst/>
              </a:prstGeom>
              <a:noFill/>
            </p:spPr>
            <p:txBody>
              <a:bodyPr wrap="square" rtlCol="0">
                <a:spAutoFit/>
              </a:bodyPr>
              <a:lstStyle/>
              <a:p>
                <a:r>
                  <a:rPr lang="en-US" dirty="0"/>
                  <a:t>HA</a:t>
                </a:r>
              </a:p>
            </p:txBody>
          </p:sp>
        </p:grpSp>
      </p:grpSp>
      <p:cxnSp>
        <p:nvCxnSpPr>
          <p:cNvPr id="23" name="Straight Connector 22">
            <a:extLst>
              <a:ext uri="{FF2B5EF4-FFF2-40B4-BE49-F238E27FC236}">
                <a16:creationId xmlns:a16="http://schemas.microsoft.com/office/drawing/2014/main" id="{6C69B24B-8159-4B78-9E46-2D52DF33735C}"/>
              </a:ext>
            </a:extLst>
          </p:cNvPr>
          <p:cNvCxnSpPr/>
          <p:nvPr/>
        </p:nvCxnSpPr>
        <p:spPr>
          <a:xfrm>
            <a:off x="1649286" y="1899867"/>
            <a:ext cx="0" cy="264969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D08FC8F-745D-4CDB-931C-83B7A4A4816D}"/>
              </a:ext>
            </a:extLst>
          </p:cNvPr>
          <p:cNvCxnSpPr>
            <a:cxnSpLocks/>
          </p:cNvCxnSpPr>
          <p:nvPr/>
        </p:nvCxnSpPr>
        <p:spPr>
          <a:xfrm>
            <a:off x="4340653" y="1283310"/>
            <a:ext cx="7890" cy="331673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33AC8DE-2782-4F5D-972D-1E978AD95D87}"/>
              </a:ext>
            </a:extLst>
          </p:cNvPr>
          <p:cNvSpPr txBox="1"/>
          <p:nvPr/>
        </p:nvSpPr>
        <p:spPr>
          <a:xfrm>
            <a:off x="2754596" y="576762"/>
            <a:ext cx="683200" cy="369332"/>
          </a:xfrm>
          <a:prstGeom prst="rect">
            <a:avLst/>
          </a:prstGeom>
          <a:noFill/>
        </p:spPr>
        <p:txBody>
          <a:bodyPr wrap="none" rtlCol="0">
            <a:spAutoFit/>
          </a:bodyPr>
          <a:lstStyle/>
          <a:p>
            <a:r>
              <a:rPr lang="en-US" b="1" dirty="0">
                <a:solidFill>
                  <a:schemeClr val="accent1"/>
                </a:solidFill>
              </a:rPr>
              <a:t>VPC1</a:t>
            </a:r>
          </a:p>
        </p:txBody>
      </p:sp>
      <p:sp>
        <p:nvSpPr>
          <p:cNvPr id="27" name="TextBox 26">
            <a:extLst>
              <a:ext uri="{FF2B5EF4-FFF2-40B4-BE49-F238E27FC236}">
                <a16:creationId xmlns:a16="http://schemas.microsoft.com/office/drawing/2014/main" id="{FD6B8D21-280C-41CC-A9DD-AA4903CB210D}"/>
              </a:ext>
            </a:extLst>
          </p:cNvPr>
          <p:cNvSpPr txBox="1"/>
          <p:nvPr/>
        </p:nvSpPr>
        <p:spPr>
          <a:xfrm>
            <a:off x="4714906" y="1529169"/>
            <a:ext cx="683200" cy="369332"/>
          </a:xfrm>
          <a:prstGeom prst="rect">
            <a:avLst/>
          </a:prstGeom>
          <a:noFill/>
        </p:spPr>
        <p:txBody>
          <a:bodyPr wrap="none" rtlCol="0">
            <a:spAutoFit/>
          </a:bodyPr>
          <a:lstStyle/>
          <a:p>
            <a:r>
              <a:rPr lang="en-US" b="1" dirty="0">
                <a:solidFill>
                  <a:schemeClr val="accent1"/>
                </a:solidFill>
              </a:rPr>
              <a:t>VPC2</a:t>
            </a:r>
          </a:p>
        </p:txBody>
      </p:sp>
      <p:grpSp>
        <p:nvGrpSpPr>
          <p:cNvPr id="64" name="Group 63">
            <a:extLst>
              <a:ext uri="{FF2B5EF4-FFF2-40B4-BE49-F238E27FC236}">
                <a16:creationId xmlns:a16="http://schemas.microsoft.com/office/drawing/2014/main" id="{089868CC-379D-4932-8422-AF031317C01F}"/>
              </a:ext>
            </a:extLst>
          </p:cNvPr>
          <p:cNvGrpSpPr/>
          <p:nvPr/>
        </p:nvGrpSpPr>
        <p:grpSpPr>
          <a:xfrm>
            <a:off x="2756040" y="5838478"/>
            <a:ext cx="584002" cy="557718"/>
            <a:chOff x="2800188" y="5238112"/>
            <a:chExt cx="584002" cy="557718"/>
          </a:xfrm>
        </p:grpSpPr>
        <p:sp>
          <p:nvSpPr>
            <p:cNvPr id="28" name="Oval 27">
              <a:extLst>
                <a:ext uri="{FF2B5EF4-FFF2-40B4-BE49-F238E27FC236}">
                  <a16:creationId xmlns:a16="http://schemas.microsoft.com/office/drawing/2014/main" id="{BA27ED20-52A1-4D0A-BE7A-6CBA13193DA9}"/>
                </a:ext>
              </a:extLst>
            </p:cNvPr>
            <p:cNvSpPr/>
            <p:nvPr/>
          </p:nvSpPr>
          <p:spPr>
            <a:xfrm>
              <a:off x="2800188" y="5238112"/>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453A6E48-AF31-44C7-B281-8B29271FF17C}"/>
                </a:ext>
              </a:extLst>
            </p:cNvPr>
            <p:cNvCxnSpPr/>
            <p:nvPr/>
          </p:nvCxnSpPr>
          <p:spPr>
            <a:xfrm>
              <a:off x="3161121" y="5521164"/>
              <a:ext cx="223069"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54FAD14-1F13-463E-A2E7-AB532F2EA27F}"/>
                </a:ext>
              </a:extLst>
            </p:cNvPr>
            <p:cNvCxnSpPr>
              <a:cxnSpLocks/>
            </p:cNvCxnSpPr>
            <p:nvPr/>
          </p:nvCxnSpPr>
          <p:spPr>
            <a:xfrm>
              <a:off x="3100675" y="5572788"/>
              <a:ext cx="0" cy="22304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63AABB6-324C-4492-B203-BD3A9D758EE7}"/>
                </a:ext>
              </a:extLst>
            </p:cNvPr>
            <p:cNvCxnSpPr>
              <a:cxnSpLocks/>
              <a:endCxn id="28" idx="2"/>
            </p:cNvCxnSpPr>
            <p:nvPr/>
          </p:nvCxnSpPr>
          <p:spPr>
            <a:xfrm flipH="1">
              <a:off x="2800188" y="5516971"/>
              <a:ext cx="240192"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7A475AC-0D7A-4278-96B6-B7C3B1A374E0}"/>
                </a:ext>
              </a:extLst>
            </p:cNvPr>
            <p:cNvCxnSpPr>
              <a:cxnSpLocks/>
              <a:endCxn id="28" idx="0"/>
            </p:cNvCxnSpPr>
            <p:nvPr/>
          </p:nvCxnSpPr>
          <p:spPr>
            <a:xfrm flipH="1" flipV="1">
              <a:off x="3092189" y="5238112"/>
              <a:ext cx="8486" cy="22164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pic>
        <p:nvPicPr>
          <p:cNvPr id="45" name="Graphic 44" descr="Computer">
            <a:extLst>
              <a:ext uri="{FF2B5EF4-FFF2-40B4-BE49-F238E27FC236}">
                <a16:creationId xmlns:a16="http://schemas.microsoft.com/office/drawing/2014/main" id="{D94ECE80-DDBA-4F4A-8B98-C5C97DCA33A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643467" y="1977381"/>
            <a:ext cx="1117813" cy="1117813"/>
          </a:xfrm>
          <a:prstGeom prst="rect">
            <a:avLst/>
          </a:prstGeom>
        </p:spPr>
      </p:pic>
      <p:pic>
        <p:nvPicPr>
          <p:cNvPr id="47" name="Graphic 46" descr="Gears">
            <a:extLst>
              <a:ext uri="{FF2B5EF4-FFF2-40B4-BE49-F238E27FC236}">
                <a16:creationId xmlns:a16="http://schemas.microsoft.com/office/drawing/2014/main" id="{83503A61-0642-4E20-894A-743E187C1FF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788649" y="2249916"/>
            <a:ext cx="413724" cy="413724"/>
          </a:xfrm>
          <a:prstGeom prst="rect">
            <a:avLst/>
          </a:prstGeom>
        </p:spPr>
      </p:pic>
      <p:sp>
        <p:nvSpPr>
          <p:cNvPr id="48" name="TextBox 47">
            <a:extLst>
              <a:ext uri="{FF2B5EF4-FFF2-40B4-BE49-F238E27FC236}">
                <a16:creationId xmlns:a16="http://schemas.microsoft.com/office/drawing/2014/main" id="{612C0445-C8D9-4BB1-A02D-13117CAFC058}"/>
              </a:ext>
            </a:extLst>
          </p:cNvPr>
          <p:cNvSpPr txBox="1"/>
          <p:nvPr/>
        </p:nvSpPr>
        <p:spPr>
          <a:xfrm>
            <a:off x="4340653" y="2872316"/>
            <a:ext cx="1973657" cy="646331"/>
          </a:xfrm>
          <a:prstGeom prst="rect">
            <a:avLst/>
          </a:prstGeom>
          <a:noFill/>
        </p:spPr>
        <p:txBody>
          <a:bodyPr wrap="square" rtlCol="0">
            <a:spAutoFit/>
          </a:bodyPr>
          <a:lstStyle/>
          <a:p>
            <a:pPr algn="ctr"/>
            <a:r>
              <a:rPr lang="en-US" dirty="0"/>
              <a:t>Log Management and Monitoring</a:t>
            </a:r>
          </a:p>
        </p:txBody>
      </p:sp>
      <p:pic>
        <p:nvPicPr>
          <p:cNvPr id="49" name="Graphic 48" descr="Computer">
            <a:extLst>
              <a:ext uri="{FF2B5EF4-FFF2-40B4-BE49-F238E27FC236}">
                <a16:creationId xmlns:a16="http://schemas.microsoft.com/office/drawing/2014/main" id="{2572D656-AA46-489C-BDCB-2083261592E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359" y="2502540"/>
            <a:ext cx="1117813" cy="1117813"/>
          </a:xfrm>
          <a:prstGeom prst="rect">
            <a:avLst/>
          </a:prstGeom>
        </p:spPr>
      </p:pic>
      <p:sp>
        <p:nvSpPr>
          <p:cNvPr id="50" name="TextBox 49">
            <a:extLst>
              <a:ext uri="{FF2B5EF4-FFF2-40B4-BE49-F238E27FC236}">
                <a16:creationId xmlns:a16="http://schemas.microsoft.com/office/drawing/2014/main" id="{D69809E9-3D2D-4782-850F-B7901C8252B0}"/>
              </a:ext>
            </a:extLst>
          </p:cNvPr>
          <p:cNvSpPr txBox="1"/>
          <p:nvPr/>
        </p:nvSpPr>
        <p:spPr>
          <a:xfrm>
            <a:off x="640776" y="2294308"/>
            <a:ext cx="683200" cy="369332"/>
          </a:xfrm>
          <a:prstGeom prst="rect">
            <a:avLst/>
          </a:prstGeom>
          <a:noFill/>
        </p:spPr>
        <p:txBody>
          <a:bodyPr wrap="none" rtlCol="0">
            <a:spAutoFit/>
          </a:bodyPr>
          <a:lstStyle/>
          <a:p>
            <a:r>
              <a:rPr lang="en-US" b="1" dirty="0">
                <a:solidFill>
                  <a:schemeClr val="accent1"/>
                </a:solidFill>
              </a:rPr>
              <a:t>VPC3</a:t>
            </a:r>
          </a:p>
        </p:txBody>
      </p:sp>
      <p:pic>
        <p:nvPicPr>
          <p:cNvPr id="52" name="Graphic 51" descr="Open folder">
            <a:extLst>
              <a:ext uri="{FF2B5EF4-FFF2-40B4-BE49-F238E27FC236}">
                <a16:creationId xmlns:a16="http://schemas.microsoft.com/office/drawing/2014/main" id="{04AC3577-B30C-4676-9409-40F72C708D5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91698" y="2810451"/>
            <a:ext cx="385030" cy="385030"/>
          </a:xfrm>
          <a:prstGeom prst="rect">
            <a:avLst/>
          </a:prstGeom>
        </p:spPr>
      </p:pic>
      <p:sp>
        <p:nvSpPr>
          <p:cNvPr id="53" name="TextBox 52">
            <a:extLst>
              <a:ext uri="{FF2B5EF4-FFF2-40B4-BE49-F238E27FC236}">
                <a16:creationId xmlns:a16="http://schemas.microsoft.com/office/drawing/2014/main" id="{D502BA9F-644F-4D8A-9F15-C94CE54EADEA}"/>
              </a:ext>
            </a:extLst>
          </p:cNvPr>
          <p:cNvSpPr txBox="1"/>
          <p:nvPr/>
        </p:nvSpPr>
        <p:spPr>
          <a:xfrm>
            <a:off x="382305" y="3397832"/>
            <a:ext cx="1973657" cy="369332"/>
          </a:xfrm>
          <a:prstGeom prst="rect">
            <a:avLst/>
          </a:prstGeom>
          <a:noFill/>
        </p:spPr>
        <p:txBody>
          <a:bodyPr wrap="square" rtlCol="0">
            <a:spAutoFit/>
          </a:bodyPr>
          <a:lstStyle/>
          <a:p>
            <a:r>
              <a:rPr lang="en-US" dirty="0"/>
              <a:t>File Storage</a:t>
            </a:r>
          </a:p>
        </p:txBody>
      </p:sp>
      <p:pic>
        <p:nvPicPr>
          <p:cNvPr id="55" name="Graphic 54" descr="Flowchart">
            <a:extLst>
              <a:ext uri="{FF2B5EF4-FFF2-40B4-BE49-F238E27FC236}">
                <a16:creationId xmlns:a16="http://schemas.microsoft.com/office/drawing/2014/main" id="{A48411A9-4A58-4804-B163-217B73F9A07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42163" y="5176969"/>
            <a:ext cx="1593594" cy="1593594"/>
          </a:xfrm>
          <a:prstGeom prst="rect">
            <a:avLst/>
          </a:prstGeom>
        </p:spPr>
      </p:pic>
      <p:sp>
        <p:nvSpPr>
          <p:cNvPr id="56" name="TextBox 55">
            <a:extLst>
              <a:ext uri="{FF2B5EF4-FFF2-40B4-BE49-F238E27FC236}">
                <a16:creationId xmlns:a16="http://schemas.microsoft.com/office/drawing/2014/main" id="{D7976999-DED7-44B4-8D7E-16A18E74D1DE}"/>
              </a:ext>
            </a:extLst>
          </p:cNvPr>
          <p:cNvSpPr txBox="1"/>
          <p:nvPr/>
        </p:nvSpPr>
        <p:spPr>
          <a:xfrm>
            <a:off x="9741025" y="569955"/>
            <a:ext cx="2065495" cy="369332"/>
          </a:xfrm>
          <a:prstGeom prst="rect">
            <a:avLst/>
          </a:prstGeom>
          <a:noFill/>
        </p:spPr>
        <p:txBody>
          <a:bodyPr wrap="square" rtlCol="0">
            <a:spAutoFit/>
          </a:bodyPr>
          <a:lstStyle/>
          <a:p>
            <a:pPr algn="ctr"/>
            <a:r>
              <a:rPr lang="en-US" dirty="0"/>
              <a:t>VPN Users</a:t>
            </a:r>
          </a:p>
        </p:txBody>
      </p:sp>
      <p:grpSp>
        <p:nvGrpSpPr>
          <p:cNvPr id="67" name="Group 66">
            <a:extLst>
              <a:ext uri="{FF2B5EF4-FFF2-40B4-BE49-F238E27FC236}">
                <a16:creationId xmlns:a16="http://schemas.microsoft.com/office/drawing/2014/main" id="{065998AA-4F74-4A0A-9B45-8F41F68816E7}"/>
              </a:ext>
            </a:extLst>
          </p:cNvPr>
          <p:cNvGrpSpPr/>
          <p:nvPr/>
        </p:nvGrpSpPr>
        <p:grpSpPr>
          <a:xfrm>
            <a:off x="6823285" y="5821262"/>
            <a:ext cx="584002" cy="574934"/>
            <a:chOff x="7553257" y="5438334"/>
            <a:chExt cx="584002" cy="574934"/>
          </a:xfrm>
        </p:grpSpPr>
        <p:sp>
          <p:nvSpPr>
            <p:cNvPr id="59" name="Oval 58">
              <a:extLst>
                <a:ext uri="{FF2B5EF4-FFF2-40B4-BE49-F238E27FC236}">
                  <a16:creationId xmlns:a16="http://schemas.microsoft.com/office/drawing/2014/main" id="{5668DE22-43DA-47F5-8097-594A2D96CD3D}"/>
                </a:ext>
              </a:extLst>
            </p:cNvPr>
            <p:cNvSpPr/>
            <p:nvPr/>
          </p:nvSpPr>
          <p:spPr>
            <a:xfrm>
              <a:off x="7553257" y="5455550"/>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0" name="Straight Arrow Connector 59">
              <a:extLst>
                <a:ext uri="{FF2B5EF4-FFF2-40B4-BE49-F238E27FC236}">
                  <a16:creationId xmlns:a16="http://schemas.microsoft.com/office/drawing/2014/main" id="{445E19CF-DAD8-45EF-898D-B5A2D50AECD7}"/>
                </a:ext>
              </a:extLst>
            </p:cNvPr>
            <p:cNvCxnSpPr>
              <a:cxnSpLocks/>
            </p:cNvCxnSpPr>
            <p:nvPr/>
          </p:nvCxnSpPr>
          <p:spPr>
            <a:xfrm>
              <a:off x="7630425" y="5856412"/>
              <a:ext cx="436446" cy="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8" name="Graphic 57" descr="Fire">
              <a:extLst>
                <a:ext uri="{FF2B5EF4-FFF2-40B4-BE49-F238E27FC236}">
                  <a16:creationId xmlns:a16="http://schemas.microsoft.com/office/drawing/2014/main" id="{16D3BF0D-99CF-4A18-A5A0-324C7C334D6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644713" y="5438334"/>
              <a:ext cx="395335" cy="395335"/>
            </a:xfrm>
            <a:prstGeom prst="rect">
              <a:avLst/>
            </a:prstGeom>
          </p:spPr>
        </p:pic>
      </p:grpSp>
      <p:cxnSp>
        <p:nvCxnSpPr>
          <p:cNvPr id="69" name="Straight Arrow Connector 68">
            <a:extLst>
              <a:ext uri="{FF2B5EF4-FFF2-40B4-BE49-F238E27FC236}">
                <a16:creationId xmlns:a16="http://schemas.microsoft.com/office/drawing/2014/main" id="{51BC5001-5EEE-4572-AC63-F96F7FBC2DD4}"/>
              </a:ext>
            </a:extLst>
          </p:cNvPr>
          <p:cNvCxnSpPr>
            <a:cxnSpLocks/>
          </p:cNvCxnSpPr>
          <p:nvPr/>
        </p:nvCxnSpPr>
        <p:spPr>
          <a:xfrm>
            <a:off x="3463020" y="6117337"/>
            <a:ext cx="3240478" cy="0"/>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1D3CFD5-BA45-402A-92CF-160BCE9BC8CE}"/>
              </a:ext>
            </a:extLst>
          </p:cNvPr>
          <p:cNvCxnSpPr>
            <a:cxnSpLocks/>
          </p:cNvCxnSpPr>
          <p:nvPr/>
        </p:nvCxnSpPr>
        <p:spPr>
          <a:xfrm flipV="1">
            <a:off x="3046680" y="4704431"/>
            <a:ext cx="0" cy="1015298"/>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77" name="Group 76">
            <a:extLst>
              <a:ext uri="{FF2B5EF4-FFF2-40B4-BE49-F238E27FC236}">
                <a16:creationId xmlns:a16="http://schemas.microsoft.com/office/drawing/2014/main" id="{7766AB35-D202-479F-8F39-78A72FFAC203}"/>
              </a:ext>
            </a:extLst>
          </p:cNvPr>
          <p:cNvGrpSpPr/>
          <p:nvPr/>
        </p:nvGrpSpPr>
        <p:grpSpPr>
          <a:xfrm>
            <a:off x="7180332" y="1554074"/>
            <a:ext cx="584002" cy="574934"/>
            <a:chOff x="7553257" y="5438334"/>
            <a:chExt cx="584002" cy="574934"/>
          </a:xfrm>
        </p:grpSpPr>
        <p:sp>
          <p:nvSpPr>
            <p:cNvPr id="78" name="Oval 77">
              <a:extLst>
                <a:ext uri="{FF2B5EF4-FFF2-40B4-BE49-F238E27FC236}">
                  <a16:creationId xmlns:a16="http://schemas.microsoft.com/office/drawing/2014/main" id="{FF15C6D7-5A92-469D-953A-A5298A20EC66}"/>
                </a:ext>
              </a:extLst>
            </p:cNvPr>
            <p:cNvSpPr/>
            <p:nvPr/>
          </p:nvSpPr>
          <p:spPr>
            <a:xfrm>
              <a:off x="7553257" y="5455550"/>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9" name="Straight Arrow Connector 78">
              <a:extLst>
                <a:ext uri="{FF2B5EF4-FFF2-40B4-BE49-F238E27FC236}">
                  <a16:creationId xmlns:a16="http://schemas.microsoft.com/office/drawing/2014/main" id="{EB1C5326-A199-46D8-B207-8903827058BB}"/>
                </a:ext>
              </a:extLst>
            </p:cNvPr>
            <p:cNvCxnSpPr>
              <a:cxnSpLocks/>
            </p:cNvCxnSpPr>
            <p:nvPr/>
          </p:nvCxnSpPr>
          <p:spPr>
            <a:xfrm>
              <a:off x="7630425" y="5856412"/>
              <a:ext cx="436446" cy="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0" name="Graphic 79" descr="Fire">
              <a:extLst>
                <a:ext uri="{FF2B5EF4-FFF2-40B4-BE49-F238E27FC236}">
                  <a16:creationId xmlns:a16="http://schemas.microsoft.com/office/drawing/2014/main" id="{9F8F4F6B-2092-4433-BBE2-AEC70581371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644713" y="5438334"/>
              <a:ext cx="395335" cy="395335"/>
            </a:xfrm>
            <a:prstGeom prst="rect">
              <a:avLst/>
            </a:prstGeom>
          </p:spPr>
        </p:pic>
      </p:grpSp>
      <p:pic>
        <p:nvPicPr>
          <p:cNvPr id="81" name="Graphic 80" descr="Cloud">
            <a:extLst>
              <a:ext uri="{FF2B5EF4-FFF2-40B4-BE49-F238E27FC236}">
                <a16:creationId xmlns:a16="http://schemas.microsoft.com/office/drawing/2014/main" id="{89AA368E-8C02-43B3-B44B-B489AC0E0FD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281242" y="245949"/>
            <a:ext cx="1758707" cy="1758707"/>
          </a:xfrm>
          <a:prstGeom prst="rect">
            <a:avLst/>
          </a:prstGeom>
        </p:spPr>
      </p:pic>
      <p:sp>
        <p:nvSpPr>
          <p:cNvPr id="82" name="TextBox 81">
            <a:extLst>
              <a:ext uri="{FF2B5EF4-FFF2-40B4-BE49-F238E27FC236}">
                <a16:creationId xmlns:a16="http://schemas.microsoft.com/office/drawing/2014/main" id="{A1B5EE37-6A79-48A7-BBFC-A71FEBE4F121}"/>
              </a:ext>
            </a:extLst>
          </p:cNvPr>
          <p:cNvSpPr txBox="1"/>
          <p:nvPr/>
        </p:nvSpPr>
        <p:spPr>
          <a:xfrm>
            <a:off x="8191167" y="1539508"/>
            <a:ext cx="1973657" cy="369332"/>
          </a:xfrm>
          <a:prstGeom prst="rect">
            <a:avLst/>
          </a:prstGeom>
          <a:noFill/>
        </p:spPr>
        <p:txBody>
          <a:bodyPr wrap="square" rtlCol="0">
            <a:spAutoFit/>
          </a:bodyPr>
          <a:lstStyle/>
          <a:p>
            <a:pPr algn="ctr"/>
            <a:r>
              <a:rPr lang="en-US" dirty="0"/>
              <a:t>Internet</a:t>
            </a:r>
          </a:p>
        </p:txBody>
      </p:sp>
      <p:cxnSp>
        <p:nvCxnSpPr>
          <p:cNvPr id="83" name="Straight Arrow Connector 82">
            <a:extLst>
              <a:ext uri="{FF2B5EF4-FFF2-40B4-BE49-F238E27FC236}">
                <a16:creationId xmlns:a16="http://schemas.microsoft.com/office/drawing/2014/main" id="{290A0D8D-A00E-4269-BC58-1E2C6C9B9AD7}"/>
              </a:ext>
            </a:extLst>
          </p:cNvPr>
          <p:cNvCxnSpPr>
            <a:cxnSpLocks/>
          </p:cNvCxnSpPr>
          <p:nvPr/>
        </p:nvCxnSpPr>
        <p:spPr>
          <a:xfrm flipV="1">
            <a:off x="7803847" y="1393673"/>
            <a:ext cx="428648" cy="160401"/>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85" name="Group 84">
            <a:extLst>
              <a:ext uri="{FF2B5EF4-FFF2-40B4-BE49-F238E27FC236}">
                <a16:creationId xmlns:a16="http://schemas.microsoft.com/office/drawing/2014/main" id="{9CCA6B41-8985-4EFA-ACAD-6C6CBD09C711}"/>
              </a:ext>
            </a:extLst>
          </p:cNvPr>
          <p:cNvGrpSpPr/>
          <p:nvPr/>
        </p:nvGrpSpPr>
        <p:grpSpPr>
          <a:xfrm>
            <a:off x="8616756" y="5848480"/>
            <a:ext cx="584002" cy="557718"/>
            <a:chOff x="2800188" y="5238112"/>
            <a:chExt cx="584002" cy="557718"/>
          </a:xfrm>
        </p:grpSpPr>
        <p:sp>
          <p:nvSpPr>
            <p:cNvPr id="86" name="Oval 85">
              <a:extLst>
                <a:ext uri="{FF2B5EF4-FFF2-40B4-BE49-F238E27FC236}">
                  <a16:creationId xmlns:a16="http://schemas.microsoft.com/office/drawing/2014/main" id="{A4D5C57C-2327-4442-BA4A-784B8F7B6F80}"/>
                </a:ext>
              </a:extLst>
            </p:cNvPr>
            <p:cNvSpPr/>
            <p:nvPr/>
          </p:nvSpPr>
          <p:spPr>
            <a:xfrm>
              <a:off x="2800188" y="5238112"/>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87" name="Straight Arrow Connector 86">
              <a:extLst>
                <a:ext uri="{FF2B5EF4-FFF2-40B4-BE49-F238E27FC236}">
                  <a16:creationId xmlns:a16="http://schemas.microsoft.com/office/drawing/2014/main" id="{9E8892E3-C958-4801-AC97-7239417ECB13}"/>
                </a:ext>
              </a:extLst>
            </p:cNvPr>
            <p:cNvCxnSpPr/>
            <p:nvPr/>
          </p:nvCxnSpPr>
          <p:spPr>
            <a:xfrm>
              <a:off x="3161121" y="5521164"/>
              <a:ext cx="223069"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06E075AD-EEE8-44AD-922F-0254CD3136A0}"/>
                </a:ext>
              </a:extLst>
            </p:cNvPr>
            <p:cNvCxnSpPr>
              <a:cxnSpLocks/>
            </p:cNvCxnSpPr>
            <p:nvPr/>
          </p:nvCxnSpPr>
          <p:spPr>
            <a:xfrm>
              <a:off x="3100675" y="5572788"/>
              <a:ext cx="0" cy="22304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9056C410-6E9D-4E63-89BB-83A707989CCC}"/>
                </a:ext>
              </a:extLst>
            </p:cNvPr>
            <p:cNvCxnSpPr>
              <a:cxnSpLocks/>
              <a:endCxn id="86" idx="2"/>
            </p:cNvCxnSpPr>
            <p:nvPr/>
          </p:nvCxnSpPr>
          <p:spPr>
            <a:xfrm flipH="1">
              <a:off x="2800188" y="5516971"/>
              <a:ext cx="240192"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C59782F7-9E3B-4197-BA51-8D8D021BAC6C}"/>
                </a:ext>
              </a:extLst>
            </p:cNvPr>
            <p:cNvCxnSpPr>
              <a:cxnSpLocks/>
              <a:endCxn id="86" idx="0"/>
            </p:cNvCxnSpPr>
            <p:nvPr/>
          </p:nvCxnSpPr>
          <p:spPr>
            <a:xfrm flipH="1" flipV="1">
              <a:off x="3092189" y="5238112"/>
              <a:ext cx="8486" cy="22164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1" name="Straight Arrow Connector 90">
            <a:extLst>
              <a:ext uri="{FF2B5EF4-FFF2-40B4-BE49-F238E27FC236}">
                <a16:creationId xmlns:a16="http://schemas.microsoft.com/office/drawing/2014/main" id="{D60FD89F-E3B8-44E5-9302-31BA819C076C}"/>
              </a:ext>
            </a:extLst>
          </p:cNvPr>
          <p:cNvCxnSpPr>
            <a:cxnSpLocks/>
          </p:cNvCxnSpPr>
          <p:nvPr/>
        </p:nvCxnSpPr>
        <p:spPr>
          <a:xfrm>
            <a:off x="9431972" y="6117337"/>
            <a:ext cx="696627" cy="0"/>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B7D7A1FF-1F5F-49C9-B8B9-D039D8FA3F30}"/>
              </a:ext>
            </a:extLst>
          </p:cNvPr>
          <p:cNvGrpSpPr/>
          <p:nvPr/>
        </p:nvGrpSpPr>
        <p:grpSpPr>
          <a:xfrm>
            <a:off x="8232495" y="2616657"/>
            <a:ext cx="584002" cy="557718"/>
            <a:chOff x="2800188" y="5238112"/>
            <a:chExt cx="584002" cy="557718"/>
          </a:xfrm>
        </p:grpSpPr>
        <p:sp>
          <p:nvSpPr>
            <p:cNvPr id="93" name="Oval 92">
              <a:extLst>
                <a:ext uri="{FF2B5EF4-FFF2-40B4-BE49-F238E27FC236}">
                  <a16:creationId xmlns:a16="http://schemas.microsoft.com/office/drawing/2014/main" id="{FD1DCE9A-0A2F-43C4-940A-EE91B04BED16}"/>
                </a:ext>
              </a:extLst>
            </p:cNvPr>
            <p:cNvSpPr/>
            <p:nvPr/>
          </p:nvSpPr>
          <p:spPr>
            <a:xfrm>
              <a:off x="2800188" y="5238112"/>
              <a:ext cx="584002" cy="55771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4" name="Straight Arrow Connector 93">
              <a:extLst>
                <a:ext uri="{FF2B5EF4-FFF2-40B4-BE49-F238E27FC236}">
                  <a16:creationId xmlns:a16="http://schemas.microsoft.com/office/drawing/2014/main" id="{0EFDDA39-41C3-4101-BA58-2AF10AB4C5BC}"/>
                </a:ext>
              </a:extLst>
            </p:cNvPr>
            <p:cNvCxnSpPr/>
            <p:nvPr/>
          </p:nvCxnSpPr>
          <p:spPr>
            <a:xfrm>
              <a:off x="3161121" y="5521164"/>
              <a:ext cx="223069"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A3226880-1DF2-438F-88A5-812E2EB87CE5}"/>
                </a:ext>
              </a:extLst>
            </p:cNvPr>
            <p:cNvCxnSpPr>
              <a:cxnSpLocks/>
            </p:cNvCxnSpPr>
            <p:nvPr/>
          </p:nvCxnSpPr>
          <p:spPr>
            <a:xfrm>
              <a:off x="3100675" y="5572788"/>
              <a:ext cx="0" cy="22304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97894BD-17C9-4357-B39E-952723D53785}"/>
                </a:ext>
              </a:extLst>
            </p:cNvPr>
            <p:cNvCxnSpPr>
              <a:cxnSpLocks/>
              <a:endCxn id="93" idx="2"/>
            </p:cNvCxnSpPr>
            <p:nvPr/>
          </p:nvCxnSpPr>
          <p:spPr>
            <a:xfrm flipH="1">
              <a:off x="2800188" y="5516971"/>
              <a:ext cx="240192" cy="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5E01967B-B41E-4427-8700-D8E1574BE161}"/>
                </a:ext>
              </a:extLst>
            </p:cNvPr>
            <p:cNvCxnSpPr>
              <a:cxnSpLocks/>
              <a:endCxn id="93" idx="0"/>
            </p:cNvCxnSpPr>
            <p:nvPr/>
          </p:nvCxnSpPr>
          <p:spPr>
            <a:xfrm flipH="1" flipV="1">
              <a:off x="3092189" y="5238112"/>
              <a:ext cx="8486" cy="22164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8" name="Straight Arrow Connector 97">
            <a:extLst>
              <a:ext uri="{FF2B5EF4-FFF2-40B4-BE49-F238E27FC236}">
                <a16:creationId xmlns:a16="http://schemas.microsoft.com/office/drawing/2014/main" id="{2A586155-923E-47B1-BA03-762E52C952E1}"/>
              </a:ext>
            </a:extLst>
          </p:cNvPr>
          <p:cNvCxnSpPr>
            <a:cxnSpLocks/>
          </p:cNvCxnSpPr>
          <p:nvPr/>
        </p:nvCxnSpPr>
        <p:spPr>
          <a:xfrm>
            <a:off x="7568502" y="2181523"/>
            <a:ext cx="583817" cy="471474"/>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4" name="Graphic 103" descr="Internet">
            <a:extLst>
              <a:ext uri="{FF2B5EF4-FFF2-40B4-BE49-F238E27FC236}">
                <a16:creationId xmlns:a16="http://schemas.microsoft.com/office/drawing/2014/main" id="{05F11656-2285-4554-8C86-7A516E2387CD}"/>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9741024" y="109199"/>
            <a:ext cx="605714" cy="605714"/>
          </a:xfrm>
          <a:prstGeom prst="rect">
            <a:avLst/>
          </a:prstGeom>
        </p:spPr>
      </p:pic>
      <p:pic>
        <p:nvPicPr>
          <p:cNvPr id="105" name="Graphic 104" descr="Internet">
            <a:extLst>
              <a:ext uri="{FF2B5EF4-FFF2-40B4-BE49-F238E27FC236}">
                <a16:creationId xmlns:a16="http://schemas.microsoft.com/office/drawing/2014/main" id="{C2190AA6-A6C8-4100-B0B0-E2E8680389F5}"/>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0470915" y="105166"/>
            <a:ext cx="605714" cy="605714"/>
          </a:xfrm>
          <a:prstGeom prst="rect">
            <a:avLst/>
          </a:prstGeom>
        </p:spPr>
      </p:pic>
      <p:pic>
        <p:nvPicPr>
          <p:cNvPr id="106" name="Graphic 105" descr="Internet">
            <a:extLst>
              <a:ext uri="{FF2B5EF4-FFF2-40B4-BE49-F238E27FC236}">
                <a16:creationId xmlns:a16="http://schemas.microsoft.com/office/drawing/2014/main" id="{FA4BE57D-4A9D-44E1-886D-79D02A1C628D}"/>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200806" y="105166"/>
            <a:ext cx="605714" cy="605714"/>
          </a:xfrm>
          <a:prstGeom prst="rect">
            <a:avLst/>
          </a:prstGeom>
        </p:spPr>
      </p:pic>
      <p:sp>
        <p:nvSpPr>
          <p:cNvPr id="107" name="TextBox 106">
            <a:extLst>
              <a:ext uri="{FF2B5EF4-FFF2-40B4-BE49-F238E27FC236}">
                <a16:creationId xmlns:a16="http://schemas.microsoft.com/office/drawing/2014/main" id="{A2C559FA-F0DD-45BD-877C-ECB0CA072561}"/>
              </a:ext>
            </a:extLst>
          </p:cNvPr>
          <p:cNvSpPr txBox="1"/>
          <p:nvPr/>
        </p:nvSpPr>
        <p:spPr>
          <a:xfrm>
            <a:off x="10172683" y="6488668"/>
            <a:ext cx="2167100" cy="369332"/>
          </a:xfrm>
          <a:prstGeom prst="rect">
            <a:avLst/>
          </a:prstGeom>
          <a:noFill/>
        </p:spPr>
        <p:txBody>
          <a:bodyPr wrap="square" rtlCol="0">
            <a:spAutoFit/>
          </a:bodyPr>
          <a:lstStyle/>
          <a:p>
            <a:pPr algn="ctr"/>
            <a:r>
              <a:rPr lang="en-US" dirty="0"/>
              <a:t>Internal Users</a:t>
            </a:r>
          </a:p>
        </p:txBody>
      </p:sp>
      <p:cxnSp>
        <p:nvCxnSpPr>
          <p:cNvPr id="108" name="Straight Arrow Connector 107">
            <a:extLst>
              <a:ext uri="{FF2B5EF4-FFF2-40B4-BE49-F238E27FC236}">
                <a16:creationId xmlns:a16="http://schemas.microsoft.com/office/drawing/2014/main" id="{045C7A63-B554-4ABB-B754-0C9E4F3079BE}"/>
              </a:ext>
            </a:extLst>
          </p:cNvPr>
          <p:cNvCxnSpPr>
            <a:cxnSpLocks/>
            <a:endCxn id="56" idx="2"/>
          </p:cNvCxnSpPr>
          <p:nvPr/>
        </p:nvCxnSpPr>
        <p:spPr>
          <a:xfrm flipV="1">
            <a:off x="9867758" y="939287"/>
            <a:ext cx="906015" cy="127410"/>
          </a:xfrm>
          <a:prstGeom prst="straightConnector1">
            <a:avLst/>
          </a:prstGeom>
          <a:ln w="28575">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24" name="Group 123">
            <a:extLst>
              <a:ext uri="{FF2B5EF4-FFF2-40B4-BE49-F238E27FC236}">
                <a16:creationId xmlns:a16="http://schemas.microsoft.com/office/drawing/2014/main" id="{1876BEA3-2EF1-4F57-93B4-FC51C3259069}"/>
              </a:ext>
            </a:extLst>
          </p:cNvPr>
          <p:cNvGrpSpPr/>
          <p:nvPr/>
        </p:nvGrpSpPr>
        <p:grpSpPr>
          <a:xfrm>
            <a:off x="7540553" y="3427647"/>
            <a:ext cx="955966" cy="955966"/>
            <a:chOff x="7438957" y="3904600"/>
            <a:chExt cx="955966" cy="955966"/>
          </a:xfrm>
        </p:grpSpPr>
        <p:pic>
          <p:nvPicPr>
            <p:cNvPr id="111" name="Graphic 110" descr="Web design">
              <a:extLst>
                <a:ext uri="{FF2B5EF4-FFF2-40B4-BE49-F238E27FC236}">
                  <a16:creationId xmlns:a16="http://schemas.microsoft.com/office/drawing/2014/main" id="{0B8BA72B-385C-4ECC-9251-882401D16A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45135" y="4113970"/>
              <a:ext cx="410191" cy="410191"/>
            </a:xfrm>
            <a:prstGeom prst="rect">
              <a:avLst/>
            </a:prstGeom>
          </p:spPr>
        </p:pic>
        <p:pic>
          <p:nvPicPr>
            <p:cNvPr id="120" name="Graphic 119" descr="Computer">
              <a:extLst>
                <a:ext uri="{FF2B5EF4-FFF2-40B4-BE49-F238E27FC236}">
                  <a16:creationId xmlns:a16="http://schemas.microsoft.com/office/drawing/2014/main" id="{10B40233-3305-4D81-A536-1B8F9F63237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38957" y="3904600"/>
              <a:ext cx="955966" cy="955966"/>
            </a:xfrm>
            <a:prstGeom prst="rect">
              <a:avLst/>
            </a:prstGeom>
          </p:spPr>
        </p:pic>
      </p:grpSp>
      <p:grpSp>
        <p:nvGrpSpPr>
          <p:cNvPr id="125" name="Group 124">
            <a:extLst>
              <a:ext uri="{FF2B5EF4-FFF2-40B4-BE49-F238E27FC236}">
                <a16:creationId xmlns:a16="http://schemas.microsoft.com/office/drawing/2014/main" id="{8DB11471-AEA8-4E39-8B29-D64F138951B8}"/>
              </a:ext>
            </a:extLst>
          </p:cNvPr>
          <p:cNvGrpSpPr/>
          <p:nvPr/>
        </p:nvGrpSpPr>
        <p:grpSpPr>
          <a:xfrm>
            <a:off x="8560396" y="3427647"/>
            <a:ext cx="955966" cy="955966"/>
            <a:chOff x="8615305" y="4170310"/>
            <a:chExt cx="955966" cy="955966"/>
          </a:xfrm>
        </p:grpSpPr>
        <p:pic>
          <p:nvPicPr>
            <p:cNvPr id="115" name="Graphic 114" descr="Database">
              <a:extLst>
                <a:ext uri="{FF2B5EF4-FFF2-40B4-BE49-F238E27FC236}">
                  <a16:creationId xmlns:a16="http://schemas.microsoft.com/office/drawing/2014/main" id="{DA55F74D-45FE-4F8A-A2D2-45E9F4275D5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21" name="Graphic 120" descr="Computer">
              <a:extLst>
                <a:ext uri="{FF2B5EF4-FFF2-40B4-BE49-F238E27FC236}">
                  <a16:creationId xmlns:a16="http://schemas.microsoft.com/office/drawing/2014/main" id="{EB827E79-559A-41E9-92BB-45B30F276B1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pic>
        <p:nvPicPr>
          <p:cNvPr id="123" name="Graphic 122" descr="Computer">
            <a:extLst>
              <a:ext uri="{FF2B5EF4-FFF2-40B4-BE49-F238E27FC236}">
                <a16:creationId xmlns:a16="http://schemas.microsoft.com/office/drawing/2014/main" id="{A80FF365-D056-4C5E-934C-9A77514019F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023140" y="2204257"/>
            <a:ext cx="955966" cy="955966"/>
          </a:xfrm>
          <a:prstGeom prst="rect">
            <a:avLst/>
          </a:prstGeom>
        </p:spPr>
      </p:pic>
      <p:grpSp>
        <p:nvGrpSpPr>
          <p:cNvPr id="133" name="Group 132">
            <a:extLst>
              <a:ext uri="{FF2B5EF4-FFF2-40B4-BE49-F238E27FC236}">
                <a16:creationId xmlns:a16="http://schemas.microsoft.com/office/drawing/2014/main" id="{4A30F9CF-51DB-4686-B2A9-33DB41BA6874}"/>
              </a:ext>
            </a:extLst>
          </p:cNvPr>
          <p:cNvGrpSpPr/>
          <p:nvPr/>
        </p:nvGrpSpPr>
        <p:grpSpPr>
          <a:xfrm>
            <a:off x="7540553" y="4377350"/>
            <a:ext cx="955966" cy="955966"/>
            <a:chOff x="7438957" y="3904600"/>
            <a:chExt cx="955966" cy="955966"/>
          </a:xfrm>
        </p:grpSpPr>
        <p:pic>
          <p:nvPicPr>
            <p:cNvPr id="134" name="Graphic 133" descr="Web design">
              <a:extLst>
                <a:ext uri="{FF2B5EF4-FFF2-40B4-BE49-F238E27FC236}">
                  <a16:creationId xmlns:a16="http://schemas.microsoft.com/office/drawing/2014/main" id="{93F6C419-5EE0-4EF8-9AB0-5A02472075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45135" y="4113970"/>
              <a:ext cx="410191" cy="410191"/>
            </a:xfrm>
            <a:prstGeom prst="rect">
              <a:avLst/>
            </a:prstGeom>
          </p:spPr>
        </p:pic>
        <p:pic>
          <p:nvPicPr>
            <p:cNvPr id="135" name="Graphic 134" descr="Computer">
              <a:extLst>
                <a:ext uri="{FF2B5EF4-FFF2-40B4-BE49-F238E27FC236}">
                  <a16:creationId xmlns:a16="http://schemas.microsoft.com/office/drawing/2014/main" id="{361EDD4C-15AC-452B-B132-4722A8B3E47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38957" y="3904600"/>
              <a:ext cx="955966" cy="955966"/>
            </a:xfrm>
            <a:prstGeom prst="rect">
              <a:avLst/>
            </a:prstGeom>
          </p:spPr>
        </p:pic>
      </p:grpSp>
      <p:grpSp>
        <p:nvGrpSpPr>
          <p:cNvPr id="136" name="Group 135">
            <a:extLst>
              <a:ext uri="{FF2B5EF4-FFF2-40B4-BE49-F238E27FC236}">
                <a16:creationId xmlns:a16="http://schemas.microsoft.com/office/drawing/2014/main" id="{8B3C5F3C-D623-4F88-84B4-C33B11CDB46D}"/>
              </a:ext>
            </a:extLst>
          </p:cNvPr>
          <p:cNvGrpSpPr/>
          <p:nvPr/>
        </p:nvGrpSpPr>
        <p:grpSpPr>
          <a:xfrm>
            <a:off x="8560396" y="4377350"/>
            <a:ext cx="955966" cy="955966"/>
            <a:chOff x="8615305" y="4170310"/>
            <a:chExt cx="955966" cy="955966"/>
          </a:xfrm>
        </p:grpSpPr>
        <p:pic>
          <p:nvPicPr>
            <p:cNvPr id="137" name="Graphic 136" descr="Database">
              <a:extLst>
                <a:ext uri="{FF2B5EF4-FFF2-40B4-BE49-F238E27FC236}">
                  <a16:creationId xmlns:a16="http://schemas.microsoft.com/office/drawing/2014/main" id="{B551756C-0B44-4C27-8B67-55004D339EF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38" name="Graphic 137" descr="Computer">
              <a:extLst>
                <a:ext uri="{FF2B5EF4-FFF2-40B4-BE49-F238E27FC236}">
                  <a16:creationId xmlns:a16="http://schemas.microsoft.com/office/drawing/2014/main" id="{ACF00415-7929-403D-9ADA-07829E7505C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cxnSp>
        <p:nvCxnSpPr>
          <p:cNvPr id="143" name="Straight Connector 142">
            <a:extLst>
              <a:ext uri="{FF2B5EF4-FFF2-40B4-BE49-F238E27FC236}">
                <a16:creationId xmlns:a16="http://schemas.microsoft.com/office/drawing/2014/main" id="{138F727C-4140-4B21-9CE5-9A59C2CBA45B}"/>
              </a:ext>
            </a:extLst>
          </p:cNvPr>
          <p:cNvCxnSpPr>
            <a:cxnSpLocks/>
          </p:cNvCxnSpPr>
          <p:nvPr/>
        </p:nvCxnSpPr>
        <p:spPr>
          <a:xfrm flipV="1">
            <a:off x="7118317" y="2065250"/>
            <a:ext cx="0" cy="3637982"/>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DB620F96-C7FD-480F-A42E-6AFDD39F0EC6}"/>
              </a:ext>
            </a:extLst>
          </p:cNvPr>
          <p:cNvCxnSpPr>
            <a:cxnSpLocks/>
          </p:cNvCxnSpPr>
          <p:nvPr/>
        </p:nvCxnSpPr>
        <p:spPr>
          <a:xfrm flipV="1">
            <a:off x="8546861" y="3222039"/>
            <a:ext cx="1" cy="209418"/>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54" name="TextBox 153">
            <a:extLst>
              <a:ext uri="{FF2B5EF4-FFF2-40B4-BE49-F238E27FC236}">
                <a16:creationId xmlns:a16="http://schemas.microsoft.com/office/drawing/2014/main" id="{C34144AE-5ED5-40D3-976E-A0E77DC7A463}"/>
              </a:ext>
            </a:extLst>
          </p:cNvPr>
          <p:cNvSpPr txBox="1"/>
          <p:nvPr/>
        </p:nvSpPr>
        <p:spPr>
          <a:xfrm>
            <a:off x="7522025" y="4170330"/>
            <a:ext cx="1973657" cy="369332"/>
          </a:xfrm>
          <a:prstGeom prst="rect">
            <a:avLst/>
          </a:prstGeom>
          <a:noFill/>
        </p:spPr>
        <p:txBody>
          <a:bodyPr wrap="square" rtlCol="0">
            <a:spAutoFit/>
          </a:bodyPr>
          <a:lstStyle/>
          <a:p>
            <a:pPr algn="ctr"/>
            <a:r>
              <a:rPr lang="en-US" dirty="0"/>
              <a:t>Test</a:t>
            </a:r>
          </a:p>
        </p:txBody>
      </p:sp>
      <p:sp>
        <p:nvSpPr>
          <p:cNvPr id="155" name="TextBox 154">
            <a:extLst>
              <a:ext uri="{FF2B5EF4-FFF2-40B4-BE49-F238E27FC236}">
                <a16:creationId xmlns:a16="http://schemas.microsoft.com/office/drawing/2014/main" id="{AF71B9C5-FB9C-44BC-9EBB-55587D0BB911}"/>
              </a:ext>
            </a:extLst>
          </p:cNvPr>
          <p:cNvSpPr txBox="1"/>
          <p:nvPr/>
        </p:nvSpPr>
        <p:spPr>
          <a:xfrm>
            <a:off x="7560032" y="5101475"/>
            <a:ext cx="1973657" cy="369332"/>
          </a:xfrm>
          <a:prstGeom prst="rect">
            <a:avLst/>
          </a:prstGeom>
          <a:noFill/>
        </p:spPr>
        <p:txBody>
          <a:bodyPr wrap="square" rtlCol="0">
            <a:spAutoFit/>
          </a:bodyPr>
          <a:lstStyle/>
          <a:p>
            <a:pPr algn="ctr"/>
            <a:r>
              <a:rPr lang="en-US" dirty="0"/>
              <a:t>Dev</a:t>
            </a:r>
          </a:p>
        </p:txBody>
      </p:sp>
      <p:pic>
        <p:nvPicPr>
          <p:cNvPr id="156" name="Graphic 155" descr="Open folder">
            <a:extLst>
              <a:ext uri="{FF2B5EF4-FFF2-40B4-BE49-F238E27FC236}">
                <a16:creationId xmlns:a16="http://schemas.microsoft.com/office/drawing/2014/main" id="{6E977B24-63C5-4357-8BA1-9A36D31E9CB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166377" y="2424574"/>
            <a:ext cx="385030" cy="385030"/>
          </a:xfrm>
          <a:prstGeom prst="rect">
            <a:avLst/>
          </a:prstGeom>
        </p:spPr>
      </p:pic>
      <p:grpSp>
        <p:nvGrpSpPr>
          <p:cNvPr id="158" name="Group 157">
            <a:extLst>
              <a:ext uri="{FF2B5EF4-FFF2-40B4-BE49-F238E27FC236}">
                <a16:creationId xmlns:a16="http://schemas.microsoft.com/office/drawing/2014/main" id="{06420D6D-2CBD-4C62-9B20-C63567868FA5}"/>
              </a:ext>
            </a:extLst>
          </p:cNvPr>
          <p:cNvGrpSpPr/>
          <p:nvPr/>
        </p:nvGrpSpPr>
        <p:grpSpPr>
          <a:xfrm>
            <a:off x="11079791" y="2204257"/>
            <a:ext cx="955966" cy="955966"/>
            <a:chOff x="11079791" y="3427647"/>
            <a:chExt cx="955966" cy="955966"/>
          </a:xfrm>
        </p:grpSpPr>
        <p:pic>
          <p:nvPicPr>
            <p:cNvPr id="122" name="Graphic 121" descr="Computer">
              <a:extLst>
                <a:ext uri="{FF2B5EF4-FFF2-40B4-BE49-F238E27FC236}">
                  <a16:creationId xmlns:a16="http://schemas.microsoft.com/office/drawing/2014/main" id="{6DABABFC-FEA2-4EF8-AE1B-7C1F1A94C0C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79791" y="3427647"/>
              <a:ext cx="955966" cy="955966"/>
            </a:xfrm>
            <a:prstGeom prst="rect">
              <a:avLst/>
            </a:prstGeom>
          </p:spPr>
        </p:pic>
        <p:pic>
          <p:nvPicPr>
            <p:cNvPr id="157" name="Graphic 156" descr="Gears">
              <a:extLst>
                <a:ext uri="{FF2B5EF4-FFF2-40B4-BE49-F238E27FC236}">
                  <a16:creationId xmlns:a16="http://schemas.microsoft.com/office/drawing/2014/main" id="{795C2CA2-58F6-4A60-B048-264398E21B0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215634" y="3681284"/>
              <a:ext cx="356237" cy="356237"/>
            </a:xfrm>
            <a:prstGeom prst="rect">
              <a:avLst/>
            </a:prstGeom>
          </p:spPr>
        </p:pic>
      </p:grpSp>
      <p:grpSp>
        <p:nvGrpSpPr>
          <p:cNvPr id="159" name="Group 158">
            <a:extLst>
              <a:ext uri="{FF2B5EF4-FFF2-40B4-BE49-F238E27FC236}">
                <a16:creationId xmlns:a16="http://schemas.microsoft.com/office/drawing/2014/main" id="{716FD513-6196-4DE3-A0E0-422C94067E53}"/>
              </a:ext>
            </a:extLst>
          </p:cNvPr>
          <p:cNvGrpSpPr/>
          <p:nvPr/>
        </p:nvGrpSpPr>
        <p:grpSpPr>
          <a:xfrm>
            <a:off x="10045284" y="2973241"/>
            <a:ext cx="955966" cy="955966"/>
            <a:chOff x="11079791" y="3427647"/>
            <a:chExt cx="955966" cy="955966"/>
          </a:xfrm>
        </p:grpSpPr>
        <p:pic>
          <p:nvPicPr>
            <p:cNvPr id="160" name="Graphic 159" descr="Computer">
              <a:extLst>
                <a:ext uri="{FF2B5EF4-FFF2-40B4-BE49-F238E27FC236}">
                  <a16:creationId xmlns:a16="http://schemas.microsoft.com/office/drawing/2014/main" id="{BE529E6D-92E1-42DA-8359-56CC5340C0E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79791" y="3427647"/>
              <a:ext cx="955966" cy="955966"/>
            </a:xfrm>
            <a:prstGeom prst="rect">
              <a:avLst/>
            </a:prstGeom>
          </p:spPr>
        </p:pic>
        <p:pic>
          <p:nvPicPr>
            <p:cNvPr id="161" name="Graphic 160" descr="Gears">
              <a:extLst>
                <a:ext uri="{FF2B5EF4-FFF2-40B4-BE49-F238E27FC236}">
                  <a16:creationId xmlns:a16="http://schemas.microsoft.com/office/drawing/2014/main" id="{173B6CB9-9E63-40AF-827A-C7C6BE03264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215634" y="3681284"/>
              <a:ext cx="356237" cy="356237"/>
            </a:xfrm>
            <a:prstGeom prst="rect">
              <a:avLst/>
            </a:prstGeom>
          </p:spPr>
        </p:pic>
      </p:grpSp>
      <p:grpSp>
        <p:nvGrpSpPr>
          <p:cNvPr id="162" name="Group 161">
            <a:extLst>
              <a:ext uri="{FF2B5EF4-FFF2-40B4-BE49-F238E27FC236}">
                <a16:creationId xmlns:a16="http://schemas.microsoft.com/office/drawing/2014/main" id="{89906CDB-7FBE-4C7D-8EB5-42E4F516F33B}"/>
              </a:ext>
            </a:extLst>
          </p:cNvPr>
          <p:cNvGrpSpPr/>
          <p:nvPr/>
        </p:nvGrpSpPr>
        <p:grpSpPr>
          <a:xfrm>
            <a:off x="11114949" y="2979995"/>
            <a:ext cx="955966" cy="955966"/>
            <a:chOff x="11079791" y="3427647"/>
            <a:chExt cx="955966" cy="955966"/>
          </a:xfrm>
        </p:grpSpPr>
        <p:pic>
          <p:nvPicPr>
            <p:cNvPr id="163" name="Graphic 162" descr="Computer">
              <a:extLst>
                <a:ext uri="{FF2B5EF4-FFF2-40B4-BE49-F238E27FC236}">
                  <a16:creationId xmlns:a16="http://schemas.microsoft.com/office/drawing/2014/main" id="{22C58BA9-23D7-4918-BB01-C61756EF3E2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79791" y="3427647"/>
              <a:ext cx="955966" cy="955966"/>
            </a:xfrm>
            <a:prstGeom prst="rect">
              <a:avLst/>
            </a:prstGeom>
          </p:spPr>
        </p:pic>
        <p:pic>
          <p:nvPicPr>
            <p:cNvPr id="164" name="Graphic 163" descr="Gears">
              <a:extLst>
                <a:ext uri="{FF2B5EF4-FFF2-40B4-BE49-F238E27FC236}">
                  <a16:creationId xmlns:a16="http://schemas.microsoft.com/office/drawing/2014/main" id="{790AEA34-02FC-4D26-85E2-08FBA50C591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215634" y="3681284"/>
              <a:ext cx="356237" cy="356237"/>
            </a:xfrm>
            <a:prstGeom prst="rect">
              <a:avLst/>
            </a:prstGeom>
          </p:spPr>
        </p:pic>
      </p:grpSp>
      <p:sp>
        <p:nvSpPr>
          <p:cNvPr id="165" name="TextBox 164">
            <a:extLst>
              <a:ext uri="{FF2B5EF4-FFF2-40B4-BE49-F238E27FC236}">
                <a16:creationId xmlns:a16="http://schemas.microsoft.com/office/drawing/2014/main" id="{374EE87F-64E5-4543-AAF1-467A3ED746F5}"/>
              </a:ext>
            </a:extLst>
          </p:cNvPr>
          <p:cNvSpPr txBox="1"/>
          <p:nvPr/>
        </p:nvSpPr>
        <p:spPr>
          <a:xfrm>
            <a:off x="9861895" y="3743509"/>
            <a:ext cx="2393165" cy="369332"/>
          </a:xfrm>
          <a:prstGeom prst="rect">
            <a:avLst/>
          </a:prstGeom>
          <a:noFill/>
        </p:spPr>
        <p:txBody>
          <a:bodyPr wrap="square" rtlCol="0">
            <a:spAutoFit/>
          </a:bodyPr>
          <a:lstStyle/>
          <a:p>
            <a:pPr algn="ctr"/>
            <a:r>
              <a:rPr lang="en-US" dirty="0"/>
              <a:t>Internal Applications</a:t>
            </a:r>
          </a:p>
        </p:txBody>
      </p:sp>
      <p:cxnSp>
        <p:nvCxnSpPr>
          <p:cNvPr id="170" name="Straight Connector 169">
            <a:extLst>
              <a:ext uri="{FF2B5EF4-FFF2-40B4-BE49-F238E27FC236}">
                <a16:creationId xmlns:a16="http://schemas.microsoft.com/office/drawing/2014/main" id="{C3A22D3A-3AE9-48F1-8434-431504EF43A3}"/>
              </a:ext>
            </a:extLst>
          </p:cNvPr>
          <p:cNvCxnSpPr>
            <a:cxnSpLocks/>
          </p:cNvCxnSpPr>
          <p:nvPr/>
        </p:nvCxnSpPr>
        <p:spPr>
          <a:xfrm>
            <a:off x="7864488" y="1949409"/>
            <a:ext cx="4256042" cy="0"/>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02617BE4-E150-434B-AA8F-21F3B0F4C14F}"/>
              </a:ext>
            </a:extLst>
          </p:cNvPr>
          <p:cNvCxnSpPr>
            <a:cxnSpLocks/>
          </p:cNvCxnSpPr>
          <p:nvPr/>
        </p:nvCxnSpPr>
        <p:spPr>
          <a:xfrm flipV="1">
            <a:off x="8898325" y="5529859"/>
            <a:ext cx="1" cy="209418"/>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952F1E3E-345D-472A-AB30-AD4836450805}"/>
              </a:ext>
            </a:extLst>
          </p:cNvPr>
          <p:cNvCxnSpPr>
            <a:cxnSpLocks/>
          </p:cNvCxnSpPr>
          <p:nvPr/>
        </p:nvCxnSpPr>
        <p:spPr>
          <a:xfrm>
            <a:off x="7653037" y="6103481"/>
            <a:ext cx="696627" cy="0"/>
          </a:xfrm>
          <a:prstGeom prst="straightConnector1">
            <a:avLst/>
          </a:prstGeom>
          <a:ln w="28575">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78" name="TextBox 177">
            <a:extLst>
              <a:ext uri="{FF2B5EF4-FFF2-40B4-BE49-F238E27FC236}">
                <a16:creationId xmlns:a16="http://schemas.microsoft.com/office/drawing/2014/main" id="{E62237E5-4421-4E05-8ECA-AD8D651EC5BB}"/>
              </a:ext>
            </a:extLst>
          </p:cNvPr>
          <p:cNvSpPr txBox="1"/>
          <p:nvPr/>
        </p:nvSpPr>
        <p:spPr>
          <a:xfrm>
            <a:off x="8727038" y="2001657"/>
            <a:ext cx="1973657" cy="369332"/>
          </a:xfrm>
          <a:prstGeom prst="rect">
            <a:avLst/>
          </a:prstGeom>
          <a:noFill/>
        </p:spPr>
        <p:txBody>
          <a:bodyPr wrap="square" rtlCol="0">
            <a:spAutoFit/>
          </a:bodyPr>
          <a:lstStyle/>
          <a:p>
            <a:pPr algn="ctr"/>
            <a:r>
              <a:rPr lang="en-US" dirty="0">
                <a:solidFill>
                  <a:schemeClr val="accent6">
                    <a:lumMod val="75000"/>
                  </a:schemeClr>
                </a:solidFill>
              </a:rPr>
              <a:t>192.168.1.x</a:t>
            </a:r>
          </a:p>
        </p:txBody>
      </p:sp>
      <p:sp>
        <p:nvSpPr>
          <p:cNvPr id="179" name="TextBox 178">
            <a:extLst>
              <a:ext uri="{FF2B5EF4-FFF2-40B4-BE49-F238E27FC236}">
                <a16:creationId xmlns:a16="http://schemas.microsoft.com/office/drawing/2014/main" id="{84F0C176-A08C-4F8E-9D66-802F1C61B8E5}"/>
              </a:ext>
            </a:extLst>
          </p:cNvPr>
          <p:cNvSpPr txBox="1"/>
          <p:nvPr/>
        </p:nvSpPr>
        <p:spPr>
          <a:xfrm>
            <a:off x="237799" y="5751739"/>
            <a:ext cx="1973657" cy="369332"/>
          </a:xfrm>
          <a:prstGeom prst="rect">
            <a:avLst/>
          </a:prstGeom>
          <a:noFill/>
        </p:spPr>
        <p:txBody>
          <a:bodyPr wrap="square" rtlCol="0">
            <a:spAutoFit/>
          </a:bodyPr>
          <a:lstStyle/>
          <a:p>
            <a:pPr algn="ctr"/>
            <a:r>
              <a:rPr lang="en-US" b="1" dirty="0"/>
              <a:t>Network Diagram</a:t>
            </a:r>
          </a:p>
        </p:txBody>
      </p:sp>
      <p:sp>
        <p:nvSpPr>
          <p:cNvPr id="180" name="TextBox 179">
            <a:extLst>
              <a:ext uri="{FF2B5EF4-FFF2-40B4-BE49-F238E27FC236}">
                <a16:creationId xmlns:a16="http://schemas.microsoft.com/office/drawing/2014/main" id="{885A424D-0AC5-470C-806D-155D82848B75}"/>
              </a:ext>
            </a:extLst>
          </p:cNvPr>
          <p:cNvSpPr txBox="1"/>
          <p:nvPr/>
        </p:nvSpPr>
        <p:spPr>
          <a:xfrm>
            <a:off x="187553" y="6097111"/>
            <a:ext cx="1973657" cy="646331"/>
          </a:xfrm>
          <a:prstGeom prst="rect">
            <a:avLst/>
          </a:prstGeom>
          <a:noFill/>
        </p:spPr>
        <p:txBody>
          <a:bodyPr wrap="square" rtlCol="0">
            <a:spAutoFit/>
          </a:bodyPr>
          <a:lstStyle/>
          <a:p>
            <a:pPr algn="ctr"/>
            <a:r>
              <a:rPr lang="en-US" dirty="0"/>
              <a:t>Revision:  xx/xx/xx</a:t>
            </a:r>
          </a:p>
          <a:p>
            <a:pPr algn="ctr"/>
            <a:r>
              <a:rPr lang="en-US" dirty="0"/>
              <a:t>Confidential</a:t>
            </a:r>
          </a:p>
        </p:txBody>
      </p:sp>
      <p:grpSp>
        <p:nvGrpSpPr>
          <p:cNvPr id="181" name="Group 180">
            <a:extLst>
              <a:ext uri="{FF2B5EF4-FFF2-40B4-BE49-F238E27FC236}">
                <a16:creationId xmlns:a16="http://schemas.microsoft.com/office/drawing/2014/main" id="{B65E9440-5673-4B45-ACA5-360DB9DB448F}"/>
              </a:ext>
            </a:extLst>
          </p:cNvPr>
          <p:cNvGrpSpPr/>
          <p:nvPr/>
        </p:nvGrpSpPr>
        <p:grpSpPr>
          <a:xfrm>
            <a:off x="10014314" y="4158414"/>
            <a:ext cx="955966" cy="955966"/>
            <a:chOff x="8615305" y="4170310"/>
            <a:chExt cx="955966" cy="955966"/>
          </a:xfrm>
        </p:grpSpPr>
        <p:pic>
          <p:nvPicPr>
            <p:cNvPr id="182" name="Graphic 181" descr="Database">
              <a:extLst>
                <a:ext uri="{FF2B5EF4-FFF2-40B4-BE49-F238E27FC236}">
                  <a16:creationId xmlns:a16="http://schemas.microsoft.com/office/drawing/2014/main" id="{1C0C7E31-678D-4503-8684-A8244C0886E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83" name="Graphic 182" descr="Computer">
              <a:extLst>
                <a:ext uri="{FF2B5EF4-FFF2-40B4-BE49-F238E27FC236}">
                  <a16:creationId xmlns:a16="http://schemas.microsoft.com/office/drawing/2014/main" id="{4079D073-18DA-41AE-A526-C6D4E14B41C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sp>
        <p:nvSpPr>
          <p:cNvPr id="184" name="TextBox 183">
            <a:extLst>
              <a:ext uri="{FF2B5EF4-FFF2-40B4-BE49-F238E27FC236}">
                <a16:creationId xmlns:a16="http://schemas.microsoft.com/office/drawing/2014/main" id="{45301CF2-9AAE-43C8-A016-48A7DADA7C84}"/>
              </a:ext>
            </a:extLst>
          </p:cNvPr>
          <p:cNvSpPr txBox="1"/>
          <p:nvPr/>
        </p:nvSpPr>
        <p:spPr>
          <a:xfrm>
            <a:off x="9877324" y="4993311"/>
            <a:ext cx="2393165" cy="369332"/>
          </a:xfrm>
          <a:prstGeom prst="rect">
            <a:avLst/>
          </a:prstGeom>
          <a:noFill/>
        </p:spPr>
        <p:txBody>
          <a:bodyPr wrap="square" rtlCol="0">
            <a:spAutoFit/>
          </a:bodyPr>
          <a:lstStyle/>
          <a:p>
            <a:pPr algn="ctr"/>
            <a:r>
              <a:rPr lang="en-US" dirty="0"/>
              <a:t>Backup and Analytics</a:t>
            </a:r>
          </a:p>
        </p:txBody>
      </p:sp>
      <p:grpSp>
        <p:nvGrpSpPr>
          <p:cNvPr id="185" name="Group 184">
            <a:extLst>
              <a:ext uri="{FF2B5EF4-FFF2-40B4-BE49-F238E27FC236}">
                <a16:creationId xmlns:a16="http://schemas.microsoft.com/office/drawing/2014/main" id="{9DAD8CE7-3533-461A-B744-C8A73D8145AE}"/>
              </a:ext>
            </a:extLst>
          </p:cNvPr>
          <p:cNvGrpSpPr/>
          <p:nvPr/>
        </p:nvGrpSpPr>
        <p:grpSpPr>
          <a:xfrm>
            <a:off x="11073906" y="4185110"/>
            <a:ext cx="955966" cy="955966"/>
            <a:chOff x="8615305" y="4170310"/>
            <a:chExt cx="955966" cy="955966"/>
          </a:xfrm>
        </p:grpSpPr>
        <p:pic>
          <p:nvPicPr>
            <p:cNvPr id="186" name="Graphic 185" descr="Database">
              <a:extLst>
                <a:ext uri="{FF2B5EF4-FFF2-40B4-BE49-F238E27FC236}">
                  <a16:creationId xmlns:a16="http://schemas.microsoft.com/office/drawing/2014/main" id="{2B58AE9A-6488-43ED-8941-C41182A0495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57806" y="4409551"/>
              <a:ext cx="356415" cy="356415"/>
            </a:xfrm>
            <a:prstGeom prst="rect">
              <a:avLst/>
            </a:prstGeom>
          </p:spPr>
        </p:pic>
        <p:pic>
          <p:nvPicPr>
            <p:cNvPr id="187" name="Graphic 186" descr="Computer">
              <a:extLst>
                <a:ext uri="{FF2B5EF4-FFF2-40B4-BE49-F238E27FC236}">
                  <a16:creationId xmlns:a16="http://schemas.microsoft.com/office/drawing/2014/main" id="{CAC31469-53C8-4E97-821F-A3214ACC9A5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5305" y="4170310"/>
              <a:ext cx="955966" cy="955966"/>
            </a:xfrm>
            <a:prstGeom prst="rect">
              <a:avLst/>
            </a:prstGeom>
          </p:spPr>
        </p:pic>
      </p:grpSp>
    </p:spTree>
    <p:extLst>
      <p:ext uri="{BB962C8B-B14F-4D97-AF65-F5344CB8AC3E}">
        <p14:creationId xmlns:p14="http://schemas.microsoft.com/office/powerpoint/2010/main" val="3032278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1444514-939B-45BB-8586-11B5D9868686}"/>
              </a:ext>
            </a:extLst>
          </p:cNvPr>
          <p:cNvGrpSpPr/>
          <p:nvPr/>
        </p:nvGrpSpPr>
        <p:grpSpPr>
          <a:xfrm>
            <a:off x="3553278" y="633639"/>
            <a:ext cx="2180034" cy="2795361"/>
            <a:chOff x="1202532" y="1892017"/>
            <a:chExt cx="2180034" cy="2795361"/>
          </a:xfrm>
        </p:grpSpPr>
        <p:pic>
          <p:nvPicPr>
            <p:cNvPr id="5" name="Graphic 4" descr="Web design">
              <a:extLst>
                <a:ext uri="{FF2B5EF4-FFF2-40B4-BE49-F238E27FC236}">
                  <a16:creationId xmlns:a16="http://schemas.microsoft.com/office/drawing/2014/main" id="{4E430332-DC2C-4C06-BA26-5D5041357C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68166" y="2076683"/>
              <a:ext cx="914400" cy="914400"/>
            </a:xfrm>
            <a:prstGeom prst="rect">
              <a:avLst/>
            </a:prstGeom>
          </p:spPr>
        </p:pic>
        <p:grpSp>
          <p:nvGrpSpPr>
            <p:cNvPr id="6" name="Group 5">
              <a:extLst>
                <a:ext uri="{FF2B5EF4-FFF2-40B4-BE49-F238E27FC236}">
                  <a16:creationId xmlns:a16="http://schemas.microsoft.com/office/drawing/2014/main" id="{12B96C58-923A-4488-935F-C4F68FF43455}"/>
                </a:ext>
              </a:extLst>
            </p:cNvPr>
            <p:cNvGrpSpPr/>
            <p:nvPr/>
          </p:nvGrpSpPr>
          <p:grpSpPr>
            <a:xfrm>
              <a:off x="1202532" y="1892017"/>
              <a:ext cx="2130026" cy="2795361"/>
              <a:chOff x="1202532" y="1892017"/>
              <a:chExt cx="2130026" cy="2795361"/>
            </a:xfrm>
          </p:grpSpPr>
          <p:pic>
            <p:nvPicPr>
              <p:cNvPr id="7" name="Graphic 6" descr="Web design">
                <a:extLst>
                  <a:ext uri="{FF2B5EF4-FFF2-40B4-BE49-F238E27FC236}">
                    <a16:creationId xmlns:a16="http://schemas.microsoft.com/office/drawing/2014/main" id="{2010DFD7-A544-486B-AB4B-1C0B598FEA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02532" y="2076683"/>
                <a:ext cx="914400" cy="914400"/>
              </a:xfrm>
              <a:prstGeom prst="rect">
                <a:avLst/>
              </a:prstGeom>
            </p:spPr>
          </p:pic>
          <p:sp>
            <p:nvSpPr>
              <p:cNvPr id="8" name="TextBox 7">
                <a:extLst>
                  <a:ext uri="{FF2B5EF4-FFF2-40B4-BE49-F238E27FC236}">
                    <a16:creationId xmlns:a16="http://schemas.microsoft.com/office/drawing/2014/main" id="{97AC3B2A-D141-45D2-B6B1-2C7BC410C42E}"/>
                  </a:ext>
                </a:extLst>
              </p:cNvPr>
              <p:cNvSpPr txBox="1"/>
              <p:nvPr/>
            </p:nvSpPr>
            <p:spPr>
              <a:xfrm>
                <a:off x="1678780" y="1892017"/>
                <a:ext cx="1478757" cy="369332"/>
              </a:xfrm>
              <a:prstGeom prst="rect">
                <a:avLst/>
              </a:prstGeom>
              <a:noFill/>
            </p:spPr>
            <p:txBody>
              <a:bodyPr wrap="square" rtlCol="0">
                <a:spAutoFit/>
              </a:bodyPr>
              <a:lstStyle/>
              <a:p>
                <a:r>
                  <a:rPr lang="en-US" dirty="0"/>
                  <a:t>Web Servers</a:t>
                </a:r>
              </a:p>
            </p:txBody>
          </p:sp>
          <p:pic>
            <p:nvPicPr>
              <p:cNvPr id="9" name="Graphic 8" descr="Database">
                <a:extLst>
                  <a:ext uri="{FF2B5EF4-FFF2-40B4-BE49-F238E27FC236}">
                    <a16:creationId xmlns:a16="http://schemas.microsoft.com/office/drawing/2014/main" id="{D790C93E-C048-4D14-B62F-6B065FD33D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02532" y="3695463"/>
                <a:ext cx="914400" cy="914400"/>
              </a:xfrm>
              <a:prstGeom prst="rect">
                <a:avLst/>
              </a:prstGeom>
            </p:spPr>
          </p:pic>
          <p:pic>
            <p:nvPicPr>
              <p:cNvPr id="10" name="Graphic 9" descr="Database">
                <a:extLst>
                  <a:ext uri="{FF2B5EF4-FFF2-40B4-BE49-F238E27FC236}">
                    <a16:creationId xmlns:a16="http://schemas.microsoft.com/office/drawing/2014/main" id="{9DF4C3F4-14C7-496C-8CA0-3E0C531767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18158" y="3695463"/>
                <a:ext cx="914400" cy="914400"/>
              </a:xfrm>
              <a:prstGeom prst="rect">
                <a:avLst/>
              </a:prstGeom>
            </p:spPr>
          </p:pic>
          <p:sp>
            <p:nvSpPr>
              <p:cNvPr id="11" name="TextBox 10">
                <a:extLst>
                  <a:ext uri="{FF2B5EF4-FFF2-40B4-BE49-F238E27FC236}">
                    <a16:creationId xmlns:a16="http://schemas.microsoft.com/office/drawing/2014/main" id="{2BA3AFAB-67D8-49BC-8D0C-8A51F158951E}"/>
                  </a:ext>
                </a:extLst>
              </p:cNvPr>
              <p:cNvSpPr txBox="1"/>
              <p:nvPr/>
            </p:nvSpPr>
            <p:spPr>
              <a:xfrm>
                <a:off x="1428750" y="3429000"/>
                <a:ext cx="1800225" cy="369332"/>
              </a:xfrm>
              <a:prstGeom prst="rect">
                <a:avLst/>
              </a:prstGeom>
              <a:noFill/>
            </p:spPr>
            <p:txBody>
              <a:bodyPr wrap="square" rtlCol="0">
                <a:spAutoFit/>
              </a:bodyPr>
              <a:lstStyle/>
              <a:p>
                <a:r>
                  <a:rPr lang="en-US" dirty="0"/>
                  <a:t>Database Servers</a:t>
                </a:r>
              </a:p>
            </p:txBody>
          </p:sp>
          <p:sp>
            <p:nvSpPr>
              <p:cNvPr id="12" name="TextBox 11">
                <a:extLst>
                  <a:ext uri="{FF2B5EF4-FFF2-40B4-BE49-F238E27FC236}">
                    <a16:creationId xmlns:a16="http://schemas.microsoft.com/office/drawing/2014/main" id="{50AF2E8B-24D3-472B-8DE0-24A01EE9BF31}"/>
                  </a:ext>
                </a:extLst>
              </p:cNvPr>
              <p:cNvSpPr txBox="1"/>
              <p:nvPr/>
            </p:nvSpPr>
            <p:spPr>
              <a:xfrm>
                <a:off x="2051446" y="2699266"/>
                <a:ext cx="554832" cy="369332"/>
              </a:xfrm>
              <a:prstGeom prst="rect">
                <a:avLst/>
              </a:prstGeom>
              <a:noFill/>
            </p:spPr>
            <p:txBody>
              <a:bodyPr wrap="square" rtlCol="0">
                <a:spAutoFit/>
              </a:bodyPr>
              <a:lstStyle/>
              <a:p>
                <a:r>
                  <a:rPr lang="en-US" dirty="0"/>
                  <a:t>HA</a:t>
                </a:r>
              </a:p>
            </p:txBody>
          </p:sp>
          <p:sp>
            <p:nvSpPr>
              <p:cNvPr id="13" name="TextBox 12">
                <a:extLst>
                  <a:ext uri="{FF2B5EF4-FFF2-40B4-BE49-F238E27FC236}">
                    <a16:creationId xmlns:a16="http://schemas.microsoft.com/office/drawing/2014/main" id="{1782F4A4-C623-4CC5-921F-3135060A69EB}"/>
                  </a:ext>
                </a:extLst>
              </p:cNvPr>
              <p:cNvSpPr txBox="1"/>
              <p:nvPr/>
            </p:nvSpPr>
            <p:spPr>
              <a:xfrm>
                <a:off x="1990129" y="4318046"/>
                <a:ext cx="554832" cy="369332"/>
              </a:xfrm>
              <a:prstGeom prst="rect">
                <a:avLst/>
              </a:prstGeom>
              <a:noFill/>
            </p:spPr>
            <p:txBody>
              <a:bodyPr wrap="square" rtlCol="0">
                <a:spAutoFit/>
              </a:bodyPr>
              <a:lstStyle/>
              <a:p>
                <a:r>
                  <a:rPr lang="en-US" dirty="0"/>
                  <a:t>HA</a:t>
                </a:r>
              </a:p>
            </p:txBody>
          </p:sp>
        </p:grpSp>
      </p:grpSp>
      <p:sp>
        <p:nvSpPr>
          <p:cNvPr id="14" name="TextBox 13">
            <a:extLst>
              <a:ext uri="{FF2B5EF4-FFF2-40B4-BE49-F238E27FC236}">
                <a16:creationId xmlns:a16="http://schemas.microsoft.com/office/drawing/2014/main" id="{84E483B7-C792-4F07-AA82-5F0B2631E056}"/>
              </a:ext>
            </a:extLst>
          </p:cNvPr>
          <p:cNvSpPr txBox="1"/>
          <p:nvPr/>
        </p:nvSpPr>
        <p:spPr>
          <a:xfrm>
            <a:off x="231695" y="292562"/>
            <a:ext cx="3147734" cy="4247317"/>
          </a:xfrm>
          <a:prstGeom prst="rect">
            <a:avLst/>
          </a:prstGeom>
          <a:noFill/>
        </p:spPr>
        <p:txBody>
          <a:bodyPr wrap="square" rtlCol="0">
            <a:spAutoFit/>
          </a:bodyPr>
          <a:lstStyle/>
          <a:p>
            <a:r>
              <a:rPr lang="en-US" b="1" dirty="0"/>
              <a:t>Inputs</a:t>
            </a:r>
          </a:p>
          <a:p>
            <a:r>
              <a:rPr lang="en-US" dirty="0"/>
              <a:t>Company Registration</a:t>
            </a:r>
          </a:p>
          <a:p>
            <a:r>
              <a:rPr lang="en-US" dirty="0"/>
              <a:t>  Company Name</a:t>
            </a:r>
          </a:p>
          <a:p>
            <a:r>
              <a:rPr lang="en-US" dirty="0"/>
              <a:t>  Company Contact Info</a:t>
            </a:r>
          </a:p>
          <a:p>
            <a:r>
              <a:rPr lang="en-US" dirty="0"/>
              <a:t>User Registration</a:t>
            </a:r>
          </a:p>
          <a:p>
            <a:r>
              <a:rPr lang="en-US" dirty="0"/>
              <a:t>  User Information (Private)</a:t>
            </a:r>
          </a:p>
          <a:p>
            <a:r>
              <a:rPr lang="en-US" dirty="0"/>
              <a:t>  Role Assignment</a:t>
            </a:r>
          </a:p>
          <a:p>
            <a:r>
              <a:rPr lang="en-US" dirty="0"/>
              <a:t>Data Input</a:t>
            </a:r>
          </a:p>
          <a:p>
            <a:r>
              <a:rPr lang="en-US" dirty="0"/>
              <a:t>  Project Details (Secret)</a:t>
            </a:r>
          </a:p>
          <a:p>
            <a:r>
              <a:rPr lang="en-US" dirty="0"/>
              <a:t>  Project Timelines</a:t>
            </a:r>
          </a:p>
          <a:p>
            <a:r>
              <a:rPr lang="en-US" dirty="0"/>
              <a:t>  Related Documentation</a:t>
            </a:r>
          </a:p>
          <a:p>
            <a:r>
              <a:rPr lang="en-US" dirty="0"/>
              <a:t>  </a:t>
            </a:r>
          </a:p>
          <a:p>
            <a:r>
              <a:rPr lang="en-US" dirty="0"/>
              <a:t>  </a:t>
            </a:r>
          </a:p>
          <a:p>
            <a:endParaRPr lang="en-US" dirty="0"/>
          </a:p>
          <a:p>
            <a:endParaRPr lang="en-US" dirty="0"/>
          </a:p>
        </p:txBody>
      </p:sp>
      <p:sp>
        <p:nvSpPr>
          <p:cNvPr id="15" name="TextBox 14">
            <a:extLst>
              <a:ext uri="{FF2B5EF4-FFF2-40B4-BE49-F238E27FC236}">
                <a16:creationId xmlns:a16="http://schemas.microsoft.com/office/drawing/2014/main" id="{CD09952A-9767-4E63-8CAA-940063D27D78}"/>
              </a:ext>
            </a:extLst>
          </p:cNvPr>
          <p:cNvSpPr txBox="1"/>
          <p:nvPr/>
        </p:nvSpPr>
        <p:spPr>
          <a:xfrm>
            <a:off x="231695" y="5751739"/>
            <a:ext cx="2023903" cy="369332"/>
          </a:xfrm>
          <a:prstGeom prst="rect">
            <a:avLst/>
          </a:prstGeom>
          <a:noFill/>
        </p:spPr>
        <p:txBody>
          <a:bodyPr wrap="square" rtlCol="0">
            <a:spAutoFit/>
          </a:bodyPr>
          <a:lstStyle/>
          <a:p>
            <a:pPr algn="ctr"/>
            <a:r>
              <a:rPr lang="en-US" b="1" dirty="0"/>
              <a:t>Data Flow Diagram</a:t>
            </a:r>
          </a:p>
        </p:txBody>
      </p:sp>
      <p:sp>
        <p:nvSpPr>
          <p:cNvPr id="16" name="TextBox 15">
            <a:extLst>
              <a:ext uri="{FF2B5EF4-FFF2-40B4-BE49-F238E27FC236}">
                <a16:creationId xmlns:a16="http://schemas.microsoft.com/office/drawing/2014/main" id="{096F67DB-DE9F-4774-B582-AAF33631D727}"/>
              </a:ext>
            </a:extLst>
          </p:cNvPr>
          <p:cNvSpPr txBox="1"/>
          <p:nvPr/>
        </p:nvSpPr>
        <p:spPr>
          <a:xfrm>
            <a:off x="187553" y="6097111"/>
            <a:ext cx="1973657" cy="646331"/>
          </a:xfrm>
          <a:prstGeom prst="rect">
            <a:avLst/>
          </a:prstGeom>
          <a:noFill/>
        </p:spPr>
        <p:txBody>
          <a:bodyPr wrap="square" rtlCol="0">
            <a:spAutoFit/>
          </a:bodyPr>
          <a:lstStyle/>
          <a:p>
            <a:pPr algn="ctr"/>
            <a:r>
              <a:rPr lang="en-US" dirty="0"/>
              <a:t>Revision:  xx/xx/xx</a:t>
            </a:r>
          </a:p>
          <a:p>
            <a:pPr algn="ctr"/>
            <a:r>
              <a:rPr lang="en-US" dirty="0"/>
              <a:t>Confidential</a:t>
            </a:r>
          </a:p>
        </p:txBody>
      </p:sp>
      <p:sp>
        <p:nvSpPr>
          <p:cNvPr id="17" name="TextBox 16">
            <a:extLst>
              <a:ext uri="{FF2B5EF4-FFF2-40B4-BE49-F238E27FC236}">
                <a16:creationId xmlns:a16="http://schemas.microsoft.com/office/drawing/2014/main" id="{430389E1-CD0C-4C79-A970-DD2DC8B69C3C}"/>
              </a:ext>
            </a:extLst>
          </p:cNvPr>
          <p:cNvSpPr txBox="1"/>
          <p:nvPr/>
        </p:nvSpPr>
        <p:spPr>
          <a:xfrm>
            <a:off x="3666413" y="292562"/>
            <a:ext cx="2241937" cy="369332"/>
          </a:xfrm>
          <a:prstGeom prst="rect">
            <a:avLst/>
          </a:prstGeom>
          <a:noFill/>
        </p:spPr>
        <p:txBody>
          <a:bodyPr wrap="square" rtlCol="0">
            <a:spAutoFit/>
          </a:bodyPr>
          <a:lstStyle/>
          <a:p>
            <a:r>
              <a:rPr lang="en-US" b="1" dirty="0"/>
              <a:t>Multi-tenant Service</a:t>
            </a:r>
          </a:p>
        </p:txBody>
      </p:sp>
      <p:cxnSp>
        <p:nvCxnSpPr>
          <p:cNvPr id="19" name="Straight Connector 18">
            <a:extLst>
              <a:ext uri="{FF2B5EF4-FFF2-40B4-BE49-F238E27FC236}">
                <a16:creationId xmlns:a16="http://schemas.microsoft.com/office/drawing/2014/main" id="{4307AFA5-2020-4B69-90D1-FF13EF44EA30}"/>
              </a:ext>
            </a:extLst>
          </p:cNvPr>
          <p:cNvCxnSpPr/>
          <p:nvPr/>
        </p:nvCxnSpPr>
        <p:spPr>
          <a:xfrm>
            <a:off x="6055969" y="195492"/>
            <a:ext cx="0" cy="4231465"/>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C65747-FF06-4CBB-8696-A31B5FFE2F75}"/>
              </a:ext>
            </a:extLst>
          </p:cNvPr>
          <p:cNvCxnSpPr/>
          <p:nvPr/>
        </p:nvCxnSpPr>
        <p:spPr>
          <a:xfrm>
            <a:off x="3357266" y="195492"/>
            <a:ext cx="0" cy="4231465"/>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1" name="Arrow: Right 20">
            <a:extLst>
              <a:ext uri="{FF2B5EF4-FFF2-40B4-BE49-F238E27FC236}">
                <a16:creationId xmlns:a16="http://schemas.microsoft.com/office/drawing/2014/main" id="{3DFD9B48-FAE7-4276-A178-A1D0FC955E6C}"/>
              </a:ext>
            </a:extLst>
          </p:cNvPr>
          <p:cNvSpPr/>
          <p:nvPr/>
        </p:nvSpPr>
        <p:spPr>
          <a:xfrm>
            <a:off x="2174544" y="3595982"/>
            <a:ext cx="2303830" cy="722865"/>
          </a:xfrm>
          <a:prstGeom prst="rightArrow">
            <a:avLst/>
          </a:prstGeom>
          <a:solidFill>
            <a:schemeClr val="bg1"/>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cxnSp>
        <p:nvCxnSpPr>
          <p:cNvPr id="22" name="Straight Connector 21">
            <a:extLst>
              <a:ext uri="{FF2B5EF4-FFF2-40B4-BE49-F238E27FC236}">
                <a16:creationId xmlns:a16="http://schemas.microsoft.com/office/drawing/2014/main" id="{D5F24306-C649-4EC7-85E8-1B298CE55BCC}"/>
              </a:ext>
            </a:extLst>
          </p:cNvPr>
          <p:cNvCxnSpPr/>
          <p:nvPr/>
        </p:nvCxnSpPr>
        <p:spPr>
          <a:xfrm>
            <a:off x="6889439" y="195491"/>
            <a:ext cx="0" cy="4231465"/>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C1C8146B-DA17-4465-A40A-AD9B41F04D56}"/>
              </a:ext>
            </a:extLst>
          </p:cNvPr>
          <p:cNvGrpSpPr/>
          <p:nvPr/>
        </p:nvGrpSpPr>
        <p:grpSpPr>
          <a:xfrm>
            <a:off x="7059678" y="2170622"/>
            <a:ext cx="2393165" cy="1116343"/>
            <a:chOff x="7216232" y="628974"/>
            <a:chExt cx="2393165" cy="1116343"/>
          </a:xfrm>
        </p:grpSpPr>
        <p:grpSp>
          <p:nvGrpSpPr>
            <p:cNvPr id="23" name="Group 22">
              <a:extLst>
                <a:ext uri="{FF2B5EF4-FFF2-40B4-BE49-F238E27FC236}">
                  <a16:creationId xmlns:a16="http://schemas.microsoft.com/office/drawing/2014/main" id="{43CBB769-A64F-451C-9020-1EB2D8F06A02}"/>
                </a:ext>
              </a:extLst>
            </p:cNvPr>
            <p:cNvGrpSpPr/>
            <p:nvPr/>
          </p:nvGrpSpPr>
          <p:grpSpPr>
            <a:xfrm>
              <a:off x="7331967" y="762655"/>
              <a:ext cx="955966" cy="955966"/>
              <a:chOff x="8615305" y="4170310"/>
              <a:chExt cx="955966" cy="955966"/>
            </a:xfrm>
          </p:grpSpPr>
          <p:pic>
            <p:nvPicPr>
              <p:cNvPr id="24" name="Graphic 23" descr="Database">
                <a:extLst>
                  <a:ext uri="{FF2B5EF4-FFF2-40B4-BE49-F238E27FC236}">
                    <a16:creationId xmlns:a16="http://schemas.microsoft.com/office/drawing/2014/main" id="{5B4E8BA4-1EE8-4F70-B759-9115316E3D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57806" y="4409551"/>
                <a:ext cx="356415" cy="356415"/>
              </a:xfrm>
              <a:prstGeom prst="rect">
                <a:avLst/>
              </a:prstGeom>
            </p:spPr>
          </p:pic>
          <p:pic>
            <p:nvPicPr>
              <p:cNvPr id="25" name="Graphic 24" descr="Computer">
                <a:extLst>
                  <a:ext uri="{FF2B5EF4-FFF2-40B4-BE49-F238E27FC236}">
                    <a16:creationId xmlns:a16="http://schemas.microsoft.com/office/drawing/2014/main" id="{6CCED36A-8CB2-4698-A451-539B44E61C7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15305" y="4170310"/>
                <a:ext cx="955966" cy="955966"/>
              </a:xfrm>
              <a:prstGeom prst="rect">
                <a:avLst/>
              </a:prstGeom>
            </p:spPr>
          </p:pic>
        </p:grpSp>
        <p:sp>
          <p:nvSpPr>
            <p:cNvPr id="26" name="TextBox 25">
              <a:extLst>
                <a:ext uri="{FF2B5EF4-FFF2-40B4-BE49-F238E27FC236}">
                  <a16:creationId xmlns:a16="http://schemas.microsoft.com/office/drawing/2014/main" id="{59B85C18-3184-435F-92CA-E33CCEF66B50}"/>
                </a:ext>
              </a:extLst>
            </p:cNvPr>
            <p:cNvSpPr txBox="1"/>
            <p:nvPr/>
          </p:nvSpPr>
          <p:spPr>
            <a:xfrm>
              <a:off x="7216232" y="628974"/>
              <a:ext cx="2393165" cy="369332"/>
            </a:xfrm>
            <a:prstGeom prst="rect">
              <a:avLst/>
            </a:prstGeom>
            <a:noFill/>
          </p:spPr>
          <p:txBody>
            <a:bodyPr wrap="square" rtlCol="0">
              <a:spAutoFit/>
            </a:bodyPr>
            <a:lstStyle/>
            <a:p>
              <a:pPr algn="ctr"/>
              <a:r>
                <a:rPr lang="en-US" dirty="0"/>
                <a:t>Backup and Analytics</a:t>
              </a:r>
            </a:p>
          </p:txBody>
        </p:sp>
        <p:grpSp>
          <p:nvGrpSpPr>
            <p:cNvPr id="27" name="Group 26">
              <a:extLst>
                <a:ext uri="{FF2B5EF4-FFF2-40B4-BE49-F238E27FC236}">
                  <a16:creationId xmlns:a16="http://schemas.microsoft.com/office/drawing/2014/main" id="{10726C22-E43D-41F3-8551-41F441BA13A1}"/>
                </a:ext>
              </a:extLst>
            </p:cNvPr>
            <p:cNvGrpSpPr/>
            <p:nvPr/>
          </p:nvGrpSpPr>
          <p:grpSpPr>
            <a:xfrm>
              <a:off x="8391559" y="789351"/>
              <a:ext cx="955966" cy="955966"/>
              <a:chOff x="8615305" y="4170310"/>
              <a:chExt cx="955966" cy="955966"/>
            </a:xfrm>
          </p:grpSpPr>
          <p:pic>
            <p:nvPicPr>
              <p:cNvPr id="28" name="Graphic 27" descr="Database">
                <a:extLst>
                  <a:ext uri="{FF2B5EF4-FFF2-40B4-BE49-F238E27FC236}">
                    <a16:creationId xmlns:a16="http://schemas.microsoft.com/office/drawing/2014/main" id="{400314D0-1A45-421B-B10D-6DB31142F2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57806" y="4409551"/>
                <a:ext cx="356415" cy="356415"/>
              </a:xfrm>
              <a:prstGeom prst="rect">
                <a:avLst/>
              </a:prstGeom>
            </p:spPr>
          </p:pic>
          <p:pic>
            <p:nvPicPr>
              <p:cNvPr id="29" name="Graphic 28" descr="Computer">
                <a:extLst>
                  <a:ext uri="{FF2B5EF4-FFF2-40B4-BE49-F238E27FC236}">
                    <a16:creationId xmlns:a16="http://schemas.microsoft.com/office/drawing/2014/main" id="{0F2C05A0-D3B2-426A-93A4-5FFE33FE82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15305" y="4170310"/>
                <a:ext cx="955966" cy="955966"/>
              </a:xfrm>
              <a:prstGeom prst="rect">
                <a:avLst/>
              </a:prstGeom>
            </p:spPr>
          </p:pic>
        </p:grpSp>
      </p:grpSp>
      <p:sp>
        <p:nvSpPr>
          <p:cNvPr id="32" name="TextBox 31">
            <a:extLst>
              <a:ext uri="{FF2B5EF4-FFF2-40B4-BE49-F238E27FC236}">
                <a16:creationId xmlns:a16="http://schemas.microsoft.com/office/drawing/2014/main" id="{F654CB42-DA9C-4D0D-94AD-29E99F8C4321}"/>
              </a:ext>
            </a:extLst>
          </p:cNvPr>
          <p:cNvSpPr txBox="1"/>
          <p:nvPr/>
        </p:nvSpPr>
        <p:spPr>
          <a:xfrm>
            <a:off x="7282737" y="292562"/>
            <a:ext cx="2241937" cy="369332"/>
          </a:xfrm>
          <a:prstGeom prst="rect">
            <a:avLst/>
          </a:prstGeom>
          <a:noFill/>
        </p:spPr>
        <p:txBody>
          <a:bodyPr wrap="square" rtlCol="0">
            <a:spAutoFit/>
          </a:bodyPr>
          <a:lstStyle/>
          <a:p>
            <a:r>
              <a:rPr lang="en-US" b="1" dirty="0"/>
              <a:t>Internal Processing</a:t>
            </a:r>
          </a:p>
        </p:txBody>
      </p:sp>
      <p:sp>
        <p:nvSpPr>
          <p:cNvPr id="33" name="Arrow: Right 32">
            <a:extLst>
              <a:ext uri="{FF2B5EF4-FFF2-40B4-BE49-F238E27FC236}">
                <a16:creationId xmlns:a16="http://schemas.microsoft.com/office/drawing/2014/main" id="{A5FAF8C4-6A00-4211-AEFB-4AEF30568E71}"/>
              </a:ext>
            </a:extLst>
          </p:cNvPr>
          <p:cNvSpPr/>
          <p:nvPr/>
        </p:nvSpPr>
        <p:spPr>
          <a:xfrm>
            <a:off x="5741321" y="2417773"/>
            <a:ext cx="1322140" cy="766861"/>
          </a:xfrm>
          <a:prstGeom prst="rightArrow">
            <a:avLst/>
          </a:prstGeom>
          <a:solidFill>
            <a:schemeClr val="bg1"/>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36" name="Arrow: Right 35">
            <a:extLst>
              <a:ext uri="{FF2B5EF4-FFF2-40B4-BE49-F238E27FC236}">
                <a16:creationId xmlns:a16="http://schemas.microsoft.com/office/drawing/2014/main" id="{F66CCFBB-6AC4-4F46-980A-6162E2553F0B}"/>
              </a:ext>
            </a:extLst>
          </p:cNvPr>
          <p:cNvSpPr/>
          <p:nvPr/>
        </p:nvSpPr>
        <p:spPr>
          <a:xfrm flipH="1">
            <a:off x="5707714" y="965844"/>
            <a:ext cx="1322141" cy="766861"/>
          </a:xfrm>
          <a:prstGeom prst="rightArrow">
            <a:avLst/>
          </a:prstGeom>
          <a:solidFill>
            <a:schemeClr val="bg1"/>
          </a:solid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Code</a:t>
            </a:r>
          </a:p>
        </p:txBody>
      </p:sp>
      <p:grpSp>
        <p:nvGrpSpPr>
          <p:cNvPr id="37" name="Group 36">
            <a:extLst>
              <a:ext uri="{FF2B5EF4-FFF2-40B4-BE49-F238E27FC236}">
                <a16:creationId xmlns:a16="http://schemas.microsoft.com/office/drawing/2014/main" id="{491C8A55-4585-4913-927F-A151E30A77DD}"/>
              </a:ext>
            </a:extLst>
          </p:cNvPr>
          <p:cNvGrpSpPr/>
          <p:nvPr/>
        </p:nvGrpSpPr>
        <p:grpSpPr>
          <a:xfrm>
            <a:off x="7289675" y="744795"/>
            <a:ext cx="955966" cy="955966"/>
            <a:chOff x="7438957" y="3904600"/>
            <a:chExt cx="955966" cy="955966"/>
          </a:xfrm>
        </p:grpSpPr>
        <p:pic>
          <p:nvPicPr>
            <p:cNvPr id="38" name="Graphic 37" descr="Web design">
              <a:extLst>
                <a:ext uri="{FF2B5EF4-FFF2-40B4-BE49-F238E27FC236}">
                  <a16:creationId xmlns:a16="http://schemas.microsoft.com/office/drawing/2014/main" id="{5837725C-B0F2-4ED8-AA03-30AC1D4959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45135" y="4113970"/>
              <a:ext cx="410191" cy="410191"/>
            </a:xfrm>
            <a:prstGeom prst="rect">
              <a:avLst/>
            </a:prstGeom>
          </p:spPr>
        </p:pic>
        <p:pic>
          <p:nvPicPr>
            <p:cNvPr id="39" name="Graphic 38" descr="Computer">
              <a:extLst>
                <a:ext uri="{FF2B5EF4-FFF2-40B4-BE49-F238E27FC236}">
                  <a16:creationId xmlns:a16="http://schemas.microsoft.com/office/drawing/2014/main" id="{0C1E06DF-8FF4-4529-8CC1-DD4576D2F43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38957" y="3904600"/>
              <a:ext cx="955966" cy="955966"/>
            </a:xfrm>
            <a:prstGeom prst="rect">
              <a:avLst/>
            </a:prstGeom>
          </p:spPr>
        </p:pic>
      </p:grpSp>
      <p:grpSp>
        <p:nvGrpSpPr>
          <p:cNvPr id="40" name="Group 39">
            <a:extLst>
              <a:ext uri="{FF2B5EF4-FFF2-40B4-BE49-F238E27FC236}">
                <a16:creationId xmlns:a16="http://schemas.microsoft.com/office/drawing/2014/main" id="{A9153610-6311-4CBF-831C-9B14664495EC}"/>
              </a:ext>
            </a:extLst>
          </p:cNvPr>
          <p:cNvGrpSpPr/>
          <p:nvPr/>
        </p:nvGrpSpPr>
        <p:grpSpPr>
          <a:xfrm>
            <a:off x="8309518" y="744795"/>
            <a:ext cx="955966" cy="955966"/>
            <a:chOff x="8615305" y="4170310"/>
            <a:chExt cx="955966" cy="955966"/>
          </a:xfrm>
        </p:grpSpPr>
        <p:pic>
          <p:nvPicPr>
            <p:cNvPr id="41" name="Graphic 40" descr="Database">
              <a:extLst>
                <a:ext uri="{FF2B5EF4-FFF2-40B4-BE49-F238E27FC236}">
                  <a16:creationId xmlns:a16="http://schemas.microsoft.com/office/drawing/2014/main" id="{4247646F-2342-43B5-A89A-0730DEB306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57806" y="4409551"/>
              <a:ext cx="356415" cy="356415"/>
            </a:xfrm>
            <a:prstGeom prst="rect">
              <a:avLst/>
            </a:prstGeom>
          </p:spPr>
        </p:pic>
        <p:pic>
          <p:nvPicPr>
            <p:cNvPr id="42" name="Graphic 41" descr="Computer">
              <a:extLst>
                <a:ext uri="{FF2B5EF4-FFF2-40B4-BE49-F238E27FC236}">
                  <a16:creationId xmlns:a16="http://schemas.microsoft.com/office/drawing/2014/main" id="{70B4ABA8-127D-41A3-BF0E-115744FBA8D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15305" y="4170310"/>
              <a:ext cx="955966" cy="955966"/>
            </a:xfrm>
            <a:prstGeom prst="rect">
              <a:avLst/>
            </a:prstGeom>
          </p:spPr>
        </p:pic>
      </p:grpSp>
      <p:sp>
        <p:nvSpPr>
          <p:cNvPr id="43" name="TextBox 42">
            <a:extLst>
              <a:ext uri="{FF2B5EF4-FFF2-40B4-BE49-F238E27FC236}">
                <a16:creationId xmlns:a16="http://schemas.microsoft.com/office/drawing/2014/main" id="{B9CD8E73-6EA5-49D5-9605-F469E1F659F3}"/>
              </a:ext>
            </a:extLst>
          </p:cNvPr>
          <p:cNvSpPr txBox="1"/>
          <p:nvPr/>
        </p:nvSpPr>
        <p:spPr>
          <a:xfrm>
            <a:off x="7302862" y="1475562"/>
            <a:ext cx="1973657" cy="369332"/>
          </a:xfrm>
          <a:prstGeom prst="rect">
            <a:avLst/>
          </a:prstGeom>
          <a:noFill/>
        </p:spPr>
        <p:txBody>
          <a:bodyPr wrap="square" rtlCol="0">
            <a:spAutoFit/>
          </a:bodyPr>
          <a:lstStyle/>
          <a:p>
            <a:pPr algn="ctr"/>
            <a:r>
              <a:rPr lang="en-US" dirty="0"/>
              <a:t>Test</a:t>
            </a:r>
          </a:p>
        </p:txBody>
      </p:sp>
      <p:cxnSp>
        <p:nvCxnSpPr>
          <p:cNvPr id="44" name="Straight Connector 43">
            <a:extLst>
              <a:ext uri="{FF2B5EF4-FFF2-40B4-BE49-F238E27FC236}">
                <a16:creationId xmlns:a16="http://schemas.microsoft.com/office/drawing/2014/main" id="{0CE0348D-0B6D-49CA-BB44-9EDB0B5B9137}"/>
              </a:ext>
            </a:extLst>
          </p:cNvPr>
          <p:cNvCxnSpPr/>
          <p:nvPr/>
        </p:nvCxnSpPr>
        <p:spPr>
          <a:xfrm>
            <a:off x="9554770" y="188570"/>
            <a:ext cx="0" cy="4231465"/>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45" name="Graphic 44" descr="Computer">
            <a:extLst>
              <a:ext uri="{FF2B5EF4-FFF2-40B4-BE49-F238E27FC236}">
                <a16:creationId xmlns:a16="http://schemas.microsoft.com/office/drawing/2014/main" id="{DFA337DA-D79C-479D-A29D-0941556B59E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861676" y="2626276"/>
            <a:ext cx="955966" cy="955966"/>
          </a:xfrm>
          <a:prstGeom prst="rect">
            <a:avLst/>
          </a:prstGeom>
        </p:spPr>
      </p:pic>
      <p:grpSp>
        <p:nvGrpSpPr>
          <p:cNvPr id="46" name="Group 45">
            <a:extLst>
              <a:ext uri="{FF2B5EF4-FFF2-40B4-BE49-F238E27FC236}">
                <a16:creationId xmlns:a16="http://schemas.microsoft.com/office/drawing/2014/main" id="{694745DF-819A-4070-BF36-54233B045636}"/>
              </a:ext>
            </a:extLst>
          </p:cNvPr>
          <p:cNvGrpSpPr/>
          <p:nvPr/>
        </p:nvGrpSpPr>
        <p:grpSpPr>
          <a:xfrm>
            <a:off x="10918327" y="2626276"/>
            <a:ext cx="955966" cy="955966"/>
            <a:chOff x="11079791" y="3427647"/>
            <a:chExt cx="955966" cy="955966"/>
          </a:xfrm>
        </p:grpSpPr>
        <p:pic>
          <p:nvPicPr>
            <p:cNvPr id="47" name="Graphic 46" descr="Computer">
              <a:extLst>
                <a:ext uri="{FF2B5EF4-FFF2-40B4-BE49-F238E27FC236}">
                  <a16:creationId xmlns:a16="http://schemas.microsoft.com/office/drawing/2014/main" id="{3473E802-1472-4D0A-BBF2-2BE93C9D512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79791" y="3427647"/>
              <a:ext cx="955966" cy="955966"/>
            </a:xfrm>
            <a:prstGeom prst="rect">
              <a:avLst/>
            </a:prstGeom>
          </p:spPr>
        </p:pic>
        <p:pic>
          <p:nvPicPr>
            <p:cNvPr id="48" name="Graphic 47" descr="Gears">
              <a:extLst>
                <a:ext uri="{FF2B5EF4-FFF2-40B4-BE49-F238E27FC236}">
                  <a16:creationId xmlns:a16="http://schemas.microsoft.com/office/drawing/2014/main" id="{31FD6A74-AEBF-4E00-B1B5-8F68149302D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215634" y="3681284"/>
              <a:ext cx="356237" cy="356237"/>
            </a:xfrm>
            <a:prstGeom prst="rect">
              <a:avLst/>
            </a:prstGeom>
          </p:spPr>
        </p:pic>
      </p:grpSp>
      <p:grpSp>
        <p:nvGrpSpPr>
          <p:cNvPr id="49" name="Group 48">
            <a:extLst>
              <a:ext uri="{FF2B5EF4-FFF2-40B4-BE49-F238E27FC236}">
                <a16:creationId xmlns:a16="http://schemas.microsoft.com/office/drawing/2014/main" id="{244ADB6E-D434-4372-982F-698088B9518B}"/>
              </a:ext>
            </a:extLst>
          </p:cNvPr>
          <p:cNvGrpSpPr/>
          <p:nvPr/>
        </p:nvGrpSpPr>
        <p:grpSpPr>
          <a:xfrm>
            <a:off x="9883820" y="3395260"/>
            <a:ext cx="955966" cy="955966"/>
            <a:chOff x="11079791" y="3427647"/>
            <a:chExt cx="955966" cy="955966"/>
          </a:xfrm>
        </p:grpSpPr>
        <p:pic>
          <p:nvPicPr>
            <p:cNvPr id="50" name="Graphic 49" descr="Computer">
              <a:extLst>
                <a:ext uri="{FF2B5EF4-FFF2-40B4-BE49-F238E27FC236}">
                  <a16:creationId xmlns:a16="http://schemas.microsoft.com/office/drawing/2014/main" id="{7298A807-8B0E-4EF1-83CA-2DCECEF1594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79791" y="3427647"/>
              <a:ext cx="955966" cy="955966"/>
            </a:xfrm>
            <a:prstGeom prst="rect">
              <a:avLst/>
            </a:prstGeom>
          </p:spPr>
        </p:pic>
        <p:pic>
          <p:nvPicPr>
            <p:cNvPr id="51" name="Graphic 50" descr="Gears">
              <a:extLst>
                <a:ext uri="{FF2B5EF4-FFF2-40B4-BE49-F238E27FC236}">
                  <a16:creationId xmlns:a16="http://schemas.microsoft.com/office/drawing/2014/main" id="{D8245777-7FB1-48D8-A5F7-69903CFEC45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215634" y="3681284"/>
              <a:ext cx="356237" cy="356237"/>
            </a:xfrm>
            <a:prstGeom prst="rect">
              <a:avLst/>
            </a:prstGeom>
          </p:spPr>
        </p:pic>
      </p:grpSp>
      <p:grpSp>
        <p:nvGrpSpPr>
          <p:cNvPr id="52" name="Group 51">
            <a:extLst>
              <a:ext uri="{FF2B5EF4-FFF2-40B4-BE49-F238E27FC236}">
                <a16:creationId xmlns:a16="http://schemas.microsoft.com/office/drawing/2014/main" id="{D9325C46-EBE4-40B0-81EC-512989EB4FFD}"/>
              </a:ext>
            </a:extLst>
          </p:cNvPr>
          <p:cNvGrpSpPr/>
          <p:nvPr/>
        </p:nvGrpSpPr>
        <p:grpSpPr>
          <a:xfrm>
            <a:off x="10953485" y="3402014"/>
            <a:ext cx="955966" cy="955966"/>
            <a:chOff x="11079791" y="3427647"/>
            <a:chExt cx="955966" cy="955966"/>
          </a:xfrm>
        </p:grpSpPr>
        <p:pic>
          <p:nvPicPr>
            <p:cNvPr id="53" name="Graphic 52" descr="Computer">
              <a:extLst>
                <a:ext uri="{FF2B5EF4-FFF2-40B4-BE49-F238E27FC236}">
                  <a16:creationId xmlns:a16="http://schemas.microsoft.com/office/drawing/2014/main" id="{C1CA28C6-5C80-4AEF-9BF2-3979B730E4B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79791" y="3427647"/>
              <a:ext cx="955966" cy="955966"/>
            </a:xfrm>
            <a:prstGeom prst="rect">
              <a:avLst/>
            </a:prstGeom>
          </p:spPr>
        </p:pic>
        <p:pic>
          <p:nvPicPr>
            <p:cNvPr id="54" name="Graphic 53" descr="Gears">
              <a:extLst>
                <a:ext uri="{FF2B5EF4-FFF2-40B4-BE49-F238E27FC236}">
                  <a16:creationId xmlns:a16="http://schemas.microsoft.com/office/drawing/2014/main" id="{6A09CCA1-9EA7-489D-AD2D-A12E7F8B169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215634" y="3681284"/>
              <a:ext cx="356237" cy="356237"/>
            </a:xfrm>
            <a:prstGeom prst="rect">
              <a:avLst/>
            </a:prstGeom>
          </p:spPr>
        </p:pic>
      </p:grpSp>
      <p:sp>
        <p:nvSpPr>
          <p:cNvPr id="55" name="TextBox 54">
            <a:extLst>
              <a:ext uri="{FF2B5EF4-FFF2-40B4-BE49-F238E27FC236}">
                <a16:creationId xmlns:a16="http://schemas.microsoft.com/office/drawing/2014/main" id="{B6F227F1-9B0A-4BAC-9088-58F515FF4627}"/>
              </a:ext>
            </a:extLst>
          </p:cNvPr>
          <p:cNvSpPr txBox="1"/>
          <p:nvPr/>
        </p:nvSpPr>
        <p:spPr>
          <a:xfrm>
            <a:off x="9700431" y="4165528"/>
            <a:ext cx="2393165" cy="369332"/>
          </a:xfrm>
          <a:prstGeom prst="rect">
            <a:avLst/>
          </a:prstGeom>
          <a:noFill/>
        </p:spPr>
        <p:txBody>
          <a:bodyPr wrap="square" rtlCol="0">
            <a:spAutoFit/>
          </a:bodyPr>
          <a:lstStyle/>
          <a:p>
            <a:pPr algn="ctr"/>
            <a:r>
              <a:rPr lang="en-US" dirty="0"/>
              <a:t>Internal Applications</a:t>
            </a:r>
          </a:p>
        </p:txBody>
      </p:sp>
      <p:sp>
        <p:nvSpPr>
          <p:cNvPr id="56" name="TextBox 55">
            <a:extLst>
              <a:ext uri="{FF2B5EF4-FFF2-40B4-BE49-F238E27FC236}">
                <a16:creationId xmlns:a16="http://schemas.microsoft.com/office/drawing/2014/main" id="{3FFB3D0B-7CB0-4805-ABCA-27FA1B81A241}"/>
              </a:ext>
            </a:extLst>
          </p:cNvPr>
          <p:cNvSpPr txBox="1"/>
          <p:nvPr/>
        </p:nvSpPr>
        <p:spPr>
          <a:xfrm>
            <a:off x="9584867" y="2161911"/>
            <a:ext cx="2508724" cy="646331"/>
          </a:xfrm>
          <a:prstGeom prst="rect">
            <a:avLst/>
          </a:prstGeom>
          <a:noFill/>
        </p:spPr>
        <p:txBody>
          <a:bodyPr wrap="square" rtlCol="0">
            <a:spAutoFit/>
          </a:bodyPr>
          <a:lstStyle/>
          <a:p>
            <a:pPr algn="ctr"/>
            <a:r>
              <a:rPr lang="en-US" dirty="0"/>
              <a:t>Customer Acquisition and Communication</a:t>
            </a:r>
          </a:p>
        </p:txBody>
      </p:sp>
      <p:pic>
        <p:nvPicPr>
          <p:cNvPr id="57" name="Graphic 56" descr="Cloud">
            <a:extLst>
              <a:ext uri="{FF2B5EF4-FFF2-40B4-BE49-F238E27FC236}">
                <a16:creationId xmlns:a16="http://schemas.microsoft.com/office/drawing/2014/main" id="{40E286BC-D6D7-4F99-8C7A-9FF696FFCBA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017659" y="-279319"/>
            <a:ext cx="1758707" cy="1758707"/>
          </a:xfrm>
          <a:prstGeom prst="rect">
            <a:avLst/>
          </a:prstGeom>
        </p:spPr>
      </p:pic>
      <p:sp>
        <p:nvSpPr>
          <p:cNvPr id="58" name="Arrow: Right 57">
            <a:extLst>
              <a:ext uri="{FF2B5EF4-FFF2-40B4-BE49-F238E27FC236}">
                <a16:creationId xmlns:a16="http://schemas.microsoft.com/office/drawing/2014/main" id="{32404927-D91A-4EA3-96B5-335126F22CEF}"/>
              </a:ext>
            </a:extLst>
          </p:cNvPr>
          <p:cNvSpPr/>
          <p:nvPr/>
        </p:nvSpPr>
        <p:spPr>
          <a:xfrm rot="16200000">
            <a:off x="10375932" y="1242123"/>
            <a:ext cx="1016168" cy="766861"/>
          </a:xfrm>
          <a:prstGeom prst="rightArrow">
            <a:avLst/>
          </a:prstGeom>
          <a:solidFill>
            <a:schemeClr val="bg1"/>
          </a:solid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pic>
        <p:nvPicPr>
          <p:cNvPr id="59" name="Graphic 58" descr="Open folder">
            <a:extLst>
              <a:ext uri="{FF2B5EF4-FFF2-40B4-BE49-F238E27FC236}">
                <a16:creationId xmlns:a16="http://schemas.microsoft.com/office/drawing/2014/main" id="{57FE0D05-3747-411E-8F1A-6C5AAB7F0F3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033948" y="2853395"/>
            <a:ext cx="385030" cy="385030"/>
          </a:xfrm>
          <a:prstGeom prst="rect">
            <a:avLst/>
          </a:prstGeom>
        </p:spPr>
      </p:pic>
      <p:pic>
        <p:nvPicPr>
          <p:cNvPr id="61" name="Graphic 60" descr="Gears">
            <a:extLst>
              <a:ext uri="{FF2B5EF4-FFF2-40B4-BE49-F238E27FC236}">
                <a16:creationId xmlns:a16="http://schemas.microsoft.com/office/drawing/2014/main" id="{72079103-99E4-4EE4-848D-3B989E970C0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80148" y="3414405"/>
            <a:ext cx="914400" cy="914400"/>
          </a:xfrm>
          <a:prstGeom prst="rect">
            <a:avLst/>
          </a:prstGeom>
        </p:spPr>
      </p:pic>
      <p:sp>
        <p:nvSpPr>
          <p:cNvPr id="62" name="Arrow: Right 61">
            <a:extLst>
              <a:ext uri="{FF2B5EF4-FFF2-40B4-BE49-F238E27FC236}">
                <a16:creationId xmlns:a16="http://schemas.microsoft.com/office/drawing/2014/main" id="{60895EDB-DB74-4A20-8770-8F2694285D08}"/>
              </a:ext>
            </a:extLst>
          </p:cNvPr>
          <p:cNvSpPr/>
          <p:nvPr/>
        </p:nvSpPr>
        <p:spPr>
          <a:xfrm>
            <a:off x="8420793" y="3521984"/>
            <a:ext cx="1322140" cy="766861"/>
          </a:xfrm>
          <a:prstGeom prst="rightArrow">
            <a:avLst/>
          </a:prstGeom>
          <a:solidFill>
            <a:schemeClr val="bg1"/>
          </a:solid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63" name="TextBox 62">
            <a:extLst>
              <a:ext uri="{FF2B5EF4-FFF2-40B4-BE49-F238E27FC236}">
                <a16:creationId xmlns:a16="http://schemas.microsoft.com/office/drawing/2014/main" id="{013EFA66-7D5F-41B4-9F49-FC394712FAB7}"/>
              </a:ext>
            </a:extLst>
          </p:cNvPr>
          <p:cNvSpPr txBox="1"/>
          <p:nvPr/>
        </p:nvSpPr>
        <p:spPr>
          <a:xfrm>
            <a:off x="7019616" y="3152577"/>
            <a:ext cx="1973657" cy="369332"/>
          </a:xfrm>
          <a:prstGeom prst="rect">
            <a:avLst/>
          </a:prstGeom>
          <a:noFill/>
        </p:spPr>
        <p:txBody>
          <a:bodyPr wrap="square" rtlCol="0">
            <a:spAutoFit/>
          </a:bodyPr>
          <a:lstStyle/>
          <a:p>
            <a:pPr algn="ctr"/>
            <a:r>
              <a:rPr lang="en-US" dirty="0"/>
              <a:t>Processing</a:t>
            </a:r>
          </a:p>
        </p:txBody>
      </p:sp>
      <p:sp>
        <p:nvSpPr>
          <p:cNvPr id="64" name="TextBox 63">
            <a:extLst>
              <a:ext uri="{FF2B5EF4-FFF2-40B4-BE49-F238E27FC236}">
                <a16:creationId xmlns:a16="http://schemas.microsoft.com/office/drawing/2014/main" id="{A811CB7A-06EA-4631-8E51-73D7DA72B866}"/>
              </a:ext>
            </a:extLst>
          </p:cNvPr>
          <p:cNvSpPr txBox="1"/>
          <p:nvPr/>
        </p:nvSpPr>
        <p:spPr>
          <a:xfrm>
            <a:off x="7286715" y="4350194"/>
            <a:ext cx="1973657" cy="646331"/>
          </a:xfrm>
          <a:prstGeom prst="rect">
            <a:avLst/>
          </a:prstGeom>
          <a:noFill/>
        </p:spPr>
        <p:txBody>
          <a:bodyPr wrap="square" rtlCol="0">
            <a:spAutoFit/>
          </a:bodyPr>
          <a:lstStyle/>
          <a:p>
            <a:r>
              <a:rPr lang="en-US" dirty="0"/>
              <a:t>-De-identification</a:t>
            </a:r>
          </a:p>
          <a:p>
            <a:r>
              <a:rPr lang="en-US" dirty="0"/>
              <a:t>-Analysis</a:t>
            </a:r>
          </a:p>
        </p:txBody>
      </p:sp>
    </p:spTree>
    <p:extLst>
      <p:ext uri="{BB962C8B-B14F-4D97-AF65-F5344CB8AC3E}">
        <p14:creationId xmlns:p14="http://schemas.microsoft.com/office/powerpoint/2010/main" val="2131241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p:txBody>
          <a:bodyPr/>
          <a:lstStyle/>
          <a:p>
            <a:r>
              <a:rPr lang="en-US" dirty="0"/>
              <a:t>Security Posture (1.)</a:t>
            </a:r>
          </a:p>
        </p:txBody>
      </p:sp>
      <p:sp>
        <p:nvSpPr>
          <p:cNvPr id="5" name="Title 1">
            <a:extLst>
              <a:ext uri="{FF2B5EF4-FFF2-40B4-BE49-F238E27FC236}">
                <a16:creationId xmlns:a16="http://schemas.microsoft.com/office/drawing/2014/main" id="{2218DEF6-0865-4BFE-96B0-DA45D18E2775}"/>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err="1">
                <a:solidFill>
                  <a:schemeClr val="accent3">
                    <a:lumMod val="50000"/>
                  </a:schemeClr>
                </a:solidFill>
                <a:latin typeface="Eras Bold ITC" panose="020B0907030504020204" pitchFamily="34" charset="0"/>
              </a:rPr>
              <a:t>SwiftTech</a:t>
            </a:r>
            <a:endParaRPr lang="en-US" sz="2800" i="1" dirty="0">
              <a:solidFill>
                <a:schemeClr val="accent3">
                  <a:lumMod val="50000"/>
                </a:schemeClr>
              </a:solidFill>
              <a:latin typeface="Eras Bold ITC" panose="020B0907030504020204" pitchFamily="34" charset="0"/>
            </a:endParaRPr>
          </a:p>
        </p:txBody>
      </p:sp>
      <p:pic>
        <p:nvPicPr>
          <p:cNvPr id="6" name="Graphic 5" descr="Rabbit">
            <a:extLst>
              <a:ext uri="{FF2B5EF4-FFF2-40B4-BE49-F238E27FC236}">
                <a16:creationId xmlns:a16="http://schemas.microsoft.com/office/drawing/2014/main" id="{C660F717-6642-4208-894C-60E0BCBAF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52551"/>
            <a:ext cx="764749" cy="764749"/>
          </a:xfrm>
          <a:prstGeom prst="rect">
            <a:avLst/>
          </a:prstGeom>
        </p:spPr>
      </p:pic>
      <p:sp>
        <p:nvSpPr>
          <p:cNvPr id="9" name="Rectangle 8">
            <a:extLst>
              <a:ext uri="{FF2B5EF4-FFF2-40B4-BE49-F238E27FC236}">
                <a16:creationId xmlns:a16="http://schemas.microsoft.com/office/drawing/2014/main" id="{F4EB1AAE-00E5-4E10-8745-11CB343AA13B}"/>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0BC484E-A015-423E-7870-974BEEE56613}"/>
              </a:ext>
            </a:extLst>
          </p:cNvPr>
          <p:cNvSpPr txBox="1"/>
          <p:nvPr/>
        </p:nvSpPr>
        <p:spPr>
          <a:xfrm>
            <a:off x="996381" y="2156723"/>
            <a:ext cx="10625958" cy="923330"/>
          </a:xfrm>
          <a:prstGeom prst="rect">
            <a:avLst/>
          </a:prstGeom>
          <a:noFill/>
        </p:spPr>
        <p:txBody>
          <a:bodyPr wrap="square" rtlCol="0">
            <a:spAutoFit/>
          </a:bodyPr>
          <a:lstStyle/>
          <a:p>
            <a:r>
              <a:rPr lang="en-US" dirty="0" err="1">
                <a:solidFill>
                  <a:srgbClr val="72528A"/>
                </a:solidFill>
              </a:rPr>
              <a:t>SwitfTech</a:t>
            </a:r>
            <a:r>
              <a:rPr lang="en-US" dirty="0">
                <a:solidFill>
                  <a:srgbClr val="72528A"/>
                </a:solidFill>
              </a:rPr>
              <a:t> wants to follow best practices as they relate to SaaS but they don’t want to sacrifice their commitment to agile software development and failing fast, since their motto is speed, flexibility and success. Therefore, they will likely risk accepting.</a:t>
            </a:r>
          </a:p>
        </p:txBody>
      </p:sp>
    </p:spTree>
    <p:extLst>
      <p:ext uri="{BB962C8B-B14F-4D97-AF65-F5344CB8AC3E}">
        <p14:creationId xmlns:p14="http://schemas.microsoft.com/office/powerpoint/2010/main" val="1656496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a:xfrm>
            <a:off x="838200" y="346484"/>
            <a:ext cx="10515600" cy="1325563"/>
          </a:xfrm>
        </p:spPr>
        <p:txBody>
          <a:bodyPr/>
          <a:lstStyle/>
          <a:p>
            <a:r>
              <a:rPr lang="en-US" dirty="0"/>
              <a:t>Relevant Frameworks (2.)</a:t>
            </a:r>
          </a:p>
        </p:txBody>
      </p:sp>
      <p:sp>
        <p:nvSpPr>
          <p:cNvPr id="5" name="Title 1">
            <a:extLst>
              <a:ext uri="{FF2B5EF4-FFF2-40B4-BE49-F238E27FC236}">
                <a16:creationId xmlns:a16="http://schemas.microsoft.com/office/drawing/2014/main" id="{2218DEF6-0865-4BFE-96B0-DA45D18E2775}"/>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err="1">
                <a:solidFill>
                  <a:schemeClr val="accent3">
                    <a:lumMod val="50000"/>
                  </a:schemeClr>
                </a:solidFill>
                <a:latin typeface="Eras Bold ITC" panose="020B0907030504020204" pitchFamily="34" charset="0"/>
              </a:rPr>
              <a:t>SwiftTech</a:t>
            </a:r>
            <a:endParaRPr lang="en-US" sz="2800" i="1" dirty="0">
              <a:solidFill>
                <a:schemeClr val="accent3">
                  <a:lumMod val="50000"/>
                </a:schemeClr>
              </a:solidFill>
              <a:latin typeface="Eras Bold ITC" panose="020B0907030504020204" pitchFamily="34" charset="0"/>
            </a:endParaRPr>
          </a:p>
        </p:txBody>
      </p:sp>
      <p:pic>
        <p:nvPicPr>
          <p:cNvPr id="6" name="Graphic 5" descr="Rabbit">
            <a:extLst>
              <a:ext uri="{FF2B5EF4-FFF2-40B4-BE49-F238E27FC236}">
                <a16:creationId xmlns:a16="http://schemas.microsoft.com/office/drawing/2014/main" id="{C660F717-6642-4208-894C-60E0BCBAF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52551"/>
            <a:ext cx="764749" cy="764749"/>
          </a:xfrm>
          <a:prstGeom prst="rect">
            <a:avLst/>
          </a:prstGeom>
        </p:spPr>
      </p:pic>
      <p:sp>
        <p:nvSpPr>
          <p:cNvPr id="7" name="Rectangle 6">
            <a:extLst>
              <a:ext uri="{FF2B5EF4-FFF2-40B4-BE49-F238E27FC236}">
                <a16:creationId xmlns:a16="http://schemas.microsoft.com/office/drawing/2014/main" id="{A845568B-D2BF-4F9B-95AA-4A05C6448F7C}"/>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B460620-5FDE-3D75-E933-CE3FB8131D21}"/>
              </a:ext>
            </a:extLst>
          </p:cNvPr>
          <p:cNvSpPr txBox="1"/>
          <p:nvPr/>
        </p:nvSpPr>
        <p:spPr>
          <a:xfrm>
            <a:off x="996381" y="2156723"/>
            <a:ext cx="10625958" cy="1200329"/>
          </a:xfrm>
          <a:prstGeom prst="rect">
            <a:avLst/>
          </a:prstGeom>
          <a:noFill/>
        </p:spPr>
        <p:txBody>
          <a:bodyPr wrap="square" rtlCol="0">
            <a:spAutoFit/>
          </a:bodyPr>
          <a:lstStyle/>
          <a:p>
            <a:r>
              <a:rPr lang="en-US" dirty="0">
                <a:solidFill>
                  <a:srgbClr val="72528A"/>
                </a:solidFill>
              </a:rPr>
              <a:t>1. NIST CSRC</a:t>
            </a:r>
          </a:p>
          <a:p>
            <a:r>
              <a:rPr lang="en-US" dirty="0">
                <a:solidFill>
                  <a:srgbClr val="72528A"/>
                </a:solidFill>
              </a:rPr>
              <a:t>2. CIS Controls to Reduce Risk</a:t>
            </a:r>
          </a:p>
          <a:p>
            <a:r>
              <a:rPr lang="en-US" dirty="0">
                <a:solidFill>
                  <a:srgbClr val="72528A"/>
                </a:solidFill>
              </a:rPr>
              <a:t>3. ISO 27001 &amp; ISO 27002</a:t>
            </a:r>
          </a:p>
          <a:p>
            <a:r>
              <a:rPr lang="en-US" dirty="0">
                <a:solidFill>
                  <a:srgbClr val="72528A"/>
                </a:solidFill>
              </a:rPr>
              <a:t>4. HIPAA Security Rule</a:t>
            </a:r>
          </a:p>
        </p:txBody>
      </p:sp>
    </p:spTree>
    <p:extLst>
      <p:ext uri="{BB962C8B-B14F-4D97-AF65-F5344CB8AC3E}">
        <p14:creationId xmlns:p14="http://schemas.microsoft.com/office/powerpoint/2010/main" val="692375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p:txBody>
          <a:bodyPr/>
          <a:lstStyle/>
          <a:p>
            <a:r>
              <a:rPr lang="en-US" dirty="0"/>
              <a:t>Audit Against Frameworks (3.)</a:t>
            </a:r>
          </a:p>
        </p:txBody>
      </p:sp>
      <p:sp>
        <p:nvSpPr>
          <p:cNvPr id="5" name="Title 1">
            <a:extLst>
              <a:ext uri="{FF2B5EF4-FFF2-40B4-BE49-F238E27FC236}">
                <a16:creationId xmlns:a16="http://schemas.microsoft.com/office/drawing/2014/main" id="{2218DEF6-0865-4BFE-96B0-DA45D18E2775}"/>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err="1">
                <a:solidFill>
                  <a:schemeClr val="accent3">
                    <a:lumMod val="50000"/>
                  </a:schemeClr>
                </a:solidFill>
                <a:latin typeface="Eras Bold ITC" panose="020B0907030504020204" pitchFamily="34" charset="0"/>
              </a:rPr>
              <a:t>SwiftTech</a:t>
            </a:r>
            <a:endParaRPr lang="en-US" sz="2800" i="1" dirty="0">
              <a:solidFill>
                <a:schemeClr val="accent3">
                  <a:lumMod val="50000"/>
                </a:schemeClr>
              </a:solidFill>
              <a:latin typeface="Eras Bold ITC" panose="020B0907030504020204" pitchFamily="34" charset="0"/>
            </a:endParaRPr>
          </a:p>
        </p:txBody>
      </p:sp>
      <p:pic>
        <p:nvPicPr>
          <p:cNvPr id="6" name="Graphic 5" descr="Rabbit">
            <a:extLst>
              <a:ext uri="{FF2B5EF4-FFF2-40B4-BE49-F238E27FC236}">
                <a16:creationId xmlns:a16="http://schemas.microsoft.com/office/drawing/2014/main" id="{C660F717-6642-4208-894C-60E0BCBAF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132573"/>
            <a:ext cx="764749" cy="764749"/>
          </a:xfrm>
          <a:prstGeom prst="rect">
            <a:avLst/>
          </a:prstGeom>
        </p:spPr>
      </p:pic>
      <p:sp>
        <p:nvSpPr>
          <p:cNvPr id="7" name="Rectangle 6">
            <a:extLst>
              <a:ext uri="{FF2B5EF4-FFF2-40B4-BE49-F238E27FC236}">
                <a16:creationId xmlns:a16="http://schemas.microsoft.com/office/drawing/2014/main" id="{4292264A-CEBB-4B03-A35B-CAFC8C7E7636}"/>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EE6AD85-8F5D-39F0-928B-6FC3D53169A7}"/>
              </a:ext>
            </a:extLst>
          </p:cNvPr>
          <p:cNvSpPr txBox="1"/>
          <p:nvPr/>
        </p:nvSpPr>
        <p:spPr>
          <a:xfrm>
            <a:off x="996381" y="2156723"/>
            <a:ext cx="10625958" cy="258532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72528A"/>
                </a:solidFill>
              </a:rPr>
              <a:t>VPC3 File storage will support </a:t>
            </a:r>
            <a:r>
              <a:rPr lang="en-US" sz="1800" dirty="0">
                <a:solidFill>
                  <a:srgbClr val="72528A"/>
                </a:solidFill>
                <a:effectLst/>
                <a:latin typeface="Calibri" panose="020F0502020204030204" pitchFamily="34" charset="0"/>
                <a:ea typeface="Calibri" panose="020F0502020204030204" pitchFamily="34" charset="0"/>
                <a:cs typeface="Arial" panose="020B0604020202020204" pitchFamily="34" charset="0"/>
              </a:rPr>
              <a:t>AES-256 encryption and stronger.</a:t>
            </a:r>
          </a:p>
          <a:p>
            <a:pPr marL="285750" indent="-285750">
              <a:buFont typeface="Arial" panose="020B0604020202020204" pitchFamily="34" charset="0"/>
              <a:buChar char="•"/>
            </a:pPr>
            <a:r>
              <a:rPr lang="en-US" dirty="0">
                <a:solidFill>
                  <a:srgbClr val="72528A"/>
                </a:solidFill>
              </a:rPr>
              <a:t>Databases in production environment shall be encrypted. </a:t>
            </a:r>
          </a:p>
          <a:p>
            <a:pPr marL="285750" indent="-285750">
              <a:buFont typeface="Arial" panose="020B0604020202020204" pitchFamily="34" charset="0"/>
              <a:buChar char="•"/>
            </a:pPr>
            <a:r>
              <a:rPr lang="en-US" dirty="0">
                <a:solidFill>
                  <a:srgbClr val="72528A"/>
                </a:solidFill>
              </a:rPr>
              <a:t>Internal Network users shall use passwords with more than 12 characters.</a:t>
            </a:r>
          </a:p>
          <a:p>
            <a:pPr marL="285750" indent="-285750">
              <a:buFont typeface="Arial" panose="020B0604020202020204" pitchFamily="34" charset="0"/>
              <a:buChar char="•"/>
            </a:pPr>
            <a:r>
              <a:rPr lang="en-US" dirty="0">
                <a:solidFill>
                  <a:srgbClr val="72528A"/>
                </a:solidFill>
              </a:rPr>
              <a:t>Passwords shall expire after 120 days.</a:t>
            </a:r>
          </a:p>
          <a:p>
            <a:pPr marL="285750" indent="-285750">
              <a:buFont typeface="Arial" panose="020B0604020202020204" pitchFamily="34" charset="0"/>
              <a:buChar char="•"/>
            </a:pPr>
            <a:r>
              <a:rPr lang="en-US" dirty="0">
                <a:solidFill>
                  <a:srgbClr val="72528A"/>
                </a:solidFill>
              </a:rPr>
              <a:t>VPN access requires MFA. </a:t>
            </a:r>
          </a:p>
          <a:p>
            <a:pPr marL="285750" indent="-285750">
              <a:buFont typeface="Arial" panose="020B0604020202020204" pitchFamily="34" charset="0"/>
              <a:buChar char="•"/>
            </a:pPr>
            <a:r>
              <a:rPr lang="en-US" dirty="0">
                <a:solidFill>
                  <a:srgbClr val="72528A"/>
                </a:solidFill>
              </a:rPr>
              <a:t>TLS v1.2 will be used between the cloud production environment and </a:t>
            </a:r>
            <a:r>
              <a:rPr lang="en-US" dirty="0" err="1">
                <a:solidFill>
                  <a:srgbClr val="72528A"/>
                </a:solidFill>
              </a:rPr>
              <a:t>SwiftTech’s</a:t>
            </a:r>
            <a:r>
              <a:rPr lang="en-US" dirty="0">
                <a:solidFill>
                  <a:srgbClr val="72528A"/>
                </a:solidFill>
              </a:rPr>
              <a:t> physical location.</a:t>
            </a:r>
          </a:p>
          <a:p>
            <a:pPr marL="285750" indent="-285750">
              <a:buFont typeface="Arial" panose="020B0604020202020204" pitchFamily="34" charset="0"/>
              <a:buChar char="•"/>
            </a:pPr>
            <a:r>
              <a:rPr lang="en-US" dirty="0">
                <a:solidFill>
                  <a:srgbClr val="72528A"/>
                </a:solidFill>
              </a:rPr>
              <a:t>Application development Tiers will be segmented from Business Application servers. </a:t>
            </a:r>
          </a:p>
          <a:p>
            <a:pPr marL="285750" indent="-285750">
              <a:buFont typeface="Arial" panose="020B0604020202020204" pitchFamily="34" charset="0"/>
              <a:buChar char="•"/>
            </a:pPr>
            <a:r>
              <a:rPr lang="en-US" dirty="0">
                <a:solidFill>
                  <a:srgbClr val="72528A"/>
                </a:solidFill>
              </a:rPr>
              <a:t>Development Tier servers shall be updated on a regular basis. </a:t>
            </a:r>
          </a:p>
          <a:p>
            <a:pPr marL="285750" indent="-285750">
              <a:buFont typeface="Arial" panose="020B0604020202020204" pitchFamily="34" charset="0"/>
              <a:buChar char="•"/>
            </a:pPr>
            <a:r>
              <a:rPr lang="en-US" dirty="0">
                <a:solidFill>
                  <a:srgbClr val="72528A"/>
                </a:solidFill>
              </a:rPr>
              <a:t>Application code will be scanned for vulnerabilities before being published into production environment.</a:t>
            </a:r>
          </a:p>
        </p:txBody>
      </p:sp>
    </p:spTree>
    <p:extLst>
      <p:ext uri="{BB962C8B-B14F-4D97-AF65-F5344CB8AC3E}">
        <p14:creationId xmlns:p14="http://schemas.microsoft.com/office/powerpoint/2010/main" val="2764727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D0B-1FCB-4168-B9BB-7179B7C34FC8}"/>
              </a:ext>
            </a:extLst>
          </p:cNvPr>
          <p:cNvSpPr>
            <a:spLocks noGrp="1"/>
          </p:cNvSpPr>
          <p:nvPr>
            <p:ph type="title"/>
          </p:nvPr>
        </p:nvSpPr>
        <p:spPr/>
        <p:txBody>
          <a:bodyPr/>
          <a:lstStyle/>
          <a:p>
            <a:r>
              <a:rPr lang="en-US" dirty="0"/>
              <a:t>Governance Mechanisms for End-User Management Controls (6.)</a:t>
            </a:r>
          </a:p>
        </p:txBody>
      </p:sp>
      <p:sp>
        <p:nvSpPr>
          <p:cNvPr id="4" name="TextBox 3">
            <a:extLst>
              <a:ext uri="{FF2B5EF4-FFF2-40B4-BE49-F238E27FC236}">
                <a16:creationId xmlns:a16="http://schemas.microsoft.com/office/drawing/2014/main" id="{7DCBFF04-BF91-4BFE-9730-8E33F6F868CD}"/>
              </a:ext>
            </a:extLst>
          </p:cNvPr>
          <p:cNvSpPr txBox="1"/>
          <p:nvPr/>
        </p:nvSpPr>
        <p:spPr>
          <a:xfrm>
            <a:off x="996381" y="2156723"/>
            <a:ext cx="10625958" cy="1477328"/>
          </a:xfrm>
          <a:prstGeom prst="rect">
            <a:avLst/>
          </a:prstGeom>
          <a:noFill/>
        </p:spPr>
        <p:txBody>
          <a:bodyPr wrap="square" rtlCol="0">
            <a:spAutoFit/>
          </a:bodyPr>
          <a:lstStyle/>
          <a:p>
            <a:pPr marL="342900" indent="-342900">
              <a:buAutoNum type="arabicPeriod"/>
            </a:pPr>
            <a:r>
              <a:rPr lang="en-US" dirty="0">
                <a:solidFill>
                  <a:srgbClr val="72528A"/>
                </a:solidFill>
              </a:rPr>
              <a:t>Only authorized users shall have access to the required services and data. </a:t>
            </a:r>
          </a:p>
          <a:p>
            <a:pPr marL="342900" indent="-342900">
              <a:buAutoNum type="arabicPeriod"/>
            </a:pPr>
            <a:r>
              <a:rPr lang="en-US" dirty="0">
                <a:solidFill>
                  <a:srgbClr val="72528A"/>
                </a:solidFill>
              </a:rPr>
              <a:t>Users will only use complex passwords that consist of more than 12 characters, letters, numbers and special characters.</a:t>
            </a:r>
          </a:p>
          <a:p>
            <a:pPr marL="342900" indent="-342900">
              <a:buAutoNum type="arabicPeriod"/>
            </a:pPr>
            <a:r>
              <a:rPr lang="en-US" dirty="0">
                <a:solidFill>
                  <a:srgbClr val="72528A"/>
                </a:solidFill>
              </a:rPr>
              <a:t>Passwords will have a 120-day expiration date.</a:t>
            </a:r>
          </a:p>
          <a:p>
            <a:pPr marL="342900" indent="-342900">
              <a:buAutoNum type="arabicPeriod"/>
            </a:pPr>
            <a:r>
              <a:rPr lang="en-US" dirty="0">
                <a:solidFill>
                  <a:srgbClr val="72528A"/>
                </a:solidFill>
              </a:rPr>
              <a:t>A real-time antivirus will be installed on each endpoint.</a:t>
            </a:r>
          </a:p>
        </p:txBody>
      </p:sp>
      <p:sp>
        <p:nvSpPr>
          <p:cNvPr id="5" name="Title 1">
            <a:extLst>
              <a:ext uri="{FF2B5EF4-FFF2-40B4-BE49-F238E27FC236}">
                <a16:creationId xmlns:a16="http://schemas.microsoft.com/office/drawing/2014/main" id="{4F8DEDB7-4B11-4F63-A1A7-AC6CA25B097A}"/>
              </a:ext>
            </a:extLst>
          </p:cNvPr>
          <p:cNvSpPr txBox="1">
            <a:spLocks/>
          </p:cNvSpPr>
          <p:nvPr/>
        </p:nvSpPr>
        <p:spPr>
          <a:xfrm>
            <a:off x="10028116" y="316297"/>
            <a:ext cx="2515842" cy="13557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1" dirty="0" err="1">
                <a:solidFill>
                  <a:schemeClr val="accent3">
                    <a:lumMod val="50000"/>
                  </a:schemeClr>
                </a:solidFill>
                <a:latin typeface="Eras Bold ITC" panose="020B0907030504020204" pitchFamily="34" charset="0"/>
              </a:rPr>
              <a:t>SwiftTech</a:t>
            </a:r>
            <a:endParaRPr lang="en-US" sz="2800" i="1" dirty="0">
              <a:solidFill>
                <a:schemeClr val="accent3">
                  <a:lumMod val="50000"/>
                </a:schemeClr>
              </a:solidFill>
              <a:latin typeface="Eras Bold ITC" panose="020B0907030504020204" pitchFamily="34" charset="0"/>
            </a:endParaRPr>
          </a:p>
        </p:txBody>
      </p:sp>
      <p:pic>
        <p:nvPicPr>
          <p:cNvPr id="6" name="Graphic 5" descr="Rabbit">
            <a:extLst>
              <a:ext uri="{FF2B5EF4-FFF2-40B4-BE49-F238E27FC236}">
                <a16:creationId xmlns:a16="http://schemas.microsoft.com/office/drawing/2014/main" id="{351C62C8-4686-433C-8B81-A0C795024F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6037" y="-132573"/>
            <a:ext cx="764749" cy="764749"/>
          </a:xfrm>
          <a:prstGeom prst="rect">
            <a:avLst/>
          </a:prstGeom>
        </p:spPr>
      </p:pic>
      <p:sp>
        <p:nvSpPr>
          <p:cNvPr id="3" name="Rectangle 2">
            <a:extLst>
              <a:ext uri="{FF2B5EF4-FFF2-40B4-BE49-F238E27FC236}">
                <a16:creationId xmlns:a16="http://schemas.microsoft.com/office/drawing/2014/main" id="{4531930C-8DF5-49B9-BC9B-2C2E769E1E78}"/>
              </a:ext>
            </a:extLst>
          </p:cNvPr>
          <p:cNvSpPr/>
          <p:nvPr/>
        </p:nvSpPr>
        <p:spPr>
          <a:xfrm>
            <a:off x="0" y="6636412"/>
            <a:ext cx="12192000" cy="221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8957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3994</TotalTime>
  <Words>558</Words>
  <Application>Microsoft Office PowerPoint</Application>
  <PresentationFormat>Widescreen</PresentationFormat>
  <Paragraphs>115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Eras Bold ITC</vt:lpstr>
      <vt:lpstr>Helvetica Neue Medium</vt:lpstr>
      <vt:lpstr>Office Theme</vt:lpstr>
      <vt:lpstr>PowerPoint Presentation</vt:lpstr>
      <vt:lpstr>PowerPoint Presentation</vt:lpstr>
      <vt:lpstr>SwiftTech</vt:lpstr>
      <vt:lpstr>PowerPoint Presentation</vt:lpstr>
      <vt:lpstr>PowerPoint Presentation</vt:lpstr>
      <vt:lpstr>Security Posture (1.)</vt:lpstr>
      <vt:lpstr>Relevant Frameworks (2.)</vt:lpstr>
      <vt:lpstr>Audit Against Frameworks (3.)</vt:lpstr>
      <vt:lpstr>Governance Mechanisms for End-User Management Controls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SwiftTech</dc:title>
  <dc:creator>Christopher Pike</dc:creator>
  <cp:lastModifiedBy>Lama .</cp:lastModifiedBy>
  <cp:revision>43</cp:revision>
  <dcterms:created xsi:type="dcterms:W3CDTF">2020-04-13T05:32:58Z</dcterms:created>
  <dcterms:modified xsi:type="dcterms:W3CDTF">2023-09-02T19:12:53Z</dcterms:modified>
</cp:coreProperties>
</file>