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5033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18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  <pc:docChgLst>
    <pc:chgData name="Mckinley Petalver" userId="656987f4000f6abe" providerId="LiveId" clId="{EA982EF3-8184-4B94-993A-3C5A35558C37}"/>
    <pc:docChg chg="custSel modSld">
      <pc:chgData name="Mckinley Petalver" userId="656987f4000f6abe" providerId="LiveId" clId="{EA982EF3-8184-4B94-993A-3C5A35558C37}" dt="2024-01-03T09:39:22.167" v="44" actId="20577"/>
      <pc:docMkLst>
        <pc:docMk/>
      </pc:docMkLst>
      <pc:sldChg chg="modSp mod">
        <pc:chgData name="Mckinley Petalver" userId="656987f4000f6abe" providerId="LiveId" clId="{EA982EF3-8184-4B94-993A-3C5A35558C37}" dt="2024-01-03T09:39:22.167" v="44" actId="20577"/>
        <pc:sldMkLst>
          <pc:docMk/>
          <pc:sldMk cId="3237914124" sldId="256"/>
        </pc:sldMkLst>
        <pc:spChg chg="mod">
          <ac:chgData name="Mckinley Petalver" userId="656987f4000f6abe" providerId="LiveId" clId="{EA982EF3-8184-4B94-993A-3C5A35558C37}" dt="2024-01-03T09:39:22.167" v="44" actId="20577"/>
          <ac:spMkLst>
            <pc:docMk/>
            <pc:sldMk cId="3237914124" sldId="256"/>
            <ac:spMk id="2" creationId="{2FE973FE-1F8B-4DED-8DC0-71E98767897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075452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</a:t>
            </a:r>
            <a:r>
              <a:rPr lang="en-US">
                <a:solidFill>
                  <a:srgbClr val="0E659B"/>
                </a:solidFill>
              </a:rPr>
              <a:t>Developer Survey 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Mckinley Petalver</a:t>
            </a:r>
          </a:p>
          <a:p>
            <a:pPr marL="0" indent="0">
              <a:buNone/>
            </a:pPr>
            <a:r>
              <a:rPr lang="en-US" dirty="0"/>
              <a:t>January 3, 2024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https://www.linkedin.com/in/mckinleypetalver/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Decline in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Huge rise in PostgreSQL and MongoDB</a:t>
            </a:r>
          </a:p>
          <a:p>
            <a:r>
              <a:rPr lang="en-US" dirty="0"/>
              <a:t>Slight rise in Redis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Databases trend shift.</a:t>
            </a:r>
          </a:p>
          <a:p>
            <a:r>
              <a:rPr lang="en-US" dirty="0"/>
              <a:t>Establishment of PostgreSQL and MongoDB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https://drive.google.com/file/d/1Z75XlH2adF4QDrmnHR7lVjKNGol4vh27/view?usp=sharing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F88F31-F342-C08B-0F21-FD46917C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92411" y="1530855"/>
            <a:ext cx="9407177" cy="4784778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persist at the forefront but show a slight decline.</a:t>
            </a:r>
          </a:p>
          <a:p>
            <a:r>
              <a:rPr lang="en-US" dirty="0"/>
              <a:t>MySQL usage sees a decline.</a:t>
            </a:r>
          </a:p>
          <a:p>
            <a:r>
              <a:rPr lang="en-US" dirty="0"/>
              <a:t>Kotlin, Go and Redis are on the rise.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Programmers are adapting to newer languages.</a:t>
            </a:r>
          </a:p>
          <a:p>
            <a:r>
              <a:rPr lang="en-US" dirty="0"/>
              <a:t>Organizations may need to consider the evolving landscape for skill requirements.</a:t>
            </a:r>
          </a:p>
          <a:p>
            <a:r>
              <a:rPr lang="en-US" dirty="0"/>
              <a:t>Significant shifts in database preferences call for industry adaptation.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Evolving Landscape: The findings reflect a dynamic and evolving landscape in both programming languages and databases, underscoring the industry's responsiveness to emerging technologies.</a:t>
            </a:r>
          </a:p>
          <a:p>
            <a:endParaRPr lang="en-US" dirty="0"/>
          </a:p>
          <a:p>
            <a:r>
              <a:rPr lang="en-US" dirty="0"/>
              <a:t>Adaptation Imperative: Professionals and organizations must adapt to the changing trends, embracing newer languages and databases to stay relevant and competitive in the ever-evolving tech ecosystem.</a:t>
            </a:r>
          </a:p>
          <a:p>
            <a:endParaRPr lang="en-US" dirty="0"/>
          </a:p>
          <a:p>
            <a:r>
              <a:rPr lang="en-US" dirty="0"/>
              <a:t>Strategic Considerations: The identified trends provide valuable insights for strategic decision-making, guiding individuals and businesses in aligning their skills and infrastructure with the current and future demands of the tech industry.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CC3AF-C1E4-6118-D557-94A6FE4944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86103" y="1551214"/>
            <a:ext cx="7419794" cy="4923735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D72C59-E818-ACBB-CFDE-B33D6E877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38267" y="1378986"/>
            <a:ext cx="6915466" cy="4873542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Analysis of recent data collected from diverse demographic groups within the technological professional community sheds light on both current and future trends in </a:t>
            </a:r>
            <a:r>
              <a:rPr lang="en-US" sz="2200" b="1" dirty="0"/>
              <a:t>programming languages</a:t>
            </a:r>
            <a:r>
              <a:rPr lang="en-US" sz="2200" dirty="0"/>
              <a:t>, </a:t>
            </a:r>
            <a:r>
              <a:rPr lang="en-US" sz="2200" b="1" dirty="0"/>
              <a:t>databases</a:t>
            </a:r>
            <a:r>
              <a:rPr lang="en-US" sz="2200" dirty="0"/>
              <a:t>, </a:t>
            </a:r>
            <a:r>
              <a:rPr lang="en-US" sz="2200" b="1" dirty="0"/>
              <a:t>web frameworks</a:t>
            </a:r>
            <a:r>
              <a:rPr lang="en-US" sz="2200" dirty="0"/>
              <a:t>, and </a:t>
            </a:r>
            <a:r>
              <a:rPr lang="en-US" sz="2200" b="1" dirty="0"/>
              <a:t>platforms</a:t>
            </a:r>
            <a:r>
              <a:rPr lang="en-US" sz="2200" dirty="0"/>
              <a:t>.</a:t>
            </a:r>
            <a:endParaRPr lang="en-US" sz="1800" dirty="0"/>
          </a:p>
          <a:p>
            <a:r>
              <a:rPr lang="en-US" sz="2200" dirty="0"/>
              <a:t>Current Trends:</a:t>
            </a:r>
          </a:p>
          <a:p>
            <a:pPr lvl="1"/>
            <a:r>
              <a:rPr lang="en-US" sz="1800" dirty="0"/>
              <a:t>Dominance of Python, HTML/CSS, and JavaScript in programming languages.</a:t>
            </a:r>
          </a:p>
          <a:p>
            <a:pPr lvl="1"/>
            <a:r>
              <a:rPr lang="en-US" sz="1800" dirty="0"/>
              <a:t>Prevailing use of </a:t>
            </a:r>
            <a:r>
              <a:rPr lang="en-US" sz="1800" dirty="0" err="1"/>
              <a:t>mySQL</a:t>
            </a:r>
            <a:r>
              <a:rPr lang="en-US" sz="1800" dirty="0"/>
              <a:t>, with Windows, Linux and Docker leading in platform choices.</a:t>
            </a:r>
          </a:p>
          <a:p>
            <a:r>
              <a:rPr lang="en-US" sz="2200" dirty="0"/>
              <a:t>Future Aspirations:</a:t>
            </a:r>
          </a:p>
          <a:p>
            <a:pPr lvl="1"/>
            <a:r>
              <a:rPr lang="en-US" sz="1800" dirty="0"/>
              <a:t>Growing interest in Kotlin and Go for programming languages.</a:t>
            </a:r>
          </a:p>
          <a:p>
            <a:pPr lvl="1"/>
            <a:r>
              <a:rPr lang="en-US" sz="1800" dirty="0"/>
              <a:t>Emerging curiosity in PostgreSQL, MongoDB and Redis for databases and React.js for web frameworks.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Explore current data trends using visualizations</a:t>
            </a:r>
          </a:p>
          <a:p>
            <a:r>
              <a:rPr lang="en-US" sz="2200" dirty="0"/>
              <a:t>Uncover patterns for future trends</a:t>
            </a:r>
          </a:p>
          <a:p>
            <a:r>
              <a:rPr lang="en-US" sz="2200" dirty="0"/>
              <a:t>Spotlight on respondent demographics for a nuanced perspective.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Gender</a:t>
            </a:r>
          </a:p>
          <a:p>
            <a:pPr lvl="1"/>
            <a:r>
              <a:rPr lang="en-US" sz="1800" dirty="0"/>
              <a:t>Country</a:t>
            </a:r>
          </a:p>
          <a:p>
            <a:pPr lvl="1"/>
            <a:r>
              <a:rPr lang="en-US" sz="1800" dirty="0"/>
              <a:t>Education Level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pPr lvl="1"/>
            <a:r>
              <a:rPr lang="en-US" sz="1800" dirty="0"/>
              <a:t>Web scraping</a:t>
            </a:r>
          </a:p>
          <a:p>
            <a:pPr lvl="1"/>
            <a:r>
              <a:rPr lang="en-US" sz="1800" dirty="0"/>
              <a:t>APIs</a:t>
            </a:r>
          </a:p>
          <a:p>
            <a:pPr lvl="1"/>
            <a:r>
              <a:rPr lang="en-US" sz="1800" dirty="0"/>
              <a:t>Request library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Data distribution</a:t>
            </a:r>
          </a:p>
          <a:p>
            <a:pPr lvl="1"/>
            <a:r>
              <a:rPr lang="en-US" sz="1800" dirty="0"/>
              <a:t>Outliers</a:t>
            </a:r>
          </a:p>
          <a:p>
            <a:pPr lvl="1"/>
            <a:r>
              <a:rPr lang="en-US" sz="1800" dirty="0"/>
              <a:t>Correlations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83EBD-2A0F-53AF-BBB2-E8B0653E8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7" y="2665282"/>
            <a:ext cx="5289133" cy="2485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0A9DC-A59A-F36C-7A6E-3B6299B49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2879"/>
            <a:ext cx="5746688" cy="28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maintain their top positions, albeit experiencing a slight decline.</a:t>
            </a:r>
          </a:p>
          <a:p>
            <a:r>
              <a:rPr lang="en-US" dirty="0"/>
              <a:t>Decline in Java and PHP.</a:t>
            </a:r>
          </a:p>
          <a:p>
            <a:r>
              <a:rPr lang="en-US" dirty="0"/>
              <a:t>Uprising Kotlin and Go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Programmers shifting to newer languages.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C6E2F-C00E-15B7-2444-B06CCB24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9" y="2649893"/>
            <a:ext cx="4860408" cy="2743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23419-3A89-24DE-7337-02812347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649893"/>
            <a:ext cx="5719608" cy="27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462</Words>
  <Application>Microsoft Office PowerPoint</Application>
  <PresentationFormat>Widescreen</PresentationFormat>
  <Paragraphs>98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Mckinley Petalver</cp:lastModifiedBy>
  <cp:revision>30</cp:revision>
  <dcterms:created xsi:type="dcterms:W3CDTF">2020-10-28T18:29:43Z</dcterms:created>
  <dcterms:modified xsi:type="dcterms:W3CDTF">2024-01-03T09:39:23Z</dcterms:modified>
</cp:coreProperties>
</file>