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80" r:id="rId10"/>
    <p:sldId id="281" r:id="rId11"/>
    <p:sldId id="268" r:id="rId12"/>
    <p:sldId id="263" r:id="rId13"/>
    <p:sldId id="258" r:id="rId14"/>
    <p:sldId id="264" r:id="rId15"/>
    <p:sldId id="278" r:id="rId16"/>
    <p:sldId id="279" r:id="rId17"/>
    <p:sldId id="267" r:id="rId18"/>
    <p:sldId id="272" r:id="rId19"/>
    <p:sldId id="273" r:id="rId20"/>
    <p:sldId id="274" r:id="rId21"/>
    <p:sldId id="283"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5033" autoAdjust="0"/>
  </p:normalViewPr>
  <p:slideViewPr>
    <p:cSldViewPr snapToGrid="0" snapToObjects="1" showGuides="1">
      <p:cViewPr varScale="1">
        <p:scale>
          <a:sx n="80" d="100"/>
          <a:sy n="80" d="100"/>
        </p:scale>
        <p:origin x="1200"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ley Petalver" userId="656987f4000f6abe" providerId="LiveId" clId="{EA982EF3-8184-4B94-993A-3C5A35558C37}"/>
    <pc:docChg chg="custSel modSld">
      <pc:chgData name="Mckinley Petalver" userId="656987f4000f6abe" providerId="LiveId" clId="{EA982EF3-8184-4B94-993A-3C5A35558C37}" dt="2024-01-03T09:39:22.167" v="44" actId="20577"/>
      <pc:docMkLst>
        <pc:docMk/>
      </pc:docMkLst>
      <pc:sldChg chg="modSp mod">
        <pc:chgData name="Mckinley Petalver" userId="656987f4000f6abe" providerId="LiveId" clId="{EA982EF3-8184-4B94-993A-3C5A35558C37}" dt="2024-01-03T09:39:22.167" v="44" actId="20577"/>
        <pc:sldMkLst>
          <pc:docMk/>
          <pc:sldMk cId="3237914124" sldId="256"/>
        </pc:sldMkLst>
        <pc:spChg chg="mod">
          <ac:chgData name="Mckinley Petalver" userId="656987f4000f6abe" providerId="LiveId" clId="{EA982EF3-8184-4B94-993A-3C5A35558C37}" dt="2024-01-03T09:39:22.167" v="44" actId="20577"/>
          <ac:spMkLst>
            <pc:docMk/>
            <pc:sldMk cId="3237914124" sldId="256"/>
            <ac:spMk id="2" creationId="{2FE973FE-1F8B-4DED-8DC0-71E987678976}"/>
          </ac:spMkLst>
        </pc:spChg>
      </pc:sldChg>
    </pc:docChg>
  </pc:docChgLst>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78543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customXml" Target="../ink/ink47.xml"/><Relationship Id="rId18" Type="http://schemas.openxmlformats.org/officeDocument/2006/relationships/customXml" Target="../ink/ink50.xml"/><Relationship Id="rId26" Type="http://schemas.openxmlformats.org/officeDocument/2006/relationships/customXml" Target="../ink/ink58.xml"/><Relationship Id="rId3" Type="http://schemas.openxmlformats.org/officeDocument/2006/relationships/image" Target="../media/image6.png"/><Relationship Id="rId21" Type="http://schemas.openxmlformats.org/officeDocument/2006/relationships/customXml" Target="../ink/ink53.xml"/><Relationship Id="rId7" Type="http://schemas.openxmlformats.org/officeDocument/2006/relationships/image" Target="../media/image33.png"/><Relationship Id="rId12" Type="http://schemas.openxmlformats.org/officeDocument/2006/relationships/image" Target="../media/image34.png"/><Relationship Id="rId17" Type="http://schemas.openxmlformats.org/officeDocument/2006/relationships/image" Target="../media/image36.png"/><Relationship Id="rId25" Type="http://schemas.openxmlformats.org/officeDocument/2006/relationships/customXml" Target="../ink/ink57.xml"/><Relationship Id="rId2" Type="http://schemas.openxmlformats.org/officeDocument/2006/relationships/notesSlide" Target="../notesSlides/notesSlide4.xml"/><Relationship Id="rId16" Type="http://schemas.openxmlformats.org/officeDocument/2006/relationships/customXml" Target="../ink/ink49.xml"/><Relationship Id="rId20" Type="http://schemas.openxmlformats.org/officeDocument/2006/relationships/customXml" Target="../ink/ink52.xml"/><Relationship Id="rId29"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customXml" Target="../ink/ink42.xml"/><Relationship Id="rId11" Type="http://schemas.openxmlformats.org/officeDocument/2006/relationships/customXml" Target="../ink/ink46.xml"/><Relationship Id="rId24" Type="http://schemas.openxmlformats.org/officeDocument/2006/relationships/customXml" Target="../ink/ink56.xml"/><Relationship Id="rId32"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customXml" Target="../ink/ink48.xml"/><Relationship Id="rId23" Type="http://schemas.openxmlformats.org/officeDocument/2006/relationships/customXml" Target="../ink/ink55.xml"/><Relationship Id="rId28" Type="http://schemas.openxmlformats.org/officeDocument/2006/relationships/customXml" Target="../ink/ink60.xml"/><Relationship Id="rId10" Type="http://schemas.openxmlformats.org/officeDocument/2006/relationships/customXml" Target="../ink/ink45.xml"/><Relationship Id="rId19" Type="http://schemas.openxmlformats.org/officeDocument/2006/relationships/customXml" Target="../ink/ink51.xml"/><Relationship Id="rId31" Type="http://schemas.openxmlformats.org/officeDocument/2006/relationships/customXml" Target="../ink/ink62.xml"/><Relationship Id="rId4" Type="http://schemas.openxmlformats.org/officeDocument/2006/relationships/customXml" Target="../ink/ink41.xml"/><Relationship Id="rId9" Type="http://schemas.openxmlformats.org/officeDocument/2006/relationships/customXml" Target="../ink/ink44.xml"/><Relationship Id="rId14" Type="http://schemas.openxmlformats.org/officeDocument/2006/relationships/image" Target="../media/image35.png"/><Relationship Id="rId22" Type="http://schemas.openxmlformats.org/officeDocument/2006/relationships/customXml" Target="../ink/ink54.xml"/><Relationship Id="rId27" Type="http://schemas.openxmlformats.org/officeDocument/2006/relationships/customXml" Target="../ink/ink59.xml"/><Relationship Id="rId30" Type="http://schemas.openxmlformats.org/officeDocument/2006/relationships/customXml" Target="../ink/ink61.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075452" cy="1325563"/>
          </a:xfrm>
        </p:spPr>
        <p:txBody>
          <a:bodyPr anchor="ctr">
            <a:normAutofit fontScale="90000"/>
          </a:bodyPr>
          <a:lstStyle/>
          <a:p>
            <a:r>
              <a:rPr lang="en-US" dirty="0">
                <a:solidFill>
                  <a:srgbClr val="0E659B"/>
                </a:solidFill>
              </a:rPr>
              <a:t>Stack Overflow </a:t>
            </a:r>
            <a:r>
              <a:rPr lang="en-US">
                <a:solidFill>
                  <a:srgbClr val="0E659B"/>
                </a:solidFill>
              </a:rPr>
              <a:t>Developer Survey 2019</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Mckinley Petalver</a:t>
            </a:r>
          </a:p>
          <a:p>
            <a:pPr marL="0" indent="0">
              <a:buNone/>
            </a:pPr>
            <a:r>
              <a:rPr lang="en-US" dirty="0"/>
              <a:t>January 3, 2024</a:t>
            </a:r>
          </a:p>
          <a:p>
            <a:pPr marL="0" indent="0">
              <a:buNone/>
            </a:pPr>
            <a:endParaRPr lang="en-US" dirty="0"/>
          </a:p>
          <a:p>
            <a:pPr marL="0" indent="0">
              <a:buNone/>
            </a:pPr>
            <a:r>
              <a:rPr lang="en-US" dirty="0"/>
              <a:t>https://www.linkedin.com/in/mckinleypetalver/</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0D483EBD-2A0F-53AF-BBB2-E8B0653E874D}"/>
              </a:ext>
            </a:extLst>
          </p:cNvPr>
          <p:cNvPicPr>
            <a:picLocks noChangeAspect="1"/>
          </p:cNvPicPr>
          <p:nvPr/>
        </p:nvPicPr>
        <p:blipFill rotWithShape="1">
          <a:blip r:embed="rId3"/>
          <a:srcRect t="10100"/>
          <a:stretch/>
        </p:blipFill>
        <p:spPr>
          <a:xfrm>
            <a:off x="169114" y="2392879"/>
            <a:ext cx="5746688" cy="2825496"/>
          </a:xfrm>
          <a:prstGeom prst="rect">
            <a:avLst/>
          </a:prstGeom>
        </p:spPr>
      </p:pic>
      <p:pic>
        <p:nvPicPr>
          <p:cNvPr id="9" name="Picture 8">
            <a:extLst>
              <a:ext uri="{FF2B5EF4-FFF2-40B4-BE49-F238E27FC236}">
                <a16:creationId xmlns:a16="http://schemas.microsoft.com/office/drawing/2014/main" id="{8A80A9DC-A59A-F36C-7A6E-3B6299B4985E}"/>
              </a:ext>
            </a:extLst>
          </p:cNvPr>
          <p:cNvPicPr>
            <a:picLocks noChangeAspect="1"/>
          </p:cNvPicPr>
          <p:nvPr/>
        </p:nvPicPr>
        <p:blipFill>
          <a:blip r:embed="rId4"/>
          <a:srcRect/>
          <a:stretch/>
        </p:blipFill>
        <p:spPr>
          <a:xfrm>
            <a:off x="6276200" y="2392879"/>
            <a:ext cx="5746688" cy="282293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JavaScript and HTML/CSS maintain their top positions, albeit experiencing a slight decline.</a:t>
            </a:r>
          </a:p>
          <a:p>
            <a:r>
              <a:rPr lang="en-US" dirty="0"/>
              <a:t>Decline in Java and PHP.</a:t>
            </a:r>
          </a:p>
          <a:p>
            <a:r>
              <a:rPr lang="en-US" dirty="0"/>
              <a:t>Uprising Kotlin and Go languages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Programmers shifting to newer languages.</a:t>
            </a:r>
          </a:p>
        </p:txBody>
      </p:sp>
    </p:spTree>
    <p:extLst>
      <p:ext uri="{BB962C8B-B14F-4D97-AF65-F5344CB8AC3E}">
        <p14:creationId xmlns:p14="http://schemas.microsoft.com/office/powerpoint/2010/main" val="54556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2C1C6E2F-C00E-15B7-2444-B06CCB24E7EF}"/>
              </a:ext>
            </a:extLst>
          </p:cNvPr>
          <p:cNvPicPr>
            <a:picLocks noChangeAspect="1"/>
          </p:cNvPicPr>
          <p:nvPr/>
        </p:nvPicPr>
        <p:blipFill>
          <a:blip r:embed="rId2"/>
          <a:srcRect/>
          <a:stretch/>
        </p:blipFill>
        <p:spPr>
          <a:xfrm>
            <a:off x="166670" y="2640258"/>
            <a:ext cx="5751576" cy="2793045"/>
          </a:xfrm>
          <a:prstGeom prst="rect">
            <a:avLst/>
          </a:prstGeom>
        </p:spPr>
      </p:pic>
      <p:pic>
        <p:nvPicPr>
          <p:cNvPr id="9" name="Picture 8">
            <a:extLst>
              <a:ext uri="{FF2B5EF4-FFF2-40B4-BE49-F238E27FC236}">
                <a16:creationId xmlns:a16="http://schemas.microsoft.com/office/drawing/2014/main" id="{E6023419-3A89-24DE-7337-028123472FF1}"/>
              </a:ext>
            </a:extLst>
          </p:cNvPr>
          <p:cNvPicPr>
            <a:picLocks/>
          </p:cNvPicPr>
          <p:nvPr/>
        </p:nvPicPr>
        <p:blipFill>
          <a:blip r:embed="rId3"/>
          <a:srcRect/>
          <a:stretch/>
        </p:blipFill>
        <p:spPr>
          <a:xfrm>
            <a:off x="5918246" y="2506661"/>
            <a:ext cx="5751576" cy="281635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Decline in </a:t>
            </a:r>
            <a:r>
              <a:rPr lang="en-US" dirty="0" err="1"/>
              <a:t>mySQL</a:t>
            </a:r>
            <a:endParaRPr lang="en-US" dirty="0"/>
          </a:p>
          <a:p>
            <a:r>
              <a:rPr lang="en-US" dirty="0"/>
              <a:t>Huge rise in PostgreSQL and MongoDB</a:t>
            </a:r>
          </a:p>
          <a:p>
            <a:r>
              <a:rPr lang="en-US" dirty="0"/>
              <a:t>Slight rise in Redis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Databases trend shift.</a:t>
            </a:r>
          </a:p>
          <a:p>
            <a:r>
              <a:rPr lang="en-US" dirty="0"/>
              <a:t>Establishment of PostgreSQL and MongoDB in the market.</a:t>
            </a:r>
          </a:p>
        </p:txBody>
      </p:sp>
    </p:spTree>
    <p:extLst>
      <p:ext uri="{BB962C8B-B14F-4D97-AF65-F5344CB8AC3E}">
        <p14:creationId xmlns:p14="http://schemas.microsoft.com/office/powerpoint/2010/main" val="265960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https://drive.google.com/file/d/1zMRfTnJHQ3IcZ7Eh2bQGuUkyWBNKId7L/view?usp=sharing</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and HTML/CSS persist at the forefront but show a slight decline.</a:t>
            </a:r>
          </a:p>
          <a:p>
            <a:r>
              <a:rPr lang="en-US" dirty="0"/>
              <a:t>MySQL usage sees a decline.</a:t>
            </a:r>
          </a:p>
          <a:p>
            <a:r>
              <a:rPr lang="en-US" dirty="0"/>
              <a:t>Kotlin, Go and Redis are on the rise.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dirty="0"/>
              <a:t>Programmers are adapting to newer languages.</a:t>
            </a:r>
          </a:p>
          <a:p>
            <a:r>
              <a:rPr lang="en-US" dirty="0"/>
              <a:t>Organizations may need to consider the evolving landscape for skill requirements.</a:t>
            </a:r>
          </a:p>
          <a:p>
            <a:r>
              <a:rPr lang="en-US" dirty="0"/>
              <a:t>Significant shifts in database preferences call for industry adaptation.</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0000" lnSpcReduction="20000"/>
          </a:bodyPr>
          <a:lstStyle/>
          <a:p>
            <a:r>
              <a:rPr lang="en-US" dirty="0"/>
              <a:t>Dynamic Industry Trends: The findings highlight the industry's adaptability to emerging technologies in both programming languages and databases, creating a dynamic and ever-changing landscape.</a:t>
            </a:r>
          </a:p>
          <a:p>
            <a:endParaRPr lang="en-US" dirty="0"/>
          </a:p>
          <a:p>
            <a:r>
              <a:rPr lang="en-US" dirty="0"/>
              <a:t>Necessity of Adaptation: Professionals and organizations are urged to adapt to evolving trends by embracing newer languages and databases. This adaptation is crucial for maintaining relevance and competitiveness in the continuously evolving tech ecosystem.</a:t>
            </a:r>
          </a:p>
          <a:p>
            <a:endParaRPr lang="en-US" dirty="0"/>
          </a:p>
          <a:p>
            <a:r>
              <a:rPr lang="en-US" dirty="0"/>
              <a:t>Strategic Insights: The identified trends offer valuable insights for strategic decision-making. Individuals and businesses can leverage these insights to align their skills and infrastructure with both current and future demands of the tech industry.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075452" cy="1325563"/>
          </a:xfrm>
        </p:spPr>
        <p:txBody>
          <a:bodyPr anchor="ctr">
            <a:normAutofit/>
          </a:bodyPr>
          <a:lstStyle/>
          <a:p>
            <a:r>
              <a:rPr lang="en-US" dirty="0">
                <a:solidFill>
                  <a:srgbClr val="0E659B"/>
                </a:solidFill>
              </a:rPr>
              <a:t>Thank You!</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Mckinley Petalver</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
        <p:nvSpPr>
          <p:cNvPr id="5" name="Title 1">
            <a:extLst>
              <a:ext uri="{FF2B5EF4-FFF2-40B4-BE49-F238E27FC236}">
                <a16:creationId xmlns:a16="http://schemas.microsoft.com/office/drawing/2014/main" id="{5F8DCC2E-77F1-AFEF-7912-BFAFA173610B}"/>
              </a:ext>
            </a:extLst>
          </p:cNvPr>
          <p:cNvSpPr txBox="1">
            <a:spLocks/>
          </p:cNvSpPr>
          <p:nvPr/>
        </p:nvSpPr>
        <p:spPr>
          <a:xfrm>
            <a:off x="681315" y="425542"/>
            <a:ext cx="10967204"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E659B"/>
                </a:solidFill>
              </a:rPr>
              <a:t>Stack Overflow Developer Survey 2019</a:t>
            </a:r>
          </a:p>
        </p:txBody>
      </p:sp>
    </p:spTree>
    <p:extLst>
      <p:ext uri="{BB962C8B-B14F-4D97-AF65-F5344CB8AC3E}">
        <p14:creationId xmlns:p14="http://schemas.microsoft.com/office/powerpoint/2010/main" val="170386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Analysis of recent data collected from diverse demographic groups within the technological professional community sheds light on both current and future trends in </a:t>
            </a:r>
            <a:r>
              <a:rPr lang="en-US" sz="2200" b="1" dirty="0"/>
              <a:t>programming languages</a:t>
            </a:r>
            <a:r>
              <a:rPr lang="en-US" sz="2200" dirty="0"/>
              <a:t>, </a:t>
            </a:r>
            <a:r>
              <a:rPr lang="en-US" sz="2200" b="1" dirty="0"/>
              <a:t>databases</a:t>
            </a:r>
            <a:r>
              <a:rPr lang="en-US" sz="2200" dirty="0"/>
              <a:t>, </a:t>
            </a:r>
            <a:r>
              <a:rPr lang="en-US" sz="2200" b="1" dirty="0"/>
              <a:t>web frameworks</a:t>
            </a:r>
            <a:r>
              <a:rPr lang="en-US" sz="2200" dirty="0"/>
              <a:t>, and </a:t>
            </a:r>
            <a:r>
              <a:rPr lang="en-US" sz="2200" b="1" dirty="0"/>
              <a:t>platforms</a:t>
            </a:r>
            <a:r>
              <a:rPr lang="en-US" sz="2200" dirty="0"/>
              <a:t>.</a:t>
            </a:r>
            <a:endParaRPr lang="en-US" sz="1800" dirty="0"/>
          </a:p>
          <a:p>
            <a:r>
              <a:rPr lang="en-US" sz="2200" dirty="0"/>
              <a:t>Current Trends:</a:t>
            </a:r>
          </a:p>
          <a:p>
            <a:pPr lvl="1"/>
            <a:r>
              <a:rPr lang="en-US" sz="1800" dirty="0"/>
              <a:t>Dominance of Python, HTML/CSS, and JavaScript in programming languages.</a:t>
            </a:r>
          </a:p>
          <a:p>
            <a:pPr lvl="1"/>
            <a:r>
              <a:rPr lang="en-US" sz="1800" dirty="0"/>
              <a:t>Prevailing use of </a:t>
            </a:r>
            <a:r>
              <a:rPr lang="en-US" sz="1800" dirty="0" err="1"/>
              <a:t>mySQL</a:t>
            </a:r>
            <a:r>
              <a:rPr lang="en-US" sz="1800" dirty="0"/>
              <a:t>, with Windows, Linux and Docker leading in platform choices.</a:t>
            </a:r>
          </a:p>
          <a:p>
            <a:r>
              <a:rPr lang="en-US" sz="2200" dirty="0"/>
              <a:t>Future Aspirations:</a:t>
            </a:r>
          </a:p>
          <a:p>
            <a:pPr lvl="1"/>
            <a:r>
              <a:rPr lang="en-US" sz="1800" dirty="0"/>
              <a:t>Growing interest in Kotlin and Go for programming languages.</a:t>
            </a:r>
          </a:p>
          <a:p>
            <a:pPr lvl="1"/>
            <a:r>
              <a:rPr lang="en-US" sz="1800" dirty="0"/>
              <a:t>Emerging curiosity in PostgreSQL, MongoDB and Redis for databases and React.js for web frameworks.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Provide actionable insights into developer skills, preferences, and aspirations.</a:t>
            </a:r>
          </a:p>
          <a:p>
            <a:r>
              <a:rPr lang="en-US" sz="2200" dirty="0"/>
              <a:t>Inform strategic decision-making for talent acquisition, training, technology adoption, and product development.</a:t>
            </a:r>
          </a:p>
          <a:p>
            <a:pPr lvl="1"/>
            <a:r>
              <a:rPr lang="en-US" sz="1800" dirty="0"/>
              <a:t>Explore current data trends using visualizations</a:t>
            </a:r>
          </a:p>
          <a:p>
            <a:pPr lvl="1"/>
            <a:r>
              <a:rPr lang="en-US" sz="1800" dirty="0"/>
              <a:t>Uncover patterns for future trends</a:t>
            </a:r>
          </a:p>
          <a:p>
            <a:r>
              <a:rPr lang="en-US" sz="2200" dirty="0"/>
              <a:t>Spotlight on respondent demographics for a nuanced perspective.</a:t>
            </a:r>
          </a:p>
          <a:p>
            <a:pPr lvl="1"/>
            <a:r>
              <a:rPr lang="en-US" sz="1800" dirty="0"/>
              <a:t>Age</a:t>
            </a:r>
          </a:p>
          <a:p>
            <a:pPr lvl="1"/>
            <a:r>
              <a:rPr lang="en-US" sz="1800" dirty="0"/>
              <a:t>Gender</a:t>
            </a:r>
          </a:p>
          <a:p>
            <a:pPr lvl="1"/>
            <a:r>
              <a:rPr lang="en-US" sz="1800" dirty="0"/>
              <a:t>Country</a:t>
            </a:r>
          </a:p>
          <a:p>
            <a:pPr lvl="1"/>
            <a:r>
              <a:rPr lang="en-US" sz="1800" dirty="0"/>
              <a:t>Education Level</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numCol="2">
            <a:normAutofit/>
          </a:bodyPr>
          <a:lstStyle/>
          <a:p>
            <a:r>
              <a:rPr lang="en-US" sz="2200" dirty="0"/>
              <a:t>Data Collection</a:t>
            </a:r>
          </a:p>
          <a:p>
            <a:pPr lvl="1"/>
            <a:r>
              <a:rPr lang="en-US" sz="1800" dirty="0"/>
              <a:t>Web scraping</a:t>
            </a:r>
          </a:p>
          <a:p>
            <a:pPr lvl="1"/>
            <a:r>
              <a:rPr lang="en-US" sz="1800" dirty="0"/>
              <a:t>APIs</a:t>
            </a:r>
          </a:p>
          <a:p>
            <a:pPr lvl="1"/>
            <a:r>
              <a:rPr lang="en-US" sz="1800" dirty="0"/>
              <a:t>Request library</a:t>
            </a:r>
          </a:p>
          <a:p>
            <a:r>
              <a:rPr lang="en-US" sz="2200" dirty="0"/>
              <a:t>Data Wrangling</a:t>
            </a:r>
          </a:p>
          <a:p>
            <a:pPr lvl="1"/>
            <a:r>
              <a:rPr lang="en-US" sz="1800" dirty="0"/>
              <a:t>Accurate</a:t>
            </a:r>
          </a:p>
          <a:p>
            <a:pPr lvl="1"/>
            <a:r>
              <a:rPr lang="en-US" sz="1800" dirty="0"/>
              <a:t>Complete</a:t>
            </a:r>
          </a:p>
          <a:p>
            <a:pPr lvl="1"/>
            <a:r>
              <a:rPr lang="en-US" sz="1800" dirty="0"/>
              <a:t>Reliable</a:t>
            </a:r>
          </a:p>
          <a:p>
            <a:pPr lvl="1"/>
            <a:r>
              <a:rPr lang="en-US" sz="1800" dirty="0"/>
              <a:t>Timeliness</a:t>
            </a:r>
          </a:p>
          <a:p>
            <a:pPr lvl="1"/>
            <a:r>
              <a:rPr lang="en-US" sz="1800" dirty="0"/>
              <a:t>Relevance</a:t>
            </a:r>
          </a:p>
          <a:p>
            <a:pPr lvl="1"/>
            <a:endParaRPr lang="en-US" sz="1800" dirty="0"/>
          </a:p>
          <a:p>
            <a:pPr lvl="1"/>
            <a:endParaRPr lang="en-US" sz="1800" dirty="0"/>
          </a:p>
          <a:p>
            <a:r>
              <a:rPr lang="en-US" sz="2200" dirty="0"/>
              <a:t>Exploratory Data Analysis</a:t>
            </a:r>
          </a:p>
          <a:p>
            <a:pPr lvl="1"/>
            <a:r>
              <a:rPr lang="en-US" sz="1800" dirty="0"/>
              <a:t>Data distribution</a:t>
            </a:r>
          </a:p>
          <a:p>
            <a:pPr lvl="1"/>
            <a:r>
              <a:rPr lang="en-US" sz="1800" dirty="0"/>
              <a:t>Outliers</a:t>
            </a:r>
          </a:p>
          <a:p>
            <a:pPr lvl="1"/>
            <a:r>
              <a:rPr lang="en-US" sz="1800" dirty="0"/>
              <a:t>Correlations</a:t>
            </a:r>
          </a:p>
          <a:p>
            <a:r>
              <a:rPr lang="en-US" sz="2200" dirty="0"/>
              <a:t>Data Visualization</a:t>
            </a:r>
          </a:p>
          <a:p>
            <a:pPr lvl="1"/>
            <a:r>
              <a:rPr lang="en-US" sz="1800" dirty="0"/>
              <a:t>Graphs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4BE64-E44C-8968-EE87-EE3DDB13B52F}"/>
              </a:ext>
            </a:extLst>
          </p:cNvPr>
          <p:cNvPicPr>
            <a:picLocks noChangeAspect="1"/>
          </p:cNvPicPr>
          <p:nvPr/>
        </p:nvPicPr>
        <p:blipFill rotWithShape="1">
          <a:blip r:embed="rId2"/>
          <a:srcRect t="4219"/>
          <a:stretch/>
        </p:blipFill>
        <p:spPr>
          <a:xfrm>
            <a:off x="0" y="1849348"/>
            <a:ext cx="12192000" cy="5008652"/>
          </a:xfrm>
          <a:prstGeom prst="rect">
            <a:avLst/>
          </a:prstGeom>
        </p:spPr>
      </p:pic>
      <p:pic>
        <p:nvPicPr>
          <p:cNvPr id="9" name="Picture 8">
            <a:extLst>
              <a:ext uri="{FF2B5EF4-FFF2-40B4-BE49-F238E27FC236}">
                <a16:creationId xmlns:a16="http://schemas.microsoft.com/office/drawing/2014/main" id="{0617F111-B2EF-EA23-0ED0-E587D62F0B86}"/>
              </a:ext>
            </a:extLst>
          </p:cNvPr>
          <p:cNvPicPr>
            <a:picLocks noChangeAspect="1"/>
          </p:cNvPicPr>
          <p:nvPr/>
        </p:nvPicPr>
        <p:blipFill>
          <a:blip r:embed="rId3"/>
          <a:stretch>
            <a:fillRect/>
          </a:stretch>
        </p:blipFill>
        <p:spPr>
          <a:xfrm>
            <a:off x="0" y="0"/>
            <a:ext cx="12192000" cy="958921"/>
          </a:xfrm>
          <a:prstGeom prst="rect">
            <a:avLst/>
          </a:prstGeom>
        </p:spPr>
      </p:pic>
      <p:pic>
        <p:nvPicPr>
          <p:cNvPr id="13" name="Picture 12">
            <a:extLst>
              <a:ext uri="{FF2B5EF4-FFF2-40B4-BE49-F238E27FC236}">
                <a16:creationId xmlns:a16="http://schemas.microsoft.com/office/drawing/2014/main" id="{46BDB765-3EA3-C922-6C2E-EB9D32ED65B3}"/>
              </a:ext>
            </a:extLst>
          </p:cNvPr>
          <p:cNvPicPr>
            <a:picLocks noChangeAspect="1"/>
          </p:cNvPicPr>
          <p:nvPr/>
        </p:nvPicPr>
        <p:blipFill>
          <a:blip r:embed="rId4"/>
          <a:stretch>
            <a:fillRect/>
          </a:stretch>
        </p:blipFill>
        <p:spPr>
          <a:xfrm>
            <a:off x="0" y="958921"/>
            <a:ext cx="12192000" cy="890427"/>
          </a:xfrm>
          <a:prstGeom prst="rect">
            <a:avLst/>
          </a:prstGeom>
        </p:spPr>
      </p:pic>
    </p:spTree>
    <p:extLst>
      <p:ext uri="{BB962C8B-B14F-4D97-AF65-F5344CB8AC3E}">
        <p14:creationId xmlns:p14="http://schemas.microsoft.com/office/powerpoint/2010/main" val="255905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93186C-7AAB-3DCB-4E43-79088FBD8162}"/>
              </a:ext>
            </a:extLst>
          </p:cNvPr>
          <p:cNvPicPr>
            <a:picLocks noChangeAspect="1"/>
          </p:cNvPicPr>
          <p:nvPr/>
        </p:nvPicPr>
        <p:blipFill>
          <a:blip r:embed="rId2"/>
          <a:stretch>
            <a:fillRect/>
          </a:stretch>
        </p:blipFill>
        <p:spPr>
          <a:xfrm>
            <a:off x="0" y="803368"/>
            <a:ext cx="12192000" cy="1392000"/>
          </a:xfrm>
          <a:prstGeom prst="rect">
            <a:avLst/>
          </a:prstGeom>
        </p:spPr>
      </p:pic>
      <p:pic>
        <p:nvPicPr>
          <p:cNvPr id="7" name="Picture 6">
            <a:extLst>
              <a:ext uri="{FF2B5EF4-FFF2-40B4-BE49-F238E27FC236}">
                <a16:creationId xmlns:a16="http://schemas.microsoft.com/office/drawing/2014/main" id="{CD71B809-7A3C-555B-39A9-82852811AEE1}"/>
              </a:ext>
            </a:extLst>
          </p:cNvPr>
          <p:cNvPicPr>
            <a:picLocks noChangeAspect="1"/>
          </p:cNvPicPr>
          <p:nvPr/>
        </p:nvPicPr>
        <p:blipFill>
          <a:blip r:embed="rId3"/>
          <a:stretch>
            <a:fillRect/>
          </a:stretch>
        </p:blipFill>
        <p:spPr>
          <a:xfrm>
            <a:off x="0" y="2195368"/>
            <a:ext cx="12192000" cy="627175"/>
          </a:xfrm>
          <a:prstGeom prst="rect">
            <a:avLst/>
          </a:prstGeom>
        </p:spPr>
      </p:pic>
      <p:pic>
        <p:nvPicPr>
          <p:cNvPr id="9" name="Picture 8">
            <a:extLst>
              <a:ext uri="{FF2B5EF4-FFF2-40B4-BE49-F238E27FC236}">
                <a16:creationId xmlns:a16="http://schemas.microsoft.com/office/drawing/2014/main" id="{AA00382E-A03A-DD86-AC74-463B58CAFF25}"/>
              </a:ext>
            </a:extLst>
          </p:cNvPr>
          <p:cNvPicPr>
            <a:picLocks noChangeAspect="1"/>
          </p:cNvPicPr>
          <p:nvPr/>
        </p:nvPicPr>
        <p:blipFill>
          <a:blip r:embed="rId4"/>
          <a:stretch>
            <a:fillRect/>
          </a:stretch>
        </p:blipFill>
        <p:spPr>
          <a:xfrm>
            <a:off x="0" y="4035457"/>
            <a:ext cx="12192000" cy="1415933"/>
          </a:xfrm>
          <a:prstGeom prst="rect">
            <a:avLst/>
          </a:prstGeom>
        </p:spPr>
      </p:pic>
      <p:pic>
        <p:nvPicPr>
          <p:cNvPr id="11" name="Picture 10">
            <a:extLst>
              <a:ext uri="{FF2B5EF4-FFF2-40B4-BE49-F238E27FC236}">
                <a16:creationId xmlns:a16="http://schemas.microsoft.com/office/drawing/2014/main" id="{A024198E-A238-CE4E-8348-DA8FD5E2027D}"/>
              </a:ext>
            </a:extLst>
          </p:cNvPr>
          <p:cNvPicPr>
            <a:picLocks noChangeAspect="1"/>
          </p:cNvPicPr>
          <p:nvPr/>
        </p:nvPicPr>
        <p:blipFill>
          <a:blip r:embed="rId5"/>
          <a:stretch>
            <a:fillRect/>
          </a:stretch>
        </p:blipFill>
        <p:spPr>
          <a:xfrm>
            <a:off x="0" y="5451390"/>
            <a:ext cx="12192000" cy="609258"/>
          </a:xfrm>
          <a:prstGeom prst="rect">
            <a:avLst/>
          </a:prstGeom>
        </p:spPr>
      </p:pic>
      <p:sp>
        <p:nvSpPr>
          <p:cNvPr id="12" name="Title 1">
            <a:extLst>
              <a:ext uri="{FF2B5EF4-FFF2-40B4-BE49-F238E27FC236}">
                <a16:creationId xmlns:a16="http://schemas.microsoft.com/office/drawing/2014/main" id="{A5ECD364-2AEB-DDB3-2895-AB912F917DA9}"/>
              </a:ext>
            </a:extLst>
          </p:cNvPr>
          <p:cNvSpPr>
            <a:spLocks noGrp="1"/>
          </p:cNvSpPr>
          <p:nvPr>
            <p:ph type="title"/>
          </p:nvPr>
        </p:nvSpPr>
        <p:spPr>
          <a:xfrm>
            <a:off x="382555" y="2755079"/>
            <a:ext cx="7230723" cy="1325563"/>
          </a:xfrm>
        </p:spPr>
        <p:txBody>
          <a:bodyPr anchor="ctr">
            <a:normAutofit/>
          </a:bodyPr>
          <a:lstStyle/>
          <a:p>
            <a:r>
              <a:rPr lang="en-US" dirty="0"/>
              <a:t>IMPUTATION</a:t>
            </a:r>
          </a:p>
        </p:txBody>
      </p:sp>
      <p:sp>
        <p:nvSpPr>
          <p:cNvPr id="13" name="Title 1">
            <a:extLst>
              <a:ext uri="{FF2B5EF4-FFF2-40B4-BE49-F238E27FC236}">
                <a16:creationId xmlns:a16="http://schemas.microsoft.com/office/drawing/2014/main" id="{90C3C7D9-106C-165E-8F1B-9C1282201CEE}"/>
              </a:ext>
            </a:extLst>
          </p:cNvPr>
          <p:cNvSpPr txBox="1">
            <a:spLocks/>
          </p:cNvSpPr>
          <p:nvPr/>
        </p:nvSpPr>
        <p:spPr>
          <a:xfrm>
            <a:off x="382555" y="-217455"/>
            <a:ext cx="7230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DUPLICATES</a:t>
            </a:r>
          </a:p>
        </p:txBody>
      </p:sp>
    </p:spTree>
    <p:extLst>
      <p:ext uri="{BB962C8B-B14F-4D97-AF65-F5344CB8AC3E}">
        <p14:creationId xmlns:p14="http://schemas.microsoft.com/office/powerpoint/2010/main" val="39362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9" name="Picture 8">
            <a:extLst>
              <a:ext uri="{FF2B5EF4-FFF2-40B4-BE49-F238E27FC236}">
                <a16:creationId xmlns:a16="http://schemas.microsoft.com/office/drawing/2014/main" id="{6E7569A0-A26A-1275-E201-6EB7E29C020B}"/>
              </a:ext>
            </a:extLst>
          </p:cNvPr>
          <p:cNvPicPr>
            <a:picLocks noChangeAspect="1"/>
          </p:cNvPicPr>
          <p:nvPr/>
        </p:nvPicPr>
        <p:blipFill rotWithShape="1">
          <a:blip r:embed="rId2"/>
          <a:srcRect t="5006"/>
          <a:stretch/>
        </p:blipFill>
        <p:spPr>
          <a:xfrm>
            <a:off x="1527761" y="1476083"/>
            <a:ext cx="9136478" cy="491993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834</TotalTime>
  <Words>513</Words>
  <Application>Microsoft Office PowerPoint</Application>
  <PresentationFormat>Widescreen</PresentationFormat>
  <Paragraphs>109</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Helv</vt:lpstr>
      <vt:lpstr>IBM Plex Mono Text</vt:lpstr>
      <vt:lpstr>Arial</vt:lpstr>
      <vt:lpstr>Calibri</vt:lpstr>
      <vt:lpstr>IBM Plex Mono SemiBold</vt:lpstr>
      <vt:lpstr>SLIDE_TEMPLATE_skill_network</vt:lpstr>
      <vt:lpstr>Stack Overflow Developer Survey 2019</vt:lpstr>
      <vt:lpstr>OUTLINE</vt:lpstr>
      <vt:lpstr>EXECUTIVE SUMMARY</vt:lpstr>
      <vt:lpstr>INTRODUCTION</vt:lpstr>
      <vt:lpstr>METHODOLOGY</vt:lpstr>
      <vt:lpstr>PowerPoint Presentation</vt:lpstr>
      <vt:lpstr>IMPUTATION</vt:lpstr>
      <vt:lpstr>Demographics</vt:lpstr>
      <vt:lpstr>RESULTS</vt:lpstr>
      <vt:lpstr>PROGRAMMING LANGUAGE TRENDS</vt:lpstr>
      <vt:lpstr>PROGRAMMING LANGUAGE TRENDS - FINDINGS &amp; IMPLICATIONS</vt:lpstr>
      <vt:lpstr>DATABASE TRENDS</vt:lpstr>
      <vt:lpstr>DATABASE TRENDS - FINDINGS &amp; IMPLICATIONS</vt:lpstr>
      <vt:lpstr>DASHBOARD</vt:lpstr>
      <vt:lpstr>DISCUSSION</vt:lpstr>
      <vt:lpstr>OVERALL FINDINGS &amp; IMPLICATIONS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Mckinley Petalver</cp:lastModifiedBy>
  <cp:revision>43</cp:revision>
  <dcterms:created xsi:type="dcterms:W3CDTF">2020-10-28T18:29:43Z</dcterms:created>
  <dcterms:modified xsi:type="dcterms:W3CDTF">2024-01-11T11:20:37Z</dcterms:modified>
</cp:coreProperties>
</file>