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Analyzing Survey Data</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122" name="Shape 122"/>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3" name="Shape 123"/>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a:t>From the graph we can see that avg hr sleeping day in city is almost same.So number of hr seating in city is independent of city.</a:t>
            </a:r>
          </a:p>
        </p:txBody>
      </p:sp>
      <p:pic>
        <p:nvPicPr>
          <p:cNvPr descr="Screen Shot 2017-10-21 at 6.59.50 AM.png" id="124" name="Shape 124"/>
          <p:cNvPicPr preferRelativeResize="0"/>
          <p:nvPr/>
        </p:nvPicPr>
        <p:blipFill>
          <a:blip r:embed="rId3">
            <a:alphaModFix/>
          </a:blip>
          <a:stretch>
            <a:fillRect/>
          </a:stretch>
        </p:blipFill>
        <p:spPr>
          <a:xfrm>
            <a:off x="59200" y="674350"/>
            <a:ext cx="4831624" cy="295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130" name="Shape 130"/>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1" name="Shape 131"/>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a:t>From the graph we can see that avg hr sleeping is independent of city.There is no co-relation between avg hr sleeping in city</a:t>
            </a:r>
          </a:p>
        </p:txBody>
      </p:sp>
      <p:pic>
        <p:nvPicPr>
          <p:cNvPr descr="Screen Shot 2017-10-21 at 7.05.20 AM.png" id="132" name="Shape 132"/>
          <p:cNvPicPr preferRelativeResize="0"/>
          <p:nvPr/>
        </p:nvPicPr>
        <p:blipFill>
          <a:blip r:embed="rId3">
            <a:alphaModFix/>
          </a:blip>
          <a:stretch>
            <a:fillRect/>
          </a:stretch>
        </p:blipFill>
        <p:spPr>
          <a:xfrm>
            <a:off x="144197" y="973350"/>
            <a:ext cx="4556974" cy="283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1800"/>
              <a:t>Does this differ by Nanodegree program or job title?</a:t>
            </a:r>
          </a:p>
          <a:p>
            <a:pPr lvl="0">
              <a:spcBef>
                <a:spcPts val="0"/>
              </a:spcBef>
              <a:buNone/>
            </a:pPr>
            <a:r>
              <a:t/>
            </a:r>
            <a:endParaRPr sz="1800"/>
          </a:p>
          <a:p>
            <a:pPr lvl="0">
              <a:spcBef>
                <a:spcPts val="0"/>
              </a:spcBef>
              <a:buNone/>
            </a:pPr>
            <a:r>
              <a:t/>
            </a:r>
            <a:endParaRPr sz="1800"/>
          </a:p>
          <a:p>
            <a:pPr lvl="0">
              <a:spcBef>
                <a:spcPts val="0"/>
              </a:spcBef>
              <a:buNone/>
            </a:pPr>
            <a:r>
              <a:rPr lang="en" sz="1400"/>
              <a:t>Sol-There is no co-relation between sleep, commute times, amount of time sitting per day, etc.  and Nanodegree program or job title.Since there is no co-relation ,I was not able to draw graph.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61" name="Shape 61"/>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sz="1000"/>
              <a:t>What is the most common way people find out about Udacity?</a:t>
            </a:r>
          </a:p>
          <a:p>
            <a:pPr lvl="0">
              <a:spcBef>
                <a:spcPts val="0"/>
              </a:spcBef>
              <a:buNone/>
            </a:pPr>
            <a:r>
              <a:rPr lang="en" sz="1000"/>
              <a:t>Sol-From the graph we can see that</a:t>
            </a:r>
          </a:p>
          <a:p>
            <a:pPr lvl="0">
              <a:spcBef>
                <a:spcPts val="0"/>
              </a:spcBef>
              <a:buNone/>
            </a:pPr>
            <a:r>
              <a:rPr lang="en" sz="1000"/>
              <a:t>Best way to find about udacity is google (68.8%) .Second best way people are knowing about udacity is through friend (22.7%)</a:t>
            </a:r>
          </a:p>
          <a:p>
            <a:pPr lvl="0">
              <a:spcBef>
                <a:spcPts val="0"/>
              </a:spcBef>
              <a:buNone/>
            </a:pPr>
            <a:r>
              <a:rPr lang="en" sz="1000"/>
              <a:t>MEAN=108,MEDIAN=21,STDEV=174.125</a:t>
            </a:r>
          </a:p>
          <a:p>
            <a:pPr lvl="0">
              <a:spcBef>
                <a:spcPts val="0"/>
              </a:spcBef>
              <a:buNone/>
            </a:pPr>
            <a:r>
              <a:rPr lang="en" sz="1000"/>
              <a:t>Mean is 108 and way to find about udacity through google is more than 400.Which means more than average number are people are finding about udacity is through google.</a:t>
            </a:r>
          </a:p>
        </p:txBody>
      </p:sp>
      <p:sp>
        <p:nvSpPr>
          <p:cNvPr id="62" name="Shape 62"/>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7-10-22 at 10.17.48 AM.png" id="63" name="Shape 63"/>
          <p:cNvPicPr preferRelativeResize="0"/>
          <p:nvPr/>
        </p:nvPicPr>
        <p:blipFill>
          <a:blip r:embed="rId3">
            <a:alphaModFix/>
          </a:blip>
          <a:stretch>
            <a:fillRect/>
          </a:stretch>
        </p:blipFill>
        <p:spPr>
          <a:xfrm>
            <a:off x="97225" y="656700"/>
            <a:ext cx="4295726" cy="261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69" name="Shape 69"/>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70" name="Shape 70"/>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sz="1000"/>
              <a:t>What is the highest level of education for most students?</a:t>
            </a:r>
          </a:p>
          <a:p>
            <a:pPr lvl="0">
              <a:spcBef>
                <a:spcPts val="0"/>
              </a:spcBef>
              <a:buNone/>
            </a:pPr>
            <a:r>
              <a:rPr lang="en" sz="1000"/>
              <a:t>Sol-Most number of students  have master degree.Second is Bachelor and the least is associates</a:t>
            </a:r>
          </a:p>
          <a:p>
            <a:pPr lvl="0">
              <a:spcBef>
                <a:spcPts val="0"/>
              </a:spcBef>
              <a:buNone/>
            </a:pPr>
            <a:r>
              <a:rPr lang="en" sz="1000"/>
              <a:t>MEAN=125.5,MEDIAN=59,STDEV=136.76</a:t>
            </a:r>
          </a:p>
          <a:p>
            <a:pPr lvl="0">
              <a:spcBef>
                <a:spcPts val="0"/>
              </a:spcBef>
              <a:buNone/>
            </a:pPr>
            <a:r>
              <a:rPr lang="en" sz="1000"/>
              <a:t>Since mean is 125.5 and number of students having master or bachelor degree are more than 250+.So more than avg students are having master or bachelor degree .The dispersion of data from mean is 136.76</a:t>
            </a:r>
          </a:p>
          <a:p>
            <a:pPr lvl="0">
              <a:spcBef>
                <a:spcPts val="0"/>
              </a:spcBef>
              <a:buNone/>
            </a:pPr>
            <a:r>
              <a:t/>
            </a:r>
            <a:endParaRPr sz="1000"/>
          </a:p>
        </p:txBody>
      </p:sp>
      <p:pic>
        <p:nvPicPr>
          <p:cNvPr descr="Screen Shot 2017-10-21 at 5.11.37 AM.png" id="71" name="Shape 71"/>
          <p:cNvPicPr preferRelativeResize="0"/>
          <p:nvPr/>
        </p:nvPicPr>
        <p:blipFill>
          <a:blip r:embed="rId3">
            <a:alphaModFix/>
          </a:blip>
          <a:stretch>
            <a:fillRect/>
          </a:stretch>
        </p:blipFill>
        <p:spPr>
          <a:xfrm>
            <a:off x="74573" y="1233173"/>
            <a:ext cx="4785644" cy="297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77" name="Shape 77"/>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78" name="Shape 78"/>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sz="1000"/>
              <a:t>What is the most common Nanodegree program represented in the survey results?</a:t>
            </a:r>
          </a:p>
          <a:p>
            <a:pPr lvl="0">
              <a:spcBef>
                <a:spcPts val="0"/>
              </a:spcBef>
              <a:buNone/>
            </a:pPr>
            <a:r>
              <a:rPr lang="en" sz="1000"/>
              <a:t>Sol-Most common Nanodegree program is Deep learning foundation which has more than 250+ student and second is machine learning is which has more than 200+ student and so on..</a:t>
            </a:r>
          </a:p>
          <a:p>
            <a:pPr lvl="0">
              <a:spcBef>
                <a:spcPts val="0"/>
              </a:spcBef>
              <a:buNone/>
            </a:pPr>
            <a:r>
              <a:rPr lang="en" sz="1000"/>
              <a:t>MEAN=107.375,MEDIAN=67,STDEV=110.724</a:t>
            </a:r>
          </a:p>
          <a:p>
            <a:pPr lvl="0">
              <a:spcBef>
                <a:spcPts val="0"/>
              </a:spcBef>
              <a:buNone/>
            </a:pPr>
            <a:r>
              <a:rPr lang="en" sz="1000"/>
              <a:t>Since mean is 107.375.More than average number of students are learning deep learning,machine learning,Data science.Distribution of learning of nanodegree program is 110.724</a:t>
            </a:r>
          </a:p>
          <a:p>
            <a:pPr lvl="0">
              <a:spcBef>
                <a:spcPts val="0"/>
              </a:spcBef>
              <a:buNone/>
            </a:pPr>
            <a:r>
              <a:t/>
            </a:r>
            <a:endParaRPr sz="1000"/>
          </a:p>
        </p:txBody>
      </p:sp>
      <p:pic>
        <p:nvPicPr>
          <p:cNvPr descr="Screen Shot 2017-10-22 at 10.21.40 AM.png" id="79" name="Shape 79"/>
          <p:cNvPicPr preferRelativeResize="0"/>
          <p:nvPr/>
        </p:nvPicPr>
        <p:blipFill>
          <a:blip r:embed="rId3">
            <a:alphaModFix/>
          </a:blip>
          <a:stretch>
            <a:fillRect/>
          </a:stretch>
        </p:blipFill>
        <p:spPr>
          <a:xfrm>
            <a:off x="35998" y="724073"/>
            <a:ext cx="4815474" cy="29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85" name="Shape 85"/>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86" name="Shape 86"/>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sz="1000"/>
              <a:t>Is there a connection between the Nanodegree certificate earned job title?</a:t>
            </a:r>
          </a:p>
          <a:p>
            <a:pPr lvl="0">
              <a:spcBef>
                <a:spcPts val="0"/>
              </a:spcBef>
              <a:buNone/>
            </a:pPr>
            <a:r>
              <a:rPr lang="en" sz="1000"/>
              <a:t>Yes,Deep Learning Foundation ,Data Science and machine learning are interrelated course so most of the student are taking both the courses.</a:t>
            </a:r>
          </a:p>
          <a:p>
            <a:pPr lvl="0">
              <a:spcBef>
                <a:spcPts val="0"/>
              </a:spcBef>
              <a:buClr>
                <a:schemeClr val="dk1"/>
              </a:buClr>
              <a:buSzPct val="110000"/>
              <a:buFont typeface="Arial"/>
              <a:buNone/>
            </a:pPr>
            <a:r>
              <a:rPr lang="en" sz="1000"/>
              <a:t>MEAN=107.375,MEDIAN=67,STDEV=110.724</a:t>
            </a:r>
          </a:p>
          <a:p>
            <a:pPr lvl="0">
              <a:spcBef>
                <a:spcPts val="0"/>
              </a:spcBef>
              <a:buClr>
                <a:schemeClr val="dk1"/>
              </a:buClr>
              <a:buSzPct val="110000"/>
              <a:buFont typeface="Arial"/>
              <a:buNone/>
            </a:pPr>
            <a:r>
              <a:rPr lang="en" sz="1000"/>
              <a:t>More than average students are learning deep learning,machine learning,Data science</a:t>
            </a:r>
          </a:p>
          <a:p>
            <a:pPr lvl="0">
              <a:spcBef>
                <a:spcPts val="0"/>
              </a:spcBef>
              <a:buClr>
                <a:schemeClr val="dk1"/>
              </a:buClr>
              <a:buSzPct val="110000"/>
              <a:buFont typeface="Arial"/>
              <a:buNone/>
            </a:pPr>
            <a:r>
              <a:rPr lang="en" sz="1000"/>
              <a:t>Distribution of learning of nanodegree program is 110.724</a:t>
            </a:r>
          </a:p>
          <a:p>
            <a:pPr lvl="0">
              <a:spcBef>
                <a:spcPts val="0"/>
              </a:spcBef>
              <a:buNone/>
            </a:pPr>
            <a:r>
              <a:t/>
            </a:r>
            <a:endParaRPr sz="1000"/>
          </a:p>
          <a:p>
            <a:pPr lvl="0">
              <a:spcBef>
                <a:spcPts val="0"/>
              </a:spcBef>
              <a:buNone/>
            </a:pPr>
            <a:r>
              <a:t/>
            </a:r>
            <a:endParaRPr sz="1000"/>
          </a:p>
        </p:txBody>
      </p:sp>
      <p:pic>
        <p:nvPicPr>
          <p:cNvPr descr="Screen Shot 2017-10-21 at 5.19.18 AM.png" id="87" name="Shape 87"/>
          <p:cNvPicPr preferRelativeResize="0"/>
          <p:nvPr/>
        </p:nvPicPr>
        <p:blipFill>
          <a:blip r:embed="rId3">
            <a:alphaModFix/>
          </a:blip>
          <a:stretch>
            <a:fillRect/>
          </a:stretch>
        </p:blipFill>
        <p:spPr>
          <a:xfrm>
            <a:off x="54725" y="935475"/>
            <a:ext cx="4682200" cy="290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93" name="Shape 93"/>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94" name="Shape 94"/>
          <p:cNvSpPr txBox="1"/>
          <p:nvPr>
            <p:ph idx="2" type="body"/>
          </p:nvPr>
        </p:nvSpPr>
        <p:spPr>
          <a:xfrm>
            <a:off x="4886475" y="785800"/>
            <a:ext cx="3837000" cy="3695100"/>
          </a:xfrm>
          <a:prstGeom prst="rect">
            <a:avLst/>
          </a:prstGeom>
        </p:spPr>
        <p:txBody>
          <a:bodyPr anchorCtr="0" anchor="ctr" bIns="91425" lIns="91425" rIns="91425" wrap="square" tIns="91425">
            <a:noAutofit/>
          </a:bodyPr>
          <a:lstStyle/>
          <a:p>
            <a:pPr lvl="0">
              <a:spcBef>
                <a:spcPts val="0"/>
              </a:spcBef>
              <a:buNone/>
            </a:pPr>
            <a:r>
              <a:rPr lang="en" sz="1000"/>
              <a:t>What are the most common countries/cities where students live?</a:t>
            </a:r>
          </a:p>
          <a:p>
            <a:pPr lvl="0">
              <a:spcBef>
                <a:spcPts val="0"/>
              </a:spcBef>
              <a:buNone/>
            </a:pPr>
            <a:r>
              <a:rPr lang="en" sz="1000"/>
              <a:t>Sol-Most common countries/cites where student live are madrid spain,Hyederabad India,Bangalore India,Berlin Germany and so on…</a:t>
            </a:r>
          </a:p>
          <a:p>
            <a:pPr lvl="0">
              <a:spcBef>
                <a:spcPts val="0"/>
              </a:spcBef>
              <a:buClr>
                <a:schemeClr val="dk1"/>
              </a:buClr>
              <a:buSzPct val="110000"/>
              <a:buFont typeface="Arial"/>
              <a:buNone/>
            </a:pPr>
            <a:r>
              <a:rPr lang="en" sz="1000"/>
              <a:t>MEAN=1.376,MEDIAN=1,MODE=1,STDEV=1.098034</a:t>
            </a:r>
          </a:p>
          <a:p>
            <a:pPr lvl="0">
              <a:spcBef>
                <a:spcPts val="0"/>
              </a:spcBef>
              <a:buNone/>
            </a:pPr>
            <a:r>
              <a:rPr lang="en" sz="1000"/>
              <a:t>Since mode is 1,most of the sudents are from different country/city and distribution of students is 1.098034</a:t>
            </a:r>
          </a:p>
        </p:txBody>
      </p:sp>
      <p:pic>
        <p:nvPicPr>
          <p:cNvPr descr="Screen Shot 2017-10-21 at 5.44.08 AM.png" id="95" name="Shape 95"/>
          <p:cNvPicPr preferRelativeResize="0"/>
          <p:nvPr/>
        </p:nvPicPr>
        <p:blipFill>
          <a:blip r:embed="rId3">
            <a:alphaModFix/>
          </a:blip>
          <a:stretch>
            <a:fillRect/>
          </a:stretch>
        </p:blipFill>
        <p:spPr>
          <a:xfrm>
            <a:off x="105650" y="785800"/>
            <a:ext cx="4833851" cy="3016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101" name="Shape 101"/>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2" name="Shape 102"/>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sz="1000"/>
              <a:t>How many hours per week do students spend on projects/content? Does this differ by program?</a:t>
            </a:r>
          </a:p>
          <a:p>
            <a:pPr lvl="0">
              <a:spcBef>
                <a:spcPts val="0"/>
              </a:spcBef>
              <a:buNone/>
            </a:pPr>
            <a:r>
              <a:rPr lang="en" sz="1000"/>
              <a:t>Sol-Data sciecne,Business analyst and machine learning project are taking more number of hrs in project wrt to other nanodegree program</a:t>
            </a:r>
          </a:p>
          <a:p>
            <a:pPr lvl="0">
              <a:spcBef>
                <a:spcPts val="0"/>
              </a:spcBef>
              <a:buNone/>
            </a:pPr>
            <a:r>
              <a:rPr lang="en" sz="1000"/>
              <a:t>MEAN=29.8806,MEDIAN=26.1297,STDEV=10.1590</a:t>
            </a:r>
          </a:p>
          <a:p>
            <a:pPr lvl="0">
              <a:spcBef>
                <a:spcPts val="0"/>
              </a:spcBef>
              <a:buNone/>
            </a:pPr>
            <a:r>
              <a:rPr lang="en" sz="1000"/>
              <a:t>On average students are taking 29.8806 hrs to complete the project.Bussiness analyst,data analyst,machine learning are taking more than avg time to complete the project.Standard deviation to complete the project is 10.1590</a:t>
            </a:r>
          </a:p>
        </p:txBody>
      </p:sp>
      <p:pic>
        <p:nvPicPr>
          <p:cNvPr descr="Screen Shot 2017-10-21 at 6.16.01 AM.png" id="103" name="Shape 103"/>
          <p:cNvPicPr preferRelativeResize="0"/>
          <p:nvPr/>
        </p:nvPicPr>
        <p:blipFill>
          <a:blip r:embed="rId3">
            <a:alphaModFix/>
          </a:blip>
          <a:stretch>
            <a:fillRect/>
          </a:stretch>
        </p:blipFill>
        <p:spPr>
          <a:xfrm>
            <a:off x="134675" y="1233175"/>
            <a:ext cx="4559975" cy="283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90250" y="450150"/>
            <a:ext cx="6367800" cy="4090800"/>
          </a:xfrm>
          <a:prstGeom prst="rect">
            <a:avLst/>
          </a:prstGeom>
        </p:spPr>
        <p:txBody>
          <a:bodyPr anchorCtr="0" anchor="ctr" bIns="91425" lIns="91425" rIns="91425" wrap="square" tIns="91425">
            <a:noAutofit/>
          </a:bodyPr>
          <a:lstStyle/>
          <a:p>
            <a:pPr lvl="0">
              <a:spcBef>
                <a:spcPts val="0"/>
              </a:spcBef>
              <a:buNone/>
            </a:pPr>
            <a:r>
              <a:rPr lang="en" sz="2400"/>
              <a:t>Are there any interesting findings regarding sleep, commute times, amount of time sitting per day, etc. worth mentioning? Does this differ by where someone lives? Does this differ by Nanodegree program or job title?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lvl="0">
              <a:spcBef>
                <a:spcPts val="0"/>
              </a:spcBef>
              <a:buNone/>
            </a:pPr>
            <a:r>
              <a:t/>
            </a:r>
            <a:endParaRPr/>
          </a:p>
        </p:txBody>
      </p:sp>
      <p:sp>
        <p:nvSpPr>
          <p:cNvPr id="114" name="Shape 114"/>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5" name="Shape 115"/>
          <p:cNvSpPr txBox="1"/>
          <p:nvPr>
            <p:ph idx="2" type="body"/>
          </p:nvPr>
        </p:nvSpPr>
        <p:spPr>
          <a:xfrm>
            <a:off x="4939500" y="724075"/>
            <a:ext cx="3837000" cy="3695100"/>
          </a:xfrm>
          <a:prstGeom prst="rect">
            <a:avLst/>
          </a:prstGeom>
        </p:spPr>
        <p:txBody>
          <a:bodyPr anchorCtr="0" anchor="ctr" bIns="91425" lIns="91425" rIns="91425" wrap="square" tIns="91425">
            <a:noAutofit/>
          </a:bodyPr>
          <a:lstStyle/>
          <a:p>
            <a:pPr lvl="0">
              <a:spcBef>
                <a:spcPts val="0"/>
              </a:spcBef>
              <a:buNone/>
            </a:pPr>
            <a:r>
              <a:rPr lang="en"/>
              <a:t>From the graph we can see that,there is no co-relation between city and commute time .</a:t>
            </a:r>
          </a:p>
        </p:txBody>
      </p:sp>
      <p:pic>
        <p:nvPicPr>
          <p:cNvPr descr="Screen Shot 2017-10-21 at 6.55.20 AM.png" id="116" name="Shape 116"/>
          <p:cNvPicPr preferRelativeResize="0"/>
          <p:nvPr/>
        </p:nvPicPr>
        <p:blipFill>
          <a:blip r:embed="rId3">
            <a:alphaModFix/>
          </a:blip>
          <a:stretch>
            <a:fillRect/>
          </a:stretch>
        </p:blipFill>
        <p:spPr>
          <a:xfrm>
            <a:off x="44050" y="778350"/>
            <a:ext cx="4971100" cy="302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