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76"/>
  </p:notesMasterIdLst>
  <p:handoutMasterIdLst>
    <p:handoutMasterId r:id="rId77"/>
  </p:handoutMasterIdLst>
  <p:sldIdLst>
    <p:sldId id="257" r:id="rId2"/>
    <p:sldId id="258" r:id="rId3"/>
    <p:sldId id="259" r:id="rId4"/>
    <p:sldId id="260" r:id="rId5"/>
    <p:sldId id="306" r:id="rId6"/>
    <p:sldId id="262" r:id="rId7"/>
    <p:sldId id="261" r:id="rId8"/>
    <p:sldId id="263" r:id="rId9"/>
    <p:sldId id="307" r:id="rId10"/>
    <p:sldId id="264" r:id="rId11"/>
    <p:sldId id="265" r:id="rId12"/>
    <p:sldId id="386" r:id="rId13"/>
    <p:sldId id="387" r:id="rId14"/>
    <p:sldId id="267" r:id="rId15"/>
    <p:sldId id="308" r:id="rId16"/>
    <p:sldId id="266" r:id="rId17"/>
    <p:sldId id="268" r:id="rId18"/>
    <p:sldId id="390" r:id="rId19"/>
    <p:sldId id="269" r:id="rId20"/>
    <p:sldId id="270" r:id="rId21"/>
    <p:sldId id="271" r:id="rId22"/>
    <p:sldId id="272" r:id="rId23"/>
    <p:sldId id="281" r:id="rId24"/>
    <p:sldId id="282" r:id="rId25"/>
    <p:sldId id="273" r:id="rId26"/>
    <p:sldId id="274" r:id="rId27"/>
    <p:sldId id="275" r:id="rId28"/>
    <p:sldId id="276" r:id="rId29"/>
    <p:sldId id="277" r:id="rId30"/>
    <p:sldId id="278" r:id="rId31"/>
    <p:sldId id="401" r:id="rId32"/>
    <p:sldId id="402" r:id="rId33"/>
    <p:sldId id="400" r:id="rId34"/>
    <p:sldId id="397" r:id="rId35"/>
    <p:sldId id="396" r:id="rId36"/>
    <p:sldId id="391" r:id="rId37"/>
    <p:sldId id="283" r:id="rId38"/>
    <p:sldId id="289" r:id="rId39"/>
    <p:sldId id="284" r:id="rId40"/>
    <p:sldId id="285" r:id="rId41"/>
    <p:sldId id="286" r:id="rId42"/>
    <p:sldId id="287" r:id="rId43"/>
    <p:sldId id="288" r:id="rId44"/>
    <p:sldId id="290" r:id="rId45"/>
    <p:sldId id="291" r:id="rId46"/>
    <p:sldId id="292" r:id="rId47"/>
    <p:sldId id="293" r:id="rId48"/>
    <p:sldId id="294" r:id="rId49"/>
    <p:sldId id="295" r:id="rId50"/>
    <p:sldId id="296" r:id="rId51"/>
    <p:sldId id="297" r:id="rId52"/>
    <p:sldId id="302" r:id="rId53"/>
    <p:sldId id="303" r:id="rId54"/>
    <p:sldId id="304" r:id="rId55"/>
    <p:sldId id="305" r:id="rId56"/>
    <p:sldId id="298" r:id="rId57"/>
    <p:sldId id="299" r:id="rId58"/>
    <p:sldId id="300" r:id="rId59"/>
    <p:sldId id="301" r:id="rId60"/>
    <p:sldId id="414" r:id="rId61"/>
    <p:sldId id="415" r:id="rId62"/>
    <p:sldId id="416" r:id="rId63"/>
    <p:sldId id="403" r:id="rId64"/>
    <p:sldId id="404" r:id="rId65"/>
    <p:sldId id="405" r:id="rId66"/>
    <p:sldId id="406" r:id="rId67"/>
    <p:sldId id="256" r:id="rId68"/>
    <p:sldId id="407" r:id="rId69"/>
    <p:sldId id="408" r:id="rId70"/>
    <p:sldId id="409" r:id="rId71"/>
    <p:sldId id="410" r:id="rId72"/>
    <p:sldId id="411" r:id="rId73"/>
    <p:sldId id="412" r:id="rId74"/>
    <p:sldId id="413" r:id="rId75"/>
  </p:sldIdLst>
  <p:sldSz cx="9144000" cy="6858000" type="screen4x3"/>
  <p:notesSz cx="6858000" cy="9144000"/>
  <p:embeddedFontLst>
    <p:embeddedFont>
      <p:font typeface="Cambria Math" panose="02040503050406030204" pitchFamily="18" charset="0"/>
      <p:regular r:id="rId78"/>
    </p:embeddedFont>
    <p:embeddedFont>
      <p:font typeface="Calibri" panose="020F050202020403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16A7FC6-1304-445A-94A8-8BF1284A39EC}">
          <p14:sldIdLst>
            <p14:sldId id="257"/>
            <p14:sldId id="258"/>
            <p14:sldId id="259"/>
            <p14:sldId id="260"/>
            <p14:sldId id="306"/>
            <p14:sldId id="262"/>
            <p14:sldId id="261"/>
            <p14:sldId id="263"/>
            <p14:sldId id="307"/>
            <p14:sldId id="264"/>
            <p14:sldId id="265"/>
            <p14:sldId id="386"/>
            <p14:sldId id="387"/>
            <p14:sldId id="267"/>
            <p14:sldId id="308"/>
            <p14:sldId id="266"/>
            <p14:sldId id="268"/>
            <p14:sldId id="390"/>
            <p14:sldId id="269"/>
            <p14:sldId id="270"/>
            <p14:sldId id="271"/>
            <p14:sldId id="272"/>
            <p14:sldId id="281"/>
            <p14:sldId id="282"/>
            <p14:sldId id="273"/>
            <p14:sldId id="274"/>
            <p14:sldId id="275"/>
            <p14:sldId id="276"/>
            <p14:sldId id="277"/>
            <p14:sldId id="278"/>
            <p14:sldId id="401"/>
            <p14:sldId id="402"/>
            <p14:sldId id="400"/>
            <p14:sldId id="397"/>
            <p14:sldId id="396"/>
            <p14:sldId id="391"/>
            <p14:sldId id="283"/>
            <p14:sldId id="289"/>
            <p14:sldId id="284"/>
            <p14:sldId id="285"/>
            <p14:sldId id="286"/>
            <p14:sldId id="287"/>
            <p14:sldId id="288"/>
            <p14:sldId id="290"/>
            <p14:sldId id="291"/>
            <p14:sldId id="292"/>
            <p14:sldId id="293"/>
            <p14:sldId id="294"/>
            <p14:sldId id="295"/>
            <p14:sldId id="296"/>
            <p14:sldId id="297"/>
            <p14:sldId id="302"/>
            <p14:sldId id="303"/>
            <p14:sldId id="304"/>
            <p14:sldId id="305"/>
            <p14:sldId id="298"/>
            <p14:sldId id="299"/>
            <p14:sldId id="300"/>
            <p14:sldId id="301"/>
            <p14:sldId id="414"/>
            <p14:sldId id="415"/>
            <p14:sldId id="416"/>
            <p14:sldId id="403"/>
            <p14:sldId id="404"/>
            <p14:sldId id="405"/>
            <p14:sldId id="406"/>
            <p14:sldId id="256"/>
            <p14:sldId id="407"/>
            <p14:sldId id="408"/>
            <p14:sldId id="409"/>
            <p14:sldId id="410"/>
            <p14:sldId id="411"/>
            <p14:sldId id="412"/>
            <p14:sldId id="41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2137AC-A9C8-48EA-BD2B-1AD8692E0443}">
  <a:tblStyle styleId="{B12137AC-A9C8-48EA-BD2B-1AD8692E04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156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7EE698-E4EE-4AA8-B08F-F14B96282E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128A43C-31C7-48E5-878E-09CBCBD80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19E8AF-0093-42DA-B5E3-4AF3C98F899A}" type="datetimeFigureOut">
              <a:rPr lang="en-IN" smtClean="0"/>
              <a:t>04-08-2019</a:t>
            </a:fld>
            <a:endParaRPr lang="en-IN"/>
          </a:p>
        </p:txBody>
      </p:sp>
      <p:sp>
        <p:nvSpPr>
          <p:cNvPr id="4" name="Footer Placeholder 3">
            <a:extLst>
              <a:ext uri="{FF2B5EF4-FFF2-40B4-BE49-F238E27FC236}">
                <a16:creationId xmlns:a16="http://schemas.microsoft.com/office/drawing/2014/main" id="{B6090B3C-DCF4-4FD4-94E5-CB2E0B9BD8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7C3320D-B52F-4219-A448-D0B1FB8D26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176C6-74EB-4279-899D-C51530311669}" type="slidenum">
              <a:rPr lang="en-IN" smtClean="0"/>
              <a:t>‹#›</a:t>
            </a:fld>
            <a:endParaRPr lang="en-IN"/>
          </a:p>
        </p:txBody>
      </p:sp>
    </p:spTree>
    <p:extLst>
      <p:ext uri="{BB962C8B-B14F-4D97-AF65-F5344CB8AC3E}">
        <p14:creationId xmlns:p14="http://schemas.microsoft.com/office/powerpoint/2010/main" val="17848111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5560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75671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0673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1075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63</a:t>
            </a:fld>
            <a:endParaRPr lang="en-US"/>
          </a:p>
        </p:txBody>
      </p:sp>
    </p:spTree>
    <p:extLst>
      <p:ext uri="{BB962C8B-B14F-4D97-AF65-F5344CB8AC3E}">
        <p14:creationId xmlns:p14="http://schemas.microsoft.com/office/powerpoint/2010/main" val="349271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64</a:t>
            </a:fld>
            <a:endParaRPr lang="en-US"/>
          </a:p>
        </p:txBody>
      </p:sp>
    </p:spTree>
    <p:extLst>
      <p:ext uri="{BB962C8B-B14F-4D97-AF65-F5344CB8AC3E}">
        <p14:creationId xmlns:p14="http://schemas.microsoft.com/office/powerpoint/2010/main" val="4014166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65</a:t>
            </a:fld>
            <a:endParaRPr lang="en-US"/>
          </a:p>
        </p:txBody>
      </p:sp>
    </p:spTree>
    <p:extLst>
      <p:ext uri="{BB962C8B-B14F-4D97-AF65-F5344CB8AC3E}">
        <p14:creationId xmlns:p14="http://schemas.microsoft.com/office/powerpoint/2010/main" val="111941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269C9-E7C2-44CD-871A-8562F838900A}" type="slidenum">
              <a:rPr lang="en-US" smtClean="0"/>
              <a:pPr/>
              <a:t>66</a:t>
            </a:fld>
            <a:endParaRPr lang="en-US"/>
          </a:p>
        </p:txBody>
      </p:sp>
    </p:spTree>
    <p:extLst>
      <p:ext uri="{BB962C8B-B14F-4D97-AF65-F5344CB8AC3E}">
        <p14:creationId xmlns:p14="http://schemas.microsoft.com/office/powerpoint/2010/main" val="234538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9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89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4B28F5E-3298-449F-A1DD-19A2AEE5FD5A}"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6CD4-2084-4B73-BEB5-A42FF36490F8}" type="slidenum">
              <a:rPr lang="en-US" smtClean="0"/>
              <a:t>‹#›</a:t>
            </a:fld>
            <a:endParaRPr lang="en-US"/>
          </a:p>
        </p:txBody>
      </p:sp>
    </p:spTree>
    <p:extLst>
      <p:ext uri="{BB962C8B-B14F-4D97-AF65-F5344CB8AC3E}">
        <p14:creationId xmlns:p14="http://schemas.microsoft.com/office/powerpoint/2010/main" val="17854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86C74-4B3A-4E80-853D-AE74616AD2CA}"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BFEF8-793B-432F-982F-62747D4127ED}" type="slidenum">
              <a:rPr lang="en-US" smtClean="0"/>
              <a:t>‹#›</a:t>
            </a:fld>
            <a:endParaRPr lang="en-US"/>
          </a:p>
        </p:txBody>
      </p:sp>
    </p:spTree>
    <p:extLst>
      <p:ext uri="{BB962C8B-B14F-4D97-AF65-F5344CB8AC3E}">
        <p14:creationId xmlns:p14="http://schemas.microsoft.com/office/powerpoint/2010/main" val="11097238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Excel_Worksheet.xlsx"/><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jpe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11129" y="2981709"/>
            <a:ext cx="3704303" cy="616897"/>
          </a:xfrm>
          <a:prstGeom prst="rect">
            <a:avLst/>
          </a:prstGeom>
        </p:spPr>
        <p:txBody>
          <a:bodyPr/>
          <a:lstStyle/>
          <a:p>
            <a:r>
              <a:rPr lang="en-US" sz="3200" dirty="0"/>
              <a:t>Hypothesis Testing</a:t>
            </a:r>
          </a:p>
        </p:txBody>
      </p:sp>
    </p:spTree>
    <p:extLst>
      <p:ext uri="{BB962C8B-B14F-4D97-AF65-F5344CB8AC3E}">
        <p14:creationId xmlns:p14="http://schemas.microsoft.com/office/powerpoint/2010/main" val="2246118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4033945"/>
              </p:ext>
            </p:extLst>
          </p:nvPr>
        </p:nvGraphicFramePr>
        <p:xfrm>
          <a:off x="506417" y="1748789"/>
          <a:ext cx="8372113" cy="3360421"/>
        </p:xfrm>
        <a:graphic>
          <a:graphicData uri="http://schemas.openxmlformats.org/drawingml/2006/table">
            <a:tbl>
              <a:tblPr>
                <a:tableStyleId>{5C22544A-7EE6-4342-B048-85BDC9FD1C3A}</a:tableStyleId>
              </a:tblPr>
              <a:tblGrid>
                <a:gridCol w="2148293">
                  <a:extLst>
                    <a:ext uri="{9D8B030D-6E8A-4147-A177-3AD203B41FA5}">
                      <a16:colId xmlns:a16="http://schemas.microsoft.com/office/drawing/2014/main" val="2096121597"/>
                    </a:ext>
                  </a:extLst>
                </a:gridCol>
                <a:gridCol w="4280804">
                  <a:extLst>
                    <a:ext uri="{9D8B030D-6E8A-4147-A177-3AD203B41FA5}">
                      <a16:colId xmlns:a16="http://schemas.microsoft.com/office/drawing/2014/main" val="2804655615"/>
                    </a:ext>
                  </a:extLst>
                </a:gridCol>
                <a:gridCol w="1943016">
                  <a:extLst>
                    <a:ext uri="{9D8B030D-6E8A-4147-A177-3AD203B41FA5}">
                      <a16:colId xmlns:a16="http://schemas.microsoft.com/office/drawing/2014/main" val="4066860194"/>
                    </a:ext>
                  </a:extLst>
                </a:gridCol>
              </a:tblGrid>
              <a:tr h="342900">
                <a:tc>
                  <a:txBody>
                    <a:bodyPr/>
                    <a:lstStyle/>
                    <a:p>
                      <a:pPr algn="ctr"/>
                      <a:r>
                        <a:rPr lang="en-US" sz="1800" b="1" dirty="0"/>
                        <a:t>Test Type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Description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Ho / Ha</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1175278"/>
                  </a:ext>
                </a:extLst>
              </a:tr>
              <a:tr h="530603">
                <a:tc rowSpan="2">
                  <a:txBody>
                    <a:bodyPr/>
                    <a:lstStyle/>
                    <a:p>
                      <a:pPr algn="ctr"/>
                      <a:r>
                        <a:rPr lang="en-US" sz="1800" dirty="0"/>
                        <a:t>Testing Research Hypothesis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R&amp;D dept has developed a new battery with</a:t>
                      </a:r>
                      <a:r>
                        <a:rPr lang="en-US" sz="1800" baseline="0" dirty="0"/>
                        <a:t> higher Ah</a:t>
                      </a:r>
                      <a:r>
                        <a:rPr lang="en-US" sz="1800" dirty="0"/>
                        <a:t>. The present performance is 80Ah. The new product has a higher performance.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80</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928513"/>
                  </a:ext>
                </a:extLst>
              </a:tr>
              <a:tr h="635257">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80</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7921206"/>
                  </a:ext>
                </a:extLst>
              </a:tr>
              <a:tr h="34290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Validating a claim</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1800" dirty="0"/>
                        <a:t>A claim is made that</a:t>
                      </a:r>
                      <a:r>
                        <a:rPr lang="en-US" sz="1800" baseline="0" dirty="0"/>
                        <a:t> average inflation rate is less than 6.76%</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6.76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505111"/>
                  </a:ext>
                </a:extLst>
              </a:tr>
              <a:tr h="342900">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6.76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184217"/>
                  </a:ext>
                </a:extLst>
              </a:tr>
              <a:tr h="47114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Testing Decision making situations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US" sz="1800" dirty="0"/>
                        <a:t>Composition of new drug released is 500 mg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Ho</a:t>
                      </a:r>
                      <a:r>
                        <a:rPr lang="en-US" sz="1800" baseline="0" dirty="0"/>
                        <a:t>: </a:t>
                      </a:r>
                      <a:r>
                        <a:rPr lang="en-US" sz="1800" baseline="0" dirty="0">
                          <a:sym typeface="Symbol"/>
                        </a:rPr>
                        <a:t> = 500 mg</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060433"/>
                  </a:ext>
                </a:extLst>
              </a:tr>
              <a:tr h="694718">
                <a:tc vMerge="1">
                  <a:txBody>
                    <a:bodyPr/>
                    <a:lstStyle/>
                    <a:p>
                      <a:endParaRPr lang="en-US"/>
                    </a:p>
                  </a:txBody>
                  <a:tcPr/>
                </a:tc>
                <a:tc vMerge="1">
                  <a:txBody>
                    <a:bodyPr/>
                    <a:lstStyle/>
                    <a:p>
                      <a:endParaRPr lang="en-US"/>
                    </a:p>
                  </a:txBody>
                  <a:tcPr/>
                </a:tc>
                <a:tc>
                  <a:txBody>
                    <a:bodyPr/>
                    <a:lstStyle/>
                    <a:p>
                      <a:pPr algn="ctr"/>
                      <a:r>
                        <a:rPr lang="en-US" sz="1800" dirty="0"/>
                        <a:t>Ha</a:t>
                      </a:r>
                      <a:r>
                        <a:rPr lang="en-US" sz="1800" baseline="0" dirty="0"/>
                        <a:t>: </a:t>
                      </a:r>
                      <a:r>
                        <a:rPr lang="en-US" sz="1800" baseline="0" dirty="0">
                          <a:sym typeface="Symbol"/>
                        </a:rPr>
                        <a:t>  500 mg</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915939"/>
                  </a:ext>
                </a:extLst>
              </a:tr>
            </a:tbl>
          </a:graphicData>
        </a:graphic>
      </p:graphicFrame>
      <p:sp>
        <p:nvSpPr>
          <p:cNvPr id="3" name="Rectangle 2"/>
          <p:cNvSpPr/>
          <p:nvPr/>
        </p:nvSpPr>
        <p:spPr>
          <a:xfrm>
            <a:off x="506417" y="759018"/>
            <a:ext cx="5856090" cy="584775"/>
          </a:xfrm>
          <a:prstGeom prst="rect">
            <a:avLst/>
          </a:prstGeom>
        </p:spPr>
        <p:txBody>
          <a:bodyPr wrap="none">
            <a:spAutoFit/>
          </a:bodyPr>
          <a:lstStyle/>
          <a:p>
            <a:r>
              <a:rPr lang="en-US" sz="3200" dirty="0"/>
              <a:t>Hypothesis Testing - Scenarios</a:t>
            </a:r>
          </a:p>
        </p:txBody>
      </p:sp>
    </p:spTree>
    <p:extLst>
      <p:ext uri="{BB962C8B-B14F-4D97-AF65-F5344CB8AC3E}">
        <p14:creationId xmlns:p14="http://schemas.microsoft.com/office/powerpoint/2010/main" val="220473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62306496"/>
              </p:ext>
            </p:extLst>
          </p:nvPr>
        </p:nvGraphicFramePr>
        <p:xfrm>
          <a:off x="96654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val="20000"/>
                    </a:ext>
                  </a:extLst>
                </a:gridCol>
              </a:tblGrid>
              <a:tr h="734264">
                <a:tc>
                  <a:txBody>
                    <a:bodyPr/>
                    <a:lstStyle/>
                    <a:p>
                      <a:pPr algn="ctr"/>
                      <a:r>
                        <a:rPr lang="en-US" sz="2100" dirty="0"/>
                        <a:t>H</a:t>
                      </a:r>
                      <a:r>
                        <a:rPr lang="en-US" sz="2100" baseline="-25000" dirty="0"/>
                        <a:t>o</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03986">
                <a:tc>
                  <a:txBody>
                    <a:bodyPr/>
                    <a:lstStyle/>
                    <a:p>
                      <a:pPr algn="ctr"/>
                      <a:r>
                        <a:rPr lang="en-US" sz="2100" dirty="0"/>
                        <a:t>H</a:t>
                      </a:r>
                      <a:r>
                        <a:rPr lang="en-US" sz="2100" baseline="-25000" dirty="0"/>
                        <a:t>a</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4365715"/>
              </p:ext>
            </p:extLst>
          </p:nvPr>
        </p:nvGraphicFramePr>
        <p:xfrm>
          <a:off x="636372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val="20000"/>
                    </a:ext>
                  </a:extLst>
                </a:gridCol>
              </a:tblGrid>
              <a:tr h="797766">
                <a:tc>
                  <a:txBody>
                    <a:bodyPr/>
                    <a:lstStyle/>
                    <a:p>
                      <a:pPr algn="ctr"/>
                      <a:r>
                        <a:rPr lang="en-US" sz="1800" dirty="0"/>
                        <a:t>H</a:t>
                      </a:r>
                      <a:r>
                        <a:rPr lang="en-US" sz="1800" baseline="-25000" dirty="0"/>
                        <a:t>o</a:t>
                      </a:r>
                      <a:r>
                        <a:rPr lang="en-US" sz="1800" baseline="0" dirty="0"/>
                        <a:t>: </a:t>
                      </a:r>
                      <a:r>
                        <a:rPr lang="en-US" sz="1800" baseline="0" dirty="0">
                          <a:sym typeface="Symbol"/>
                        </a:rPr>
                        <a:t> = </a:t>
                      </a:r>
                      <a:r>
                        <a:rPr lang="en-US" sz="1800" baseline="-25000" dirty="0">
                          <a:sym typeface="Symbol"/>
                        </a:rPr>
                        <a:t>0</a:t>
                      </a:r>
                      <a:endParaRPr lang="en-US" sz="1800" baseline="-250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04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 </a:t>
                      </a:r>
                      <a:r>
                        <a:rPr lang="en-US" sz="1800" baseline="-25000" dirty="0">
                          <a:sym typeface="Symbol"/>
                        </a:rPr>
                        <a:t>0</a:t>
                      </a:r>
                      <a:endParaRPr lang="en-US" sz="1800" baseline="-250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11927058"/>
              </p:ext>
            </p:extLst>
          </p:nvPr>
        </p:nvGraphicFramePr>
        <p:xfrm>
          <a:off x="3462997" y="1709775"/>
          <a:ext cx="1480457" cy="1238250"/>
        </p:xfrm>
        <a:graphic>
          <a:graphicData uri="http://schemas.openxmlformats.org/drawingml/2006/table">
            <a:tbl>
              <a:tblPr>
                <a:tableStyleId>{5C22544A-7EE6-4342-B048-85BDC9FD1C3A}</a:tableStyleId>
              </a:tblPr>
              <a:tblGrid>
                <a:gridCol w="1480457">
                  <a:extLst>
                    <a:ext uri="{9D8B030D-6E8A-4147-A177-3AD203B41FA5}">
                      <a16:colId xmlns:a16="http://schemas.microsoft.com/office/drawing/2014/main" val="20000"/>
                    </a:ext>
                  </a:extLst>
                </a:gridCol>
              </a:tblGrid>
              <a:tr h="692346">
                <a:tc>
                  <a:txBody>
                    <a:bodyPr/>
                    <a:lstStyle/>
                    <a:p>
                      <a:pPr algn="ctr"/>
                      <a:r>
                        <a:rPr lang="en-US" sz="2100" dirty="0"/>
                        <a:t>H</a:t>
                      </a:r>
                      <a:r>
                        <a:rPr lang="en-US" sz="2100" baseline="-25000" dirty="0"/>
                        <a:t>o</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5904">
                <a:tc>
                  <a:txBody>
                    <a:bodyPr/>
                    <a:lstStyle/>
                    <a:p>
                      <a:pPr algn="ctr"/>
                      <a:r>
                        <a:rPr lang="en-US" sz="2100" dirty="0"/>
                        <a:t>H</a:t>
                      </a:r>
                      <a:r>
                        <a:rPr lang="en-US" sz="2100" baseline="-25000" dirty="0"/>
                        <a:t>a</a:t>
                      </a:r>
                      <a:r>
                        <a:rPr lang="en-US" sz="2100" baseline="0" dirty="0"/>
                        <a:t>: </a:t>
                      </a:r>
                      <a:r>
                        <a:rPr lang="en-US" sz="2100" baseline="0" dirty="0">
                          <a:sym typeface="Symbol"/>
                        </a:rPr>
                        <a:t>  </a:t>
                      </a:r>
                      <a:r>
                        <a:rPr lang="en-US" sz="2100" baseline="-25000" dirty="0">
                          <a:sym typeface="Symbol"/>
                        </a:rPr>
                        <a:t>0</a:t>
                      </a:r>
                      <a:endParaRPr lang="en-US"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664931" y="3461739"/>
            <a:ext cx="8007122" cy="2342949"/>
          </a:xfrm>
          <a:prstGeom prst="rect">
            <a:avLst/>
          </a:prstGeom>
          <a:noFill/>
        </p:spPr>
        <p:txBody>
          <a:bodyPr wrap="square" rtlCol="0">
            <a:spAutoFit/>
          </a:bodyPr>
          <a:lstStyle/>
          <a:p>
            <a:pPr marL="342900" indent="-342900">
              <a:lnSpc>
                <a:spcPct val="150000"/>
              </a:lnSpc>
              <a:spcAft>
                <a:spcPts val="900"/>
              </a:spcAft>
              <a:buFont typeface="Arial" panose="020B0604020202020204" pitchFamily="34" charset="0"/>
              <a:buChar char="•"/>
            </a:pPr>
            <a:r>
              <a:rPr lang="en-US" sz="1800" dirty="0"/>
              <a:t>The equality sign =, </a:t>
            </a:r>
            <a:r>
              <a:rPr lang="en-US" sz="1800" dirty="0">
                <a:sym typeface="Symbol"/>
              </a:rPr>
              <a:t>, </a:t>
            </a:r>
            <a:r>
              <a:rPr lang="en-US" sz="1800" dirty="0">
                <a:sym typeface="Symbol" panose="05050102010706020507" pitchFamily="18" charset="2"/>
              </a:rPr>
              <a:t> should always appear on Null Hypothesis side. </a:t>
            </a:r>
          </a:p>
          <a:p>
            <a:pPr marL="342900" indent="-342900">
              <a:lnSpc>
                <a:spcPct val="150000"/>
              </a:lnSpc>
              <a:spcAft>
                <a:spcPts val="900"/>
              </a:spcAft>
              <a:buFont typeface="Arial" panose="020B0604020202020204" pitchFamily="34" charset="0"/>
              <a:buChar char="•"/>
            </a:pPr>
            <a:r>
              <a:rPr lang="en-US" sz="1800" dirty="0">
                <a:sym typeface="Symbol" panose="05050102010706020507" pitchFamily="18" charset="2"/>
              </a:rPr>
              <a:t>Always try to establish Alternate Hypothesis by rejecting Null Hypothesis.</a:t>
            </a:r>
          </a:p>
          <a:p>
            <a:pPr marL="342900" indent="-342900">
              <a:lnSpc>
                <a:spcPct val="150000"/>
              </a:lnSpc>
              <a:spcAft>
                <a:spcPts val="900"/>
              </a:spcAft>
              <a:buFont typeface="Arial" panose="020B0604020202020204" pitchFamily="34" charset="0"/>
              <a:buChar char="•"/>
            </a:pPr>
            <a:r>
              <a:rPr lang="en-US" sz="1800" dirty="0">
                <a:sym typeface="Symbol" panose="05050102010706020507" pitchFamily="18" charset="2"/>
              </a:rPr>
              <a:t>The chance of erroneously rejecting Null Hypothesis when it is true is controlled by choice of confidence coefficient. </a:t>
            </a:r>
            <a:endParaRPr lang="en-US" sz="1800" dirty="0"/>
          </a:p>
          <a:p>
            <a:pPr>
              <a:lnSpc>
                <a:spcPct val="150000"/>
              </a:lnSpc>
            </a:pPr>
            <a:endParaRPr lang="en-US" sz="1050" dirty="0"/>
          </a:p>
        </p:txBody>
      </p:sp>
      <p:sp>
        <p:nvSpPr>
          <p:cNvPr id="3" name="Rectangle 2"/>
          <p:cNvSpPr/>
          <p:nvPr/>
        </p:nvSpPr>
        <p:spPr>
          <a:xfrm>
            <a:off x="533381" y="611287"/>
            <a:ext cx="4504759" cy="584775"/>
          </a:xfrm>
          <a:prstGeom prst="rect">
            <a:avLst/>
          </a:prstGeom>
        </p:spPr>
        <p:txBody>
          <a:bodyPr wrap="none">
            <a:spAutoFit/>
          </a:bodyPr>
          <a:lstStyle/>
          <a:p>
            <a:r>
              <a:rPr lang="en-US" sz="3200" dirty="0"/>
              <a:t>Summary of H</a:t>
            </a:r>
            <a:r>
              <a:rPr lang="en-US" sz="3200" baseline="-25000" dirty="0"/>
              <a:t>0</a:t>
            </a:r>
            <a:r>
              <a:rPr lang="en-US" sz="3200" dirty="0"/>
              <a:t> and Ha:</a:t>
            </a:r>
          </a:p>
        </p:txBody>
      </p:sp>
    </p:spTree>
    <p:extLst>
      <p:ext uri="{BB962C8B-B14F-4D97-AF65-F5344CB8AC3E}">
        <p14:creationId xmlns:p14="http://schemas.microsoft.com/office/powerpoint/2010/main" val="95901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41219" y="594772"/>
            <a:ext cx="5829300" cy="585097"/>
          </a:xfrm>
          <a:prstGeom prst="rect">
            <a:avLst/>
          </a:prstGeom>
        </p:spPr>
        <p:txBody>
          <a:bodyPr>
            <a:noAutofit/>
          </a:bodyPr>
          <a:lstStyle/>
          <a:p>
            <a:r>
              <a:rPr lang="en-US" sz="3200" dirty="0"/>
              <a:t>Example Statements</a:t>
            </a:r>
          </a:p>
        </p:txBody>
      </p:sp>
      <p:sp>
        <p:nvSpPr>
          <p:cNvPr id="3" name="TextBox 2"/>
          <p:cNvSpPr txBox="1"/>
          <p:nvPr/>
        </p:nvSpPr>
        <p:spPr>
          <a:xfrm>
            <a:off x="341219" y="1179869"/>
            <a:ext cx="8461562" cy="5401479"/>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IN" sz="2000" dirty="0"/>
              <a:t>Bank Claims : Average waiting time at its ATM is 15 minutes. Customer complains and you want to validate bank's claim.</a:t>
            </a:r>
          </a:p>
          <a:p>
            <a:pPr marL="257175" indent="-257175">
              <a:spcAft>
                <a:spcPts val="900"/>
              </a:spcAft>
              <a:buFont typeface="Arial" panose="020B0604020202020204" pitchFamily="34" charset="0"/>
              <a:buChar char="•"/>
            </a:pPr>
            <a:r>
              <a:rPr lang="en-IN" sz="2000" dirty="0"/>
              <a:t>LIC assures: Average commission of its agents is ₹ 15000. Agents doubt this. You want to test LIC claim.</a:t>
            </a:r>
          </a:p>
          <a:p>
            <a:pPr marL="257175" indent="-257175">
              <a:spcAft>
                <a:spcPts val="900"/>
              </a:spcAft>
              <a:buFont typeface="Arial" panose="020B0604020202020204" pitchFamily="34" charset="0"/>
              <a:buChar char="•"/>
            </a:pPr>
            <a:r>
              <a:rPr lang="en-IN" sz="2000" dirty="0"/>
              <a:t>MTC states: On the average 1000 people travel on route no 19B. You want to statistically test this statement.</a:t>
            </a:r>
          </a:p>
          <a:p>
            <a:pPr marL="257175" indent="-257175">
              <a:spcAft>
                <a:spcPts val="900"/>
              </a:spcAft>
              <a:buFont typeface="Arial" panose="020B0604020202020204" pitchFamily="34" charset="0"/>
              <a:buChar char="•"/>
            </a:pPr>
            <a:r>
              <a:rPr lang="en-IN" sz="2000" dirty="0"/>
              <a:t>Tata research claims: Nano model gives mileage better than 24 </a:t>
            </a:r>
            <a:r>
              <a:rPr lang="en-IN" sz="2000" dirty="0" err="1"/>
              <a:t>kmpl</a:t>
            </a:r>
            <a:r>
              <a:rPr lang="en-IN" sz="2000" dirty="0"/>
              <a:t>. You want to validate the claim.</a:t>
            </a:r>
          </a:p>
          <a:p>
            <a:pPr marL="257175" indent="-257175">
              <a:spcAft>
                <a:spcPts val="900"/>
              </a:spcAft>
              <a:buFont typeface="Arial" panose="020B0604020202020204" pitchFamily="34" charset="0"/>
              <a:buChar char="•"/>
            </a:pPr>
            <a:r>
              <a:rPr lang="en-IN" sz="2000" dirty="0" err="1"/>
              <a:t>Complan</a:t>
            </a:r>
            <a:r>
              <a:rPr lang="en-IN" sz="2000" dirty="0"/>
              <a:t>: Children drinking </a:t>
            </a:r>
            <a:r>
              <a:rPr lang="en-IN" sz="2000" dirty="0" err="1"/>
              <a:t>Complan</a:t>
            </a:r>
            <a:r>
              <a:rPr lang="en-IN" sz="2000" dirty="0"/>
              <a:t> grow faster. The average growth w/o supplement is 10 </a:t>
            </a:r>
            <a:r>
              <a:rPr lang="en-IN" sz="2000" dirty="0" err="1"/>
              <a:t>cms</a:t>
            </a:r>
            <a:r>
              <a:rPr lang="en-IN" sz="2000" dirty="0"/>
              <a:t> per year. You want to validate </a:t>
            </a:r>
            <a:r>
              <a:rPr lang="en-IN" sz="2000" dirty="0" err="1"/>
              <a:t>Complan's</a:t>
            </a:r>
            <a:r>
              <a:rPr lang="en-IN" sz="2000" dirty="0"/>
              <a:t> claim.</a:t>
            </a:r>
          </a:p>
          <a:p>
            <a:pPr marL="257175" indent="-257175">
              <a:spcAft>
                <a:spcPts val="900"/>
              </a:spcAft>
              <a:buFont typeface="Arial" panose="020B0604020202020204" pitchFamily="34" charset="0"/>
              <a:buChar char="•"/>
            </a:pPr>
            <a:r>
              <a:rPr lang="en-IN" sz="2000" dirty="0"/>
              <a:t>Call-</a:t>
            </a:r>
            <a:r>
              <a:rPr lang="en-IN" sz="2000" dirty="0" err="1"/>
              <a:t>Center</a:t>
            </a:r>
            <a:r>
              <a:rPr lang="en-IN" sz="2000" dirty="0"/>
              <a:t> feels: It receives 15 calls per person hour. You want to statistically test this feeling.</a:t>
            </a:r>
          </a:p>
          <a:p>
            <a:pPr marL="257175" indent="-257175">
              <a:spcAft>
                <a:spcPts val="900"/>
              </a:spcAft>
              <a:buFont typeface="Arial" panose="020B0604020202020204" pitchFamily="34" charset="0"/>
              <a:buChar char="•"/>
            </a:pPr>
            <a:r>
              <a:rPr lang="en-IN" sz="2000" dirty="0"/>
              <a:t>HLL Claims: </a:t>
            </a:r>
            <a:r>
              <a:rPr lang="en-IN" sz="2000" dirty="0" err="1"/>
              <a:t>Pureit</a:t>
            </a:r>
            <a:r>
              <a:rPr lang="en-IN" sz="2000" dirty="0"/>
              <a:t> gives water with TDS of 400 ppm. Is HCL claim valid?</a:t>
            </a:r>
          </a:p>
        </p:txBody>
      </p:sp>
    </p:spTree>
    <p:extLst>
      <p:ext uri="{BB962C8B-B14F-4D97-AF65-F5344CB8AC3E}">
        <p14:creationId xmlns:p14="http://schemas.microsoft.com/office/powerpoint/2010/main" val="1591099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83725" y="580103"/>
            <a:ext cx="8298426" cy="698090"/>
          </a:xfrm>
          <a:prstGeom prst="rect">
            <a:avLst/>
          </a:prstGeom>
        </p:spPr>
        <p:txBody>
          <a:bodyPr>
            <a:normAutofit/>
          </a:bodyPr>
          <a:lstStyle/>
          <a:p>
            <a:pPr algn="l"/>
            <a:r>
              <a:rPr lang="en-US" sz="3200" dirty="0"/>
              <a:t>Example Statements Continued</a:t>
            </a:r>
          </a:p>
        </p:txBody>
      </p:sp>
      <p:sp>
        <p:nvSpPr>
          <p:cNvPr id="3" name="TextBox 2"/>
          <p:cNvSpPr txBox="1"/>
          <p:nvPr/>
        </p:nvSpPr>
        <p:spPr>
          <a:xfrm>
            <a:off x="283725" y="1261139"/>
            <a:ext cx="8733866" cy="5016758"/>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IN" sz="2000" dirty="0"/>
              <a:t>Business School Claims: Students earn average CTC ₹ 4 lakhs/annum.  Is there claim supported by data?</a:t>
            </a:r>
          </a:p>
          <a:p>
            <a:pPr marL="257175" indent="-257175">
              <a:spcAft>
                <a:spcPts val="900"/>
              </a:spcAft>
              <a:buFont typeface="Arial" panose="020B0604020202020204" pitchFamily="34" charset="0"/>
              <a:buChar char="•"/>
            </a:pPr>
            <a:r>
              <a:rPr lang="en-IN" sz="2000" dirty="0"/>
              <a:t>Pharma notifies: </a:t>
            </a:r>
            <a:r>
              <a:rPr lang="en-IN" sz="2000" dirty="0" err="1"/>
              <a:t>Crocin</a:t>
            </a:r>
            <a:r>
              <a:rPr lang="en-IN" sz="2000" dirty="0"/>
              <a:t> contains 500mg of paracetamol. You want to test this notification. </a:t>
            </a:r>
          </a:p>
          <a:p>
            <a:pPr marL="257175" indent="-257175">
              <a:spcAft>
                <a:spcPts val="900"/>
              </a:spcAft>
              <a:buFont typeface="Arial" panose="020B0604020202020204" pitchFamily="34" charset="0"/>
              <a:buChar char="•"/>
            </a:pPr>
            <a:r>
              <a:rPr lang="en-IN" sz="2000" dirty="0"/>
              <a:t>Govt. claims: No. of school dropouts has reduced from 20%. Validate the claim</a:t>
            </a:r>
          </a:p>
          <a:p>
            <a:pPr marL="257175" indent="-257175">
              <a:spcAft>
                <a:spcPts val="900"/>
              </a:spcAft>
              <a:buFont typeface="Arial" panose="020B0604020202020204" pitchFamily="34" charset="0"/>
              <a:buChar char="•"/>
            </a:pPr>
            <a:r>
              <a:rPr lang="en-IN" sz="2000" dirty="0"/>
              <a:t>Company claims LED bulbs have a life of more than 18000 hours. Test the claim.</a:t>
            </a:r>
          </a:p>
          <a:p>
            <a:pPr marL="265113" indent="-265113">
              <a:spcAft>
                <a:spcPts val="900"/>
              </a:spcAft>
              <a:buFont typeface="Arial" panose="020B0604020202020204" pitchFamily="34" charset="0"/>
              <a:buChar char="•"/>
            </a:pPr>
            <a:r>
              <a:rPr lang="en-IN" sz="2000" dirty="0"/>
              <a:t>More people support life.</a:t>
            </a:r>
          </a:p>
          <a:p>
            <a:pPr marL="265113" indent="-265113">
              <a:spcAft>
                <a:spcPts val="900"/>
              </a:spcAft>
              <a:buFont typeface="Arial" panose="020B0604020202020204" pitchFamily="34" charset="0"/>
              <a:buChar char="•"/>
            </a:pPr>
            <a:r>
              <a:rPr lang="en-IN" sz="2000" dirty="0"/>
              <a:t>This year our company made more profit than last year (₹ 121cr)</a:t>
            </a:r>
          </a:p>
          <a:p>
            <a:pPr marL="265113" indent="-265113">
              <a:spcAft>
                <a:spcPts val="900"/>
              </a:spcAft>
              <a:buFont typeface="Arial" panose="020B0604020202020204" pitchFamily="34" charset="0"/>
              <a:buChar char="•"/>
            </a:pPr>
            <a:r>
              <a:rPr lang="en-IN" sz="2000" dirty="0"/>
              <a:t>The performance of girls and boys is different.</a:t>
            </a:r>
          </a:p>
          <a:p>
            <a:pPr marL="265113" indent="-265113">
              <a:spcAft>
                <a:spcPts val="900"/>
              </a:spcAft>
              <a:buFont typeface="Arial" panose="020B0604020202020204" pitchFamily="34" charset="0"/>
              <a:buChar char="•"/>
            </a:pPr>
            <a:r>
              <a:rPr lang="en-IN" sz="2000" dirty="0"/>
              <a:t>The new drug is better in controlling BP.</a:t>
            </a:r>
          </a:p>
          <a:p>
            <a:pPr marL="265113" indent="-265113">
              <a:spcAft>
                <a:spcPts val="900"/>
              </a:spcAft>
              <a:buFont typeface="Arial" panose="020B0604020202020204" pitchFamily="34" charset="0"/>
              <a:buChar char="•"/>
            </a:pPr>
            <a:r>
              <a:rPr lang="en-IN" sz="2000" dirty="0"/>
              <a:t>Analytics course improves career prospects. </a:t>
            </a:r>
          </a:p>
        </p:txBody>
      </p:sp>
    </p:spTree>
    <p:extLst>
      <p:ext uri="{BB962C8B-B14F-4D97-AF65-F5344CB8AC3E}">
        <p14:creationId xmlns:p14="http://schemas.microsoft.com/office/powerpoint/2010/main" val="744294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1046750" y="1168984"/>
            <a:ext cx="6130433" cy="5202319"/>
          </a:xfrm>
          <a:prstGeom prst="rect">
            <a:avLst/>
          </a:prstGeom>
          <a:noFill/>
          <a:ln w="9525">
            <a:noFill/>
            <a:miter lim="800000"/>
            <a:headEnd/>
            <a:tailEnd/>
          </a:ln>
          <a:effectLst/>
        </p:spPr>
      </p:pic>
      <p:sp>
        <p:nvSpPr>
          <p:cNvPr id="3" name="Rectangle 2"/>
          <p:cNvSpPr/>
          <p:nvPr/>
        </p:nvSpPr>
        <p:spPr>
          <a:xfrm>
            <a:off x="425117" y="584209"/>
            <a:ext cx="5673348" cy="584775"/>
          </a:xfrm>
          <a:prstGeom prst="rect">
            <a:avLst/>
          </a:prstGeom>
        </p:spPr>
        <p:txBody>
          <a:bodyPr wrap="none">
            <a:spAutoFit/>
          </a:bodyPr>
          <a:lstStyle/>
          <a:p>
            <a:r>
              <a:rPr lang="en-US" sz="3200" dirty="0"/>
              <a:t>Hypothesis Testing Procedure</a:t>
            </a:r>
          </a:p>
        </p:txBody>
      </p:sp>
    </p:spTree>
    <p:extLst>
      <p:ext uri="{BB962C8B-B14F-4D97-AF65-F5344CB8AC3E}">
        <p14:creationId xmlns:p14="http://schemas.microsoft.com/office/powerpoint/2010/main" val="3275651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533381" y="1731262"/>
                <a:ext cx="8007122" cy="3467937"/>
              </a:xfrm>
              <a:prstGeom prst="rect">
                <a:avLst/>
              </a:prstGeom>
              <a:noFill/>
            </p:spPr>
            <p:txBody>
              <a:bodyPr wrap="square" rtlCol="0">
                <a:spAutoFit/>
              </a:bodyPr>
              <a:lstStyle/>
              <a:p>
                <a:pPr marL="342900" indent="-342900">
                  <a:lnSpc>
                    <a:spcPct val="150000"/>
                  </a:lnSpc>
                  <a:spcAft>
                    <a:spcPts val="900"/>
                  </a:spcAft>
                  <a:buFont typeface="Arial" panose="020B0604020202020204" pitchFamily="34" charset="0"/>
                  <a:buChar char="•"/>
                </a:pPr>
                <a:r>
                  <a:rPr lang="en-US" sz="2000" dirty="0"/>
                  <a:t>µ</a:t>
                </a:r>
                <a:r>
                  <a:rPr lang="en-US" sz="2000" baseline="-25000" dirty="0"/>
                  <a:t>0</a:t>
                </a:r>
                <a:r>
                  <a:rPr lang="en-US" sz="2000" dirty="0"/>
                  <a:t> : Hypothesized population mean.</a:t>
                </a:r>
              </a:p>
              <a:p>
                <a:pPr marL="342900" indent="-342900">
                  <a:lnSpc>
                    <a:spcPct val="150000"/>
                  </a:lnSpc>
                  <a:spcAft>
                    <a:spcPts val="900"/>
                  </a:spcAft>
                  <a:buFont typeface="Arial" panose="020B0604020202020204" pitchFamily="34" charset="0"/>
                  <a:buChar char="•"/>
                </a:pPr>
                <a:r>
                  <a:rPr lang="en-US" sz="2000" dirty="0"/>
                  <a:t>Significance level: </a:t>
                </a:r>
                <a:r>
                  <a:rPr lang="el-GR" sz="2000" dirty="0"/>
                  <a:t>α</a:t>
                </a:r>
                <a:r>
                  <a:rPr lang="en-US" sz="2000" dirty="0"/>
                  <a:t> = 1 – Confidence Level</a:t>
                </a:r>
              </a:p>
              <a:p>
                <a:pPr marL="342900" indent="-342900">
                  <a:lnSpc>
                    <a:spcPct val="150000"/>
                  </a:lnSpc>
                  <a:spcAft>
                    <a:spcPts val="900"/>
                  </a:spcAft>
                  <a:buFont typeface="Arial" panose="020B0604020202020204" pitchFamily="34" charset="0"/>
                  <a:buChar char="•"/>
                </a:pPr>
                <a:r>
                  <a:rPr lang="en-US" sz="2000" dirty="0"/>
                  <a:t>z : Observed value of z = (</a:t>
                </a:r>
                <a14:m>
                  <m:oMath xmlns:m="http://schemas.openxmlformats.org/officeDocument/2006/math">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0</m:t>
                            </m:r>
                          </m:sub>
                        </m:sSub>
                      </m:num>
                      <m:den>
                        <m:r>
                          <a:rPr lang="en-US" sz="2000" i="1" smtClean="0">
                            <a:latin typeface="Cambria Math" panose="02040503050406030204" pitchFamily="18" charset="0"/>
                            <a:ea typeface="Cambria Math" panose="02040503050406030204" pitchFamily="18" charset="0"/>
                          </a:rPr>
                          <m:t>𝜎</m:t>
                        </m:r>
                      </m:den>
                    </m:f>
                  </m:oMath>
                </a14:m>
                <a:r>
                  <a:rPr lang="en-US" sz="2000" dirty="0"/>
                  <a:t>).</a:t>
                </a:r>
              </a:p>
              <a:p>
                <a:pPr marL="342900" indent="-342900">
                  <a:lnSpc>
                    <a:spcPct val="150000"/>
                  </a:lnSpc>
                  <a:spcAft>
                    <a:spcPts val="900"/>
                  </a:spcAft>
                  <a:buFont typeface="Arial" panose="020B0604020202020204" pitchFamily="34" charset="0"/>
                  <a:buChar char="•"/>
                </a:pPr>
                <a:r>
                  <a:rPr lang="en-US" sz="2000" dirty="0" err="1"/>
                  <a:t>z</a:t>
                </a:r>
                <a:r>
                  <a:rPr lang="en-US" sz="2000" baseline="-25000" dirty="0" err="1"/>
                  <a:t>critical</a:t>
                </a:r>
                <a:r>
                  <a:rPr lang="en-US" sz="2000" dirty="0"/>
                  <a:t> : Value of z at the probability defined by significance level.</a:t>
                </a:r>
              </a:p>
              <a:p>
                <a:pPr marL="342900" indent="-342900">
                  <a:lnSpc>
                    <a:spcPct val="150000"/>
                  </a:lnSpc>
                  <a:spcAft>
                    <a:spcPts val="900"/>
                  </a:spcAft>
                  <a:buFont typeface="Arial" panose="020B0604020202020204" pitchFamily="34" charset="0"/>
                  <a:buChar char="•"/>
                </a:pPr>
                <a:r>
                  <a:rPr lang="en-US" sz="2000" dirty="0"/>
                  <a:t>Rejection region: Null Hypothesis is rejected if value of observed z lies in this region.</a:t>
                </a:r>
              </a:p>
            </p:txBody>
          </p:sp>
        </mc:Choice>
        <mc:Fallback xmlns="">
          <p:sp>
            <p:nvSpPr>
              <p:cNvPr id="7" name="TextBox 6"/>
              <p:cNvSpPr txBox="1">
                <a:spLocks noRot="1" noChangeAspect="1" noMove="1" noResize="1" noEditPoints="1" noAdjustHandles="1" noChangeArrowheads="1" noChangeShapeType="1" noTextEdit="1"/>
              </p:cNvSpPr>
              <p:nvPr/>
            </p:nvSpPr>
            <p:spPr>
              <a:xfrm>
                <a:off x="533381" y="1731262"/>
                <a:ext cx="8007122" cy="3467937"/>
              </a:xfrm>
              <a:prstGeom prst="rect">
                <a:avLst/>
              </a:prstGeom>
              <a:blipFill>
                <a:blip r:embed="rId2"/>
                <a:stretch>
                  <a:fillRect l="-685" r="-1142" b="-2285"/>
                </a:stretch>
              </a:blipFill>
            </p:spPr>
            <p:txBody>
              <a:bodyPr/>
              <a:lstStyle/>
              <a:p>
                <a:r>
                  <a:rPr lang="en-IN">
                    <a:noFill/>
                  </a:rPr>
                  <a:t> </a:t>
                </a:r>
              </a:p>
            </p:txBody>
          </p:sp>
        </mc:Fallback>
      </mc:AlternateContent>
      <p:sp>
        <p:nvSpPr>
          <p:cNvPr id="3" name="Rectangle 2"/>
          <p:cNvSpPr/>
          <p:nvPr/>
        </p:nvSpPr>
        <p:spPr>
          <a:xfrm>
            <a:off x="533381" y="611287"/>
            <a:ext cx="6151043" cy="584775"/>
          </a:xfrm>
          <a:prstGeom prst="rect">
            <a:avLst/>
          </a:prstGeom>
        </p:spPr>
        <p:txBody>
          <a:bodyPr wrap="none">
            <a:spAutoFit/>
          </a:bodyPr>
          <a:lstStyle/>
          <a:p>
            <a:r>
              <a:rPr lang="en-US" sz="3200" dirty="0"/>
              <a:t>Hypothesis Testing Terminology:</a:t>
            </a:r>
          </a:p>
        </p:txBody>
      </p:sp>
    </p:spTree>
    <p:extLst>
      <p:ext uri="{BB962C8B-B14F-4D97-AF65-F5344CB8AC3E}">
        <p14:creationId xmlns:p14="http://schemas.microsoft.com/office/powerpoint/2010/main" val="3909312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2318842" y="1492151"/>
            <a:ext cx="5198065" cy="4184543"/>
          </a:xfrm>
          <a:prstGeom prst="rect">
            <a:avLst/>
          </a:prstGeom>
          <a:noFill/>
          <a:ln w="9525">
            <a:noFill/>
            <a:miter lim="800000"/>
            <a:headEnd/>
            <a:tailEnd/>
          </a:ln>
          <a:effectLst/>
        </p:spPr>
      </p:pic>
      <p:sp>
        <p:nvSpPr>
          <p:cNvPr id="3" name="Rectangle 2"/>
          <p:cNvSpPr/>
          <p:nvPr/>
        </p:nvSpPr>
        <p:spPr>
          <a:xfrm>
            <a:off x="460938" y="500770"/>
            <a:ext cx="8222123" cy="523220"/>
          </a:xfrm>
          <a:prstGeom prst="rect">
            <a:avLst/>
          </a:prstGeom>
        </p:spPr>
        <p:txBody>
          <a:bodyPr wrap="none">
            <a:spAutoFit/>
          </a:bodyPr>
          <a:lstStyle/>
          <a:p>
            <a:r>
              <a:rPr lang="en-US" sz="2800" dirty="0"/>
              <a:t>Hypothesis Testing – Identifying  Rejection Region</a:t>
            </a:r>
          </a:p>
        </p:txBody>
      </p:sp>
    </p:spTree>
    <p:extLst>
      <p:ext uri="{BB962C8B-B14F-4D97-AF65-F5344CB8AC3E}">
        <p14:creationId xmlns:p14="http://schemas.microsoft.com/office/powerpoint/2010/main" val="3235068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199" y="1362456"/>
            <a:ext cx="8431161" cy="3691325"/>
          </a:xfrm>
          <a:prstGeom prst="rect">
            <a:avLst/>
          </a:prstGeom>
        </p:spPr>
        <p:txBody>
          <a:bodyPr/>
          <a:lstStyle/>
          <a:p>
            <a:pPr marL="342900" indent="-342900">
              <a:spcAft>
                <a:spcPts val="1200"/>
              </a:spcAft>
              <a:buFont typeface="Arial" panose="020B0604020202020204" pitchFamily="34" charset="0"/>
              <a:buChar char="•"/>
            </a:pPr>
            <a:r>
              <a:rPr lang="en-US" sz="2000" dirty="0"/>
              <a:t>Hypothesis testing involves, collecting a sample and using it to estimate population mean.</a:t>
            </a:r>
          </a:p>
          <a:p>
            <a:pPr marL="342900" indent="-342900">
              <a:spcAft>
                <a:spcPts val="1200"/>
              </a:spcAft>
              <a:buFont typeface="Arial" panose="020B0604020202020204" pitchFamily="34" charset="0"/>
              <a:buChar char="•"/>
            </a:pPr>
            <a:r>
              <a:rPr lang="en-US" sz="2000" dirty="0"/>
              <a:t>It is always possible to land up with an outlier batch (sample) and make wrong estimation of the parameter.</a:t>
            </a:r>
          </a:p>
          <a:p>
            <a:pPr marL="342900" indent="-342900">
              <a:spcAft>
                <a:spcPts val="1200"/>
              </a:spcAft>
              <a:buFont typeface="Arial" panose="020B0604020202020204" pitchFamily="34" charset="0"/>
              <a:buChar char="•"/>
            </a:pPr>
            <a:r>
              <a:rPr lang="en-US" sz="2000" dirty="0"/>
              <a:t>In hypothesis testing, this means we wrongly reject Null Hypothesis since what we have an odd batch which is a rare occurrence (i.e. &lt; 5%).</a:t>
            </a:r>
          </a:p>
          <a:p>
            <a:pPr marL="342900" indent="-342900">
              <a:spcAft>
                <a:spcPts val="1200"/>
              </a:spcAft>
              <a:buFont typeface="Arial" panose="020B0604020202020204" pitchFamily="34" charset="0"/>
              <a:buChar char="•"/>
            </a:pPr>
            <a:r>
              <a:rPr lang="en-US" sz="2000" dirty="0"/>
              <a:t>When this happen, we commit what is called type I error.</a:t>
            </a:r>
          </a:p>
          <a:p>
            <a:pPr marL="342900" indent="-342900">
              <a:spcAft>
                <a:spcPts val="1200"/>
              </a:spcAft>
              <a:buFont typeface="Arial" panose="020B0604020202020204" pitchFamily="34" charset="0"/>
              <a:buChar char="•"/>
            </a:pPr>
            <a:r>
              <a:rPr lang="en-US" sz="2000" dirty="0"/>
              <a:t>If we fix confidence level at 99%, we commit type I error 1% of times.</a:t>
            </a:r>
          </a:p>
          <a:p>
            <a:pPr marL="342900" indent="-342900">
              <a:spcAft>
                <a:spcPts val="1200"/>
              </a:spcAft>
              <a:buFont typeface="Arial" panose="020B0604020202020204" pitchFamily="34" charset="0"/>
              <a:buChar char="•"/>
            </a:pPr>
            <a:endParaRPr lang="en-US" sz="2000" dirty="0"/>
          </a:p>
        </p:txBody>
      </p:sp>
      <p:sp>
        <p:nvSpPr>
          <p:cNvPr id="4" name="Rectangle 3"/>
          <p:cNvSpPr/>
          <p:nvPr/>
        </p:nvSpPr>
        <p:spPr>
          <a:xfrm>
            <a:off x="434382" y="554444"/>
            <a:ext cx="1095172" cy="584775"/>
          </a:xfrm>
          <a:prstGeom prst="rect">
            <a:avLst/>
          </a:prstGeom>
        </p:spPr>
        <p:txBody>
          <a:bodyPr wrap="none">
            <a:spAutoFit/>
          </a:bodyPr>
          <a:lstStyle/>
          <a:p>
            <a:r>
              <a:rPr lang="en-US" sz="3200" dirty="0"/>
              <a:t>Error</a:t>
            </a:r>
          </a:p>
        </p:txBody>
      </p:sp>
    </p:spTree>
    <p:extLst>
      <p:ext uri="{BB962C8B-B14F-4D97-AF65-F5344CB8AC3E}">
        <p14:creationId xmlns:p14="http://schemas.microsoft.com/office/powerpoint/2010/main" val="3933326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87079" y="678426"/>
            <a:ext cx="5829300" cy="655688"/>
          </a:xfrm>
          <a:prstGeom prst="rect">
            <a:avLst/>
          </a:prstGeom>
        </p:spPr>
        <p:txBody>
          <a:bodyPr>
            <a:normAutofit/>
          </a:bodyPr>
          <a:lstStyle/>
          <a:p>
            <a:pPr algn="l"/>
            <a:r>
              <a:rPr lang="en-US" sz="3200" dirty="0"/>
              <a:t>Type Errors</a:t>
            </a:r>
          </a:p>
        </p:txBody>
      </p:sp>
      <p:graphicFrame>
        <p:nvGraphicFramePr>
          <p:cNvPr id="3" name="Table 2"/>
          <p:cNvGraphicFramePr>
            <a:graphicFrameLocks noGrp="1"/>
          </p:cNvGraphicFramePr>
          <p:nvPr>
            <p:extLst>
              <p:ext uri="{D42A27DB-BD31-4B8C-83A1-F6EECF244321}">
                <p14:modId xmlns:p14="http://schemas.microsoft.com/office/powerpoint/2010/main" val="639524072"/>
              </p:ext>
            </p:extLst>
          </p:nvPr>
        </p:nvGraphicFramePr>
        <p:xfrm>
          <a:off x="1165737" y="1410314"/>
          <a:ext cx="6631244" cy="3803196"/>
        </p:xfrm>
        <a:graphic>
          <a:graphicData uri="http://schemas.openxmlformats.org/drawingml/2006/table">
            <a:tbl>
              <a:tblPr>
                <a:tableStyleId>{5C22544A-7EE6-4342-B048-85BDC9FD1C3A}</a:tableStyleId>
              </a:tblPr>
              <a:tblGrid>
                <a:gridCol w="1906004">
                  <a:extLst>
                    <a:ext uri="{9D8B030D-6E8A-4147-A177-3AD203B41FA5}">
                      <a16:colId xmlns:a16="http://schemas.microsoft.com/office/drawing/2014/main" val="20000"/>
                    </a:ext>
                  </a:extLst>
                </a:gridCol>
                <a:gridCol w="1720411">
                  <a:extLst>
                    <a:ext uri="{9D8B030D-6E8A-4147-A177-3AD203B41FA5}">
                      <a16:colId xmlns:a16="http://schemas.microsoft.com/office/drawing/2014/main" val="20001"/>
                    </a:ext>
                  </a:extLst>
                </a:gridCol>
                <a:gridCol w="1472956">
                  <a:extLst>
                    <a:ext uri="{9D8B030D-6E8A-4147-A177-3AD203B41FA5}">
                      <a16:colId xmlns:a16="http://schemas.microsoft.com/office/drawing/2014/main" val="20002"/>
                    </a:ext>
                  </a:extLst>
                </a:gridCol>
                <a:gridCol w="1531873">
                  <a:extLst>
                    <a:ext uri="{9D8B030D-6E8A-4147-A177-3AD203B41FA5}">
                      <a16:colId xmlns:a16="http://schemas.microsoft.com/office/drawing/2014/main" val="20003"/>
                    </a:ext>
                  </a:extLst>
                </a:gridCol>
              </a:tblGrid>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IN" sz="2100" dirty="0"/>
                        <a:t>Population Condition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H</a:t>
                      </a:r>
                      <a:r>
                        <a:rPr lang="en-IN" sz="2100" b="1" kern="1200" baseline="-25000" dirty="0">
                          <a:solidFill>
                            <a:schemeClr val="dk1"/>
                          </a:solidFill>
                          <a:latin typeface="+mn-lt"/>
                          <a:ea typeface="+mn-ea"/>
                          <a:cs typeface="+mn-cs"/>
                        </a:rPr>
                        <a:t>0</a:t>
                      </a:r>
                      <a:r>
                        <a:rPr lang="en-IN" sz="2100" b="1" dirty="0"/>
                        <a:t> is True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b="1" dirty="0"/>
                        <a:t>H</a:t>
                      </a:r>
                      <a:r>
                        <a:rPr lang="en-IN" sz="2100" b="1" kern="1200" baseline="-25000" dirty="0">
                          <a:solidFill>
                            <a:schemeClr val="dk1"/>
                          </a:solidFill>
                          <a:latin typeface="+mn-lt"/>
                          <a:ea typeface="+mn-ea"/>
                          <a:cs typeface="+mn-cs"/>
                        </a:rPr>
                        <a:t>0</a:t>
                      </a:r>
                      <a:r>
                        <a:rPr lang="en-IN" sz="2100" b="1" dirty="0"/>
                        <a:t> is False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28700">
                <a:tc rowSpan="2">
                  <a:txBody>
                    <a:bodyPr/>
                    <a:lstStyle/>
                    <a:p>
                      <a:pPr algn="ctr"/>
                      <a:r>
                        <a:rPr lang="en-IN" sz="2100" dirty="0"/>
                        <a:t>Conclusion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Accept H</a:t>
                      </a:r>
                      <a:r>
                        <a:rPr lang="en-IN" sz="2100" b="1" baseline="-250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28700">
                <a:tc vMerge="1">
                  <a:txBody>
                    <a:bodyPr/>
                    <a:lstStyle/>
                    <a:p>
                      <a:pPr algn="ct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00" b="1" dirty="0"/>
                        <a:t>Reject H</a:t>
                      </a:r>
                      <a:r>
                        <a:rPr lang="en-IN" sz="2100" b="1" kern="1200" baseline="-25000" dirty="0">
                          <a:solidFill>
                            <a:schemeClr val="dk1"/>
                          </a:solidFill>
                          <a:latin typeface="+mn-lt"/>
                          <a:ea typeface="+mn-ea"/>
                          <a:cs typeface="+mn-cs"/>
                        </a:rPr>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AB9933D4-F827-4BB9-93EA-2B15B5E7557F}"/>
              </a:ext>
            </a:extLst>
          </p:cNvPr>
          <p:cNvSpPr txBox="1"/>
          <p:nvPr/>
        </p:nvSpPr>
        <p:spPr>
          <a:xfrm>
            <a:off x="2821857" y="5656354"/>
            <a:ext cx="4630995" cy="523220"/>
          </a:xfrm>
          <a:prstGeom prst="rect">
            <a:avLst/>
          </a:prstGeom>
          <a:noFill/>
        </p:spPr>
        <p:txBody>
          <a:bodyPr wrap="square" rtlCol="0">
            <a:spAutoFit/>
          </a:bodyPr>
          <a:lstStyle/>
          <a:p>
            <a:r>
              <a:rPr lang="en-US" b="1" dirty="0"/>
              <a:t>Type I Error is referred to as False Positive</a:t>
            </a:r>
          </a:p>
          <a:p>
            <a:r>
              <a:rPr lang="en-US" b="1" dirty="0"/>
              <a:t>Type II Error is referred to as False Negative</a:t>
            </a:r>
            <a:endParaRPr lang="en-IN" b="1" dirty="0"/>
          </a:p>
        </p:txBody>
      </p:sp>
    </p:spTree>
    <p:extLst>
      <p:ext uri="{BB962C8B-B14F-4D97-AF65-F5344CB8AC3E}">
        <p14:creationId xmlns:p14="http://schemas.microsoft.com/office/powerpoint/2010/main" val="3561533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1033975" y="2226469"/>
            <a:ext cx="7481375" cy="3263504"/>
          </a:xfrm>
          <a:prstGeom prst="rect">
            <a:avLst/>
          </a:prstGeom>
        </p:spPr>
        <p:txBody>
          <a:bodyPr/>
          <a:lstStyle/>
          <a:p>
            <a:r>
              <a:rPr lang="en-US" dirty="0"/>
              <a:t> Type I </a:t>
            </a:r>
          </a:p>
          <a:p>
            <a:r>
              <a:rPr lang="en-US" dirty="0"/>
              <a:t> Type II</a:t>
            </a:r>
          </a:p>
        </p:txBody>
      </p:sp>
      <p:pic>
        <p:nvPicPr>
          <p:cNvPr id="1026" name="Picture 2" descr="Type 1 and Type 2 Error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433" y="2125266"/>
            <a:ext cx="5117798" cy="2435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6392" y="675094"/>
            <a:ext cx="2779928" cy="584775"/>
          </a:xfrm>
          <a:prstGeom prst="rect">
            <a:avLst/>
          </a:prstGeom>
        </p:spPr>
        <p:txBody>
          <a:bodyPr wrap="none">
            <a:spAutoFit/>
          </a:bodyPr>
          <a:lstStyle/>
          <a:p>
            <a:r>
              <a:rPr lang="en-US" sz="3200" dirty="0"/>
              <a:t>Types of Error</a:t>
            </a:r>
          </a:p>
        </p:txBody>
      </p:sp>
    </p:spTree>
    <p:extLst>
      <p:ext uri="{BB962C8B-B14F-4D97-AF65-F5344CB8AC3E}">
        <p14:creationId xmlns:p14="http://schemas.microsoft.com/office/powerpoint/2010/main" val="96427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2CFC42-2A71-4A3D-BDC4-5E4340A01665}"/>
              </a:ext>
            </a:extLst>
          </p:cNvPr>
          <p:cNvSpPr>
            <a:spLocks noGrp="1"/>
          </p:cNvSpPr>
          <p:nvPr>
            <p:ph type="title" idx="4294967295"/>
          </p:nvPr>
        </p:nvSpPr>
        <p:spPr/>
        <p:txBody>
          <a:bodyPr/>
          <a:lstStyle/>
          <a:p>
            <a:endParaRPr lang="en-IN" dirty="0"/>
          </a:p>
        </p:txBody>
      </p:sp>
      <p:sp>
        <p:nvSpPr>
          <p:cNvPr id="3" name="Content Placeholder 2"/>
          <p:cNvSpPr>
            <a:spLocks noGrp="1"/>
          </p:cNvSpPr>
          <p:nvPr>
            <p:ph idx="4294967295"/>
          </p:nvPr>
        </p:nvSpPr>
        <p:spPr>
          <a:xfrm>
            <a:off x="457200" y="2099876"/>
            <a:ext cx="8229600" cy="3455350"/>
          </a:xfrm>
          <a:prstGeom prst="rect">
            <a:avLst/>
          </a:prstGeom>
        </p:spPr>
        <p:txBody>
          <a:bodyPr/>
          <a:lstStyle/>
          <a:p>
            <a:pPr marL="342900" indent="-342900">
              <a:spcAft>
                <a:spcPts val="1200"/>
              </a:spcAft>
              <a:buFont typeface="Arial" panose="020B0604020202020204" pitchFamily="34" charset="0"/>
              <a:buChar char="•"/>
            </a:pPr>
            <a:r>
              <a:rPr lang="en-US" sz="2400" dirty="0"/>
              <a:t>A hypothesis is a testable statement about something in the world around you. </a:t>
            </a:r>
          </a:p>
          <a:p>
            <a:pPr marL="342900" indent="-342900">
              <a:spcAft>
                <a:spcPts val="1200"/>
              </a:spcAft>
              <a:buFont typeface="Arial" panose="020B0604020202020204" pitchFamily="34" charset="0"/>
              <a:buChar char="•"/>
            </a:pPr>
            <a:r>
              <a:rPr lang="en-US" sz="2400" dirty="0"/>
              <a:t>It should be capable of being tested, either by experiment or observation.  </a:t>
            </a:r>
          </a:p>
          <a:p>
            <a:pPr>
              <a:spcAft>
                <a:spcPts val="1200"/>
              </a:spcAft>
            </a:pPr>
            <a:r>
              <a:rPr lang="en-US" sz="2400" b="1" dirty="0"/>
              <a:t> Example :</a:t>
            </a:r>
          </a:p>
          <a:p>
            <a:pPr marL="342900" lvl="1" indent="-342900" fontAlgn="base">
              <a:spcAft>
                <a:spcPts val="1200"/>
              </a:spcAft>
              <a:buFont typeface="Arial" panose="020B0604020202020204" pitchFamily="34" charset="0"/>
              <a:buChar char="•"/>
            </a:pPr>
            <a:r>
              <a:rPr lang="en-US" sz="2400" dirty="0"/>
              <a:t>A new medicine you think might work.</a:t>
            </a:r>
          </a:p>
          <a:p>
            <a:pPr marL="342900" lvl="1" indent="-342900" fontAlgn="base">
              <a:spcAft>
                <a:spcPts val="1200"/>
              </a:spcAft>
              <a:buFont typeface="Arial" panose="020B0604020202020204" pitchFamily="34" charset="0"/>
              <a:buChar char="•"/>
            </a:pPr>
            <a:r>
              <a:rPr lang="en-US" sz="2400" dirty="0"/>
              <a:t>A way of teaching you think might be better.</a:t>
            </a:r>
            <a:endParaRPr lang="en-US" sz="2400" b="1" dirty="0"/>
          </a:p>
          <a:p>
            <a:pPr>
              <a:spcAft>
                <a:spcPts val="1200"/>
              </a:spcAft>
            </a:pPr>
            <a:endParaRPr lang="en-US" sz="2400" dirty="0"/>
          </a:p>
        </p:txBody>
      </p:sp>
      <p:sp>
        <p:nvSpPr>
          <p:cNvPr id="4" name="Rectangle 3"/>
          <p:cNvSpPr/>
          <p:nvPr/>
        </p:nvSpPr>
        <p:spPr>
          <a:xfrm>
            <a:off x="534155" y="1010386"/>
            <a:ext cx="2212465" cy="584775"/>
          </a:xfrm>
          <a:prstGeom prst="rect">
            <a:avLst/>
          </a:prstGeom>
        </p:spPr>
        <p:txBody>
          <a:bodyPr wrap="none">
            <a:spAutoFit/>
          </a:bodyPr>
          <a:lstStyle/>
          <a:p>
            <a:r>
              <a:rPr lang="en-US" sz="3200" dirty="0"/>
              <a:t>Hypothesis</a:t>
            </a:r>
          </a:p>
        </p:txBody>
      </p:sp>
    </p:spTree>
    <p:extLst>
      <p:ext uri="{BB962C8B-B14F-4D97-AF65-F5344CB8AC3E}">
        <p14:creationId xmlns:p14="http://schemas.microsoft.com/office/powerpoint/2010/main" val="2771286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88489" y="1324912"/>
            <a:ext cx="8353839" cy="2794805"/>
          </a:xfrm>
          <a:prstGeom prst="rect">
            <a:avLst/>
          </a:prstGeom>
        </p:spPr>
        <p:txBody>
          <a:bodyPr>
            <a:normAutofit/>
          </a:bodyPr>
          <a:lstStyle/>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Type 1 errors are  </a:t>
            </a:r>
            <a:r>
              <a:rPr lang="en-US" sz="2000" b="1" dirty="0">
                <a:latin typeface="Arial" panose="020B0604020202020204" pitchFamily="34" charset="0"/>
                <a:cs typeface="Arial" panose="020B0604020202020204" pitchFamily="34" charset="0"/>
              </a:rPr>
              <a:t>false positives </a:t>
            </a:r>
          </a:p>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Happen in hypothesis testing when the </a:t>
            </a:r>
            <a:r>
              <a:rPr lang="en-US" sz="2000" b="1" dirty="0">
                <a:latin typeface="Arial" panose="020B0604020202020204" pitchFamily="34" charset="0"/>
                <a:cs typeface="Arial" panose="020B0604020202020204" pitchFamily="34" charset="0"/>
              </a:rPr>
              <a:t>null hypothesis is true, but we reject it. </a:t>
            </a:r>
          </a:p>
          <a:p>
            <a:pPr marL="342900" indent="-342900">
              <a:spcAft>
                <a:spcPts val="1200"/>
              </a:spcAft>
              <a:buFont typeface="Arial" panose="020B0604020202020204" pitchFamily="34" charset="0"/>
              <a:buChar char="•"/>
            </a:pPr>
            <a:r>
              <a:rPr lang="en-US" sz="2000" dirty="0"/>
              <a:t>A test with a 95% confidence level means that there is a </a:t>
            </a:r>
            <a:r>
              <a:rPr lang="en-US" sz="2000" b="1" dirty="0"/>
              <a:t>5% chance</a:t>
            </a:r>
            <a:r>
              <a:rPr lang="en-US" sz="2000" dirty="0"/>
              <a:t> of getting a</a:t>
            </a:r>
            <a:r>
              <a:rPr lang="en-US" sz="2000" b="1" dirty="0"/>
              <a:t> type 1 error</a:t>
            </a:r>
            <a:r>
              <a:rPr lang="en-US" sz="2000" dirty="0"/>
              <a:t>.</a:t>
            </a:r>
          </a:p>
          <a:p>
            <a:pPr marL="342900" indent="-342900">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Usually in a hypothesis test we only control type 1 error by specifying level of significance </a:t>
            </a:r>
            <a:r>
              <a:rPr lang="el-GR" sz="2000" dirty="0">
                <a:latin typeface="Arial" panose="020B0604020202020204" pitchFamily="34" charset="0"/>
                <a:cs typeface="Arial" panose="020B0604020202020204" pitchFamily="34" charset="0"/>
              </a:rPr>
              <a:t>α</a:t>
            </a:r>
            <a:r>
              <a:rPr lang="en-US" sz="2000" dirty="0">
                <a:latin typeface="Arial" panose="020B0604020202020204" pitchFamily="34" charset="0"/>
                <a:cs typeface="Arial" panose="020B0604020202020204" pitchFamily="34" charset="0"/>
              </a:rPr>
              <a:t>.</a:t>
            </a:r>
          </a:p>
        </p:txBody>
      </p:sp>
      <p:pic>
        <p:nvPicPr>
          <p:cNvPr id="3074" name="Picture 2" descr="https://dp8v87cz8a7qa.cloudfront.net/45396/5bd20d032406115404925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278" y="4521866"/>
            <a:ext cx="4596263" cy="21707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8489" y="379190"/>
            <a:ext cx="5533887" cy="584775"/>
          </a:xfrm>
          <a:prstGeom prst="rect">
            <a:avLst/>
          </a:prstGeom>
        </p:spPr>
        <p:txBody>
          <a:bodyPr wrap="none">
            <a:spAutoFit/>
          </a:bodyPr>
          <a:lstStyle/>
          <a:p>
            <a:r>
              <a:rPr lang="en-US" sz="3200" dirty="0"/>
              <a:t>Understanding of Type I error</a:t>
            </a:r>
          </a:p>
        </p:txBody>
      </p:sp>
    </p:spTree>
    <p:extLst>
      <p:ext uri="{BB962C8B-B14F-4D97-AF65-F5344CB8AC3E}">
        <p14:creationId xmlns:p14="http://schemas.microsoft.com/office/powerpoint/2010/main" val="3674942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2008787"/>
            <a:ext cx="8229600" cy="3170215"/>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Means that we wrongfully assume that the hypothesis is true when it is not..</a:t>
            </a:r>
          </a:p>
          <a:p>
            <a:pPr marL="342900" indent="-342900">
              <a:spcAft>
                <a:spcPts val="1200"/>
              </a:spcAft>
              <a:buFont typeface="Arial" panose="020B0604020202020204" pitchFamily="34" charset="0"/>
              <a:buChar char="•"/>
            </a:pPr>
            <a:r>
              <a:rPr lang="en-US" sz="2000" dirty="0"/>
              <a:t>In real life situations this means</a:t>
            </a:r>
          </a:p>
          <a:p>
            <a:pPr marL="717550" lvl="2" indent="-342900">
              <a:spcAft>
                <a:spcPts val="1200"/>
              </a:spcAft>
              <a:buFont typeface="Arial" panose="020B0604020202020204" pitchFamily="34" charset="0"/>
              <a:buChar char="•"/>
            </a:pPr>
            <a:r>
              <a:rPr lang="en-US" sz="2000" dirty="0"/>
              <a:t>Introduction of new technology which is not effective.</a:t>
            </a:r>
          </a:p>
          <a:p>
            <a:pPr marL="717550" lvl="2" indent="-342900">
              <a:spcAft>
                <a:spcPts val="1200"/>
              </a:spcAft>
              <a:buFont typeface="Arial" panose="020B0604020202020204" pitchFamily="34" charset="0"/>
              <a:buChar char="•"/>
            </a:pPr>
            <a:r>
              <a:rPr lang="en-US" sz="2000" dirty="0"/>
              <a:t>Admitting a claim when there is no deficiency of service.</a:t>
            </a:r>
          </a:p>
          <a:p>
            <a:pPr marL="717550" lvl="2" indent="-342900">
              <a:spcAft>
                <a:spcPts val="1200"/>
              </a:spcAft>
              <a:buFont typeface="Arial" panose="020B0604020202020204" pitchFamily="34" charset="0"/>
              <a:buChar char="•"/>
            </a:pPr>
            <a:r>
              <a:rPr lang="en-US" sz="2000" dirty="0"/>
              <a:t>Deploying resources when they are not needed.</a:t>
            </a:r>
          </a:p>
          <a:p>
            <a:pPr marL="717550" lvl="2" indent="-342900">
              <a:spcAft>
                <a:spcPts val="1200"/>
              </a:spcAft>
              <a:buFont typeface="Arial" panose="020B0604020202020204" pitchFamily="34" charset="0"/>
              <a:buChar char="•"/>
            </a:pPr>
            <a:r>
              <a:rPr lang="en-US" sz="2000" dirty="0"/>
              <a:t>Adjusting a process when the process is running fine. </a:t>
            </a:r>
          </a:p>
        </p:txBody>
      </p:sp>
      <p:sp>
        <p:nvSpPr>
          <p:cNvPr id="4" name="Rectangle 3"/>
          <p:cNvSpPr/>
          <p:nvPr/>
        </p:nvSpPr>
        <p:spPr>
          <a:xfrm>
            <a:off x="457200" y="598442"/>
            <a:ext cx="6808839" cy="584775"/>
          </a:xfrm>
          <a:prstGeom prst="rect">
            <a:avLst/>
          </a:prstGeom>
        </p:spPr>
        <p:txBody>
          <a:bodyPr wrap="square">
            <a:spAutoFit/>
          </a:bodyPr>
          <a:lstStyle/>
          <a:p>
            <a:r>
              <a:rPr lang="en-US" sz="3200" dirty="0"/>
              <a:t>Consequences of a Type 1 Error</a:t>
            </a:r>
          </a:p>
        </p:txBody>
      </p:sp>
    </p:spTree>
    <p:extLst>
      <p:ext uri="{BB962C8B-B14F-4D97-AF65-F5344CB8AC3E}">
        <p14:creationId xmlns:p14="http://schemas.microsoft.com/office/powerpoint/2010/main" val="3466008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503398" y="1128110"/>
            <a:ext cx="8424292" cy="5400509"/>
          </a:xfrm>
          <a:prstGeom prst="rect">
            <a:avLst/>
          </a:prstGeom>
        </p:spPr>
        <p:txBody>
          <a:bodyPr>
            <a:noAutofit/>
          </a:bodyPr>
          <a:lstStyle/>
          <a:p>
            <a:pPr marL="285750" indent="-285750">
              <a:spcAft>
                <a:spcPts val="1200"/>
              </a:spcAft>
              <a:buFont typeface="Arial" panose="020B0604020202020204" pitchFamily="34" charset="0"/>
              <a:buChar char="•"/>
            </a:pPr>
            <a:r>
              <a:rPr lang="en-US" sz="2000" dirty="0"/>
              <a:t>Type 2 error is referred as False Negative</a:t>
            </a:r>
          </a:p>
          <a:p>
            <a:pPr marL="285750" indent="-285750">
              <a:spcAft>
                <a:spcPts val="1200"/>
              </a:spcAft>
              <a:buFont typeface="Arial" panose="020B0604020202020204" pitchFamily="34" charset="0"/>
              <a:buChar char="•"/>
            </a:pPr>
            <a:r>
              <a:rPr lang="en-US" sz="2000" dirty="0"/>
              <a:t>Type 2 error occurs when the null hypothesis is false, and you fail to reject it.</a:t>
            </a:r>
          </a:p>
          <a:p>
            <a:pPr marL="285750" indent="-285750">
              <a:spcAft>
                <a:spcPts val="1200"/>
              </a:spcAft>
              <a:buFont typeface="Arial" panose="020B0604020202020204" pitchFamily="34" charset="0"/>
              <a:buChar char="•"/>
            </a:pPr>
            <a:r>
              <a:rPr lang="en-US" sz="2000" dirty="0"/>
              <a:t>If the probability of making a type 1 error is denoted by “α”, the probability of a type 2 error is denoted by “β”.</a:t>
            </a:r>
          </a:p>
          <a:p>
            <a:pPr marL="285750" indent="-285750">
              <a:spcAft>
                <a:spcPts val="1200"/>
              </a:spcAft>
              <a:buFont typeface="Arial" panose="020B0604020202020204" pitchFamily="34" charset="0"/>
              <a:buChar char="•"/>
            </a:pPr>
            <a:r>
              <a:rPr lang="en-US" sz="2000" dirty="0"/>
              <a:t>The quantity,1-β is called the power of the test, since it describes the probability of not committing a type 2 error.</a:t>
            </a:r>
          </a:p>
          <a:p>
            <a:pPr marL="285750" indent="-285750">
              <a:spcAft>
                <a:spcPts val="1200"/>
              </a:spcAft>
              <a:buFont typeface="Arial" panose="020B0604020202020204" pitchFamily="34" charset="0"/>
              <a:buChar char="•"/>
            </a:pPr>
            <a:r>
              <a:rPr lang="en-US" sz="2000" b="1" dirty="0"/>
              <a:t>There are 3 factors that can affect the power of a test:</a:t>
            </a:r>
          </a:p>
          <a:p>
            <a:pPr marL="285750" indent="-285750">
              <a:spcAft>
                <a:spcPts val="1200"/>
              </a:spcAft>
              <a:buFont typeface="Arial" panose="020B0604020202020204" pitchFamily="34" charset="0"/>
              <a:buChar char="•"/>
            </a:pPr>
            <a:r>
              <a:rPr lang="en-US" sz="2000" dirty="0"/>
              <a:t>Sample size (n)</a:t>
            </a:r>
          </a:p>
          <a:p>
            <a:pPr marL="285750" indent="-285750">
              <a:spcAft>
                <a:spcPts val="1200"/>
              </a:spcAft>
              <a:buFont typeface="Arial" panose="020B0604020202020204" pitchFamily="34" charset="0"/>
              <a:buChar char="•"/>
            </a:pPr>
            <a:r>
              <a:rPr lang="en-US" sz="2000" dirty="0"/>
              <a:t>The significance level of test (α)</a:t>
            </a:r>
          </a:p>
          <a:p>
            <a:pPr marL="285750" indent="-285750">
              <a:spcAft>
                <a:spcPts val="1200"/>
              </a:spcAft>
              <a:buFont typeface="Arial" panose="020B0604020202020204" pitchFamily="34" charset="0"/>
              <a:buChar char="•"/>
            </a:pPr>
            <a:r>
              <a:rPr lang="en-US" sz="2000" dirty="0"/>
              <a:t>The “true” value of your tested parameter.</a:t>
            </a:r>
          </a:p>
          <a:p>
            <a:pPr marL="285750" indent="-285750">
              <a:spcAft>
                <a:spcPts val="1200"/>
              </a:spcAft>
              <a:buFont typeface="Arial" panose="020B0604020202020204" pitchFamily="34" charset="0"/>
              <a:buChar char="•"/>
            </a:pPr>
            <a:endParaRPr lang="en-US" sz="2000" dirty="0"/>
          </a:p>
        </p:txBody>
      </p:sp>
      <p:sp>
        <p:nvSpPr>
          <p:cNvPr id="4" name="Rectangle 3"/>
          <p:cNvSpPr/>
          <p:nvPr/>
        </p:nvSpPr>
        <p:spPr>
          <a:xfrm>
            <a:off x="503398" y="329381"/>
            <a:ext cx="5647700" cy="584775"/>
          </a:xfrm>
          <a:prstGeom prst="rect">
            <a:avLst/>
          </a:prstGeom>
        </p:spPr>
        <p:txBody>
          <a:bodyPr wrap="none">
            <a:spAutoFit/>
          </a:bodyPr>
          <a:lstStyle/>
          <a:p>
            <a:r>
              <a:rPr lang="en-US" sz="3200" dirty="0"/>
              <a:t>Understanding of Type II error</a:t>
            </a:r>
          </a:p>
        </p:txBody>
      </p:sp>
    </p:spTree>
    <p:extLst>
      <p:ext uri="{BB962C8B-B14F-4D97-AF65-F5344CB8AC3E}">
        <p14:creationId xmlns:p14="http://schemas.microsoft.com/office/powerpoint/2010/main" val="3988913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526026" y="2729141"/>
            <a:ext cx="8229600" cy="771143"/>
          </a:xfrm>
          <a:prstGeom prst="rect">
            <a:avLst/>
          </a:prstGeom>
        </p:spPr>
        <p:txBody>
          <a:bodyPr/>
          <a:lstStyle/>
          <a:p>
            <a:pPr marL="101600" indent="0" algn="ctr">
              <a:buNone/>
            </a:pPr>
            <a:r>
              <a:rPr lang="en-US" sz="4000" dirty="0"/>
              <a:t>Number of Tails</a:t>
            </a:r>
          </a:p>
        </p:txBody>
      </p:sp>
    </p:spTree>
    <p:extLst>
      <p:ext uri="{BB962C8B-B14F-4D97-AF65-F5344CB8AC3E}">
        <p14:creationId xmlns:p14="http://schemas.microsoft.com/office/powerpoint/2010/main" val="3324451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362456"/>
            <a:ext cx="8229600" cy="4525963"/>
          </a:xfrm>
          <a:prstGeom prst="rect">
            <a:avLst/>
          </a:prstGeom>
        </p:spPr>
        <p:txBody>
          <a:bodyPr/>
          <a:lstStyle/>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One tailed tests are used, when it is required to test if observed mean significantly exceeds the hypothesized mean or when it is significantly lesser than the hypothesized mean.  </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The one-tailed test provides more power to detect an effect in one direction by not testing the effect in the other direction. </a:t>
            </a:r>
          </a:p>
          <a:p>
            <a:pPr marL="10160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Two possibilities:</a:t>
            </a:r>
          </a:p>
          <a:p>
            <a:endParaRPr lang="en-US" sz="2000" dirty="0">
              <a:latin typeface="Calibri" panose="020F0502020204030204" pitchFamily="34" charset="0"/>
              <a:cs typeface="Calibri" panose="020F0502020204030204" pitchFamily="34" charset="0"/>
            </a:endParaRPr>
          </a:p>
          <a:p>
            <a:pPr marL="723900" indent="-369888">
              <a:spcBef>
                <a:spcPts val="300"/>
              </a:spcBef>
              <a:spcAft>
                <a:spcPts val="3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Right tailed test is when inequality of Alternate Hypothesis points to the right (a &gt; symbol).</a:t>
            </a:r>
          </a:p>
          <a:p>
            <a:pPr marL="723900" indent="-369888">
              <a:spcBef>
                <a:spcPts val="300"/>
              </a:spcBef>
              <a:spcAft>
                <a:spcPts val="3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Left tailed test is when inequality of Alternate hypothesis statement points to the left(a &lt; symbol).</a:t>
            </a:r>
          </a:p>
        </p:txBody>
      </p:sp>
      <p:sp>
        <p:nvSpPr>
          <p:cNvPr id="4" name="Rectangle 3"/>
          <p:cNvSpPr/>
          <p:nvPr/>
        </p:nvSpPr>
        <p:spPr>
          <a:xfrm>
            <a:off x="339213" y="322000"/>
            <a:ext cx="3098925" cy="584775"/>
          </a:xfrm>
          <a:prstGeom prst="rect">
            <a:avLst/>
          </a:prstGeom>
        </p:spPr>
        <p:txBody>
          <a:bodyPr wrap="none">
            <a:spAutoFit/>
          </a:bodyPr>
          <a:lstStyle/>
          <a:p>
            <a:r>
              <a:rPr lang="en-US" sz="3200" dirty="0"/>
              <a:t>One Tailed Test</a:t>
            </a:r>
          </a:p>
        </p:txBody>
      </p:sp>
    </p:spTree>
    <p:extLst>
      <p:ext uri="{BB962C8B-B14F-4D97-AF65-F5344CB8AC3E}">
        <p14:creationId xmlns:p14="http://schemas.microsoft.com/office/powerpoint/2010/main" val="1445317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5A616-2C29-48D2-80BD-B5F2F742B287}"/>
              </a:ext>
            </a:extLst>
          </p:cNvPr>
          <p:cNvSpPr>
            <a:spLocks noGrp="1"/>
          </p:cNvSpPr>
          <p:nvPr>
            <p:ph type="title" idx="4294967295"/>
          </p:nvPr>
        </p:nvSpPr>
        <p:spPr/>
        <p:txBody>
          <a:bodyPr/>
          <a:lstStyle/>
          <a:p>
            <a:endParaRPr lang="en-IN" dirty="0"/>
          </a:p>
        </p:txBody>
      </p:sp>
      <p:pic>
        <p:nvPicPr>
          <p:cNvPr id="4" name="Picture 2"/>
          <p:cNvPicPr>
            <a:picLocks noChangeAspect="1" noChangeArrowheads="1"/>
          </p:cNvPicPr>
          <p:nvPr/>
        </p:nvPicPr>
        <p:blipFill>
          <a:blip r:embed="rId2"/>
          <a:srcRect/>
          <a:stretch>
            <a:fillRect/>
          </a:stretch>
        </p:blipFill>
        <p:spPr bwMode="auto">
          <a:xfrm>
            <a:off x="1106058" y="1183362"/>
            <a:ext cx="7114068" cy="5076051"/>
          </a:xfrm>
          <a:prstGeom prst="rect">
            <a:avLst/>
          </a:prstGeom>
          <a:noFill/>
          <a:ln w="9525">
            <a:noFill/>
            <a:miter lim="800000"/>
            <a:headEnd/>
            <a:tailEnd/>
          </a:ln>
          <a:effectLst/>
        </p:spPr>
      </p:pic>
      <p:sp>
        <p:nvSpPr>
          <p:cNvPr id="3" name="Rectangle 2"/>
          <p:cNvSpPr/>
          <p:nvPr/>
        </p:nvSpPr>
        <p:spPr>
          <a:xfrm>
            <a:off x="727973" y="598587"/>
            <a:ext cx="2848857" cy="584775"/>
          </a:xfrm>
          <a:prstGeom prst="rect">
            <a:avLst/>
          </a:prstGeom>
        </p:spPr>
        <p:txBody>
          <a:bodyPr wrap="none">
            <a:spAutoFit/>
          </a:bodyPr>
          <a:lstStyle/>
          <a:p>
            <a:r>
              <a:rPr lang="en-US" sz="3200" dirty="0"/>
              <a:t>One Tail Tests</a:t>
            </a:r>
          </a:p>
        </p:txBody>
      </p:sp>
    </p:spTree>
    <p:extLst>
      <p:ext uri="{BB962C8B-B14F-4D97-AF65-F5344CB8AC3E}">
        <p14:creationId xmlns:p14="http://schemas.microsoft.com/office/powerpoint/2010/main" val="3551988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23ED70-507E-4AD9-B23B-DD4B79D0E1AD}"/>
              </a:ext>
            </a:extLst>
          </p:cNvPr>
          <p:cNvSpPr>
            <a:spLocks noGrp="1"/>
          </p:cNvSpPr>
          <p:nvPr>
            <p:ph type="title" idx="4294967295"/>
          </p:nvPr>
        </p:nvSpPr>
        <p:spPr/>
        <p:txBody>
          <a:bodyPr/>
          <a:lstStyle/>
          <a:p>
            <a:endParaRPr lang="en-IN"/>
          </a:p>
        </p:txBody>
      </p:sp>
      <p:sp>
        <p:nvSpPr>
          <p:cNvPr id="4" name="TextBox 3"/>
          <p:cNvSpPr txBox="1"/>
          <p:nvPr/>
        </p:nvSpPr>
        <p:spPr>
          <a:xfrm>
            <a:off x="718051" y="1414327"/>
            <a:ext cx="7618457" cy="923330"/>
          </a:xfrm>
          <a:prstGeom prst="rect">
            <a:avLst/>
          </a:prstGeom>
          <a:noFill/>
        </p:spPr>
        <p:txBody>
          <a:bodyPr wrap="square" rtlCol="0">
            <a:spAutoFit/>
          </a:bodyPr>
          <a:lstStyle/>
          <a:p>
            <a:r>
              <a:rPr lang="en-US" sz="1800" b="1" dirty="0"/>
              <a:t>A consumer forum suspects that 300 gm pack of </a:t>
            </a:r>
            <a:r>
              <a:rPr lang="en-US" sz="1800" b="1" dirty="0" err="1"/>
              <a:t>Narasu’s</a:t>
            </a:r>
            <a:r>
              <a:rPr lang="en-US" sz="1800" b="1" dirty="0"/>
              <a:t> Coffee, is underweight.  The forum wants to check this by collecting a sample and using a 0.05 level of significance</a:t>
            </a:r>
            <a:r>
              <a:rPr lang="en-US" sz="1800" dirty="0"/>
              <a:t>.</a:t>
            </a:r>
          </a:p>
        </p:txBody>
      </p:sp>
      <p:graphicFrame>
        <p:nvGraphicFramePr>
          <p:cNvPr id="6" name="Table 5"/>
          <p:cNvGraphicFramePr>
            <a:graphicFrameLocks noGrp="1"/>
          </p:cNvGraphicFramePr>
          <p:nvPr>
            <p:extLst>
              <p:ext uri="{D42A27DB-BD31-4B8C-83A1-F6EECF244321}">
                <p14:modId xmlns:p14="http://schemas.microsoft.com/office/powerpoint/2010/main" val="2365398401"/>
              </p:ext>
            </p:extLst>
          </p:nvPr>
        </p:nvGraphicFramePr>
        <p:xfrm>
          <a:off x="914488" y="2501947"/>
          <a:ext cx="1722664" cy="1238250"/>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val="20000"/>
                    </a:ext>
                  </a:extLst>
                </a:gridCol>
              </a:tblGrid>
              <a:tr h="692346">
                <a:tc>
                  <a:txBody>
                    <a:bodyPr/>
                    <a:lstStyle/>
                    <a:p>
                      <a:pPr algn="ctr"/>
                      <a:r>
                        <a:rPr lang="en-US" sz="1800" dirty="0"/>
                        <a:t>H</a:t>
                      </a:r>
                      <a:r>
                        <a:rPr lang="en-US" sz="1800" baseline="-25000" dirty="0"/>
                        <a:t>o</a:t>
                      </a:r>
                      <a:r>
                        <a:rPr lang="en-US" sz="1800" baseline="0" dirty="0"/>
                        <a:t>: </a:t>
                      </a:r>
                      <a:r>
                        <a:rPr lang="en-US" sz="1800" baseline="0" dirty="0">
                          <a:sym typeface="Symbol"/>
                        </a:rPr>
                        <a:t>  300(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5904">
                <a:tc>
                  <a:txBody>
                    <a:bodyPr/>
                    <a:lstStyle/>
                    <a:p>
                      <a:pPr algn="ctr"/>
                      <a:r>
                        <a:rPr lang="en-US" sz="1800" dirty="0"/>
                        <a:t>H</a:t>
                      </a:r>
                      <a:r>
                        <a:rPr lang="en-US" sz="1800" baseline="-25000" dirty="0"/>
                        <a:t>a</a:t>
                      </a:r>
                      <a:r>
                        <a:rPr lang="en-US" sz="1800" baseline="0" dirty="0"/>
                        <a:t>: </a:t>
                      </a:r>
                      <a:r>
                        <a:rPr lang="en-US" sz="1800" baseline="0" dirty="0">
                          <a:sym typeface="Symbol"/>
                        </a:rPr>
                        <a:t>  300(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Rectangle 2"/>
          <p:cNvSpPr/>
          <p:nvPr/>
        </p:nvSpPr>
        <p:spPr>
          <a:xfrm>
            <a:off x="735311" y="665262"/>
            <a:ext cx="2552302" cy="584775"/>
          </a:xfrm>
          <a:prstGeom prst="rect">
            <a:avLst/>
          </a:prstGeom>
        </p:spPr>
        <p:txBody>
          <a:bodyPr wrap="none">
            <a:spAutoFit/>
          </a:bodyPr>
          <a:lstStyle/>
          <a:p>
            <a:r>
              <a:rPr lang="en-US" sz="3200" dirty="0"/>
              <a:t>Left Tail Test</a:t>
            </a:r>
          </a:p>
        </p:txBody>
      </p:sp>
      <p:pic>
        <p:nvPicPr>
          <p:cNvPr id="8" name="Picture 7"/>
          <p:cNvPicPr>
            <a:picLocks noChangeAspect="1"/>
          </p:cNvPicPr>
          <p:nvPr/>
        </p:nvPicPr>
        <p:blipFill>
          <a:blip r:embed="rId2"/>
          <a:stretch>
            <a:fillRect/>
          </a:stretch>
        </p:blipFill>
        <p:spPr>
          <a:xfrm>
            <a:off x="2637152" y="2689731"/>
            <a:ext cx="2129526" cy="3947591"/>
          </a:xfrm>
          <a:prstGeom prst="rect">
            <a:avLst/>
          </a:prstGeom>
        </p:spPr>
      </p:pic>
      <p:pic>
        <p:nvPicPr>
          <p:cNvPr id="9" name="Picture 8"/>
          <p:cNvPicPr>
            <a:picLocks noChangeAspect="1"/>
          </p:cNvPicPr>
          <p:nvPr/>
        </p:nvPicPr>
        <p:blipFill>
          <a:blip r:embed="rId3"/>
          <a:stretch>
            <a:fillRect/>
          </a:stretch>
        </p:blipFill>
        <p:spPr>
          <a:xfrm>
            <a:off x="5054641" y="2689731"/>
            <a:ext cx="3281867" cy="2918395"/>
          </a:xfrm>
          <a:prstGeom prst="rect">
            <a:avLst/>
          </a:prstGeom>
        </p:spPr>
      </p:pic>
    </p:spTree>
    <p:extLst>
      <p:ext uri="{BB962C8B-B14F-4D97-AF65-F5344CB8AC3E}">
        <p14:creationId xmlns:p14="http://schemas.microsoft.com/office/powerpoint/2010/main" val="1614734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8" name="TextBox 7"/>
          <p:cNvSpPr txBox="1"/>
          <p:nvPr/>
        </p:nvSpPr>
        <p:spPr>
          <a:xfrm>
            <a:off x="470274" y="1296598"/>
            <a:ext cx="8518982" cy="1015663"/>
          </a:xfrm>
          <a:prstGeom prst="rect">
            <a:avLst/>
          </a:prstGeom>
          <a:noFill/>
        </p:spPr>
        <p:txBody>
          <a:bodyPr wrap="square" rtlCol="0">
            <a:spAutoFit/>
          </a:bodyPr>
          <a:lstStyle/>
          <a:p>
            <a:r>
              <a:rPr lang="en-US" sz="2000" dirty="0"/>
              <a:t>The Food Administration Authority received complaints that Maggi Noodle pack contains lead beyond permissible limits. The amount of lead should not exceed 190 gm. Conduct the Hypothesis test.</a:t>
            </a:r>
          </a:p>
        </p:txBody>
      </p:sp>
      <p:graphicFrame>
        <p:nvGraphicFramePr>
          <p:cNvPr id="9" name="Table 8"/>
          <p:cNvGraphicFramePr>
            <a:graphicFrameLocks noGrp="1"/>
          </p:cNvGraphicFramePr>
          <p:nvPr>
            <p:extLst>
              <p:ext uri="{D42A27DB-BD31-4B8C-83A1-F6EECF244321}">
                <p14:modId xmlns:p14="http://schemas.microsoft.com/office/powerpoint/2010/main" val="104098138"/>
              </p:ext>
            </p:extLst>
          </p:nvPr>
        </p:nvGraphicFramePr>
        <p:xfrm>
          <a:off x="695899" y="2741400"/>
          <a:ext cx="1722664" cy="1238250"/>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val="20000"/>
                    </a:ext>
                  </a:extLst>
                </a:gridCol>
              </a:tblGrid>
              <a:tr h="692346">
                <a:tc>
                  <a:txBody>
                    <a:bodyPr/>
                    <a:lstStyle/>
                    <a:p>
                      <a:pPr algn="ctr"/>
                      <a:r>
                        <a:rPr lang="en-US" sz="1800" dirty="0"/>
                        <a:t>H</a:t>
                      </a:r>
                      <a:r>
                        <a:rPr lang="en-US" sz="1800" baseline="-25000" dirty="0"/>
                        <a:t>o</a:t>
                      </a:r>
                      <a:r>
                        <a:rPr lang="en-US" sz="1800" baseline="0" dirty="0"/>
                        <a:t>: </a:t>
                      </a:r>
                      <a:r>
                        <a:rPr lang="en-US" sz="1800" baseline="0" dirty="0">
                          <a:sym typeface="Symbol"/>
                        </a:rPr>
                        <a:t> </a:t>
                      </a:r>
                      <a:r>
                        <a:rPr lang="en-US" sz="1800" baseline="0" dirty="0">
                          <a:sym typeface="Symbol" panose="05050102010706020507" pitchFamily="18" charset="2"/>
                        </a:rPr>
                        <a:t></a:t>
                      </a:r>
                      <a:r>
                        <a:rPr lang="en-US" sz="1800" baseline="0" dirty="0">
                          <a:sym typeface="Symbol"/>
                        </a:rPr>
                        <a:t> 190(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5904">
                <a:tc>
                  <a:txBody>
                    <a:bodyPr/>
                    <a:lstStyle/>
                    <a:p>
                      <a:pPr algn="ct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a:t>
                      </a:r>
                      <a:r>
                        <a:rPr lang="en-US" sz="1800" baseline="0" dirty="0">
                          <a:sym typeface="Symbol"/>
                        </a:rPr>
                        <a:t> 190(</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1" name="Picture 2"/>
          <p:cNvPicPr>
            <a:picLocks noChangeAspect="1" noChangeArrowheads="1"/>
          </p:cNvPicPr>
          <p:nvPr/>
        </p:nvPicPr>
        <p:blipFill>
          <a:blip r:embed="rId2"/>
          <a:srcRect/>
          <a:stretch>
            <a:fillRect/>
          </a:stretch>
        </p:blipFill>
        <p:spPr bwMode="auto">
          <a:xfrm>
            <a:off x="470274" y="4146398"/>
            <a:ext cx="2645606" cy="1818215"/>
          </a:xfrm>
          <a:prstGeom prst="rect">
            <a:avLst/>
          </a:prstGeom>
          <a:noFill/>
          <a:ln w="9525">
            <a:noFill/>
            <a:miter lim="800000"/>
            <a:headEnd/>
            <a:tailEnd/>
          </a:ln>
          <a:effectLst/>
        </p:spPr>
      </p:pic>
      <p:sp>
        <p:nvSpPr>
          <p:cNvPr id="3" name="Rectangle 2"/>
          <p:cNvSpPr/>
          <p:nvPr/>
        </p:nvSpPr>
        <p:spPr>
          <a:xfrm>
            <a:off x="486286" y="504925"/>
            <a:ext cx="2826415" cy="584775"/>
          </a:xfrm>
          <a:prstGeom prst="rect">
            <a:avLst/>
          </a:prstGeom>
        </p:spPr>
        <p:txBody>
          <a:bodyPr wrap="none">
            <a:spAutoFit/>
          </a:bodyPr>
          <a:lstStyle/>
          <a:p>
            <a:r>
              <a:rPr lang="en-US" sz="3200" dirty="0"/>
              <a:t>Right Tail Test</a:t>
            </a:r>
          </a:p>
        </p:txBody>
      </p:sp>
      <p:pic>
        <p:nvPicPr>
          <p:cNvPr id="4" name="Picture 3"/>
          <p:cNvPicPr>
            <a:picLocks noChangeAspect="1"/>
          </p:cNvPicPr>
          <p:nvPr/>
        </p:nvPicPr>
        <p:blipFill>
          <a:blip r:embed="rId3"/>
          <a:stretch>
            <a:fillRect/>
          </a:stretch>
        </p:blipFill>
        <p:spPr>
          <a:xfrm>
            <a:off x="3147592" y="2835957"/>
            <a:ext cx="2053255" cy="3806203"/>
          </a:xfrm>
          <a:prstGeom prst="rect">
            <a:avLst/>
          </a:prstGeom>
        </p:spPr>
      </p:pic>
      <p:pic>
        <p:nvPicPr>
          <p:cNvPr id="5" name="Picture 4"/>
          <p:cNvPicPr>
            <a:picLocks noChangeAspect="1"/>
          </p:cNvPicPr>
          <p:nvPr/>
        </p:nvPicPr>
        <p:blipFill>
          <a:blip r:embed="rId4"/>
          <a:stretch>
            <a:fillRect/>
          </a:stretch>
        </p:blipFill>
        <p:spPr>
          <a:xfrm>
            <a:off x="5404078" y="2835956"/>
            <a:ext cx="3586177" cy="3806203"/>
          </a:xfrm>
          <a:prstGeom prst="rect">
            <a:avLst/>
          </a:prstGeom>
        </p:spPr>
      </p:pic>
    </p:spTree>
    <p:extLst>
      <p:ext uri="{BB962C8B-B14F-4D97-AF65-F5344CB8AC3E}">
        <p14:creationId xmlns:p14="http://schemas.microsoft.com/office/powerpoint/2010/main" val="565219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1557256" y="803310"/>
            <a:ext cx="5577220" cy="4745409"/>
          </a:xfrm>
          <a:prstGeom prst="rect">
            <a:avLst/>
          </a:prstGeom>
          <a:noFill/>
          <a:ln w="9525">
            <a:noFill/>
            <a:miter lim="800000"/>
            <a:headEnd/>
            <a:tailEnd/>
          </a:ln>
          <a:effectLst/>
        </p:spPr>
      </p:pic>
      <p:sp>
        <p:nvSpPr>
          <p:cNvPr id="3" name="Rectangle 2"/>
          <p:cNvSpPr/>
          <p:nvPr/>
        </p:nvSpPr>
        <p:spPr>
          <a:xfrm>
            <a:off x="634311" y="581432"/>
            <a:ext cx="2643672" cy="584775"/>
          </a:xfrm>
          <a:prstGeom prst="rect">
            <a:avLst/>
          </a:prstGeom>
        </p:spPr>
        <p:txBody>
          <a:bodyPr wrap="none">
            <a:spAutoFit/>
          </a:bodyPr>
          <a:lstStyle/>
          <a:p>
            <a:r>
              <a:rPr lang="en-US" sz="3200" dirty="0"/>
              <a:t>Two Tail Test</a:t>
            </a:r>
          </a:p>
        </p:txBody>
      </p:sp>
      <p:sp>
        <p:nvSpPr>
          <p:cNvPr id="5" name="TextBox 4">
            <a:extLst>
              <a:ext uri="{FF2B5EF4-FFF2-40B4-BE49-F238E27FC236}">
                <a16:creationId xmlns:a16="http://schemas.microsoft.com/office/drawing/2014/main" id="{809E1A44-B0B4-419F-A82F-BC9F4F478EDE}"/>
              </a:ext>
            </a:extLst>
          </p:cNvPr>
          <p:cNvSpPr txBox="1"/>
          <p:nvPr/>
        </p:nvSpPr>
        <p:spPr>
          <a:xfrm>
            <a:off x="530942" y="5476568"/>
            <a:ext cx="8445910" cy="923330"/>
          </a:xfrm>
          <a:prstGeom prst="rect">
            <a:avLst/>
          </a:prstGeom>
          <a:noFill/>
        </p:spPr>
        <p:txBody>
          <a:bodyPr wrap="square" rtlCol="0">
            <a:spAutoFit/>
          </a:bodyPr>
          <a:lstStyle/>
          <a:p>
            <a:r>
              <a:rPr lang="en-US" sz="1800" dirty="0"/>
              <a:t>Notice that </a:t>
            </a:r>
            <a:r>
              <a:rPr lang="el-GR" sz="1800" dirty="0"/>
              <a:t>α</a:t>
            </a:r>
            <a:r>
              <a:rPr lang="en-US" sz="1800" dirty="0"/>
              <a:t> is split into 2 halves and applied equally on right and left sides. Therefore at the same significance level it is more difficult to reject null hypothesis in a two-tailed test. </a:t>
            </a:r>
            <a:endParaRPr lang="en-IN" sz="1800" dirty="0"/>
          </a:p>
        </p:txBody>
      </p:sp>
    </p:spTree>
    <p:extLst>
      <p:ext uri="{BB962C8B-B14F-4D97-AF65-F5344CB8AC3E}">
        <p14:creationId xmlns:p14="http://schemas.microsoft.com/office/powerpoint/2010/main" val="3579696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688" y="407025"/>
            <a:ext cx="7886700" cy="578963"/>
          </a:xfrm>
        </p:spPr>
        <p:txBody>
          <a:bodyPr/>
          <a:lstStyle/>
          <a:p>
            <a:r>
              <a:rPr lang="en-US" sz="3200" dirty="0"/>
              <a:t>Two Tail Test - Example</a:t>
            </a:r>
          </a:p>
        </p:txBody>
      </p:sp>
      <p:sp>
        <p:nvSpPr>
          <p:cNvPr id="4" name="TextBox 3"/>
          <p:cNvSpPr txBox="1"/>
          <p:nvPr/>
        </p:nvSpPr>
        <p:spPr>
          <a:xfrm>
            <a:off x="479386" y="937155"/>
            <a:ext cx="8518362" cy="1323439"/>
          </a:xfrm>
          <a:prstGeom prst="rect">
            <a:avLst/>
          </a:prstGeom>
          <a:noFill/>
        </p:spPr>
        <p:txBody>
          <a:bodyPr wrap="square" rtlCol="0">
            <a:spAutoFit/>
          </a:bodyPr>
          <a:lstStyle/>
          <a:p>
            <a:r>
              <a:rPr lang="en-US" sz="2000" dirty="0"/>
              <a:t>The weight of a drug has to be critically controlled. If less, the drug may not be effective, if more it may have some side effects. The manufacturer of the drug wants ascertain that the weight of the capsule is 280 mg at 95% confidence.</a:t>
            </a:r>
          </a:p>
        </p:txBody>
      </p:sp>
      <p:graphicFrame>
        <p:nvGraphicFramePr>
          <p:cNvPr id="5" name="Table 4"/>
          <p:cNvGraphicFramePr>
            <a:graphicFrameLocks noGrp="1"/>
          </p:cNvGraphicFramePr>
          <p:nvPr>
            <p:extLst>
              <p:ext uri="{D42A27DB-BD31-4B8C-83A1-F6EECF244321}">
                <p14:modId xmlns:p14="http://schemas.microsoft.com/office/powerpoint/2010/main" val="1804518618"/>
              </p:ext>
            </p:extLst>
          </p:nvPr>
        </p:nvGraphicFramePr>
        <p:xfrm>
          <a:off x="2937514" y="2775603"/>
          <a:ext cx="1801053" cy="999001"/>
        </p:xfrm>
        <a:graphic>
          <a:graphicData uri="http://schemas.openxmlformats.org/drawingml/2006/table">
            <a:tbl>
              <a:tblPr>
                <a:tableStyleId>{5C22544A-7EE6-4342-B048-85BDC9FD1C3A}</a:tableStyleId>
              </a:tblPr>
              <a:tblGrid>
                <a:gridCol w="1801053">
                  <a:extLst>
                    <a:ext uri="{9D8B030D-6E8A-4147-A177-3AD203B41FA5}">
                      <a16:colId xmlns:a16="http://schemas.microsoft.com/office/drawing/2014/main" val="20000"/>
                    </a:ext>
                  </a:extLst>
                </a:gridCol>
              </a:tblGrid>
              <a:tr h="558517">
                <a:tc>
                  <a:txBody>
                    <a:bodyPr/>
                    <a:lstStyle/>
                    <a:p>
                      <a:pPr algn="ctr"/>
                      <a:r>
                        <a:rPr lang="en-US" sz="1800" b="1" dirty="0"/>
                        <a:t>H</a:t>
                      </a:r>
                      <a:r>
                        <a:rPr lang="en-US" sz="1800" b="1" baseline="-25000" dirty="0"/>
                        <a:t>o</a:t>
                      </a:r>
                      <a:r>
                        <a:rPr lang="en-US" sz="1800" b="1" baseline="0" dirty="0"/>
                        <a:t>: </a:t>
                      </a:r>
                      <a:r>
                        <a:rPr lang="en-US" sz="1800" b="1" baseline="0" dirty="0">
                          <a:sym typeface="Symbol"/>
                        </a:rPr>
                        <a:t> = 280(</a:t>
                      </a:r>
                      <a:r>
                        <a:rPr lang="en-US" sz="1800" b="1" baseline="-25000" dirty="0">
                          <a:sym typeface="Symbol"/>
                        </a:rPr>
                        <a:t>0</a:t>
                      </a:r>
                      <a:r>
                        <a:rPr lang="en-US" sz="1800" b="1" baseline="0" dirty="0">
                          <a:sym typeface="Symbol"/>
                        </a:rPr>
                        <a:t>)</a:t>
                      </a:r>
                      <a:endParaRPr lang="en-US" sz="1800" b="1"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04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H</a:t>
                      </a:r>
                      <a:r>
                        <a:rPr lang="en-US" sz="1800" b="1" baseline="-25000" dirty="0"/>
                        <a:t>a</a:t>
                      </a:r>
                      <a:r>
                        <a:rPr lang="en-US" sz="1800" b="1" baseline="0" dirty="0"/>
                        <a:t>: </a:t>
                      </a:r>
                      <a:r>
                        <a:rPr lang="en-US" sz="1800" b="1" baseline="0" dirty="0">
                          <a:sym typeface="Symbol"/>
                        </a:rPr>
                        <a:t>  280(</a:t>
                      </a:r>
                      <a:r>
                        <a:rPr lang="en-US" sz="1800" b="1" baseline="-25000" dirty="0">
                          <a:sym typeface="Symbol"/>
                        </a:rPr>
                        <a:t>0</a:t>
                      </a:r>
                      <a:r>
                        <a:rPr lang="en-US" sz="1800" b="1" baseline="0" dirty="0">
                          <a:sym typeface="Symbol"/>
                        </a:rPr>
                        <a:t>)</a:t>
                      </a:r>
                      <a:endParaRPr lang="en-US" sz="1800" b="1"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7" name="Picture 2"/>
          <p:cNvPicPr>
            <a:picLocks noChangeAspect="1" noChangeArrowheads="1"/>
          </p:cNvPicPr>
          <p:nvPr/>
        </p:nvPicPr>
        <p:blipFill>
          <a:blip r:embed="rId3"/>
          <a:srcRect/>
          <a:stretch>
            <a:fillRect/>
          </a:stretch>
        </p:blipFill>
        <p:spPr bwMode="auto">
          <a:xfrm>
            <a:off x="2376432" y="4091347"/>
            <a:ext cx="3086493" cy="1768091"/>
          </a:xfrm>
          <a:prstGeom prst="rect">
            <a:avLst/>
          </a:prstGeom>
          <a:noFill/>
          <a:ln w="9525">
            <a:noFill/>
            <a:miter lim="800000"/>
            <a:headEnd/>
            <a:tailEnd/>
          </a:ln>
          <a:effectLst/>
        </p:spPr>
      </p:pic>
      <p:pic>
        <p:nvPicPr>
          <p:cNvPr id="3" name="Picture 2"/>
          <p:cNvPicPr>
            <a:picLocks noChangeAspect="1"/>
          </p:cNvPicPr>
          <p:nvPr/>
        </p:nvPicPr>
        <p:blipFill>
          <a:blip r:embed="rId4"/>
          <a:stretch>
            <a:fillRect/>
          </a:stretch>
        </p:blipFill>
        <p:spPr>
          <a:xfrm>
            <a:off x="596998" y="2493682"/>
            <a:ext cx="1877261" cy="4084298"/>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426755064"/>
              </p:ext>
            </p:extLst>
          </p:nvPr>
        </p:nvGraphicFramePr>
        <p:xfrm>
          <a:off x="5365750" y="2493963"/>
          <a:ext cx="3732213" cy="3930650"/>
        </p:xfrm>
        <a:graphic>
          <a:graphicData uri="http://schemas.openxmlformats.org/presentationml/2006/ole">
            <mc:AlternateContent xmlns:mc="http://schemas.openxmlformats.org/markup-compatibility/2006">
              <mc:Choice xmlns:v="urn:schemas-microsoft-com:vml" Requires="v">
                <p:oleObj spid="_x0000_s2106" name="Worksheet" r:id="rId5" imgW="2445914" imgH="2575356" progId="Excel.Sheet.12">
                  <p:embed/>
                </p:oleObj>
              </mc:Choice>
              <mc:Fallback>
                <p:oleObj name="Worksheet" r:id="rId5" imgW="2445914" imgH="2575356" progId="Excel.Sheet.12">
                  <p:embed/>
                  <p:pic>
                    <p:nvPicPr>
                      <p:cNvPr id="0" name=""/>
                      <p:cNvPicPr/>
                      <p:nvPr/>
                    </p:nvPicPr>
                    <p:blipFill>
                      <a:blip r:embed="rId6"/>
                      <a:stretch>
                        <a:fillRect/>
                      </a:stretch>
                    </p:blipFill>
                    <p:spPr>
                      <a:xfrm>
                        <a:off x="5365750" y="2493963"/>
                        <a:ext cx="3732213" cy="3930650"/>
                      </a:xfrm>
                      <a:prstGeom prst="rect">
                        <a:avLst/>
                      </a:prstGeom>
                    </p:spPr>
                  </p:pic>
                </p:oleObj>
              </mc:Fallback>
            </mc:AlternateContent>
          </a:graphicData>
        </a:graphic>
      </p:graphicFrame>
    </p:spTree>
    <p:extLst>
      <p:ext uri="{BB962C8B-B14F-4D97-AF65-F5344CB8AC3E}">
        <p14:creationId xmlns:p14="http://schemas.microsoft.com/office/powerpoint/2010/main" val="1916888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362456"/>
            <a:ext cx="8229600" cy="4525963"/>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A hypothesis is statement made in support of a finding or a claim. This statement should to be tested for its statistical validity.</a:t>
            </a:r>
          </a:p>
          <a:p>
            <a:pPr marL="342900" indent="-342900">
              <a:spcAft>
                <a:spcPts val="1200"/>
              </a:spcAft>
              <a:buFont typeface="Arial" panose="020B0604020202020204" pitchFamily="34" charset="0"/>
              <a:buChar char="•"/>
            </a:pPr>
            <a:r>
              <a:rPr lang="en-US" sz="2000" b="1" dirty="0"/>
              <a:t>Examples of Hypothesis</a:t>
            </a:r>
            <a:r>
              <a:rPr lang="en-US" sz="2000" dirty="0"/>
              <a:t> :</a:t>
            </a:r>
          </a:p>
          <a:p>
            <a:pPr marL="342900" lvl="1" indent="-342900" fontAlgn="base">
              <a:spcAft>
                <a:spcPts val="1200"/>
              </a:spcAft>
              <a:buFont typeface="Arial" panose="020B0604020202020204" pitchFamily="34" charset="0"/>
              <a:buChar char="•"/>
            </a:pPr>
            <a:r>
              <a:rPr lang="en-US" sz="2000" dirty="0"/>
              <a:t>The new engine developed by R &amp; D gives more mileage than existing engine.</a:t>
            </a:r>
          </a:p>
          <a:p>
            <a:pPr marL="342900" lvl="1" indent="-342900" fontAlgn="base">
              <a:spcAft>
                <a:spcPts val="1200"/>
              </a:spcAft>
              <a:buFont typeface="Arial" panose="020B0604020202020204" pitchFamily="34" charset="0"/>
              <a:buChar char="•"/>
            </a:pPr>
            <a:r>
              <a:rPr lang="en-US" sz="2000" dirty="0"/>
              <a:t>It is suspected that a soft drink producer is under-filling the cans. </a:t>
            </a:r>
          </a:p>
          <a:p>
            <a:pPr marL="342900" lvl="1" indent="-342900" fontAlgn="base">
              <a:spcAft>
                <a:spcPts val="1200"/>
              </a:spcAft>
              <a:buFont typeface="Arial" panose="020B0604020202020204" pitchFamily="34" charset="0"/>
              <a:buChar char="•"/>
            </a:pPr>
            <a:r>
              <a:rPr lang="en-US" sz="2000" dirty="0"/>
              <a:t>The Ah rating of batteries supplied by the sub-contractor is different from specified 12 hours. </a:t>
            </a:r>
          </a:p>
          <a:p>
            <a:pPr marL="342900" indent="-342900" fontAlgn="base">
              <a:spcAft>
                <a:spcPts val="1200"/>
              </a:spcAft>
              <a:buFont typeface="Arial" panose="020B0604020202020204" pitchFamily="34" charset="0"/>
              <a:buChar char="•"/>
            </a:pPr>
            <a:r>
              <a:rPr lang="en-US" sz="2000" dirty="0"/>
              <a:t>It is natural that an odd engine, can or battery might have conformed to above statements and the analyst has to statistically prove that above finding or claim is supported by data.</a:t>
            </a:r>
          </a:p>
        </p:txBody>
      </p:sp>
      <p:sp>
        <p:nvSpPr>
          <p:cNvPr id="4" name="Rectangle 3"/>
          <p:cNvSpPr/>
          <p:nvPr/>
        </p:nvSpPr>
        <p:spPr>
          <a:xfrm>
            <a:off x="393220" y="652562"/>
            <a:ext cx="2212465" cy="584775"/>
          </a:xfrm>
          <a:prstGeom prst="rect">
            <a:avLst/>
          </a:prstGeom>
        </p:spPr>
        <p:txBody>
          <a:bodyPr wrap="none">
            <a:spAutoFit/>
          </a:bodyPr>
          <a:lstStyle/>
          <a:p>
            <a:r>
              <a:rPr lang="en-US" sz="3200" dirty="0"/>
              <a:t>Hypothesis</a:t>
            </a:r>
          </a:p>
        </p:txBody>
      </p:sp>
    </p:spTree>
    <p:extLst>
      <p:ext uri="{BB962C8B-B14F-4D97-AF65-F5344CB8AC3E}">
        <p14:creationId xmlns:p14="http://schemas.microsoft.com/office/powerpoint/2010/main" val="2839483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1448" y="2915612"/>
            <a:ext cx="4490332" cy="584775"/>
          </a:xfrm>
          <a:prstGeom prst="rect">
            <a:avLst/>
          </a:prstGeom>
        </p:spPr>
        <p:txBody>
          <a:bodyPr wrap="none">
            <a:spAutoFit/>
          </a:bodyPr>
          <a:lstStyle/>
          <a:p>
            <a:r>
              <a:rPr lang="en-US" sz="3200" dirty="0"/>
              <a:t>Choice of Test Statistic </a:t>
            </a:r>
          </a:p>
        </p:txBody>
      </p:sp>
    </p:spTree>
    <p:extLst>
      <p:ext uri="{BB962C8B-B14F-4D97-AF65-F5344CB8AC3E}">
        <p14:creationId xmlns:p14="http://schemas.microsoft.com/office/powerpoint/2010/main" val="3034760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326" y="655542"/>
            <a:ext cx="4376519" cy="584775"/>
          </a:xfrm>
          <a:prstGeom prst="rect">
            <a:avLst/>
          </a:prstGeom>
        </p:spPr>
        <p:txBody>
          <a:bodyPr wrap="none">
            <a:spAutoFit/>
          </a:bodyPr>
          <a:lstStyle/>
          <a:p>
            <a:r>
              <a:rPr lang="en-US" sz="3200" dirty="0"/>
              <a:t>Choice of Test Statistic</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A7A946F-8AF9-4FA4-8EA3-438E73FCD89B}"/>
                  </a:ext>
                </a:extLst>
              </p:cNvPr>
              <p:cNvSpPr txBox="1"/>
              <p:nvPr/>
            </p:nvSpPr>
            <p:spPr>
              <a:xfrm flipH="1">
                <a:off x="514326" y="1494503"/>
                <a:ext cx="8364204" cy="493885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In Hypothesis testing, we take a sample to make inference on population.</a:t>
                </a:r>
              </a:p>
              <a:p>
                <a:pPr marL="285750" indent="-285750">
                  <a:spcAft>
                    <a:spcPts val="1200"/>
                  </a:spcAft>
                  <a:buFont typeface="Arial" panose="020B0604020202020204" pitchFamily="34" charset="0"/>
                  <a:buChar char="•"/>
                </a:pPr>
                <a:r>
                  <a:rPr lang="en-US" sz="2000" dirty="0"/>
                  <a:t>We also so far assumed normal probabilities for computing rejection region and so on.</a:t>
                </a:r>
              </a:p>
              <a:p>
                <a:pPr marL="285750" indent="-285750">
                  <a:spcAft>
                    <a:spcPts val="1200"/>
                  </a:spcAft>
                  <a:buFont typeface="Arial" panose="020B0604020202020204" pitchFamily="34" charset="0"/>
                  <a:buChar char="•"/>
                </a:pPr>
                <a:r>
                  <a:rPr lang="en-US" sz="2000" dirty="0"/>
                  <a:t>According to Central Limit Theorem, if the sample size is &gt; 30, we can assume that sampling distribution follows normal distribution and our computations are valid.</a:t>
                </a:r>
              </a:p>
              <a:p>
                <a:pPr marL="285750" indent="-285750">
                  <a:spcAft>
                    <a:spcPts val="1200"/>
                  </a:spcAft>
                  <a:buFont typeface="Arial" panose="020B0604020202020204" pitchFamily="34" charset="0"/>
                  <a:buChar char="•"/>
                </a:pPr>
                <a:r>
                  <a:rPr lang="en-US" sz="2000" dirty="0"/>
                  <a:t>In case the sample size is small, and we are given the value of population standard deviation (</a:t>
                </a:r>
                <a:r>
                  <a:rPr lang="el-GR" sz="2000" dirty="0"/>
                  <a:t>σ</a:t>
                </a:r>
                <a:r>
                  <a:rPr lang="en-US" sz="2000" dirty="0"/>
                  <a:t>) still we can use normal distribution.</a:t>
                </a:r>
              </a:p>
              <a:p>
                <a:pPr marL="285750" indent="-285750">
                  <a:spcAft>
                    <a:spcPts val="1200"/>
                  </a:spcAft>
                  <a:buFont typeface="Arial" panose="020B0604020202020204" pitchFamily="34" charset="0"/>
                  <a:buChar char="•"/>
                </a:pPr>
                <a:r>
                  <a:rPr lang="en-US" sz="2000" dirty="0"/>
                  <a:t>When normal distribution is used the test statistic is </a:t>
                </a:r>
                <a14:m>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𝑧</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e>
                    </m:d>
                  </m:oMath>
                </a14:m>
                <a:endParaRPr lang="en-US" sz="2000" dirty="0"/>
              </a:p>
              <a:p>
                <a:pPr marL="285750" indent="-285750">
                  <a:spcAft>
                    <a:spcPts val="1200"/>
                  </a:spcAft>
                  <a:buFont typeface="Arial" panose="020B0604020202020204" pitchFamily="34" charset="0"/>
                  <a:buChar char="•"/>
                </a:pPr>
                <a:r>
                  <a:rPr lang="en-US" sz="2000" dirty="0"/>
                  <a:t>When n &gt; 30, it is called large sample case and if </a:t>
                </a:r>
                <a:r>
                  <a:rPr lang="el-GR" sz="2000" dirty="0"/>
                  <a:t>σ</a:t>
                </a:r>
                <a:r>
                  <a:rPr lang="en-US" sz="2000" dirty="0"/>
                  <a:t> is not know, we can use s (the point estimator) in place of </a:t>
                </a:r>
                <a:r>
                  <a:rPr lang="el-GR" sz="2000" dirty="0"/>
                  <a:t>σ</a:t>
                </a:r>
                <a:r>
                  <a:rPr lang="en-US" sz="2000" dirty="0"/>
                  <a:t> and use z statistic.</a:t>
                </a:r>
              </a:p>
            </p:txBody>
          </p:sp>
        </mc:Choice>
        <mc:Fallback xmlns="">
          <p:sp>
            <p:nvSpPr>
              <p:cNvPr id="2" name="TextBox 1">
                <a:extLst>
                  <a:ext uri="{FF2B5EF4-FFF2-40B4-BE49-F238E27FC236}">
                    <a16:creationId xmlns:a16="http://schemas.microsoft.com/office/drawing/2014/main" id="{CA7A946F-8AF9-4FA4-8EA3-438E73FCD89B}"/>
                  </a:ext>
                </a:extLst>
              </p:cNvPr>
              <p:cNvSpPr txBox="1">
                <a:spLocks noRot="1" noChangeAspect="1" noMove="1" noResize="1" noEditPoints="1" noAdjustHandles="1" noChangeArrowheads="1" noChangeShapeType="1" noTextEdit="1"/>
              </p:cNvSpPr>
              <p:nvPr/>
            </p:nvSpPr>
            <p:spPr>
              <a:xfrm flipH="1">
                <a:off x="514326" y="1494503"/>
                <a:ext cx="8364204" cy="4938853"/>
              </a:xfrm>
              <a:prstGeom prst="rect">
                <a:avLst/>
              </a:prstGeom>
              <a:blipFill>
                <a:blip r:embed="rId2"/>
                <a:stretch>
                  <a:fillRect l="-656" t="-494" r="-1239"/>
                </a:stretch>
              </a:blipFill>
            </p:spPr>
            <p:txBody>
              <a:bodyPr/>
              <a:lstStyle/>
              <a:p>
                <a:r>
                  <a:rPr lang="en-IN">
                    <a:noFill/>
                  </a:rPr>
                  <a:t> </a:t>
                </a:r>
              </a:p>
            </p:txBody>
          </p:sp>
        </mc:Fallback>
      </mc:AlternateContent>
    </p:spTree>
    <p:extLst>
      <p:ext uri="{BB962C8B-B14F-4D97-AF65-F5344CB8AC3E}">
        <p14:creationId xmlns:p14="http://schemas.microsoft.com/office/powerpoint/2010/main" val="3305603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4326" y="791845"/>
            <a:ext cx="6607899" cy="584775"/>
          </a:xfrm>
          <a:prstGeom prst="rect">
            <a:avLst/>
          </a:prstGeom>
        </p:spPr>
        <p:txBody>
          <a:bodyPr wrap="none">
            <a:spAutoFit/>
          </a:bodyPr>
          <a:lstStyle/>
          <a:p>
            <a:r>
              <a:rPr lang="en-US" sz="3200" dirty="0"/>
              <a:t>Choice of Test Statistic - Continued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A7A946F-8AF9-4FA4-8EA3-438E73FCD89B}"/>
                  </a:ext>
                </a:extLst>
              </p:cNvPr>
              <p:cNvSpPr txBox="1"/>
              <p:nvPr/>
            </p:nvSpPr>
            <p:spPr>
              <a:xfrm flipH="1">
                <a:off x="514324" y="1632155"/>
                <a:ext cx="8364204" cy="314098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However if sample size is &lt; 30 and we do not know the value of </a:t>
                </a:r>
                <a:r>
                  <a:rPr lang="el-GR" sz="2000" dirty="0"/>
                  <a:t>σ</a:t>
                </a:r>
                <a:r>
                  <a:rPr lang="en-US" sz="2000" dirty="0"/>
                  <a:t>, then we have to estimate it using the sample.</a:t>
                </a:r>
              </a:p>
              <a:p>
                <a:pPr marL="285750" indent="-285750">
                  <a:spcAft>
                    <a:spcPts val="1200"/>
                  </a:spcAft>
                  <a:buFont typeface="Arial" panose="020B0604020202020204" pitchFamily="34" charset="0"/>
                  <a:buChar char="•"/>
                </a:pPr>
                <a:r>
                  <a:rPr lang="en-US" sz="2000" dirty="0"/>
                  <a:t>When we estimate </a:t>
                </a:r>
                <a:r>
                  <a:rPr lang="el-GR" sz="2000" dirty="0"/>
                  <a:t>σ</a:t>
                </a:r>
                <a:r>
                  <a:rPr lang="en-US" sz="2000" dirty="0"/>
                  <a:t> from s, we lose one degree of freedom.</a:t>
                </a:r>
              </a:p>
              <a:p>
                <a:pPr marL="285750" indent="-285750">
                  <a:spcAft>
                    <a:spcPts val="1200"/>
                  </a:spcAft>
                  <a:buFont typeface="Arial" panose="020B0604020202020204" pitchFamily="34" charset="0"/>
                  <a:buChar char="•"/>
                </a:pPr>
                <a:r>
                  <a:rPr lang="en-US" sz="2000" dirty="0"/>
                  <a:t>In this case we cannot use normal distribution, but use t distribution with n-1 degrees of freedom</a:t>
                </a:r>
              </a:p>
              <a:p>
                <a:pPr marL="285750" indent="-285750">
                  <a:spcAft>
                    <a:spcPts val="1200"/>
                  </a:spcAft>
                  <a:buFont typeface="Arial" panose="020B0604020202020204" pitchFamily="34" charset="0"/>
                  <a:buChar char="•"/>
                </a:pPr>
                <a:r>
                  <a:rPr lang="en-US" sz="2000" dirty="0"/>
                  <a:t>The t statistic is given by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oMath>
                </a14:m>
                <a:endParaRPr lang="en-US" sz="2000" dirty="0"/>
              </a:p>
              <a:p>
                <a:pPr marL="285750" indent="-285750">
                  <a:spcAft>
                    <a:spcPts val="1200"/>
                  </a:spcAft>
                  <a:buFont typeface="Arial" panose="020B0604020202020204" pitchFamily="34" charset="0"/>
                  <a:buChar char="•"/>
                </a:pPr>
                <a:r>
                  <a:rPr lang="en-US" sz="2000" dirty="0"/>
                  <a:t>The flowchart to select test statistic is given in the next slide.  </a:t>
                </a:r>
              </a:p>
            </p:txBody>
          </p:sp>
        </mc:Choice>
        <mc:Fallback xmlns="">
          <p:sp>
            <p:nvSpPr>
              <p:cNvPr id="2" name="TextBox 1">
                <a:extLst>
                  <a:ext uri="{FF2B5EF4-FFF2-40B4-BE49-F238E27FC236}">
                    <a16:creationId xmlns:a16="http://schemas.microsoft.com/office/drawing/2014/main" id="{CA7A946F-8AF9-4FA4-8EA3-438E73FCD89B}"/>
                  </a:ext>
                </a:extLst>
              </p:cNvPr>
              <p:cNvSpPr txBox="1">
                <a:spLocks noRot="1" noChangeAspect="1" noMove="1" noResize="1" noEditPoints="1" noAdjustHandles="1" noChangeArrowheads="1" noChangeShapeType="1" noTextEdit="1"/>
              </p:cNvSpPr>
              <p:nvPr/>
            </p:nvSpPr>
            <p:spPr>
              <a:xfrm flipH="1">
                <a:off x="514324" y="1632155"/>
                <a:ext cx="8364204" cy="3140988"/>
              </a:xfrm>
              <a:prstGeom prst="rect">
                <a:avLst/>
              </a:prstGeom>
              <a:blipFill>
                <a:blip r:embed="rId2"/>
                <a:stretch>
                  <a:fillRect l="-656" t="-971" b="-2330"/>
                </a:stretch>
              </a:blipFill>
            </p:spPr>
            <p:txBody>
              <a:bodyPr/>
              <a:lstStyle/>
              <a:p>
                <a:r>
                  <a:rPr lang="en-IN">
                    <a:noFill/>
                  </a:rPr>
                  <a:t> </a:t>
                </a:r>
              </a:p>
            </p:txBody>
          </p:sp>
        </mc:Fallback>
      </mc:AlternateContent>
    </p:spTree>
    <p:extLst>
      <p:ext uri="{BB962C8B-B14F-4D97-AF65-F5344CB8AC3E}">
        <p14:creationId xmlns:p14="http://schemas.microsoft.com/office/powerpoint/2010/main" val="1414135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69367" y="364981"/>
            <a:ext cx="5829300" cy="550240"/>
          </a:xfrm>
        </p:spPr>
        <p:txBody>
          <a:bodyPr>
            <a:noAutofit/>
          </a:bodyPr>
          <a:lstStyle/>
          <a:p>
            <a:r>
              <a:rPr lang="en-US" sz="3200" dirty="0"/>
              <a:t>Hypothesis Testing Procedure</a:t>
            </a:r>
          </a:p>
        </p:txBody>
      </p:sp>
      <p:sp>
        <p:nvSpPr>
          <p:cNvPr id="6" name="Diamond 5"/>
          <p:cNvSpPr/>
          <p:nvPr/>
        </p:nvSpPr>
        <p:spPr>
          <a:xfrm>
            <a:off x="3766457" y="1390652"/>
            <a:ext cx="1513115"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n &gt;= 30?</a:t>
            </a:r>
          </a:p>
        </p:txBody>
      </p:sp>
      <p:sp>
        <p:nvSpPr>
          <p:cNvPr id="8" name="TextBox 7"/>
          <p:cNvSpPr txBox="1"/>
          <p:nvPr/>
        </p:nvSpPr>
        <p:spPr>
          <a:xfrm>
            <a:off x="3407233" y="1630134"/>
            <a:ext cx="417102" cy="253916"/>
          </a:xfrm>
          <a:prstGeom prst="rect">
            <a:avLst/>
          </a:prstGeom>
          <a:noFill/>
        </p:spPr>
        <p:txBody>
          <a:bodyPr wrap="none" rtlCol="0">
            <a:spAutoFit/>
          </a:bodyPr>
          <a:lstStyle/>
          <a:p>
            <a:r>
              <a:rPr lang="en-US" sz="1050" dirty="0"/>
              <a:t>Yes</a:t>
            </a:r>
          </a:p>
        </p:txBody>
      </p:sp>
      <p:sp>
        <p:nvSpPr>
          <p:cNvPr id="10" name="TextBox 9"/>
          <p:cNvSpPr txBox="1"/>
          <p:nvPr/>
        </p:nvSpPr>
        <p:spPr>
          <a:xfrm>
            <a:off x="5225146" y="1619249"/>
            <a:ext cx="357790" cy="253916"/>
          </a:xfrm>
          <a:prstGeom prst="rect">
            <a:avLst/>
          </a:prstGeom>
          <a:noFill/>
        </p:spPr>
        <p:txBody>
          <a:bodyPr wrap="none" rtlCol="0">
            <a:spAutoFit/>
          </a:bodyPr>
          <a:lstStyle/>
          <a:p>
            <a:r>
              <a:rPr lang="en-US" sz="1050" dirty="0"/>
              <a:t>No</a:t>
            </a:r>
          </a:p>
        </p:txBody>
      </p:sp>
      <p:sp>
        <p:nvSpPr>
          <p:cNvPr id="11" name="Diamond 10"/>
          <p:cNvSpPr/>
          <p:nvPr/>
        </p:nvSpPr>
        <p:spPr>
          <a:xfrm>
            <a:off x="1926772" y="2446565"/>
            <a:ext cx="1143000"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a:t>
            </a:r>
            <a:r>
              <a:rPr lang="el-GR" sz="1050" dirty="0">
                <a:solidFill>
                  <a:schemeClr val="tx1"/>
                </a:solidFill>
              </a:rPr>
              <a:t>σ</a:t>
            </a:r>
            <a:r>
              <a:rPr lang="en-US" sz="1050" dirty="0">
                <a:solidFill>
                  <a:schemeClr val="tx1"/>
                </a:solidFill>
              </a:rPr>
              <a:t> known?</a:t>
            </a:r>
          </a:p>
        </p:txBody>
      </p:sp>
      <p:sp>
        <p:nvSpPr>
          <p:cNvPr id="12" name="TextBox 11"/>
          <p:cNvSpPr txBox="1"/>
          <p:nvPr/>
        </p:nvSpPr>
        <p:spPr>
          <a:xfrm>
            <a:off x="3026227" y="2707818"/>
            <a:ext cx="357790" cy="253916"/>
          </a:xfrm>
          <a:prstGeom prst="rect">
            <a:avLst/>
          </a:prstGeom>
          <a:noFill/>
        </p:spPr>
        <p:txBody>
          <a:bodyPr wrap="none" rtlCol="0">
            <a:spAutoFit/>
          </a:bodyPr>
          <a:lstStyle/>
          <a:p>
            <a:r>
              <a:rPr lang="en-US" sz="1050" dirty="0"/>
              <a:t>No</a:t>
            </a:r>
          </a:p>
        </p:txBody>
      </p:sp>
      <p:sp>
        <p:nvSpPr>
          <p:cNvPr id="13" name="Diamond 12"/>
          <p:cNvSpPr/>
          <p:nvPr/>
        </p:nvSpPr>
        <p:spPr>
          <a:xfrm>
            <a:off x="5377544" y="2065570"/>
            <a:ext cx="1589315"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population normal?</a:t>
            </a:r>
          </a:p>
        </p:txBody>
      </p:sp>
      <p:sp>
        <p:nvSpPr>
          <p:cNvPr id="14" name="Diamond 13"/>
          <p:cNvSpPr/>
          <p:nvPr/>
        </p:nvSpPr>
        <p:spPr>
          <a:xfrm>
            <a:off x="4615543" y="2838472"/>
            <a:ext cx="1143000" cy="990600"/>
          </a:xfrm>
          <a:prstGeom prst="diamon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chemeClr val="tx1"/>
                </a:solidFill>
              </a:rPr>
              <a:t>Is </a:t>
            </a:r>
            <a:r>
              <a:rPr lang="el-GR" sz="1050" dirty="0">
                <a:solidFill>
                  <a:schemeClr val="tx1"/>
                </a:solidFill>
              </a:rPr>
              <a:t>σ</a:t>
            </a:r>
            <a:r>
              <a:rPr lang="en-US" sz="1050" dirty="0">
                <a:solidFill>
                  <a:schemeClr val="tx1"/>
                </a:solidFill>
              </a:rPr>
              <a:t> known?</a:t>
            </a:r>
          </a:p>
        </p:txBody>
      </p:sp>
      <p:graphicFrame>
        <p:nvGraphicFramePr>
          <p:cNvPr id="16" name="Object 15"/>
          <p:cNvGraphicFramePr>
            <a:graphicFrameLocks noChangeAspect="1"/>
          </p:cNvGraphicFramePr>
          <p:nvPr/>
        </p:nvGraphicFramePr>
        <p:xfrm>
          <a:off x="1413272" y="5244532"/>
          <a:ext cx="837009" cy="510779"/>
        </p:xfrm>
        <a:graphic>
          <a:graphicData uri="http://schemas.openxmlformats.org/presentationml/2006/ole">
            <mc:AlternateContent xmlns:mc="http://schemas.openxmlformats.org/markup-compatibility/2006">
              <mc:Choice xmlns:v="urn:schemas-microsoft-com:vml" Requires="v">
                <p:oleObj spid="_x0000_s3158" name="Equation" r:id="rId3" imgW="685800" imgH="419040" progId="Equation.3">
                  <p:embed/>
                </p:oleObj>
              </mc:Choice>
              <mc:Fallback>
                <p:oleObj name="Equation" r:id="rId3" imgW="685800" imgH="419040" progId="Equation.3">
                  <p:embed/>
                  <p:pic>
                    <p:nvPicPr>
                      <p:cNvPr id="1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272" y="5244532"/>
                        <a:ext cx="83700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p:cNvSpPr/>
          <p:nvPr/>
        </p:nvSpPr>
        <p:spPr>
          <a:xfrm>
            <a:off x="1251859"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1" name="Rectangle 20"/>
          <p:cNvSpPr/>
          <p:nvPr/>
        </p:nvSpPr>
        <p:spPr>
          <a:xfrm>
            <a:off x="2590804"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4" name="Rectangle 23"/>
          <p:cNvSpPr/>
          <p:nvPr/>
        </p:nvSpPr>
        <p:spPr>
          <a:xfrm>
            <a:off x="3951518"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27" name="Rectangle 26"/>
          <p:cNvSpPr/>
          <p:nvPr/>
        </p:nvSpPr>
        <p:spPr>
          <a:xfrm>
            <a:off x="5290462" y="5015592"/>
            <a:ext cx="1175657" cy="74023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Use</a:t>
            </a:r>
          </a:p>
        </p:txBody>
      </p:sp>
      <p:sp>
        <p:nvSpPr>
          <p:cNvPr id="30" name="Rectangle 29"/>
          <p:cNvSpPr/>
          <p:nvPr/>
        </p:nvSpPr>
        <p:spPr>
          <a:xfrm>
            <a:off x="6607631" y="5026480"/>
            <a:ext cx="1175657" cy="7293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a:solidFill>
                  <a:schemeClr val="tx1"/>
                </a:solidFill>
              </a:rPr>
              <a:t>Increase sample size to 30</a:t>
            </a:r>
          </a:p>
        </p:txBody>
      </p:sp>
      <p:sp>
        <p:nvSpPr>
          <p:cNvPr id="33" name="Rectangle 32"/>
          <p:cNvSpPr/>
          <p:nvPr/>
        </p:nvSpPr>
        <p:spPr>
          <a:xfrm>
            <a:off x="2590802" y="4068526"/>
            <a:ext cx="1175657" cy="6096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Use the s to estimate </a:t>
            </a:r>
            <a:r>
              <a:rPr lang="el-GR" sz="1050" dirty="0">
                <a:solidFill>
                  <a:schemeClr val="tx1"/>
                </a:solidFill>
              </a:rPr>
              <a:t>σ</a:t>
            </a:r>
            <a:endParaRPr lang="en-US" sz="1050" dirty="0">
              <a:solidFill>
                <a:schemeClr val="tx1"/>
              </a:solidFill>
            </a:endParaRPr>
          </a:p>
        </p:txBody>
      </p:sp>
      <p:sp>
        <p:nvSpPr>
          <p:cNvPr id="34" name="Rectangle 33"/>
          <p:cNvSpPr/>
          <p:nvPr/>
        </p:nvSpPr>
        <p:spPr>
          <a:xfrm>
            <a:off x="5290459" y="4057640"/>
            <a:ext cx="1175657" cy="62049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dirty="0">
                <a:solidFill>
                  <a:schemeClr val="tx1"/>
                </a:solidFill>
              </a:rPr>
              <a:t>Use the s to estimate </a:t>
            </a:r>
            <a:r>
              <a:rPr lang="el-GR" sz="1050" dirty="0">
                <a:solidFill>
                  <a:schemeClr val="tx1"/>
                </a:solidFill>
              </a:rPr>
              <a:t>σ</a:t>
            </a:r>
            <a:endParaRPr lang="en-US" sz="1050" dirty="0">
              <a:solidFill>
                <a:schemeClr val="tx1"/>
              </a:solidFill>
            </a:endParaRPr>
          </a:p>
        </p:txBody>
      </p:sp>
      <p:cxnSp>
        <p:nvCxnSpPr>
          <p:cNvPr id="36" name="Shape 35"/>
          <p:cNvCxnSpPr>
            <a:stCxn id="6" idx="1"/>
            <a:endCxn id="11" idx="0"/>
          </p:cNvCxnSpPr>
          <p:nvPr/>
        </p:nvCxnSpPr>
        <p:spPr>
          <a:xfrm rot="10800000" flipV="1">
            <a:off x="2498272" y="1885952"/>
            <a:ext cx="1268186" cy="5606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6" idx="3"/>
            <a:endCxn id="13" idx="0"/>
          </p:cNvCxnSpPr>
          <p:nvPr/>
        </p:nvCxnSpPr>
        <p:spPr>
          <a:xfrm>
            <a:off x="5279572" y="1885953"/>
            <a:ext cx="892629" cy="17961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3" idx="3"/>
            <a:endCxn id="30" idx="0"/>
          </p:cNvCxnSpPr>
          <p:nvPr/>
        </p:nvCxnSpPr>
        <p:spPr>
          <a:xfrm>
            <a:off x="6966859" y="2560870"/>
            <a:ext cx="228601" cy="24656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1" idx="1"/>
            <a:endCxn id="17" idx="0"/>
          </p:cNvCxnSpPr>
          <p:nvPr/>
        </p:nvCxnSpPr>
        <p:spPr>
          <a:xfrm rot="10800000" flipV="1">
            <a:off x="1839689" y="2941865"/>
            <a:ext cx="87085" cy="20737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hape 47"/>
          <p:cNvCxnSpPr>
            <a:stCxn id="11" idx="3"/>
            <a:endCxn id="33" idx="0"/>
          </p:cNvCxnSpPr>
          <p:nvPr/>
        </p:nvCxnSpPr>
        <p:spPr>
          <a:xfrm>
            <a:off x="3069772" y="2941866"/>
            <a:ext cx="108858" cy="112666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3" idx="2"/>
            <a:endCxn id="21" idx="0"/>
          </p:cNvCxnSpPr>
          <p:nvPr/>
        </p:nvCxnSpPr>
        <p:spPr>
          <a:xfrm rot="16200000" flipH="1">
            <a:off x="3009902" y="4846859"/>
            <a:ext cx="337460"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13" idx="1"/>
            <a:endCxn id="14" idx="0"/>
          </p:cNvCxnSpPr>
          <p:nvPr/>
        </p:nvCxnSpPr>
        <p:spPr>
          <a:xfrm rot="10800000" flipV="1">
            <a:off x="5187043" y="2560870"/>
            <a:ext cx="190500" cy="2776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hape 55"/>
          <p:cNvCxnSpPr>
            <a:stCxn id="14" idx="3"/>
            <a:endCxn id="34" idx="0"/>
          </p:cNvCxnSpPr>
          <p:nvPr/>
        </p:nvCxnSpPr>
        <p:spPr>
          <a:xfrm>
            <a:off x="5758544" y="3333772"/>
            <a:ext cx="119744" cy="72386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14" idx="1"/>
            <a:endCxn id="24" idx="0"/>
          </p:cNvCxnSpPr>
          <p:nvPr/>
        </p:nvCxnSpPr>
        <p:spPr>
          <a:xfrm rot="10800000" flipV="1">
            <a:off x="4539346" y="3333772"/>
            <a:ext cx="76197" cy="16818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4" idx="2"/>
            <a:endCxn id="27" idx="0"/>
          </p:cNvCxnSpPr>
          <p:nvPr/>
        </p:nvCxnSpPr>
        <p:spPr>
          <a:xfrm rot="16200000" flipH="1">
            <a:off x="5709557" y="4846860"/>
            <a:ext cx="337461" cy="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632856" y="2707819"/>
            <a:ext cx="417102" cy="253916"/>
          </a:xfrm>
          <a:prstGeom prst="rect">
            <a:avLst/>
          </a:prstGeom>
          <a:noFill/>
        </p:spPr>
        <p:txBody>
          <a:bodyPr wrap="none" rtlCol="0">
            <a:spAutoFit/>
          </a:bodyPr>
          <a:lstStyle/>
          <a:p>
            <a:r>
              <a:rPr lang="en-US" sz="1050" dirty="0"/>
              <a:t>Yes</a:t>
            </a:r>
          </a:p>
        </p:txBody>
      </p:sp>
      <p:sp>
        <p:nvSpPr>
          <p:cNvPr id="70" name="TextBox 69"/>
          <p:cNvSpPr txBox="1"/>
          <p:nvPr/>
        </p:nvSpPr>
        <p:spPr>
          <a:xfrm>
            <a:off x="5714998" y="3088818"/>
            <a:ext cx="357790" cy="253916"/>
          </a:xfrm>
          <a:prstGeom prst="rect">
            <a:avLst/>
          </a:prstGeom>
          <a:noFill/>
        </p:spPr>
        <p:txBody>
          <a:bodyPr wrap="none" rtlCol="0">
            <a:spAutoFit/>
          </a:bodyPr>
          <a:lstStyle/>
          <a:p>
            <a:r>
              <a:rPr lang="en-US" sz="1050" dirty="0"/>
              <a:t>No</a:t>
            </a:r>
          </a:p>
        </p:txBody>
      </p:sp>
      <p:sp>
        <p:nvSpPr>
          <p:cNvPr id="71" name="TextBox 70"/>
          <p:cNvSpPr txBox="1"/>
          <p:nvPr/>
        </p:nvSpPr>
        <p:spPr>
          <a:xfrm>
            <a:off x="6890654" y="2315932"/>
            <a:ext cx="357790" cy="253916"/>
          </a:xfrm>
          <a:prstGeom prst="rect">
            <a:avLst/>
          </a:prstGeom>
          <a:noFill/>
        </p:spPr>
        <p:txBody>
          <a:bodyPr wrap="none" rtlCol="0">
            <a:spAutoFit/>
          </a:bodyPr>
          <a:lstStyle/>
          <a:p>
            <a:r>
              <a:rPr lang="en-US" sz="1050" dirty="0"/>
              <a:t>No</a:t>
            </a:r>
          </a:p>
        </p:txBody>
      </p:sp>
      <p:sp>
        <p:nvSpPr>
          <p:cNvPr id="72" name="TextBox 71"/>
          <p:cNvSpPr txBox="1"/>
          <p:nvPr/>
        </p:nvSpPr>
        <p:spPr>
          <a:xfrm>
            <a:off x="4354286" y="3088820"/>
            <a:ext cx="417102" cy="253916"/>
          </a:xfrm>
          <a:prstGeom prst="rect">
            <a:avLst/>
          </a:prstGeom>
          <a:noFill/>
        </p:spPr>
        <p:txBody>
          <a:bodyPr wrap="none" rtlCol="0">
            <a:spAutoFit/>
          </a:bodyPr>
          <a:lstStyle/>
          <a:p>
            <a:r>
              <a:rPr lang="en-US" sz="1050" dirty="0"/>
              <a:t>Yes</a:t>
            </a:r>
          </a:p>
        </p:txBody>
      </p:sp>
      <p:sp>
        <p:nvSpPr>
          <p:cNvPr id="73" name="TextBox 72"/>
          <p:cNvSpPr txBox="1"/>
          <p:nvPr/>
        </p:nvSpPr>
        <p:spPr>
          <a:xfrm>
            <a:off x="5105406" y="2326820"/>
            <a:ext cx="417102" cy="253916"/>
          </a:xfrm>
          <a:prstGeom prst="rect">
            <a:avLst/>
          </a:prstGeom>
          <a:noFill/>
        </p:spPr>
        <p:txBody>
          <a:bodyPr wrap="none" rtlCol="0">
            <a:spAutoFit/>
          </a:bodyPr>
          <a:lstStyle/>
          <a:p>
            <a:r>
              <a:rPr lang="en-US" sz="1050" dirty="0"/>
              <a:t>Yes</a:t>
            </a:r>
          </a:p>
        </p:txBody>
      </p:sp>
      <p:graphicFrame>
        <p:nvGraphicFramePr>
          <p:cNvPr id="95238" name="Object 6"/>
          <p:cNvGraphicFramePr>
            <a:graphicFrameLocks noChangeAspect="1"/>
          </p:cNvGraphicFramePr>
          <p:nvPr/>
        </p:nvGraphicFramePr>
        <p:xfrm>
          <a:off x="2780110" y="5250656"/>
          <a:ext cx="790575" cy="510779"/>
        </p:xfrm>
        <a:graphic>
          <a:graphicData uri="http://schemas.openxmlformats.org/presentationml/2006/ole">
            <mc:AlternateContent xmlns:mc="http://schemas.openxmlformats.org/markup-compatibility/2006">
              <mc:Choice xmlns:v="urn:schemas-microsoft-com:vml" Requires="v">
                <p:oleObj spid="_x0000_s3159" name="Equation" r:id="rId5" imgW="647640" imgH="419040" progId="Equation.3">
                  <p:embed/>
                </p:oleObj>
              </mc:Choice>
              <mc:Fallback>
                <p:oleObj name="Equation" r:id="rId5" imgW="647640" imgH="419040" progId="Equation.3">
                  <p:embed/>
                  <p:pic>
                    <p:nvPicPr>
                      <p:cNvPr id="95238" name="Object 6"/>
                      <p:cNvPicPr>
                        <a:picLocks noChangeAspect="1" noChangeArrowheads="1"/>
                      </p:cNvPicPr>
                      <p:nvPr/>
                    </p:nvPicPr>
                    <p:blipFill>
                      <a:blip r:embed="rId6"/>
                      <a:srcRect/>
                      <a:stretch>
                        <a:fillRect/>
                      </a:stretch>
                    </p:blipFill>
                    <p:spPr bwMode="auto">
                      <a:xfrm>
                        <a:off x="2780110" y="5250656"/>
                        <a:ext cx="790575"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4123815" y="5266645"/>
          <a:ext cx="837009" cy="510779"/>
        </p:xfrm>
        <a:graphic>
          <a:graphicData uri="http://schemas.openxmlformats.org/presentationml/2006/ole">
            <mc:AlternateContent xmlns:mc="http://schemas.openxmlformats.org/markup-compatibility/2006">
              <mc:Choice xmlns:v="urn:schemas-microsoft-com:vml" Requires="v">
                <p:oleObj spid="_x0000_s3160" name="Equation" r:id="rId7" imgW="685800" imgH="419040" progId="Equation.3">
                  <p:embed/>
                </p:oleObj>
              </mc:Choice>
              <mc:Fallback>
                <p:oleObj name="Equation" r:id="rId7" imgW="685800" imgH="419040" progId="Equation.3">
                  <p:embed/>
                  <p:pic>
                    <p:nvPicPr>
                      <p:cNvPr id="9523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3815" y="5266645"/>
                        <a:ext cx="83700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7"/>
          <p:cNvGraphicFramePr>
            <a:graphicFrameLocks noChangeAspect="1"/>
          </p:cNvGraphicFramePr>
          <p:nvPr/>
        </p:nvGraphicFramePr>
        <p:xfrm>
          <a:off x="5500689" y="5255419"/>
          <a:ext cx="759619" cy="510779"/>
        </p:xfrm>
        <a:graphic>
          <a:graphicData uri="http://schemas.openxmlformats.org/presentationml/2006/ole">
            <mc:AlternateContent xmlns:mc="http://schemas.openxmlformats.org/markup-compatibility/2006">
              <mc:Choice xmlns:v="urn:schemas-microsoft-com:vml" Requires="v">
                <p:oleObj spid="_x0000_s3161" name="Equation" r:id="rId9" imgW="622080" imgH="419040" progId="Equation.3">
                  <p:embed/>
                </p:oleObj>
              </mc:Choice>
              <mc:Fallback>
                <p:oleObj name="Equation" r:id="rId9" imgW="622080" imgH="419040" progId="Equation.3">
                  <p:embed/>
                  <p:pic>
                    <p:nvPicPr>
                      <p:cNvPr id="40" name="Object 7"/>
                      <p:cNvPicPr>
                        <a:picLocks noChangeAspect="1" noChangeArrowheads="1"/>
                      </p:cNvPicPr>
                      <p:nvPr/>
                    </p:nvPicPr>
                    <p:blipFill>
                      <a:blip r:embed="rId10"/>
                      <a:srcRect/>
                      <a:stretch>
                        <a:fillRect/>
                      </a:stretch>
                    </p:blipFill>
                    <p:spPr bwMode="auto">
                      <a:xfrm>
                        <a:off x="5500689" y="5255419"/>
                        <a:ext cx="759619" cy="510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448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55639" y="384371"/>
            <a:ext cx="9075173" cy="752127"/>
          </a:xfrm>
        </p:spPr>
        <p:txBody>
          <a:bodyPr>
            <a:noAutofit/>
          </a:bodyPr>
          <a:lstStyle/>
          <a:p>
            <a:r>
              <a:rPr lang="en-US" sz="3200" dirty="0"/>
              <a:t>Hypothesis Testing – Small Sample </a:t>
            </a:r>
            <a:r>
              <a:rPr lang="en-US" sz="3200" dirty="0">
                <a:sym typeface="Symbol" panose="05050102010706020507" pitchFamily="18" charset="2"/>
              </a:rPr>
              <a:t> Estimated</a:t>
            </a:r>
            <a:endParaRPr lang="en-US" sz="3200" dirty="0"/>
          </a:p>
        </p:txBody>
      </p:sp>
      <p:sp>
        <p:nvSpPr>
          <p:cNvPr id="6" name="TextBox 5"/>
          <p:cNvSpPr txBox="1"/>
          <p:nvPr/>
        </p:nvSpPr>
        <p:spPr>
          <a:xfrm>
            <a:off x="2547259" y="2969078"/>
            <a:ext cx="184731" cy="253916"/>
          </a:xfrm>
          <a:prstGeom prst="rect">
            <a:avLst/>
          </a:prstGeom>
          <a:noFill/>
        </p:spPr>
        <p:txBody>
          <a:bodyPr wrap="none" rtlCol="0">
            <a:spAutoFit/>
          </a:bodyPr>
          <a:lstStyle/>
          <a:p>
            <a:endParaRPr lang="en-US" sz="1050" dirty="0"/>
          </a:p>
        </p:txBody>
      </p:sp>
      <mc:AlternateContent xmlns:mc="http://schemas.openxmlformats.org/markup-compatibility/2006" xmlns:a14="http://schemas.microsoft.com/office/drawing/2010/main">
        <mc:Choice Requires="a14">
          <p:sp>
            <p:nvSpPr>
              <p:cNvPr id="3" name="TextBox 2"/>
              <p:cNvSpPr txBox="1"/>
              <p:nvPr/>
            </p:nvSpPr>
            <p:spPr>
              <a:xfrm>
                <a:off x="255639" y="1136498"/>
                <a:ext cx="8701548" cy="2400657"/>
              </a:xfrm>
              <a:prstGeom prst="rect">
                <a:avLst/>
              </a:prstGeom>
              <a:noFill/>
            </p:spPr>
            <p:txBody>
              <a:bodyPr wrap="square" rtlCol="0">
                <a:spAutoFit/>
              </a:bodyPr>
              <a:lstStyle/>
              <a:p>
                <a:pPr>
                  <a:spcAft>
                    <a:spcPts val="1200"/>
                  </a:spcAft>
                </a:pPr>
                <a:r>
                  <a:rPr lang="en-US" sz="2000" dirty="0"/>
                  <a:t>A purchase manager wants to check the diameter of aluminum die cast sourced from external supplier. The required diameter is 33 and is normally distributed. A sample was taken and is observed to have</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=8</m:t>
                      </m:r>
                    </m:oMath>
                  </m:oMathPara>
                </a14:m>
                <a:endParaRPr lang="en-US" sz="2000" dirty="0"/>
              </a:p>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=31.5</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=1.3</m:t>
                      </m:r>
                    </m:oMath>
                  </m:oMathPara>
                </a14:m>
                <a:endParaRPr lang="en-US" sz="2000" dirty="0"/>
              </a:p>
              <a:p>
                <a:r>
                  <a:rPr lang="en-US" sz="2000" dirty="0"/>
                  <a:t> Should the purchase manager accept the lot at 90% confidence?</a:t>
                </a:r>
              </a:p>
            </p:txBody>
          </p:sp>
        </mc:Choice>
        <mc:Fallback xmlns="">
          <p:sp>
            <p:nvSpPr>
              <p:cNvPr id="3" name="TextBox 2"/>
              <p:cNvSpPr txBox="1">
                <a:spLocks noRot="1" noChangeAspect="1" noMove="1" noResize="1" noEditPoints="1" noAdjustHandles="1" noChangeArrowheads="1" noChangeShapeType="1" noTextEdit="1"/>
              </p:cNvSpPr>
              <p:nvPr/>
            </p:nvSpPr>
            <p:spPr>
              <a:xfrm>
                <a:off x="255639" y="1136498"/>
                <a:ext cx="8701548" cy="2400657"/>
              </a:xfrm>
              <a:prstGeom prst="rect">
                <a:avLst/>
              </a:prstGeom>
              <a:blipFill>
                <a:blip r:embed="rId3"/>
                <a:stretch>
                  <a:fillRect l="-771" t="-1015" r="-561" b="-38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46500836"/>
                  </p:ext>
                </p:extLst>
              </p:nvPr>
            </p:nvGraphicFramePr>
            <p:xfrm>
              <a:off x="3830369" y="3977584"/>
              <a:ext cx="2987596" cy="2438400"/>
            </p:xfrm>
            <a:graphic>
              <a:graphicData uri="http://schemas.openxmlformats.org/drawingml/2006/table">
                <a:tbl>
                  <a:tblPr>
                    <a:tableStyleId>{5C22544A-7EE6-4342-B048-85BDC9FD1C3A}</a:tableStyleId>
                  </a:tblPr>
                  <a:tblGrid>
                    <a:gridCol w="2987596">
                      <a:extLst>
                        <a:ext uri="{9D8B030D-6E8A-4147-A177-3AD203B41FA5}">
                          <a16:colId xmlns:a16="http://schemas.microsoft.com/office/drawing/2014/main" val="20000"/>
                        </a:ext>
                      </a:extLst>
                    </a:gridCol>
                  </a:tblGrid>
                  <a:tr h="182462">
                    <a:tc>
                      <a:txBody>
                        <a:bodyPr/>
                        <a:lstStyle/>
                        <a:p>
                          <a:pPr algn="l"/>
                          <a:r>
                            <a:rPr lang="en-US" sz="1800" baseline="0" dirty="0"/>
                            <a:t>2 Tail Test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4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H</a:t>
                          </a:r>
                          <a:r>
                            <a:rPr lang="en-US" sz="1800" baseline="-25000" dirty="0"/>
                            <a:t>o</a:t>
                          </a:r>
                          <a:r>
                            <a:rPr lang="en-US" sz="1800" baseline="0" dirty="0"/>
                            <a:t>: </a:t>
                          </a:r>
                          <a:r>
                            <a:rPr lang="en-US" sz="1800" baseline="0" dirty="0">
                              <a:sym typeface="Symbol"/>
                            </a:rPr>
                            <a:t> = 33(</a:t>
                          </a:r>
                          <a:r>
                            <a:rPr lang="en-US" sz="1800" baseline="-25000" dirty="0">
                              <a:sym typeface="Symbol"/>
                            </a:rPr>
                            <a:t>0</a:t>
                          </a:r>
                          <a:r>
                            <a:rPr lang="en-US" sz="1800" baseline="0" dirty="0">
                              <a:sym typeface="Symbol"/>
                            </a:rPr>
                            <a:t>)</a:t>
                          </a:r>
                          <a:endParaRPr lang="en-US" sz="1800" baseline="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1122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 </a:t>
                          </a:r>
                          <a:r>
                            <a:rPr lang="en-US" sz="1800" baseline="0" dirty="0">
                              <a:sym typeface="Symbol"/>
                            </a:rPr>
                            <a:t>33(</a:t>
                          </a:r>
                          <a:r>
                            <a:rPr lang="en-US" sz="1800" baseline="-25000" dirty="0">
                              <a:sym typeface="Symbol"/>
                            </a:rPr>
                            <a:t>0</a:t>
                          </a:r>
                          <a:r>
                            <a:rPr lang="en-US" sz="1800" baseline="0" dirty="0">
                              <a:sym typeface="Symbo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a:t>
                          </a:r>
                          <a14:m>
                            <m:oMath xmlns:m="http://schemas.openxmlformats.org/officeDocument/2006/math">
                              <m:acc>
                                <m:accPr>
                                  <m:chr m:val="̅"/>
                                  <m:ctrlPr>
                                    <a:rPr lang="en-US" sz="1800" i="1" baseline="-25000" smtClean="0">
                                      <a:latin typeface="Cambria Math" panose="02040503050406030204" pitchFamily="18" charset="0"/>
                                    </a:rPr>
                                  </m:ctrlPr>
                                </m:accPr>
                                <m:e>
                                  <m:r>
                                    <a:rPr lang="en-US" sz="1800" b="0" i="1" baseline="-25000" smtClean="0">
                                      <a:latin typeface="Cambria Math" panose="02040503050406030204" pitchFamily="18" charset="0"/>
                                    </a:rPr>
                                    <m:t>𝑥</m:t>
                                  </m:r>
                                </m:e>
                              </m:acc>
                            </m:oMath>
                          </a14:m>
                          <a:r>
                            <a:rPr lang="en-US" sz="1800" baseline="-25000" dirty="0">
                              <a:sym typeface="Symbol"/>
                            </a:rPr>
                            <a:t> </a:t>
                          </a:r>
                          <a:r>
                            <a:rPr lang="en-US" sz="1800" baseline="0" dirty="0">
                              <a:sym typeface="Symbol"/>
                            </a:rPr>
                            <a:t> = 1.3/</a:t>
                          </a:r>
                          <a:r>
                            <a:rPr lang="en-US" sz="1800" baseline="0" dirty="0">
                              <a:sym typeface="Symbol" panose="05050102010706020507" pitchFamily="18" charset="2"/>
                            </a:rPr>
                            <a:t>8 = .46</a:t>
                          </a:r>
                          <a:endParaRPr lang="en-US" sz="1800" baseline="-2500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t = (31.5 – 33)/0.46 =-3.26</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err="1">
                              <a:sym typeface="Symbol"/>
                            </a:rPr>
                            <a:t>t</a:t>
                          </a:r>
                          <a:r>
                            <a:rPr lang="en-US" sz="1800" baseline="-25000" dirty="0" err="1">
                              <a:sym typeface="Symbol"/>
                            </a:rPr>
                            <a:t>crit</a:t>
                          </a:r>
                          <a:r>
                            <a:rPr lang="en-US" sz="1800" baseline="0" dirty="0">
                              <a:sym typeface="Symbol"/>
                            </a:rPr>
                            <a:t> = TINV(0.1,7) = -1.89</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Decision: Reject </a:t>
                          </a:r>
                          <a:r>
                            <a:rPr lang="en-US" sz="1800" dirty="0"/>
                            <a:t>H</a:t>
                          </a:r>
                          <a:r>
                            <a:rPr lang="en-US" sz="1800" baseline="-25000" dirty="0"/>
                            <a:t>o</a:t>
                          </a:r>
                          <a:endParaRPr lang="en-US" sz="1800" baseline="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46500836"/>
                  </p:ext>
                </p:extLst>
              </p:nvPr>
            </p:nvGraphicFramePr>
            <p:xfrm>
              <a:off x="3830369" y="3977584"/>
              <a:ext cx="2987596" cy="2438400"/>
            </p:xfrm>
            <a:graphic>
              <a:graphicData uri="http://schemas.openxmlformats.org/drawingml/2006/table">
                <a:tbl>
                  <a:tblPr>
                    <a:tableStyleId>{5C22544A-7EE6-4342-B048-85BDC9FD1C3A}</a:tableStyleId>
                  </a:tblPr>
                  <a:tblGrid>
                    <a:gridCol w="2987596">
                      <a:extLst>
                        <a:ext uri="{9D8B030D-6E8A-4147-A177-3AD203B41FA5}">
                          <a16:colId xmlns:a16="http://schemas.microsoft.com/office/drawing/2014/main" val="20000"/>
                        </a:ext>
                      </a:extLst>
                    </a:gridCol>
                  </a:tblGrid>
                  <a:tr h="342900">
                    <a:tc>
                      <a:txBody>
                        <a:bodyPr/>
                        <a:lstStyle/>
                        <a:p>
                          <a:pPr algn="l"/>
                          <a:r>
                            <a:rPr lang="en-US" sz="1800" baseline="0" dirty="0"/>
                            <a:t>2 Tail Test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H</a:t>
                          </a:r>
                          <a:r>
                            <a:rPr lang="en-US" sz="1800" baseline="-25000" dirty="0"/>
                            <a:t>o</a:t>
                          </a:r>
                          <a:r>
                            <a:rPr lang="en-US" sz="1800" baseline="0" dirty="0"/>
                            <a:t>: </a:t>
                          </a:r>
                          <a:r>
                            <a:rPr lang="en-US" sz="1800" baseline="0" dirty="0">
                              <a:sym typeface="Symbol"/>
                            </a:rPr>
                            <a:t> = 33(</a:t>
                          </a:r>
                          <a:r>
                            <a:rPr lang="en-US" sz="1800" baseline="-25000" dirty="0">
                              <a:sym typeface="Symbol"/>
                            </a:rPr>
                            <a:t>0</a:t>
                          </a:r>
                          <a:r>
                            <a:rPr lang="en-US" sz="1800" baseline="0" dirty="0">
                              <a:sym typeface="Symbol"/>
                            </a:rPr>
                            <a:t>)</a:t>
                          </a:r>
                          <a:endParaRPr lang="en-US" sz="1800" baseline="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01122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a:t>
                          </a:r>
                          <a:r>
                            <a:rPr lang="en-US" sz="1800" baseline="-25000" dirty="0"/>
                            <a:t>a</a:t>
                          </a:r>
                          <a:r>
                            <a:rPr lang="en-US" sz="1800" baseline="0" dirty="0"/>
                            <a:t>: </a:t>
                          </a:r>
                          <a:r>
                            <a:rPr lang="en-US" sz="1800" baseline="0" dirty="0">
                              <a:sym typeface="Symbol"/>
                            </a:rPr>
                            <a:t>  </a:t>
                          </a:r>
                          <a:r>
                            <a:rPr lang="en-US" sz="1800" baseline="0" dirty="0">
                              <a:sym typeface="Symbol" panose="05050102010706020507" pitchFamily="18" charset="2"/>
                            </a:rPr>
                            <a:t> </a:t>
                          </a:r>
                          <a:r>
                            <a:rPr lang="en-US" sz="1800" baseline="0" dirty="0">
                              <a:sym typeface="Symbol"/>
                            </a:rPr>
                            <a:t>33(</a:t>
                          </a:r>
                          <a:r>
                            <a:rPr lang="en-US" sz="1800" baseline="-25000" dirty="0">
                              <a:sym typeface="Symbol"/>
                            </a:rPr>
                            <a:t>0</a:t>
                          </a:r>
                          <a:r>
                            <a:rPr lang="en-US" sz="1800" baseline="0" dirty="0">
                              <a:sym typeface="Symbo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19298" b="-326316"/>
                          </a:stretch>
                        </a:blipFill>
                      </a:tcPr>
                    </a:tc>
                    <a:extLst>
                      <a:ext uri="{0D108BD9-81ED-4DB2-BD59-A6C34878D82A}">
                        <a16:rowId xmlns:a16="http://schemas.microsoft.com/office/drawing/2014/main" val="10002"/>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t = (31.5 – 33)/0.46 =-3.26</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err="1">
                              <a:sym typeface="Symbol"/>
                            </a:rPr>
                            <a:t>t</a:t>
                          </a:r>
                          <a:r>
                            <a:rPr lang="en-US" sz="1800" baseline="-25000" dirty="0" err="1">
                              <a:sym typeface="Symbol"/>
                            </a:rPr>
                            <a:t>crit</a:t>
                          </a:r>
                          <a:r>
                            <a:rPr lang="en-US" sz="1800" baseline="0" dirty="0">
                              <a:sym typeface="Symbol"/>
                            </a:rPr>
                            <a:t> = TINV(0.1,7) = -1.89</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ym typeface="Symbol"/>
                            </a:rPr>
                            <a:t>Decision: Reject </a:t>
                          </a:r>
                          <a:r>
                            <a:rPr lang="en-US" sz="1800" dirty="0"/>
                            <a:t>H</a:t>
                          </a:r>
                          <a:r>
                            <a:rPr lang="en-US" sz="1800" baseline="-25000" dirty="0"/>
                            <a:t>o</a:t>
                          </a:r>
                          <a:endParaRPr lang="en-US" sz="1800" baseline="0" dirty="0">
                            <a:sym typeface="Symbo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575898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94968" y="310455"/>
            <a:ext cx="7472516" cy="575604"/>
          </a:xfrm>
        </p:spPr>
        <p:txBody>
          <a:bodyPr>
            <a:noAutofit/>
          </a:bodyPr>
          <a:lstStyle/>
          <a:p>
            <a:pPr algn="l"/>
            <a:r>
              <a:rPr lang="en-US" sz="3200" dirty="0"/>
              <a:t>Hypothesis Testing – Proportions</a:t>
            </a:r>
          </a:p>
        </p:txBody>
      </p:sp>
      <p:sp>
        <p:nvSpPr>
          <p:cNvPr id="6" name="TextBox 5"/>
          <p:cNvSpPr txBox="1"/>
          <p:nvPr/>
        </p:nvSpPr>
        <p:spPr>
          <a:xfrm>
            <a:off x="2507930" y="2674110"/>
            <a:ext cx="184731" cy="253916"/>
          </a:xfrm>
          <a:prstGeom prst="rect">
            <a:avLst/>
          </a:prstGeom>
          <a:noFill/>
        </p:spPr>
        <p:txBody>
          <a:bodyPr wrap="none" rtlCol="0">
            <a:spAutoFit/>
          </a:bodyPr>
          <a:lstStyle/>
          <a:p>
            <a:endParaRPr lang="en-US" sz="1050" dirty="0"/>
          </a:p>
        </p:txBody>
      </p:sp>
      <p:sp>
        <p:nvSpPr>
          <p:cNvPr id="3" name="TextBox 2"/>
          <p:cNvSpPr txBox="1"/>
          <p:nvPr/>
        </p:nvSpPr>
        <p:spPr>
          <a:xfrm>
            <a:off x="412955" y="1045004"/>
            <a:ext cx="8357419" cy="1631216"/>
          </a:xfrm>
          <a:prstGeom prst="rect">
            <a:avLst/>
          </a:prstGeom>
          <a:noFill/>
        </p:spPr>
        <p:txBody>
          <a:bodyPr wrap="square" rtlCol="0">
            <a:spAutoFit/>
          </a:bodyPr>
          <a:lstStyle/>
          <a:p>
            <a:pPr>
              <a:spcAft>
                <a:spcPts val="900"/>
              </a:spcAft>
            </a:pPr>
            <a:r>
              <a:rPr lang="en-US" sz="2000" dirty="0"/>
              <a:t>A marketing manager wants to introduce a new product. A blind comparison test is made with a sample size of 200 to assess customer acceptance of the product. The product will be launched only if favorable response is 30% plus. The product found favor with 64 respondents. Should the product be launched? </a:t>
            </a:r>
          </a:p>
        </p:txBody>
      </p:sp>
      <p:graphicFrame>
        <p:nvGraphicFramePr>
          <p:cNvPr id="8" name="Table 7"/>
          <p:cNvGraphicFramePr>
            <a:graphicFrameLocks noGrp="1"/>
          </p:cNvGraphicFramePr>
          <p:nvPr>
            <p:extLst>
              <p:ext uri="{D42A27DB-BD31-4B8C-83A1-F6EECF244321}">
                <p14:modId xmlns:p14="http://schemas.microsoft.com/office/powerpoint/2010/main" val="3462772672"/>
              </p:ext>
            </p:extLst>
          </p:nvPr>
        </p:nvGraphicFramePr>
        <p:xfrm>
          <a:off x="969997" y="2910261"/>
          <a:ext cx="1722664" cy="901758"/>
        </p:xfrm>
        <a:graphic>
          <a:graphicData uri="http://schemas.openxmlformats.org/drawingml/2006/table">
            <a:tbl>
              <a:tblPr>
                <a:tableStyleId>{5C22544A-7EE6-4342-B048-85BDC9FD1C3A}</a:tableStyleId>
              </a:tblPr>
              <a:tblGrid>
                <a:gridCol w="1722664">
                  <a:extLst>
                    <a:ext uri="{9D8B030D-6E8A-4147-A177-3AD203B41FA5}">
                      <a16:colId xmlns:a16="http://schemas.microsoft.com/office/drawing/2014/main" val="20000"/>
                    </a:ext>
                  </a:extLst>
                </a:gridCol>
              </a:tblGrid>
              <a:tr h="502849">
                <a:tc>
                  <a:txBody>
                    <a:bodyPr/>
                    <a:lstStyle/>
                    <a:p>
                      <a:pPr algn="ctr">
                        <a:spcAft>
                          <a:spcPts val="0"/>
                        </a:spcAft>
                      </a:pPr>
                      <a:r>
                        <a:rPr lang="en-US" sz="1800" dirty="0"/>
                        <a:t>H</a:t>
                      </a:r>
                      <a:r>
                        <a:rPr lang="en-US" sz="1800" baseline="-25000" dirty="0"/>
                        <a:t>o</a:t>
                      </a:r>
                      <a:r>
                        <a:rPr lang="en-US" sz="1800" baseline="0" dirty="0"/>
                        <a:t>: </a:t>
                      </a:r>
                      <a:r>
                        <a:rPr lang="en-US" sz="1800" baseline="0" dirty="0">
                          <a:sym typeface="Symbol"/>
                        </a:rPr>
                        <a:t>p  .3 (</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8909">
                <a:tc>
                  <a:txBody>
                    <a:bodyPr/>
                    <a:lstStyle/>
                    <a:p>
                      <a:pPr algn="ctr"/>
                      <a:r>
                        <a:rPr lang="en-US" sz="1800" dirty="0"/>
                        <a:t>H</a:t>
                      </a:r>
                      <a:r>
                        <a:rPr lang="en-US" sz="1800" baseline="-25000" dirty="0"/>
                        <a:t>a</a:t>
                      </a:r>
                      <a:r>
                        <a:rPr lang="en-US" sz="1800" baseline="0" dirty="0"/>
                        <a:t>: </a:t>
                      </a:r>
                      <a:r>
                        <a:rPr lang="en-US" sz="1800" baseline="0" dirty="0">
                          <a:sym typeface="Symbol"/>
                        </a:rPr>
                        <a:t>p </a:t>
                      </a:r>
                      <a:r>
                        <a:rPr lang="en-US" sz="1800" baseline="0" dirty="0">
                          <a:sym typeface="Symbol" panose="05050102010706020507" pitchFamily="18" charset="2"/>
                        </a:rPr>
                        <a:t> .</a:t>
                      </a:r>
                      <a:r>
                        <a:rPr lang="en-US" sz="1800" baseline="0" dirty="0">
                          <a:sym typeface="Symbol"/>
                        </a:rPr>
                        <a:t>3 (</a:t>
                      </a:r>
                      <a:r>
                        <a:rPr lang="en-US" sz="1800" baseline="-25000" dirty="0">
                          <a:sym typeface="Symbol"/>
                        </a:rPr>
                        <a:t>0</a:t>
                      </a:r>
                      <a:r>
                        <a:rPr lang="en-US" sz="1800" baseline="0" dirty="0">
                          <a:sym typeface="Symbol"/>
                        </a:rPr>
                        <a:t>)</a:t>
                      </a:r>
                      <a:endParaRPr lang="en-US" sz="1800" baseline="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852118703"/>
                  </p:ext>
                </p:extLst>
              </p:nvPr>
            </p:nvGraphicFramePr>
            <p:xfrm>
              <a:off x="1111045" y="3947739"/>
              <a:ext cx="7659329" cy="1943100"/>
            </p:xfrm>
            <a:graphic>
              <a:graphicData uri="http://schemas.openxmlformats.org/drawingml/2006/table">
                <a:tbl>
                  <a:tblPr>
                    <a:tableStyleId>{5C22544A-7EE6-4342-B048-85BDC9FD1C3A}</a:tableStyleId>
                  </a:tblPr>
                  <a:tblGrid>
                    <a:gridCol w="2574681">
                      <a:extLst>
                        <a:ext uri="{9D8B030D-6E8A-4147-A177-3AD203B41FA5}">
                          <a16:colId xmlns:a16="http://schemas.microsoft.com/office/drawing/2014/main" val="20000"/>
                        </a:ext>
                      </a:extLst>
                    </a:gridCol>
                    <a:gridCol w="796770">
                      <a:extLst>
                        <a:ext uri="{9D8B030D-6E8A-4147-A177-3AD203B41FA5}">
                          <a16:colId xmlns:a16="http://schemas.microsoft.com/office/drawing/2014/main" val="20001"/>
                        </a:ext>
                      </a:extLst>
                    </a:gridCol>
                    <a:gridCol w="629028">
                      <a:extLst>
                        <a:ext uri="{9D8B030D-6E8A-4147-A177-3AD203B41FA5}">
                          <a16:colId xmlns:a16="http://schemas.microsoft.com/office/drawing/2014/main" val="20002"/>
                        </a:ext>
                      </a:extLst>
                    </a:gridCol>
                    <a:gridCol w="2893532">
                      <a:extLst>
                        <a:ext uri="{9D8B030D-6E8A-4147-A177-3AD203B41FA5}">
                          <a16:colId xmlns:a16="http://schemas.microsoft.com/office/drawing/2014/main" val="20003"/>
                        </a:ext>
                      </a:extLst>
                    </a:gridCol>
                    <a:gridCol w="765318">
                      <a:extLst>
                        <a:ext uri="{9D8B030D-6E8A-4147-A177-3AD203B41FA5}">
                          <a16:colId xmlns:a16="http://schemas.microsoft.com/office/drawing/2014/main" val="20004"/>
                        </a:ext>
                      </a:extLst>
                    </a:gridCol>
                  </a:tblGrid>
                  <a:tr h="525780">
                    <a:tc>
                      <a:txBody>
                        <a:bodyPr/>
                        <a:lstStyle/>
                        <a:p>
                          <a:r>
                            <a:rPr lang="en-IN" sz="1500" dirty="0"/>
                            <a:t>C</a:t>
                          </a:r>
                          <a:r>
                            <a:rPr lang="en-IN" sz="1500" baseline="0" dirty="0"/>
                            <a:t> L</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95%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1500" dirty="0"/>
                            <a:t>σ</a:t>
                          </a:r>
                          <a:r>
                            <a:rPr lang="en-IN" sz="1500" dirty="0"/>
                            <a:t> (</a:t>
                          </a:r>
                          <a:r>
                            <a:rPr lang="en-IN" sz="1500" dirty="0" err="1"/>
                            <a:t>est</a:t>
                          </a:r>
                          <a:r>
                            <a:rPr lang="en-IN" sz="1500" dirty="0"/>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0.458</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5780">
                    <a:tc>
                      <a:txBody>
                        <a:bodyPr/>
                        <a:lstStyle/>
                        <a:p>
                          <a:r>
                            <a:rPr lang="en-IN" sz="1500" dirty="0"/>
                            <a:t>Number of Tails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z  = (.32 - .3)/(</a:t>
                          </a:r>
                          <a:r>
                            <a:rPr lang="en-US" sz="1500" dirty="0"/>
                            <a:t>.458</a:t>
                          </a:r>
                          <a:r>
                            <a:rPr lang="en-IN" sz="1500" dirty="0"/>
                            <a:t>/√200)</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0.617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180">
                    <a:tc>
                      <a:txBody>
                        <a:bodyPr/>
                        <a:lstStyle/>
                        <a:p>
                          <a:r>
                            <a:rPr lang="en-IN" sz="1500" dirty="0">
                              <a:sym typeface="Symbol" panose="05050102010706020507" pitchFamily="18" charset="2"/>
                            </a:rPr>
                            <a:t></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0.05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err="1"/>
                            <a:t>Z</a:t>
                          </a:r>
                          <a:r>
                            <a:rPr lang="en-IN" sz="1500" baseline="-25000" dirty="0" err="1"/>
                            <a:t>crit</a:t>
                          </a:r>
                          <a:r>
                            <a:rPr lang="en-IN" sz="1500" baseline="-25000" dirty="0"/>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1.65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7180">
                    <a:tc>
                      <a:txBody>
                        <a:bodyPr/>
                        <a:lstStyle/>
                        <a:p>
                          <a:r>
                            <a:rPr lang="en-US" sz="1500" baseline="0" dirty="0">
                              <a:sym typeface="Symbol"/>
                            </a:rPr>
                            <a:t></a:t>
                          </a:r>
                          <a:r>
                            <a:rPr lang="en-US" sz="1500" baseline="-25000" dirty="0">
                              <a:sym typeface="Symbol"/>
                            </a:rPr>
                            <a:t>0</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p</a:t>
                          </a:r>
                          <a:r>
                            <a:rPr lang="en-IN" sz="1500" baseline="0" dirty="0"/>
                            <a:t> value</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0.27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7180">
                    <a:tc>
                      <a:txBody>
                        <a:bodyPr/>
                        <a:lstStyle/>
                        <a:p>
                          <a:pPr/>
                          <a14:m>
                            <m:oMathPara xmlns:m="http://schemas.openxmlformats.org/officeDocument/2006/math">
                              <m:oMathParaPr>
                                <m:jc m:val="left"/>
                              </m:oMathParaPr>
                              <m:oMath xmlns:m="http://schemas.openxmlformats.org/officeDocument/2006/math">
                                <m:acc>
                                  <m:accPr>
                                    <m:chr m:val="̅"/>
                                    <m:ctrlPr>
                                      <a:rPr lang="en-IN" sz="1500" i="1" smtClean="0">
                                        <a:latin typeface="Cambria Math" panose="02040503050406030204" pitchFamily="18" charset="0"/>
                                      </a:rPr>
                                    </m:ctrlPr>
                                  </m:accPr>
                                  <m:e>
                                    <m:r>
                                      <a:rPr lang="en-US" sz="1500" b="0" i="1" smtClean="0">
                                        <a:latin typeface="Cambria Math" panose="02040503050406030204" pitchFamily="18" charset="0"/>
                                      </a:rPr>
                                      <m:t>𝑝</m:t>
                                    </m:r>
                                  </m:e>
                                </m:acc>
                              </m:oMath>
                            </m:oMathPara>
                          </a14:m>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1500" dirty="0"/>
                            <a:t>Decision: Cannot reject </a:t>
                          </a:r>
                          <a:r>
                            <a:rPr lang="en-US" sz="1500" dirty="0"/>
                            <a:t>H</a:t>
                          </a:r>
                          <a:r>
                            <a:rPr lang="en-US" sz="1500" baseline="-25000" dirty="0"/>
                            <a:t>o</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852118703"/>
                  </p:ext>
                </p:extLst>
              </p:nvPr>
            </p:nvGraphicFramePr>
            <p:xfrm>
              <a:off x="1111045" y="3947739"/>
              <a:ext cx="7659329" cy="1943100"/>
            </p:xfrm>
            <a:graphic>
              <a:graphicData uri="http://schemas.openxmlformats.org/drawingml/2006/table">
                <a:tbl>
                  <a:tblPr>
                    <a:tableStyleId>{5C22544A-7EE6-4342-B048-85BDC9FD1C3A}</a:tableStyleId>
                  </a:tblPr>
                  <a:tblGrid>
                    <a:gridCol w="2574681">
                      <a:extLst>
                        <a:ext uri="{9D8B030D-6E8A-4147-A177-3AD203B41FA5}">
                          <a16:colId xmlns:a16="http://schemas.microsoft.com/office/drawing/2014/main" val="20000"/>
                        </a:ext>
                      </a:extLst>
                    </a:gridCol>
                    <a:gridCol w="796770">
                      <a:extLst>
                        <a:ext uri="{9D8B030D-6E8A-4147-A177-3AD203B41FA5}">
                          <a16:colId xmlns:a16="http://schemas.microsoft.com/office/drawing/2014/main" val="20001"/>
                        </a:ext>
                      </a:extLst>
                    </a:gridCol>
                    <a:gridCol w="629028">
                      <a:extLst>
                        <a:ext uri="{9D8B030D-6E8A-4147-A177-3AD203B41FA5}">
                          <a16:colId xmlns:a16="http://schemas.microsoft.com/office/drawing/2014/main" val="20002"/>
                        </a:ext>
                      </a:extLst>
                    </a:gridCol>
                    <a:gridCol w="2893532">
                      <a:extLst>
                        <a:ext uri="{9D8B030D-6E8A-4147-A177-3AD203B41FA5}">
                          <a16:colId xmlns:a16="http://schemas.microsoft.com/office/drawing/2014/main" val="20003"/>
                        </a:ext>
                      </a:extLst>
                    </a:gridCol>
                    <a:gridCol w="765318">
                      <a:extLst>
                        <a:ext uri="{9D8B030D-6E8A-4147-A177-3AD203B41FA5}">
                          <a16:colId xmlns:a16="http://schemas.microsoft.com/office/drawing/2014/main" val="20004"/>
                        </a:ext>
                      </a:extLst>
                    </a:gridCol>
                  </a:tblGrid>
                  <a:tr h="525780">
                    <a:tc>
                      <a:txBody>
                        <a:bodyPr/>
                        <a:lstStyle/>
                        <a:p>
                          <a:r>
                            <a:rPr lang="en-IN" sz="1500" dirty="0"/>
                            <a:t>C</a:t>
                          </a:r>
                          <a:r>
                            <a:rPr lang="en-IN" sz="1500" baseline="0" dirty="0"/>
                            <a:t> L</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95%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sz="1500" dirty="0"/>
                            <a:t>σ</a:t>
                          </a:r>
                          <a:r>
                            <a:rPr lang="en-IN" sz="1500" dirty="0"/>
                            <a:t> (</a:t>
                          </a:r>
                          <a:r>
                            <a:rPr lang="en-IN" sz="1500" dirty="0" err="1"/>
                            <a:t>est</a:t>
                          </a:r>
                          <a:r>
                            <a:rPr lang="en-IN" sz="1500" dirty="0"/>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0.458</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5780">
                    <a:tc>
                      <a:txBody>
                        <a:bodyPr/>
                        <a:lstStyle/>
                        <a:p>
                          <a:r>
                            <a:rPr lang="en-IN" sz="1500" dirty="0"/>
                            <a:t>Number of Tails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z  = (.32 - .3)/(</a:t>
                          </a:r>
                          <a:r>
                            <a:rPr lang="en-US" sz="1500" dirty="0"/>
                            <a:t>.458</a:t>
                          </a:r>
                          <a:r>
                            <a:rPr lang="en-IN" sz="1500" dirty="0"/>
                            <a:t>/√200)</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0.617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180">
                    <a:tc>
                      <a:txBody>
                        <a:bodyPr/>
                        <a:lstStyle/>
                        <a:p>
                          <a:r>
                            <a:rPr lang="en-IN" sz="1500" dirty="0">
                              <a:sym typeface="Symbol" panose="05050102010706020507" pitchFamily="18" charset="2"/>
                            </a:rPr>
                            <a:t></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0.05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err="1"/>
                            <a:t>Z</a:t>
                          </a:r>
                          <a:r>
                            <a:rPr lang="en-IN" sz="1500" baseline="-25000" dirty="0" err="1"/>
                            <a:t>crit</a:t>
                          </a:r>
                          <a:r>
                            <a:rPr lang="en-IN" sz="1500" baseline="-25000" dirty="0"/>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1.65</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7180">
                    <a:tc>
                      <a:txBody>
                        <a:bodyPr/>
                        <a:lstStyle/>
                        <a:p>
                          <a:r>
                            <a:rPr lang="en-US" sz="1500" baseline="0" dirty="0">
                              <a:sym typeface="Symbol"/>
                            </a:rPr>
                            <a:t></a:t>
                          </a:r>
                          <a:r>
                            <a:rPr lang="en-US" sz="1500" baseline="-25000" dirty="0">
                              <a:sym typeface="Symbol"/>
                            </a:rPr>
                            <a:t>0</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0.3</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p</a:t>
                          </a:r>
                          <a:r>
                            <a:rPr lang="en-IN" sz="1500" baseline="0" dirty="0"/>
                            <a:t> value</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500" dirty="0"/>
                            <a:t>0.27</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7180">
                    <a:tc>
                      <a:txBody>
                        <a:bodyPr/>
                        <a:lstStyle/>
                        <a:p>
                          <a:endParaRPr lang="en-US"/>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61224" r="-197163" b="-24490"/>
                          </a:stretch>
                        </a:blipFill>
                      </a:tcPr>
                    </a:tc>
                    <a:tc>
                      <a:txBody>
                        <a:bodyPr/>
                        <a:lstStyle/>
                        <a:p>
                          <a:r>
                            <a:rPr lang="en-IN" sz="1500" dirty="0"/>
                            <a:t>0.32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IN" sz="1500" dirty="0"/>
                            <a:t>Decision: Cannot reject </a:t>
                          </a:r>
                          <a:r>
                            <a:rPr lang="en-US" sz="1500" dirty="0"/>
                            <a:t>H</a:t>
                          </a:r>
                          <a:r>
                            <a:rPr lang="en-US" sz="1500" baseline="-25000" dirty="0"/>
                            <a:t>o</a:t>
                          </a:r>
                          <a:endParaRPr lang="en-IN" sz="15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Fallback>
      </mc:AlternateContent>
      <p:pic>
        <p:nvPicPr>
          <p:cNvPr id="4" name="Picture 3"/>
          <p:cNvPicPr>
            <a:picLocks noChangeAspect="1"/>
          </p:cNvPicPr>
          <p:nvPr/>
        </p:nvPicPr>
        <p:blipFill>
          <a:blip r:embed="rId4"/>
          <a:stretch>
            <a:fillRect/>
          </a:stretch>
        </p:blipFill>
        <p:spPr>
          <a:xfrm>
            <a:off x="5562252" y="2531218"/>
            <a:ext cx="1885070" cy="1201966"/>
          </a:xfrm>
          <a:prstGeom prst="rect">
            <a:avLst/>
          </a:prstGeom>
        </p:spPr>
      </p:pic>
    </p:spTree>
    <p:extLst>
      <p:ext uri="{BB962C8B-B14F-4D97-AF65-F5344CB8AC3E}">
        <p14:creationId xmlns:p14="http://schemas.microsoft.com/office/powerpoint/2010/main" val="3346273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5021" y="3136612"/>
            <a:ext cx="8133958" cy="584775"/>
          </a:xfrm>
          <a:prstGeom prst="rect">
            <a:avLst/>
          </a:prstGeom>
        </p:spPr>
        <p:txBody>
          <a:bodyPr wrap="none">
            <a:spAutoFit/>
          </a:bodyPr>
          <a:lstStyle/>
          <a:p>
            <a:r>
              <a:rPr lang="en-US" sz="3200" dirty="0"/>
              <a:t>Hypothesis Tests involving Two Populations</a:t>
            </a:r>
          </a:p>
        </p:txBody>
      </p:sp>
    </p:spTree>
    <p:extLst>
      <p:ext uri="{BB962C8B-B14F-4D97-AF65-F5344CB8AC3E}">
        <p14:creationId xmlns:p14="http://schemas.microsoft.com/office/powerpoint/2010/main" val="569470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graphicFrame>
        <p:nvGraphicFramePr>
          <p:cNvPr id="4" name="Table 3">
            <a:extLst>
              <a:ext uri="{FF2B5EF4-FFF2-40B4-BE49-F238E27FC236}">
                <a16:creationId xmlns:a16="http://schemas.microsoft.com/office/drawing/2014/main" id="{E554BB9A-57C8-49AA-BCB5-C41CBAED8876}"/>
              </a:ext>
            </a:extLst>
          </p:cNvPr>
          <p:cNvGraphicFramePr>
            <a:graphicFrameLocks noGrp="1"/>
          </p:cNvGraphicFramePr>
          <p:nvPr>
            <p:extLst>
              <p:ext uri="{D42A27DB-BD31-4B8C-83A1-F6EECF244321}">
                <p14:modId xmlns:p14="http://schemas.microsoft.com/office/powerpoint/2010/main" val="2578892415"/>
              </p:ext>
            </p:extLst>
          </p:nvPr>
        </p:nvGraphicFramePr>
        <p:xfrm>
          <a:off x="460602" y="1331258"/>
          <a:ext cx="8279986" cy="3931920"/>
        </p:xfrm>
        <a:graphic>
          <a:graphicData uri="http://schemas.openxmlformats.org/drawingml/2006/table">
            <a:tbl>
              <a:tblPr firstRow="1" bandRow="1">
                <a:tableStyleId>{5C22544A-7EE6-4342-B048-85BDC9FD1C3A}</a:tableStyleId>
              </a:tblPr>
              <a:tblGrid>
                <a:gridCol w="3553074">
                  <a:extLst>
                    <a:ext uri="{9D8B030D-6E8A-4147-A177-3AD203B41FA5}">
                      <a16:colId xmlns:a16="http://schemas.microsoft.com/office/drawing/2014/main" val="1689960246"/>
                    </a:ext>
                  </a:extLst>
                </a:gridCol>
                <a:gridCol w="4726912">
                  <a:extLst>
                    <a:ext uri="{9D8B030D-6E8A-4147-A177-3AD203B41FA5}">
                      <a16:colId xmlns:a16="http://schemas.microsoft.com/office/drawing/2014/main" val="2788757144"/>
                    </a:ext>
                  </a:extLst>
                </a:gridCol>
              </a:tblGrid>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One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a statistical procedure used to determine whether a sample of observations could have been generated by a process with a specific mean.</a:t>
                      </a:r>
                    </a:p>
                  </a:txBody>
                  <a:tcPr/>
                </a:tc>
                <a:extLst>
                  <a:ext uri="{0D108BD9-81ED-4DB2-BD59-A6C34878D82A}">
                    <a16:rowId xmlns:a16="http://schemas.microsoft.com/office/drawing/2014/main" val="1926928889"/>
                  </a:ext>
                </a:extLst>
              </a:tr>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Two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applied to compare whether the average difference between two groups (independent samples) is significant.</a:t>
                      </a:r>
                    </a:p>
                  </a:txBody>
                  <a:tcPr/>
                </a:tc>
                <a:extLst>
                  <a:ext uri="{0D108BD9-81ED-4DB2-BD59-A6C34878D82A}">
                    <a16:rowId xmlns:a16="http://schemas.microsoft.com/office/drawing/2014/main" val="1093310071"/>
                  </a:ext>
                </a:extLst>
              </a:tr>
              <a:tr h="8608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Paired Sample test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Calibri" panose="020F0502020204030204" pitchFamily="34" charset="0"/>
                          <a:ea typeface="+mn-ea"/>
                          <a:cs typeface="Calibri" panose="020F0502020204030204" pitchFamily="34" charset="0"/>
                        </a:rPr>
                        <a:t>It is used to compare two population means where you have two samples in which observations in one sample can be paired with observations in the other sample.</a:t>
                      </a:r>
                    </a:p>
                  </a:txBody>
                  <a:tcPr/>
                </a:tc>
                <a:extLst>
                  <a:ext uri="{0D108BD9-81ED-4DB2-BD59-A6C34878D82A}">
                    <a16:rowId xmlns:a16="http://schemas.microsoft.com/office/drawing/2014/main" val="3050324259"/>
                  </a:ext>
                </a:extLst>
              </a:tr>
            </a:tbl>
          </a:graphicData>
        </a:graphic>
      </p:graphicFrame>
      <p:sp>
        <p:nvSpPr>
          <p:cNvPr id="5" name="Rectangle 4">
            <a:extLst>
              <a:ext uri="{FF2B5EF4-FFF2-40B4-BE49-F238E27FC236}">
                <a16:creationId xmlns:a16="http://schemas.microsoft.com/office/drawing/2014/main" id="{0BE12572-A8C0-4D0A-B742-04F2B32A19DB}"/>
              </a:ext>
            </a:extLst>
          </p:cNvPr>
          <p:cNvSpPr/>
          <p:nvPr/>
        </p:nvSpPr>
        <p:spPr>
          <a:xfrm>
            <a:off x="299127" y="361658"/>
            <a:ext cx="8545746"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Two-Sample and Paired Sample tests</a:t>
            </a:r>
          </a:p>
        </p:txBody>
      </p:sp>
    </p:spTree>
    <p:extLst>
      <p:ext uri="{BB962C8B-B14F-4D97-AF65-F5344CB8AC3E}">
        <p14:creationId xmlns:p14="http://schemas.microsoft.com/office/powerpoint/2010/main" val="10642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3234814"/>
            <a:ext cx="8229600" cy="658762"/>
          </a:xfrm>
          <a:prstGeom prst="rect">
            <a:avLst/>
          </a:prstGeom>
        </p:spPr>
        <p:txBody>
          <a:bodyPr/>
          <a:lstStyle/>
          <a:p>
            <a:pPr marL="101600" indent="0" algn="ctr">
              <a:buNone/>
            </a:pPr>
            <a:r>
              <a:rPr lang="en-US" sz="3200" dirty="0"/>
              <a:t>One Sample – Z test</a:t>
            </a:r>
          </a:p>
        </p:txBody>
      </p:sp>
    </p:spTree>
    <p:extLst>
      <p:ext uri="{BB962C8B-B14F-4D97-AF65-F5344CB8AC3E}">
        <p14:creationId xmlns:p14="http://schemas.microsoft.com/office/powerpoint/2010/main" val="3789244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4" name="Rectangle 3"/>
          <p:cNvSpPr/>
          <p:nvPr/>
        </p:nvSpPr>
        <p:spPr>
          <a:xfrm>
            <a:off x="457200" y="572253"/>
            <a:ext cx="2964273" cy="584775"/>
          </a:xfrm>
          <a:prstGeom prst="rect">
            <a:avLst/>
          </a:prstGeom>
        </p:spPr>
        <p:txBody>
          <a:bodyPr wrap="none">
            <a:spAutoFit/>
          </a:bodyPr>
          <a:lstStyle/>
          <a:p>
            <a:r>
              <a:rPr lang="en-US" sz="3200" dirty="0">
                <a:latin typeface="Calibri" panose="020F0502020204030204" pitchFamily="34" charset="0"/>
                <a:cs typeface="Calibri" panose="020F0502020204030204" pitchFamily="34" charset="0"/>
              </a:rPr>
              <a:t>One-Sample test</a:t>
            </a:r>
          </a:p>
        </p:txBody>
      </p:sp>
      <p:sp>
        <p:nvSpPr>
          <p:cNvPr id="5" name="Rectangle 4">
            <a:extLst>
              <a:ext uri="{FF2B5EF4-FFF2-40B4-BE49-F238E27FC236}">
                <a16:creationId xmlns:a16="http://schemas.microsoft.com/office/drawing/2014/main" id="{3AD852C1-48FD-4ECF-810D-D95E967D965C}"/>
              </a:ext>
            </a:extLst>
          </p:cNvPr>
          <p:cNvSpPr/>
          <p:nvPr/>
        </p:nvSpPr>
        <p:spPr>
          <a:xfrm>
            <a:off x="801043" y="1287552"/>
            <a:ext cx="7556090" cy="3262432"/>
          </a:xfrm>
          <a:prstGeom prst="rect">
            <a:avLst/>
          </a:prstGeom>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Z test for Mean (</a:t>
            </a:r>
            <a:r>
              <a:rPr lang="el-GR" sz="2400" dirty="0">
                <a:latin typeface="Calibri" panose="020F0502020204030204" pitchFamily="34" charset="0"/>
                <a:cs typeface="Calibri" panose="020F0502020204030204" pitchFamily="34" charset="0"/>
              </a:rPr>
              <a:t>σ</a:t>
            </a:r>
            <a:r>
              <a:rPr lang="en-I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known)</a:t>
            </a:r>
          </a:p>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endParaRPr lang="en-US" sz="2000" dirty="0">
              <a:latin typeface="Calibri" panose="020F0502020204030204" pitchFamily="34" charset="0"/>
              <a:cs typeface="Calibri" panose="020F0502020204030204" pitchFamily="34" charset="0"/>
            </a:endParaRPr>
          </a:p>
          <a:p>
            <a:pPr>
              <a:lnSpc>
                <a:spcPct val="150000"/>
              </a:lnSpc>
            </a:pPr>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pPr>
            <a:r>
              <a:rPr lang="en-US" sz="2000" dirty="0">
                <a:latin typeface="Calibri" panose="020F0502020204030204" pitchFamily="34" charset="0"/>
                <a:cs typeface="Calibri" panose="020F0502020204030204" pitchFamily="34" charset="0"/>
              </a:rPr>
              <a:t>where X- is the mean of the sample</a:t>
            </a:r>
          </a:p>
          <a:p>
            <a:pPr marL="714375" lvl="2">
              <a:tabLst>
                <a:tab pos="714375" algn="l"/>
              </a:tabLst>
            </a:pPr>
            <a:r>
              <a:rPr lang="en-US" sz="2000" dirty="0">
                <a:latin typeface="Calibri" panose="020F0502020204030204" pitchFamily="34" charset="0"/>
                <a:cs typeface="Calibri" panose="020F0502020204030204" pitchFamily="34" charset="0"/>
              </a:rPr>
              <a:t>µ  is the mean of the population</a:t>
            </a:r>
          </a:p>
          <a:p>
            <a:pPr marL="714375" lvl="2">
              <a:tabLst>
                <a:tab pos="714375" algn="l"/>
              </a:tabLst>
            </a:pPr>
            <a:r>
              <a:rPr lang="el-GR" sz="2000" dirty="0">
                <a:latin typeface="Calibri" panose="020F0502020204030204" pitchFamily="34" charset="0"/>
                <a:cs typeface="Calibri" panose="020F0502020204030204" pitchFamily="34" charset="0"/>
              </a:rPr>
              <a:t>σ</a:t>
            </a:r>
            <a:r>
              <a:rPr lang="en-US" sz="2000" dirty="0">
                <a:latin typeface="Calibri" panose="020F0502020204030204" pitchFamily="34" charset="0"/>
                <a:cs typeface="Calibri" panose="020F0502020204030204" pitchFamily="34" charset="0"/>
              </a:rPr>
              <a:t> is the standard deviation of the population</a:t>
            </a:r>
          </a:p>
          <a:p>
            <a:pPr marL="714375" lvl="2">
              <a:tabLst>
                <a:tab pos="714375" algn="l"/>
              </a:tabLst>
            </a:pPr>
            <a:r>
              <a:rPr lang="en-US" sz="2000" dirty="0">
                <a:latin typeface="Calibri" panose="020F0502020204030204" pitchFamily="34" charset="0"/>
                <a:cs typeface="Calibri" panose="020F0502020204030204" pitchFamily="34" charset="0"/>
              </a:rPr>
              <a:t>n is the number of observations</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1DA4D36-3134-4D4F-A6F7-F029254C80E4}"/>
              </a:ext>
            </a:extLst>
          </p:cNvPr>
          <p:cNvPicPr>
            <a:picLocks noChangeAspect="1"/>
          </p:cNvPicPr>
          <p:nvPr/>
        </p:nvPicPr>
        <p:blipFill>
          <a:blip r:embed="rId2"/>
          <a:stretch>
            <a:fillRect/>
          </a:stretch>
        </p:blipFill>
        <p:spPr>
          <a:xfrm>
            <a:off x="1086179" y="1968766"/>
            <a:ext cx="1971214" cy="1154314"/>
          </a:xfrm>
          <a:prstGeom prst="rect">
            <a:avLst/>
          </a:prstGeom>
        </p:spPr>
      </p:pic>
    </p:spTree>
    <p:extLst>
      <p:ext uri="{BB962C8B-B14F-4D97-AF65-F5344CB8AC3E}">
        <p14:creationId xmlns:p14="http://schemas.microsoft.com/office/powerpoint/2010/main" val="1190079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166018"/>
            <a:ext cx="8229600" cy="4525963"/>
          </a:xfrm>
          <a:prstGeom prst="rect">
            <a:avLst/>
          </a:prstGeom>
        </p:spPr>
        <p:txBody>
          <a:bodyPr>
            <a:noAutofit/>
          </a:bodyPr>
          <a:lstStyle/>
          <a:p>
            <a:pPr marL="342900" indent="-342900">
              <a:spcAft>
                <a:spcPts val="1200"/>
              </a:spcAft>
              <a:buFont typeface="Arial" panose="020B0604020202020204" pitchFamily="34" charset="0"/>
              <a:buChar char="•"/>
            </a:pPr>
            <a:r>
              <a:rPr lang="en-US" sz="2400" dirty="0"/>
              <a:t>Hypothesis testing in statistics is a way for you to test the results of a survey or experiment.</a:t>
            </a:r>
          </a:p>
          <a:p>
            <a:pPr marL="342900" indent="-342900">
              <a:spcAft>
                <a:spcPts val="1200"/>
              </a:spcAft>
              <a:buFont typeface="Arial" panose="020B0604020202020204" pitchFamily="34" charset="0"/>
              <a:buChar char="•"/>
            </a:pPr>
            <a:r>
              <a:rPr lang="en-US" sz="2400" dirty="0"/>
              <a:t>Hypothesis testing is an objective scientific method that is used in making statistical decisions using observational or experimental data.  </a:t>
            </a:r>
          </a:p>
          <a:p>
            <a:pPr marL="342900" indent="-342900">
              <a:spcAft>
                <a:spcPts val="1200"/>
              </a:spcAft>
              <a:buFont typeface="Arial" panose="020B0604020202020204" pitchFamily="34" charset="0"/>
              <a:buChar char="•"/>
            </a:pPr>
            <a:r>
              <a:rPr lang="en-US" sz="2400" dirty="0"/>
              <a:t>Hypothesis Testing is basically </a:t>
            </a:r>
          </a:p>
          <a:p>
            <a:pPr marL="342900" lvl="1" indent="-342900">
              <a:spcAft>
                <a:spcPts val="1200"/>
              </a:spcAft>
              <a:buFont typeface="Arial" panose="020B0604020202020204" pitchFamily="34" charset="0"/>
              <a:buChar char="•"/>
            </a:pPr>
            <a:r>
              <a:rPr lang="en-US" sz="2400" dirty="0"/>
              <a:t>An assumption that we make about the </a:t>
            </a:r>
            <a:r>
              <a:rPr lang="en-US" sz="2400" b="1" dirty="0"/>
              <a:t>population parameter</a:t>
            </a:r>
            <a:r>
              <a:rPr lang="en-US" sz="2400" dirty="0"/>
              <a:t>.</a:t>
            </a:r>
          </a:p>
          <a:p>
            <a:pPr marL="342900" lvl="1" indent="-342900">
              <a:spcAft>
                <a:spcPts val="1200"/>
              </a:spcAft>
              <a:buFont typeface="Arial" panose="020B0604020202020204" pitchFamily="34" charset="0"/>
              <a:buChar char="•"/>
            </a:pPr>
            <a:r>
              <a:rPr lang="en-US" sz="2400" dirty="0"/>
              <a:t>A premise or  claim that we want to </a:t>
            </a:r>
            <a:r>
              <a:rPr lang="en-US" sz="2400" b="1" dirty="0"/>
              <a:t>test.</a:t>
            </a:r>
          </a:p>
          <a:p>
            <a:pPr marL="342900" indent="-342900">
              <a:spcAft>
                <a:spcPts val="1200"/>
              </a:spcAft>
              <a:buFont typeface="Arial" panose="020B0604020202020204" pitchFamily="34" charset="0"/>
              <a:buChar char="•"/>
            </a:pPr>
            <a:r>
              <a:rPr lang="en-US" sz="2400" b="1" dirty="0"/>
              <a:t>Example</a:t>
            </a:r>
            <a:r>
              <a:rPr lang="en-US" sz="2400" dirty="0"/>
              <a:t>:  Next Slide.</a:t>
            </a:r>
          </a:p>
          <a:p>
            <a:pPr>
              <a:spcAft>
                <a:spcPts val="1200"/>
              </a:spcAft>
            </a:pPr>
            <a:endParaRPr lang="en-US" sz="2400" dirty="0"/>
          </a:p>
        </p:txBody>
      </p:sp>
      <p:sp>
        <p:nvSpPr>
          <p:cNvPr id="4" name="Rectangle 3"/>
          <p:cNvSpPr/>
          <p:nvPr/>
        </p:nvSpPr>
        <p:spPr>
          <a:xfrm>
            <a:off x="584515" y="423962"/>
            <a:ext cx="3669594" cy="584775"/>
          </a:xfrm>
          <a:prstGeom prst="rect">
            <a:avLst/>
          </a:prstGeom>
        </p:spPr>
        <p:txBody>
          <a:bodyPr wrap="none">
            <a:spAutoFit/>
          </a:bodyPr>
          <a:lstStyle/>
          <a:p>
            <a:r>
              <a:rPr lang="en-US" sz="3200" dirty="0"/>
              <a:t>Hypothesis Testing</a:t>
            </a:r>
          </a:p>
        </p:txBody>
      </p:sp>
    </p:spTree>
    <p:extLst>
      <p:ext uri="{BB962C8B-B14F-4D97-AF65-F5344CB8AC3E}">
        <p14:creationId xmlns:p14="http://schemas.microsoft.com/office/powerpoint/2010/main" val="3787648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a:extLst>
              <a:ext uri="{FF2B5EF4-FFF2-40B4-BE49-F238E27FC236}">
                <a16:creationId xmlns:a16="http://schemas.microsoft.com/office/drawing/2014/main" id="{3AD852C1-48FD-4ECF-810D-D95E967D965C}"/>
              </a:ext>
            </a:extLst>
          </p:cNvPr>
          <p:cNvSpPr/>
          <p:nvPr/>
        </p:nvSpPr>
        <p:spPr>
          <a:xfrm>
            <a:off x="463490" y="391544"/>
            <a:ext cx="8480395" cy="5047536"/>
          </a:xfrm>
          <a:prstGeom prst="rect">
            <a:avLst/>
          </a:prstGeom>
        </p:spPr>
        <p:txBody>
          <a:bodyPr wrap="square">
            <a:spAutoFit/>
          </a:bodyPr>
          <a:lstStyle/>
          <a:p>
            <a:pPr>
              <a:spcAft>
                <a:spcPts val="1200"/>
              </a:spcAft>
            </a:pPr>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a:p>
            <a:pPr>
              <a:spcAft>
                <a:spcPts val="1200"/>
              </a:spcAft>
            </a:pPr>
            <a:r>
              <a:rPr lang="en-IN" sz="2000" dirty="0">
                <a:latin typeface="Calibri" panose="020F0502020204030204" pitchFamily="34" charset="0"/>
                <a:cs typeface="Calibri" panose="020F0502020204030204" pitchFamily="34" charset="0"/>
              </a:rPr>
              <a:t>A Pizza restaurant claims that the average delivery time of pizza is 20 minutes with the Standard deviation of 12 minutes. A sample of 30 pizza delivery times is given below:</a:t>
            </a:r>
          </a:p>
          <a:p>
            <a:pPr marL="354013">
              <a:spcAft>
                <a:spcPts val="1200"/>
              </a:spcAft>
            </a:pPr>
            <a:r>
              <a:rPr lang="en-IN" sz="2000" dirty="0">
                <a:latin typeface="Calibri" panose="020F0502020204030204" pitchFamily="34" charset="0"/>
                <a:cs typeface="Calibri" panose="020F0502020204030204" pitchFamily="34" charset="0"/>
              </a:rPr>
              <a:t>38, 38, 10, 10, 10, 10, 10, 38, 10, 38, 10, 10, 10, 10, 10, 38, 10, 38, 10, 38, 38, 38, 10, 38, 38, 38, 38, 10, 10, 38</a:t>
            </a:r>
          </a:p>
          <a:p>
            <a:pPr>
              <a:spcAft>
                <a:spcPts val="1200"/>
              </a:spcAft>
            </a:pPr>
            <a:r>
              <a:rPr lang="en-IN" sz="2000" dirty="0">
                <a:latin typeface="Calibri" panose="020F0502020204030204" pitchFamily="34" charset="0"/>
                <a:cs typeface="Calibri" panose="020F0502020204030204" pitchFamily="34" charset="0"/>
              </a:rPr>
              <a:t>Test whether there is a significant deviation between your sample mean and the population mean?</a:t>
            </a:r>
          </a:p>
          <a:p>
            <a:pPr>
              <a:spcAft>
                <a:spcPts val="1200"/>
              </a:spcAft>
            </a:pPr>
            <a:r>
              <a:rPr lang="en-IN" sz="2000" b="1" dirty="0">
                <a:latin typeface="Calibri" panose="020F0502020204030204" pitchFamily="34" charset="0"/>
                <a:cs typeface="Calibri" panose="020F0502020204030204" pitchFamily="34" charset="0"/>
              </a:rPr>
              <a:t>Solution</a:t>
            </a:r>
          </a:p>
          <a:p>
            <a:pPr marL="354013">
              <a:spcAft>
                <a:spcPts val="1200"/>
              </a:spcAft>
            </a:pPr>
            <a:r>
              <a:rPr lang="en-IN" sz="2000" dirty="0">
                <a:latin typeface="Calibri" panose="020F0502020204030204" pitchFamily="34" charset="0"/>
                <a:cs typeface="Calibri" panose="020F0502020204030204" pitchFamily="34" charset="0"/>
              </a:rPr>
              <a:t>We observe from the sample, </a:t>
            </a:r>
            <a:r>
              <a:rPr lang="en-IN" sz="2000" b="1" dirty="0">
                <a:latin typeface="Calibri" panose="020F0502020204030204" pitchFamily="34" charset="0"/>
                <a:cs typeface="Calibri" panose="020F0502020204030204" pitchFamily="34" charset="0"/>
              </a:rPr>
              <a:t>sample mean </a:t>
            </a:r>
            <a:r>
              <a:rPr lang="en-IN" sz="2000" dirty="0">
                <a:latin typeface="Calibri" panose="020F0502020204030204" pitchFamily="34" charset="0"/>
                <a:cs typeface="Calibri" panose="020F0502020204030204" pitchFamily="34" charset="0"/>
              </a:rPr>
              <a:t>= 692 / 30 = 23.07</a:t>
            </a:r>
          </a:p>
          <a:p>
            <a:pPr marL="354013">
              <a:spcAft>
                <a:spcPts val="1200"/>
              </a:spcAft>
            </a:pPr>
            <a:r>
              <a:rPr lang="en-IN" sz="2000" b="1" dirty="0">
                <a:latin typeface="Calibri" panose="020F0502020204030204" pitchFamily="34" charset="0"/>
                <a:cs typeface="Calibri" panose="020F0502020204030204" pitchFamily="34" charset="0"/>
              </a:rPr>
              <a:t>n</a:t>
            </a:r>
            <a:r>
              <a:rPr lang="en-IN" sz="2000" dirty="0">
                <a:latin typeface="Calibri" panose="020F0502020204030204" pitchFamily="34" charset="0"/>
                <a:cs typeface="Calibri" panose="020F0502020204030204" pitchFamily="34" charset="0"/>
              </a:rPr>
              <a:t> = 30</a:t>
            </a:r>
          </a:p>
          <a:p>
            <a:pPr marL="354013">
              <a:spcAft>
                <a:spcPts val="1200"/>
              </a:spcAft>
            </a:pPr>
            <a:r>
              <a:rPr lang="en-IN" sz="2000" b="1" dirty="0">
                <a:latin typeface="Calibri" panose="020F0502020204030204" pitchFamily="34" charset="0"/>
                <a:cs typeface="Calibri" panose="020F0502020204030204" pitchFamily="34" charset="0"/>
              </a:rPr>
              <a:t>µ</a:t>
            </a:r>
            <a:r>
              <a:rPr lang="en-IN" sz="2000" dirty="0">
                <a:latin typeface="Calibri" panose="020F0502020204030204" pitchFamily="34" charset="0"/>
                <a:cs typeface="Calibri" panose="020F0502020204030204" pitchFamily="34" charset="0"/>
              </a:rPr>
              <a:t> = 20 and </a:t>
            </a:r>
            <a:r>
              <a:rPr lang="en-IN" sz="2000" b="1" dirty="0">
                <a:latin typeface="Calibri" panose="020F0502020204030204" pitchFamily="34" charset="0"/>
                <a:cs typeface="Calibri" panose="020F0502020204030204" pitchFamily="34" charset="0"/>
              </a:rPr>
              <a:t>σ</a:t>
            </a:r>
            <a:r>
              <a:rPr lang="en-IN" sz="2000" dirty="0">
                <a:latin typeface="Calibri" panose="020F0502020204030204" pitchFamily="34" charset="0"/>
                <a:cs typeface="Calibri" panose="020F0502020204030204" pitchFamily="34" charset="0"/>
              </a:rPr>
              <a:t> =  12</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0295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a:extLst>
              <a:ext uri="{FF2B5EF4-FFF2-40B4-BE49-F238E27FC236}">
                <a16:creationId xmlns:a16="http://schemas.microsoft.com/office/drawing/2014/main" id="{3AD852C1-48FD-4ECF-810D-D95E967D965C}"/>
              </a:ext>
            </a:extLst>
          </p:cNvPr>
          <p:cNvSpPr/>
          <p:nvPr/>
        </p:nvSpPr>
        <p:spPr>
          <a:xfrm>
            <a:off x="394665" y="267629"/>
            <a:ext cx="7825104"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id="{45AC96AE-A53E-4982-B09D-D04108A243B0}"/>
              </a:ext>
            </a:extLst>
          </p:cNvPr>
          <p:cNvSpPr/>
          <p:nvPr/>
        </p:nvSpPr>
        <p:spPr>
          <a:xfrm>
            <a:off x="394665" y="1218994"/>
            <a:ext cx="8292136" cy="5016758"/>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H0: µ ≤  20 minutes</a:t>
            </a:r>
          </a:p>
          <a:p>
            <a:r>
              <a:rPr lang="en-US" sz="2000" b="1" dirty="0">
                <a:latin typeface="Calibri" panose="020F0502020204030204" pitchFamily="34" charset="0"/>
                <a:cs typeface="Calibri" panose="020F0502020204030204" pitchFamily="34" charset="0"/>
              </a:rPr>
              <a:t>HA: µ  &gt; 20 minutes</a:t>
            </a:r>
          </a:p>
          <a:p>
            <a:endParaRPr lang="en-US"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 and sample size is 30</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known, you use the normal distribution and ZSTAT as test statistic.</a:t>
            </a:r>
          </a:p>
          <a:p>
            <a:endParaRPr lang="en-IN" sz="20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endParaRPr lang="en-IN"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Critical values are selected so that the rejection region contains a total area of α when H0 is true and the non-rejection region contains a total area of 1 - α when H0 is true. Since α = 0.05, the critical value of ZSTAT is </a:t>
            </a:r>
            <a:r>
              <a:rPr lang="en-IN" sz="2000" b="1" dirty="0">
                <a:latin typeface="Calibri" panose="020F0502020204030204" pitchFamily="34" charset="0"/>
                <a:cs typeface="Calibri" panose="020F0502020204030204" pitchFamily="34" charset="0"/>
              </a:rPr>
              <a:t>1.65</a:t>
            </a:r>
            <a:r>
              <a:rPr lang="en-IN"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72702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4" name="Rectangle 3">
            <a:extLst>
              <a:ext uri="{FF2B5EF4-FFF2-40B4-BE49-F238E27FC236}">
                <a16:creationId xmlns:a16="http://schemas.microsoft.com/office/drawing/2014/main" id="{3AD852C1-48FD-4ECF-810D-D95E967D965C}"/>
              </a:ext>
            </a:extLst>
          </p:cNvPr>
          <p:cNvSpPr/>
          <p:nvPr/>
        </p:nvSpPr>
        <p:spPr>
          <a:xfrm>
            <a:off x="340877" y="236290"/>
            <a:ext cx="7878891"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id="{45AC96AE-A53E-4982-B09D-D04108A243B0}"/>
              </a:ext>
            </a:extLst>
          </p:cNvPr>
          <p:cNvSpPr/>
          <p:nvPr/>
        </p:nvSpPr>
        <p:spPr>
          <a:xfrm>
            <a:off x="340877" y="1025295"/>
            <a:ext cx="8606478" cy="5632311"/>
          </a:xfrm>
          <a:prstGeom prst="rect">
            <a:avLst/>
          </a:prstGeom>
        </p:spPr>
        <p:txBody>
          <a:bodyPr wrap="square">
            <a:spAutoFit/>
          </a:bodyPr>
          <a:lstStyle/>
          <a:p>
            <a:pPr>
              <a:spcAft>
                <a:spcPts val="1200"/>
              </a:spcAft>
            </a:pPr>
            <a:r>
              <a:rPr lang="en-IN" sz="2000" b="1" dirty="0">
                <a:latin typeface="Calibri" panose="020F0502020204030204" pitchFamily="34" charset="0"/>
                <a:cs typeface="Calibri" panose="020F0502020204030204" pitchFamily="34" charset="0"/>
              </a:rPr>
              <a:t>Critical value</a:t>
            </a:r>
          </a:p>
          <a:p>
            <a:pPr>
              <a:spcAft>
                <a:spcPts val="1200"/>
              </a:spcAft>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value of the test statistic.</a:t>
            </a:r>
          </a:p>
          <a:p>
            <a:pPr marL="628650" lvl="1">
              <a:spcAft>
                <a:spcPts val="1200"/>
              </a:spcAft>
            </a:pPr>
            <a:endParaRPr lang="en-IN" sz="2000" dirty="0">
              <a:latin typeface="Calibri" panose="020F0502020204030204" pitchFamily="34" charset="0"/>
              <a:cs typeface="Calibri" panose="020F0502020204030204" pitchFamily="34" charset="0"/>
            </a:endParaRPr>
          </a:p>
          <a:p>
            <a:pPr marL="628650" lvl="1">
              <a:spcAft>
                <a:spcPts val="1200"/>
              </a:spcAft>
            </a:pPr>
            <a:endParaRPr lang="en-IN" sz="2000" dirty="0">
              <a:latin typeface="Calibri" panose="020F0502020204030204" pitchFamily="34" charset="0"/>
              <a:cs typeface="Calibri" panose="020F0502020204030204" pitchFamily="34" charset="0"/>
            </a:endParaRPr>
          </a:p>
          <a:p>
            <a:pPr marL="628650" lvl="1">
              <a:spcAft>
                <a:spcPts val="1200"/>
              </a:spcAft>
            </a:pPr>
            <a:r>
              <a:rPr lang="en-IN" sz="2000" dirty="0">
                <a:latin typeface="Calibri" panose="020F0502020204030204" pitchFamily="34" charset="0"/>
                <a:cs typeface="Calibri" panose="020F0502020204030204" pitchFamily="34" charset="0"/>
              </a:rPr>
              <a:t>Z = (23.07  - 20) / (12 / sqrt(30)) =  1.40</a:t>
            </a:r>
          </a:p>
          <a:p>
            <a:pPr>
              <a:spcAft>
                <a:spcPts val="1200"/>
              </a:spcAft>
            </a:pPr>
            <a:r>
              <a:rPr lang="en-IN" sz="2000" b="1" dirty="0">
                <a:latin typeface="Calibri" panose="020F0502020204030204" pitchFamily="34" charset="0"/>
                <a:cs typeface="Calibri" panose="020F0502020204030204" pitchFamily="34" charset="0"/>
              </a:rPr>
              <a:t>Step 6</a:t>
            </a:r>
            <a:r>
              <a:rPr lang="en-IN" sz="2000" dirty="0">
                <a:latin typeface="Calibri" panose="020F0502020204030204" pitchFamily="34" charset="0"/>
                <a:cs typeface="Calibri" panose="020F0502020204030204" pitchFamily="34" charset="0"/>
              </a:rPr>
              <a:t>: State the statistical decision and the managerial conclusion.</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Z</a:t>
            </a:r>
            <a:r>
              <a:rPr lang="en-IN" sz="2000" baseline="-18000" dirty="0">
                <a:latin typeface="Calibri" panose="020F0502020204030204" pitchFamily="34" charset="0"/>
                <a:cs typeface="Calibri" panose="020F0502020204030204" pitchFamily="34" charset="0"/>
              </a:rPr>
              <a:t>STAT </a:t>
            </a:r>
            <a:r>
              <a:rPr lang="en-IN" sz="2000" dirty="0">
                <a:latin typeface="Calibri" panose="020F0502020204030204" pitchFamily="34" charset="0"/>
                <a:cs typeface="Calibri" panose="020F0502020204030204" pitchFamily="34" charset="0"/>
              </a:rPr>
              <a:t>is in the region of rejection because  Z</a:t>
            </a:r>
            <a:r>
              <a:rPr lang="en-IN" sz="2000" baseline="-18000" dirty="0">
                <a:latin typeface="Calibri" panose="020F0502020204030204" pitchFamily="34" charset="0"/>
                <a:cs typeface="Calibri" panose="020F0502020204030204" pitchFamily="34" charset="0"/>
              </a:rPr>
              <a:t>STAT </a:t>
            </a:r>
            <a:r>
              <a:rPr lang="en-IN" sz="2000" dirty="0">
                <a:latin typeface="Calibri" panose="020F0502020204030204" pitchFamily="34" charset="0"/>
                <a:cs typeface="Calibri" panose="020F0502020204030204" pitchFamily="34" charset="0"/>
              </a:rPr>
              <a:t>&lt; Z</a:t>
            </a:r>
            <a:r>
              <a:rPr lang="en-IN" sz="2000" baseline="-18000" dirty="0">
                <a:latin typeface="Calibri" panose="020F0502020204030204" pitchFamily="34" charset="0"/>
                <a:cs typeface="Calibri" panose="020F0502020204030204" pitchFamily="34" charset="0"/>
              </a:rPr>
              <a:t>CRITICAL</a:t>
            </a:r>
            <a:r>
              <a:rPr lang="en-IN" sz="2000" dirty="0">
                <a:latin typeface="Calibri" panose="020F0502020204030204" pitchFamily="34" charset="0"/>
                <a:cs typeface="Calibri" panose="020F0502020204030204" pitchFamily="34" charset="0"/>
              </a:rPr>
              <a:t> (=1.65) where Z</a:t>
            </a:r>
            <a:r>
              <a:rPr lang="en-IN" sz="2000" baseline="-18000" dirty="0">
                <a:latin typeface="Calibri" panose="020F0502020204030204" pitchFamily="34" charset="0"/>
                <a:cs typeface="Calibri" panose="020F0502020204030204" pitchFamily="34" charset="0"/>
              </a:rPr>
              <a:t>STAT</a:t>
            </a:r>
            <a:r>
              <a:rPr lang="en-IN" sz="2000" dirty="0">
                <a:latin typeface="Calibri" panose="020F0502020204030204" pitchFamily="34" charset="0"/>
                <a:cs typeface="Calibri" panose="020F0502020204030204" pitchFamily="34" charset="0"/>
              </a:rPr>
              <a:t> = 1.40</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Because the test statistic falls in the non-rejection region, the statistical decision is to accept the null hypothesis. </a:t>
            </a:r>
          </a:p>
          <a:p>
            <a:pPr marL="541338" indent="-28575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pizza delivery time is different from the claimed delivery time of 20 minutes. No Corrective action on delivery process is required.</a:t>
            </a:r>
          </a:p>
        </p:txBody>
      </p:sp>
      <p:pic>
        <p:nvPicPr>
          <p:cNvPr id="6" name="Picture 5">
            <a:extLst>
              <a:ext uri="{FF2B5EF4-FFF2-40B4-BE49-F238E27FC236}">
                <a16:creationId xmlns:a16="http://schemas.microsoft.com/office/drawing/2014/main" id="{41DA4D36-3134-4D4F-A6F7-F029254C80E4}"/>
              </a:ext>
            </a:extLst>
          </p:cNvPr>
          <p:cNvPicPr>
            <a:picLocks noChangeAspect="1"/>
          </p:cNvPicPr>
          <p:nvPr/>
        </p:nvPicPr>
        <p:blipFill>
          <a:blip r:embed="rId2"/>
          <a:stretch>
            <a:fillRect/>
          </a:stretch>
        </p:blipFill>
        <p:spPr>
          <a:xfrm>
            <a:off x="1081511" y="1959537"/>
            <a:ext cx="1542208" cy="903094"/>
          </a:xfrm>
          <a:prstGeom prst="rect">
            <a:avLst/>
          </a:prstGeom>
        </p:spPr>
      </p:pic>
    </p:spTree>
    <p:extLst>
      <p:ext uri="{BB962C8B-B14F-4D97-AF65-F5344CB8AC3E}">
        <p14:creationId xmlns:p14="http://schemas.microsoft.com/office/powerpoint/2010/main" val="2751428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p:cNvSpPr/>
          <p:nvPr/>
        </p:nvSpPr>
        <p:spPr>
          <a:xfrm>
            <a:off x="457200" y="590397"/>
            <a:ext cx="8372168"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One-Sample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id="{45AC96AE-A53E-4982-B09D-D04108A243B0}"/>
              </a:ext>
            </a:extLst>
          </p:cNvPr>
          <p:cNvSpPr/>
          <p:nvPr/>
        </p:nvSpPr>
        <p:spPr>
          <a:xfrm>
            <a:off x="463923" y="1540256"/>
            <a:ext cx="8216153" cy="4862870"/>
          </a:xfrm>
          <a:prstGeom prst="rect">
            <a:avLst/>
          </a:prstGeom>
        </p:spPr>
        <p:txBody>
          <a:bodyPr wrap="square">
            <a:spAutoFit/>
          </a:bodyPr>
          <a:lstStyle/>
          <a:p>
            <a:pPr>
              <a:spcAft>
                <a:spcPts val="1200"/>
              </a:spcAft>
            </a:pPr>
            <a:r>
              <a:rPr lang="en-IN" sz="2000" b="1" dirty="0">
                <a:latin typeface="Calibri" panose="020F0502020204030204" pitchFamily="34" charset="0"/>
                <a:cs typeface="Calibri" panose="020F0502020204030204" pitchFamily="34" charset="0"/>
              </a:rPr>
              <a:t>P value approach</a:t>
            </a:r>
          </a:p>
          <a:p>
            <a:pPr>
              <a:spcAft>
                <a:spcPts val="1200"/>
              </a:spcAft>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p value of the test statistic.</a:t>
            </a:r>
          </a:p>
          <a:p>
            <a:pPr marL="354013">
              <a:spcAft>
                <a:spcPts val="1200"/>
              </a:spcAft>
            </a:pPr>
            <a:r>
              <a:rPr lang="en-IN" sz="2000" dirty="0">
                <a:latin typeface="Calibri" panose="020F0502020204030204" pitchFamily="34" charset="0"/>
                <a:cs typeface="Calibri" panose="020F0502020204030204" pitchFamily="34" charset="0"/>
              </a:rPr>
              <a:t>Z = (23.07  - 20) / (12 / sqrt(30)) =  1.40</a:t>
            </a:r>
          </a:p>
          <a:p>
            <a:pPr marL="354013">
              <a:spcAft>
                <a:spcPts val="1200"/>
              </a:spcAft>
            </a:pPr>
            <a:r>
              <a:rPr lang="en-IN" sz="2000" dirty="0">
                <a:latin typeface="Calibri" panose="020F0502020204030204" pitchFamily="34" charset="0"/>
                <a:cs typeface="Calibri" panose="020F0502020204030204" pitchFamily="34" charset="0"/>
              </a:rPr>
              <a:t>P(X &gt; Z = 1.40)  =  1 – 0.9192 = 0.0808</a:t>
            </a:r>
          </a:p>
          <a:p>
            <a:pPr>
              <a:spcAft>
                <a:spcPts val="1200"/>
              </a:spcAft>
            </a:pPr>
            <a:r>
              <a:rPr lang="en-IN" sz="2000" b="1" dirty="0">
                <a:latin typeface="Calibri" panose="020F0502020204030204" pitchFamily="34" charset="0"/>
                <a:cs typeface="Calibri" panose="020F0502020204030204" pitchFamily="34" charset="0"/>
              </a:rPr>
              <a:t>Step 6</a:t>
            </a:r>
            <a:r>
              <a:rPr lang="en-IN" sz="2000" dirty="0">
                <a:latin typeface="Calibri" panose="020F0502020204030204" pitchFamily="34" charset="0"/>
                <a:cs typeface="Calibri" panose="020F0502020204030204" pitchFamily="34" charset="0"/>
              </a:rPr>
              <a:t>: State the statistical decision and the managerial conclusion.</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Since P-value (0.0808) &gt; 0.05 (our level of significance), we accept null hypothesis.</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So statistical decision is to accept the null hypothesis.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pizza delivery time is different from the claimed delivery time of 20 minutes. No Corrective action on delivery process is required.</a:t>
            </a:r>
          </a:p>
        </p:txBody>
      </p:sp>
    </p:spTree>
    <p:extLst>
      <p:ext uri="{BB962C8B-B14F-4D97-AF65-F5344CB8AC3E}">
        <p14:creationId xmlns:p14="http://schemas.microsoft.com/office/powerpoint/2010/main" val="2865439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3004099"/>
            <a:ext cx="8229600" cy="849802"/>
          </a:xfrm>
          <a:prstGeom prst="rect">
            <a:avLst/>
          </a:prstGeom>
        </p:spPr>
        <p:txBody>
          <a:bodyPr/>
          <a:lstStyle/>
          <a:p>
            <a:pPr marL="101600" indent="0" algn="ctr">
              <a:buNone/>
            </a:pPr>
            <a:r>
              <a:rPr lang="en-US" sz="3200" dirty="0"/>
              <a:t>One Sample – t test</a:t>
            </a:r>
          </a:p>
        </p:txBody>
      </p:sp>
    </p:spTree>
    <p:extLst>
      <p:ext uri="{BB962C8B-B14F-4D97-AF65-F5344CB8AC3E}">
        <p14:creationId xmlns:p14="http://schemas.microsoft.com/office/powerpoint/2010/main" val="1202745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1755746"/>
            <a:ext cx="8229600" cy="3494679"/>
          </a:xfrm>
          <a:prstGeom prst="rect">
            <a:avLst/>
          </a:prstGeom>
        </p:spPr>
        <p:txBody>
          <a:bodyPr/>
          <a:lstStyle/>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pPr>
            <a:r>
              <a:rPr lang="en-US" sz="2000" dirty="0">
                <a:latin typeface="Calibri" panose="020F0502020204030204" pitchFamily="34" charset="0"/>
                <a:cs typeface="Calibri" panose="020F0502020204030204" pitchFamily="34" charset="0"/>
              </a:rPr>
              <a:t>where   is the mean of the sample</a:t>
            </a:r>
          </a:p>
          <a:p>
            <a:pPr marL="1057275" lvl="2" indent="-342900">
              <a:buFont typeface="Arial" panose="020B0604020202020204" pitchFamily="34" charset="0"/>
              <a:buChar char="•"/>
              <a:tabLst>
                <a:tab pos="714375" algn="l"/>
              </a:tabLst>
            </a:pPr>
            <a:r>
              <a:rPr lang="en-US" sz="2000" dirty="0">
                <a:latin typeface="Calibri" panose="020F0502020204030204" pitchFamily="34" charset="0"/>
                <a:cs typeface="Calibri" panose="020F0502020204030204" pitchFamily="34" charset="0"/>
              </a:rPr>
              <a:t>µ  is the mean of the population</a:t>
            </a:r>
          </a:p>
          <a:p>
            <a:pPr marL="1057275" lvl="2" indent="-342900">
              <a:buFont typeface="Arial" panose="020B0604020202020204" pitchFamily="34" charset="0"/>
              <a:buChar char="•"/>
              <a:tabLst>
                <a:tab pos="714375" algn="l"/>
              </a:tabLst>
            </a:pPr>
            <a:r>
              <a:rPr lang="en-IN" sz="2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 is the Sample standard deviation</a:t>
            </a:r>
          </a:p>
          <a:p>
            <a:pPr marL="1057275" lvl="2" indent="-342900">
              <a:buFont typeface="Arial" panose="020B0604020202020204" pitchFamily="34" charset="0"/>
              <a:buChar char="•"/>
              <a:tabLst>
                <a:tab pos="714375" algn="l"/>
              </a:tabLst>
            </a:pPr>
            <a:r>
              <a:rPr lang="en-US" sz="2000" dirty="0">
                <a:latin typeface="Calibri" panose="020F0502020204030204" pitchFamily="34" charset="0"/>
                <a:cs typeface="Calibri" panose="020F0502020204030204" pitchFamily="34" charset="0"/>
              </a:rPr>
              <a:t>n is the number of observations</a:t>
            </a:r>
          </a:p>
          <a:p>
            <a:pPr marL="714375" lvl="2">
              <a:tabLst>
                <a:tab pos="714375" algn="l"/>
              </a:tabLst>
            </a:pPr>
            <a:endParaRPr lang="en-US" sz="2000" dirty="0">
              <a:latin typeface="Calibri" panose="020F0502020204030204" pitchFamily="34" charset="0"/>
              <a:cs typeface="Calibri" panose="020F0502020204030204" pitchFamily="34" charset="0"/>
            </a:endParaRPr>
          </a:p>
          <a:p>
            <a:pPr marL="723900" indent="-723900">
              <a:buFont typeface="Arial" panose="020B0604020202020204" pitchFamily="34" charset="0"/>
              <a:buChar char="•"/>
              <a:tabLst>
                <a:tab pos="723900" algn="l"/>
              </a:tabLst>
            </a:pPr>
            <a:r>
              <a:rPr lang="en-IN" sz="2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ere, t follows a t distribution having n-1 degrees of freedom</a:t>
            </a:r>
          </a:p>
        </p:txBody>
      </p:sp>
      <p:sp>
        <p:nvSpPr>
          <p:cNvPr id="4" name="TextBox 3"/>
          <p:cNvSpPr txBox="1"/>
          <p:nvPr/>
        </p:nvSpPr>
        <p:spPr>
          <a:xfrm>
            <a:off x="457200" y="623193"/>
            <a:ext cx="7837402" cy="584775"/>
          </a:xfrm>
          <a:prstGeom prst="rect">
            <a:avLst/>
          </a:prstGeom>
          <a:noFill/>
        </p:spPr>
        <p:txBody>
          <a:bodyPr wrap="none" rtlCol="0">
            <a:spAutoFit/>
          </a:bodyPr>
          <a:lstStyle/>
          <a:p>
            <a:r>
              <a:rPr lang="en-US" sz="3200" dirty="0">
                <a:latin typeface="+mj-lt"/>
              </a:rPr>
              <a:t>One Sample - </a:t>
            </a:r>
            <a:r>
              <a:rPr lang="en-US" sz="3200" dirty="0">
                <a:latin typeface="+mj-lt"/>
                <a:cs typeface="Calibri" panose="020F0502020204030204" pitchFamily="34" charset="0"/>
              </a:rPr>
              <a:t>t test for Mean (</a:t>
            </a:r>
            <a:r>
              <a:rPr lang="el-GR" sz="3200" dirty="0">
                <a:latin typeface="+mj-lt"/>
                <a:cs typeface="Calibri" panose="020F0502020204030204" pitchFamily="34" charset="0"/>
              </a:rPr>
              <a:t>σ</a:t>
            </a:r>
            <a:r>
              <a:rPr lang="en-IN" sz="3200" dirty="0">
                <a:latin typeface="+mj-lt"/>
                <a:cs typeface="Calibri" panose="020F0502020204030204" pitchFamily="34" charset="0"/>
              </a:rPr>
              <a:t> un</a:t>
            </a:r>
            <a:r>
              <a:rPr lang="en-US" sz="3200" dirty="0">
                <a:latin typeface="+mj-lt"/>
                <a:cs typeface="Calibri" panose="020F0502020204030204" pitchFamily="34" charset="0"/>
              </a:rPr>
              <a:t>known)</a:t>
            </a:r>
          </a:p>
        </p:txBody>
      </p:sp>
      <p:pic>
        <p:nvPicPr>
          <p:cNvPr id="6" name="Picture 5">
            <a:extLst>
              <a:ext uri="{FF2B5EF4-FFF2-40B4-BE49-F238E27FC236}">
                <a16:creationId xmlns:a16="http://schemas.microsoft.com/office/drawing/2014/main" id="{4087B6D4-DB06-47C9-B4AD-BE737AB095FA}"/>
              </a:ext>
            </a:extLst>
          </p:cNvPr>
          <p:cNvPicPr>
            <a:picLocks noChangeAspect="1"/>
          </p:cNvPicPr>
          <p:nvPr/>
        </p:nvPicPr>
        <p:blipFill>
          <a:blip r:embed="rId2"/>
          <a:stretch>
            <a:fillRect/>
          </a:stretch>
        </p:blipFill>
        <p:spPr>
          <a:xfrm>
            <a:off x="1292282" y="1607575"/>
            <a:ext cx="2047591" cy="1139896"/>
          </a:xfrm>
          <a:prstGeom prst="rect">
            <a:avLst/>
          </a:prstGeom>
        </p:spPr>
      </p:pic>
    </p:spTree>
    <p:extLst>
      <p:ext uri="{BB962C8B-B14F-4D97-AF65-F5344CB8AC3E}">
        <p14:creationId xmlns:p14="http://schemas.microsoft.com/office/powerpoint/2010/main" val="663027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1657424"/>
            <a:ext cx="8229600" cy="4766800"/>
          </a:xfrm>
          <a:prstGeom prst="rect">
            <a:avLst/>
          </a:prstGeom>
        </p:spPr>
        <p:txBody>
          <a:bodyPr/>
          <a:lstStyle/>
          <a:p>
            <a:pPr marL="101600" indent="0">
              <a:spcAft>
                <a:spcPts val="1200"/>
              </a:spcAft>
              <a:buNone/>
            </a:pPr>
            <a:r>
              <a:rPr lang="en-IN" sz="2000" b="1" dirty="0">
                <a:latin typeface="Calibri" panose="020F0502020204030204" pitchFamily="34" charset="0"/>
                <a:cs typeface="Calibri" panose="020F0502020204030204" pitchFamily="34" charset="0"/>
              </a:rPr>
              <a:t>Example</a:t>
            </a:r>
            <a:r>
              <a:rPr lang="en-IN" sz="2000" dirty="0">
                <a:latin typeface="Calibri" panose="020F0502020204030204" pitchFamily="34" charset="0"/>
                <a:cs typeface="Calibri" panose="020F0502020204030204" pitchFamily="34" charset="0"/>
              </a:rPr>
              <a:t>: Consider amount from Sales invoice of a nearby restaurant given the population mean is 120 USD.</a:t>
            </a:r>
          </a:p>
          <a:p>
            <a:pPr marL="354013">
              <a:spcAft>
                <a:spcPts val="1200"/>
              </a:spcAft>
              <a:buNone/>
            </a:pPr>
            <a:r>
              <a:rPr lang="en-IN" sz="2000" dirty="0">
                <a:latin typeface="Calibri" panose="020F0502020204030204" pitchFamily="34" charset="0"/>
                <a:cs typeface="Calibri" panose="020F0502020204030204" pitchFamily="34" charset="0"/>
              </a:rPr>
              <a:t>108.98, 152.22, 111,45, 110.59, 127.46, 107.26, 93.32, 91.97, 111.56, 75.71, 128.58, 135.11</a:t>
            </a:r>
          </a:p>
          <a:p>
            <a:pPr marL="101600" indent="0">
              <a:spcAft>
                <a:spcPts val="1200"/>
              </a:spcAft>
              <a:buNone/>
            </a:pPr>
            <a:r>
              <a:rPr lang="en-IN" sz="2000" dirty="0">
                <a:latin typeface="Calibri" panose="020F0502020204030204" pitchFamily="34" charset="0"/>
                <a:cs typeface="Calibri" panose="020F0502020204030204" pitchFamily="34" charset="0"/>
              </a:rPr>
              <a:t>Test whether there is a significant deviation between your sample mean and the population mean?</a:t>
            </a:r>
          </a:p>
          <a:p>
            <a:pPr marL="101600" indent="0">
              <a:spcAft>
                <a:spcPts val="1200"/>
              </a:spcAft>
              <a:buNone/>
            </a:pPr>
            <a:r>
              <a:rPr lang="en-IN" sz="2000" b="1" dirty="0">
                <a:latin typeface="Calibri" panose="020F0502020204030204" pitchFamily="34" charset="0"/>
                <a:cs typeface="Calibri" panose="020F0502020204030204" pitchFamily="34" charset="0"/>
              </a:rPr>
              <a:t>Solution:</a:t>
            </a:r>
            <a:endParaRPr lang="en-IN" sz="2000" dirty="0">
              <a:latin typeface="Calibri" panose="020F0502020204030204" pitchFamily="34" charset="0"/>
              <a:cs typeface="Calibri" panose="020F0502020204030204" pitchFamily="34" charset="0"/>
            </a:endParaRPr>
          </a:p>
          <a:p>
            <a:pPr marL="101600" indent="0">
              <a:spcAft>
                <a:spcPts val="1200"/>
              </a:spcAft>
              <a:buNone/>
            </a:pPr>
            <a:r>
              <a:rPr lang="en-IN" sz="2000" dirty="0">
                <a:latin typeface="Calibri" panose="020F0502020204030204" pitchFamily="34" charset="0"/>
                <a:cs typeface="Calibri" panose="020F0502020204030204" pitchFamily="34" charset="0"/>
              </a:rPr>
              <a:t>We observe from the sample, </a:t>
            </a:r>
          </a:p>
          <a:p>
            <a:pPr marL="1071563" lvl="1"/>
            <a:r>
              <a:rPr lang="en-IN" sz="2000" dirty="0">
                <a:latin typeface="Calibri" panose="020F0502020204030204" pitchFamily="34" charset="0"/>
                <a:cs typeface="Calibri" panose="020F0502020204030204" pitchFamily="34" charset="0"/>
              </a:rPr>
              <a:t>Sample mean = 1354.21  / 12 = 112.85</a:t>
            </a:r>
          </a:p>
          <a:p>
            <a:pPr marL="1071563" lvl="1"/>
            <a:r>
              <a:rPr lang="en-IN" sz="2000" dirty="0">
                <a:latin typeface="Calibri" panose="020F0502020204030204" pitchFamily="34" charset="0"/>
                <a:cs typeface="Calibri" panose="020F0502020204030204" pitchFamily="34" charset="0"/>
              </a:rPr>
              <a:t>Sample Std. deviation =  20.80</a:t>
            </a:r>
          </a:p>
          <a:p>
            <a:pPr marL="1071563" lvl="1"/>
            <a:r>
              <a:rPr lang="en-IN" sz="2000" dirty="0">
                <a:latin typeface="Calibri" panose="020F0502020204030204" pitchFamily="34" charset="0"/>
                <a:cs typeface="Calibri" panose="020F0502020204030204" pitchFamily="34" charset="0"/>
              </a:rPr>
              <a:t>n = 12</a:t>
            </a:r>
          </a:p>
          <a:p>
            <a:pPr marL="1071563" lvl="1"/>
            <a:r>
              <a:rPr lang="en-IN" sz="2000" dirty="0">
                <a:latin typeface="Calibri" panose="020F0502020204030204" pitchFamily="34" charset="0"/>
                <a:cs typeface="Calibri" panose="020F0502020204030204" pitchFamily="34" charset="0"/>
              </a:rPr>
              <a:t>µ = 120 </a:t>
            </a:r>
          </a:p>
          <a:p>
            <a:pPr marL="1071563" lvl="1"/>
            <a:r>
              <a:rPr lang="en-IN" sz="2000" dirty="0">
                <a:latin typeface="Calibri" panose="020F0502020204030204" pitchFamily="34" charset="0"/>
                <a:cs typeface="Calibri" panose="020F0502020204030204" pitchFamily="34" charset="0"/>
              </a:rPr>
              <a:t>s = 20.80</a:t>
            </a:r>
            <a:endParaRPr lang="en-US" sz="2000" dirty="0">
              <a:latin typeface="Calibri" panose="020F0502020204030204" pitchFamily="34" charset="0"/>
              <a:cs typeface="Calibri" panose="020F0502020204030204" pitchFamily="34" charset="0"/>
            </a:endParaRPr>
          </a:p>
          <a:p>
            <a:pPr marL="101600" indent="0">
              <a:buNone/>
            </a:pPr>
            <a:endParaRPr lang="en-US" sz="2000" dirty="0"/>
          </a:p>
        </p:txBody>
      </p:sp>
      <p:sp>
        <p:nvSpPr>
          <p:cNvPr id="4" name="TextBox 3"/>
          <p:cNvSpPr txBox="1"/>
          <p:nvPr/>
        </p:nvSpPr>
        <p:spPr>
          <a:xfrm>
            <a:off x="457200" y="699247"/>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1182363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282498"/>
            <a:ext cx="8229600" cy="5239326"/>
          </a:xfrm>
          <a:prstGeom prst="rect">
            <a:avLst/>
          </a:prstGeom>
        </p:spPr>
        <p:txBody>
          <a:bodyPr/>
          <a:lstStyle/>
          <a:p>
            <a:pPr>
              <a:spcAft>
                <a:spcPts val="1200"/>
              </a:spcAft>
            </a:pPr>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endParaRPr lang="en-US" sz="2000" b="1" dirty="0">
              <a:latin typeface="Calibri" panose="020F0502020204030204" pitchFamily="34" charset="0"/>
              <a:cs typeface="Calibri" panose="020F0502020204030204" pitchFamily="34" charset="0"/>
            </a:endParaRPr>
          </a:p>
          <a:p>
            <a:pPr marL="1016000" lvl="2" indent="0">
              <a:spcAft>
                <a:spcPts val="1200"/>
              </a:spcAft>
              <a:buNone/>
            </a:pPr>
            <a:r>
              <a:rPr lang="en-US" sz="2000" b="1" dirty="0">
                <a:latin typeface="Calibri" panose="020F0502020204030204" pitchFamily="34" charset="0"/>
                <a:cs typeface="Calibri" panose="020F0502020204030204" pitchFamily="34" charset="0"/>
              </a:rPr>
              <a:t>H0: µ =  120</a:t>
            </a:r>
          </a:p>
          <a:p>
            <a:pPr marL="1016000" lvl="2" indent="0">
              <a:spcAft>
                <a:spcPts val="1200"/>
              </a:spcAft>
              <a:buNone/>
            </a:pPr>
            <a:r>
              <a:rPr lang="en-US" sz="2000" b="1" dirty="0">
                <a:latin typeface="Calibri" panose="020F0502020204030204" pitchFamily="34" charset="0"/>
                <a:cs typeface="Calibri" panose="020F0502020204030204" pitchFamily="34" charset="0"/>
              </a:rPr>
              <a:t>HA: µ ≠ 120</a:t>
            </a:r>
          </a:p>
          <a:p>
            <a:pPr>
              <a:spcAft>
                <a:spcPts val="1200"/>
              </a:spcAft>
            </a:pPr>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 and sample size is 12</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unknown, you use the t distribution and </a:t>
            </a:r>
            <a:r>
              <a:rPr lang="en-US" sz="2000" b="1" dirty="0" err="1">
                <a:latin typeface="Calibri" panose="020F0502020204030204" pitchFamily="34" charset="0"/>
                <a:cs typeface="Calibri" panose="020F0502020204030204" pitchFamily="34" charset="0"/>
              </a:rPr>
              <a:t>t</a:t>
            </a:r>
            <a:r>
              <a:rPr lang="en-US" sz="2000" b="1" baseline="-12000" dirty="0" err="1">
                <a:latin typeface="Calibri" panose="020F0502020204030204" pitchFamily="34" charset="0"/>
                <a:cs typeface="Calibri" panose="020F0502020204030204" pitchFamily="34" charset="0"/>
              </a:rPr>
              <a:t>STAT</a:t>
            </a:r>
            <a:r>
              <a:rPr lang="en-IN" sz="2000" dirty="0">
                <a:latin typeface="Calibri" panose="020F0502020204030204" pitchFamily="34" charset="0"/>
                <a:cs typeface="Calibri" panose="020F0502020204030204" pitchFamily="34" charset="0"/>
              </a:rPr>
              <a:t> as test statistic.</a:t>
            </a:r>
            <a:endParaRPr lang="en-IN" sz="2000" b="1" dirty="0">
              <a:latin typeface="Calibri" panose="020F0502020204030204" pitchFamily="34" charset="0"/>
              <a:cs typeface="Calibri" panose="020F0502020204030204" pitchFamily="34" charset="0"/>
            </a:endParaRPr>
          </a:p>
          <a:p>
            <a:pPr algn="just">
              <a:spcAft>
                <a:spcPts val="1200"/>
              </a:spcAft>
            </a:pPr>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spcAft>
                <a:spcPts val="1200"/>
              </a:spcAft>
            </a:pPr>
            <a:r>
              <a:rPr lang="en-IN" sz="2000" dirty="0">
                <a:latin typeface="Calibri" panose="020F0502020204030204" pitchFamily="34" charset="0"/>
                <a:cs typeface="Calibri" panose="020F0502020204030204" pitchFamily="34" charset="0"/>
              </a:rPr>
              <a:t>For a given sample size n, the test statistic follows a t distribution with n-1 degrees of freedom. The alternative hypothesis has inequality sign and therefore has </a:t>
            </a:r>
            <a:r>
              <a:rPr lang="en-IN" sz="2000" b="1" dirty="0">
                <a:latin typeface="Calibri" panose="020F0502020204030204" pitchFamily="34" charset="0"/>
                <a:cs typeface="Calibri" panose="020F0502020204030204" pitchFamily="34" charset="0"/>
              </a:rPr>
              <a:t>two tails</a:t>
            </a:r>
            <a:r>
              <a:rPr lang="en-IN" sz="2000" dirty="0">
                <a:latin typeface="Calibri" panose="020F0502020204030204" pitchFamily="34" charset="0"/>
                <a:cs typeface="Calibri" panose="020F0502020204030204" pitchFamily="34" charset="0"/>
              </a:rPr>
              <a:t>. The area of rejection of the t distribution's left (lower) tail is 0.025, and the area in the rejection region of the t distribution's right (upper) tail is also 0.025.  The t critical values are  (-2.201 and 2.201) for 11 degrees of freedom at 5 % level of significance.</a:t>
            </a:r>
            <a:endParaRPr lang="en-US" sz="2000" dirty="0">
              <a:latin typeface="Calibri" panose="020F0502020204030204" pitchFamily="34" charset="0"/>
              <a:cs typeface="Calibri" panose="020F0502020204030204" pitchFamily="34" charset="0"/>
            </a:endParaRPr>
          </a:p>
          <a:p>
            <a:pPr algn="just">
              <a:spcAft>
                <a:spcPts val="1200"/>
              </a:spcAft>
            </a:pPr>
            <a:endParaRPr lang="en-IN" sz="2000" dirty="0">
              <a:latin typeface="Calibri" panose="020F0502020204030204" pitchFamily="34" charset="0"/>
              <a:cs typeface="Calibri" panose="020F0502020204030204" pitchFamily="34" charset="0"/>
            </a:endParaRPr>
          </a:p>
        </p:txBody>
      </p:sp>
      <p:sp>
        <p:nvSpPr>
          <p:cNvPr id="4" name="TextBox 3"/>
          <p:cNvSpPr txBox="1"/>
          <p:nvPr/>
        </p:nvSpPr>
        <p:spPr>
          <a:xfrm>
            <a:off x="457200" y="326344"/>
            <a:ext cx="7430239"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a:t>
            </a:r>
            <a:r>
              <a:rPr lang="en-US" sz="2800" dirty="0">
                <a:latin typeface="Calibri" panose="020F0502020204030204" pitchFamily="34" charset="0"/>
                <a:cs typeface="Calibri" panose="020F0502020204030204" pitchFamily="34" charset="0"/>
              </a:rPr>
              <a:t> test - t test for Mean (</a:t>
            </a:r>
            <a:r>
              <a:rPr lang="el-GR" sz="2800" dirty="0">
                <a:latin typeface="Calibri" panose="020F0502020204030204" pitchFamily="34" charset="0"/>
                <a:cs typeface="Calibri" panose="020F0502020204030204" pitchFamily="34" charset="0"/>
              </a:rPr>
              <a:t>σ</a:t>
            </a:r>
            <a:r>
              <a:rPr lang="en-IN" sz="2800" dirty="0">
                <a:latin typeface="Calibri" panose="020F0502020204030204" pitchFamily="34" charset="0"/>
                <a:cs typeface="Calibri" panose="020F0502020204030204" pitchFamily="34" charset="0"/>
              </a:rPr>
              <a:t> un</a:t>
            </a:r>
            <a:r>
              <a:rPr lang="en-US" sz="28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2517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585019" y="1687128"/>
            <a:ext cx="8229600" cy="4525963"/>
          </a:xfrm>
          <a:prstGeom prst="rect">
            <a:avLst/>
          </a:prstGeom>
        </p:spPr>
        <p:txBody>
          <a:bodyPr/>
          <a:lstStyle/>
          <a:p>
            <a:pPr>
              <a:spcAft>
                <a:spcPts val="1200"/>
              </a:spcAft>
            </a:pPr>
            <a:r>
              <a:rPr lang="en-IN" sz="2000" b="1" dirty="0">
                <a:latin typeface="Calibri" panose="020F0502020204030204" pitchFamily="34" charset="0"/>
                <a:cs typeface="Calibri" panose="020F0502020204030204" pitchFamily="34" charset="0"/>
              </a:rPr>
              <a:t>Using Critical Value approach</a:t>
            </a:r>
          </a:p>
          <a:p>
            <a:pPr>
              <a:spcAft>
                <a:spcPts val="1200"/>
              </a:spcAft>
            </a:pPr>
            <a:r>
              <a:rPr lang="en-IN" sz="2000" b="1" dirty="0">
                <a:latin typeface="Calibri" panose="020F0502020204030204" pitchFamily="34" charset="0"/>
                <a:cs typeface="Calibri" panose="020F0502020204030204" pitchFamily="34" charset="0"/>
              </a:rPr>
              <a:t>Step 5: </a:t>
            </a:r>
            <a:r>
              <a:rPr lang="en-IN" sz="2000" dirty="0">
                <a:latin typeface="Calibri" panose="020F0502020204030204" pitchFamily="34" charset="0"/>
                <a:cs typeface="Calibri" panose="020F0502020204030204" pitchFamily="34" charset="0"/>
              </a:rPr>
              <a:t>Collect the data, organize the results and compute the value of the test statistic.</a:t>
            </a:r>
          </a:p>
          <a:p>
            <a:pPr>
              <a:spcAft>
                <a:spcPts val="1200"/>
              </a:spcAft>
            </a:pPr>
            <a:r>
              <a:rPr lang="en-IN" sz="2000" dirty="0">
                <a:latin typeface="Calibri" panose="020F0502020204030204" pitchFamily="34" charset="0"/>
                <a:cs typeface="Calibri" panose="020F0502020204030204" pitchFamily="34" charset="0"/>
              </a:rPr>
              <a:t> t = (112.85  - 120) / (20.80 / sqrt(12)) = -1.191</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a:t>
            </a:r>
            <a:r>
              <a:rPr lang="en-IN" sz="2000" baseline="-18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is not in the region of rejection because  </a:t>
            </a:r>
            <a:r>
              <a:rPr lang="en-IN" sz="2000" dirty="0" err="1">
                <a:latin typeface="Calibri" panose="020F0502020204030204" pitchFamily="34" charset="0"/>
                <a:cs typeface="Calibri" panose="020F0502020204030204" pitchFamily="34" charset="0"/>
              </a:rPr>
              <a:t>t</a:t>
            </a:r>
            <a:r>
              <a:rPr lang="en-IN" sz="2000" baseline="-18000" dirty="0" err="1">
                <a:latin typeface="Calibri" panose="020F0502020204030204" pitchFamily="34" charset="0"/>
                <a:cs typeface="Calibri" panose="020F0502020204030204" pitchFamily="34" charset="0"/>
              </a:rPr>
              <a:t>STAT</a:t>
            </a:r>
            <a:r>
              <a:rPr lang="en-IN" sz="2000" baseline="-18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&lt;  </a:t>
            </a:r>
            <a:r>
              <a:rPr lang="en-IN" sz="2000" dirty="0" err="1">
                <a:latin typeface="Calibri" panose="020F0502020204030204" pitchFamily="34" charset="0"/>
                <a:cs typeface="Calibri" panose="020F0502020204030204" pitchFamily="34" charset="0"/>
              </a:rPr>
              <a:t>t</a:t>
            </a:r>
            <a:r>
              <a:rPr lang="en-IN" sz="2000" baseline="-18000" dirty="0" err="1">
                <a:latin typeface="Calibri" panose="020F0502020204030204" pitchFamily="34" charset="0"/>
                <a:cs typeface="Calibri" panose="020F0502020204030204" pitchFamily="34" charset="0"/>
              </a:rPr>
              <a:t>CRITICAL</a:t>
            </a:r>
            <a:r>
              <a:rPr lang="en-IN" sz="2000" dirty="0">
                <a:latin typeface="Calibri" panose="020F0502020204030204" pitchFamily="34" charset="0"/>
                <a:cs typeface="Calibri" panose="020F0502020204030204" pitchFamily="34" charset="0"/>
              </a:rPr>
              <a:t> (-2.201) where t = - 1.191 Because the test statistic falls in the non-rejection region, the statistical decision is not to reject the null hypothesis.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insufficient evidence exists to prove that mean amount per invoice has changed. </a:t>
            </a:r>
          </a:p>
          <a:p>
            <a:pPr marL="342900" indent="-342900">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No Corrective action on sales process is required.</a:t>
            </a:r>
          </a:p>
          <a:p>
            <a:pPr>
              <a:spcAft>
                <a:spcPts val="1200"/>
              </a:spcAft>
            </a:pPr>
            <a:endParaRPr lang="en-US" sz="2000" b="1" dirty="0">
              <a:latin typeface="Calibri" panose="020F0502020204030204" pitchFamily="34" charset="0"/>
              <a:cs typeface="Calibri" panose="020F0502020204030204" pitchFamily="34" charset="0"/>
            </a:endParaRPr>
          </a:p>
        </p:txBody>
      </p:sp>
      <p:sp>
        <p:nvSpPr>
          <p:cNvPr id="4" name="TextBox 3"/>
          <p:cNvSpPr txBox="1"/>
          <p:nvPr/>
        </p:nvSpPr>
        <p:spPr>
          <a:xfrm>
            <a:off x="323019" y="391267"/>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2960724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1529604"/>
            <a:ext cx="8229600" cy="4525963"/>
          </a:xfrm>
          <a:prstGeom prst="rect">
            <a:avLst/>
          </a:prstGeom>
        </p:spPr>
        <p:txBody>
          <a:bodyPr/>
          <a:lstStyle/>
          <a:p>
            <a:pPr marL="101600" indent="0">
              <a:spcAft>
                <a:spcPts val="1200"/>
              </a:spcAft>
              <a:buNone/>
            </a:pPr>
            <a:r>
              <a:rPr lang="en-IN" sz="2000" b="1" dirty="0">
                <a:latin typeface="Calibri" panose="020F0502020204030204" pitchFamily="34" charset="0"/>
                <a:cs typeface="Calibri" panose="020F0502020204030204" pitchFamily="34" charset="0"/>
              </a:rPr>
              <a:t>P value approach</a:t>
            </a:r>
          </a:p>
          <a:p>
            <a:pPr marL="101600" indent="0">
              <a:spcAft>
                <a:spcPts val="1200"/>
              </a:spcAft>
              <a:buNone/>
            </a:pPr>
            <a:r>
              <a:rPr lang="en-IN" sz="2000" b="1" dirty="0">
                <a:latin typeface="Calibri" panose="020F0502020204030204" pitchFamily="34" charset="0"/>
                <a:cs typeface="Calibri" panose="020F0502020204030204" pitchFamily="34" charset="0"/>
              </a:rPr>
              <a:t>Step 5</a:t>
            </a:r>
            <a:r>
              <a:rPr lang="en-IN" sz="2000" dirty="0">
                <a:latin typeface="Calibri" panose="020F0502020204030204" pitchFamily="34" charset="0"/>
                <a:cs typeface="Calibri" panose="020F0502020204030204" pitchFamily="34" charset="0"/>
              </a:rPr>
              <a:t>: Collect the data, organize the results and compute the p value of the test statistic.</a:t>
            </a:r>
          </a:p>
          <a:p>
            <a:pPr marL="354013">
              <a:spcAft>
                <a:spcPts val="1200"/>
              </a:spcAft>
              <a:buNone/>
            </a:pPr>
            <a:r>
              <a:rPr lang="en-IN" sz="2000" dirty="0">
                <a:latin typeface="Calibri" panose="020F0502020204030204" pitchFamily="34" charset="0"/>
                <a:cs typeface="Calibri" panose="020F0502020204030204" pitchFamily="34" charset="0"/>
              </a:rPr>
              <a:t>t = (112.85  - 120) / (20.80 / sqrt(12)) = -1.1908</a:t>
            </a:r>
          </a:p>
          <a:p>
            <a:pPr marL="354013">
              <a:spcAft>
                <a:spcPts val="1200"/>
              </a:spcAft>
              <a:buNone/>
            </a:pPr>
            <a:r>
              <a:rPr lang="en-IN" sz="2000" dirty="0">
                <a:latin typeface="Calibri" panose="020F0502020204030204" pitchFamily="34" charset="0"/>
                <a:cs typeface="Calibri" panose="020F0502020204030204" pitchFamily="34" charset="0"/>
              </a:rPr>
              <a:t>P(X &gt; t =  -1.1908, 11 df) = 0.259</a:t>
            </a:r>
          </a:p>
          <a:p>
            <a:pPr marL="101600" indent="0">
              <a:spcAft>
                <a:spcPts val="1200"/>
              </a:spcAft>
              <a:buNone/>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88900">
              <a:spcAft>
                <a:spcPts val="1200"/>
              </a:spcAft>
              <a:buNone/>
            </a:pPr>
            <a:r>
              <a:rPr lang="en-IN" sz="2000" dirty="0">
                <a:latin typeface="Calibri" panose="020F0502020204030204" pitchFamily="34" charset="0"/>
                <a:cs typeface="Calibri" panose="020F0502020204030204" pitchFamily="34" charset="0"/>
              </a:rPr>
              <a:t>Since P-value (=</a:t>
            </a:r>
            <a:r>
              <a:rPr lang="en-US" sz="2000" dirty="0"/>
              <a:t>0.259</a:t>
            </a:r>
            <a:r>
              <a:rPr lang="en-IN" sz="2000" dirty="0">
                <a:latin typeface="Calibri" panose="020F0502020204030204" pitchFamily="34" charset="0"/>
                <a:cs typeface="Calibri" panose="020F0502020204030204" pitchFamily="34" charset="0"/>
              </a:rPr>
              <a:t>) &gt; 0.05 (our level of significance), we do not reject null hypothesis. So statistical decision is not to reject the null hypothesis. </a:t>
            </a:r>
          </a:p>
          <a:p>
            <a:pPr marL="88900">
              <a:spcAft>
                <a:spcPts val="1200"/>
              </a:spcAft>
              <a:buNone/>
            </a:pPr>
            <a:r>
              <a:rPr lang="en-IN" sz="2000" dirty="0">
                <a:latin typeface="Calibri" panose="020F0502020204030204" pitchFamily="34" charset="0"/>
                <a:cs typeface="Calibri" panose="020F0502020204030204" pitchFamily="34" charset="0"/>
              </a:rPr>
              <a:t>The managerial conclusion is that insufficient evidence exists to prove </a:t>
            </a:r>
            <a:r>
              <a:rPr lang="en-IN" sz="2000" dirty="0" err="1">
                <a:latin typeface="Calibri" panose="020F0502020204030204" pitchFamily="34" charset="0"/>
                <a:cs typeface="Calibri" panose="020F0502020204030204" pitchFamily="34" charset="0"/>
              </a:rPr>
              <a:t>tha</a:t>
            </a:r>
            <a:r>
              <a:rPr lang="en-IN" sz="2000" dirty="0">
                <a:latin typeface="Calibri" panose="020F0502020204030204" pitchFamily="34" charset="0"/>
                <a:cs typeface="Calibri" panose="020F0502020204030204" pitchFamily="34" charset="0"/>
              </a:rPr>
              <a:t> mean amount per invoice has not changed. </a:t>
            </a:r>
          </a:p>
          <a:p>
            <a:pPr marL="88900">
              <a:spcAft>
                <a:spcPts val="1200"/>
              </a:spcAft>
              <a:buNone/>
            </a:pPr>
            <a:r>
              <a:rPr lang="en-IN" sz="2000" b="1" dirty="0">
                <a:latin typeface="Calibri" panose="020F0502020204030204" pitchFamily="34" charset="0"/>
                <a:cs typeface="Calibri" panose="020F0502020204030204" pitchFamily="34" charset="0"/>
              </a:rPr>
              <a:t>No Corrective action on sales process is required.</a:t>
            </a:r>
          </a:p>
        </p:txBody>
      </p:sp>
      <p:sp>
        <p:nvSpPr>
          <p:cNvPr id="4" name="TextBox 3"/>
          <p:cNvSpPr txBox="1"/>
          <p:nvPr/>
        </p:nvSpPr>
        <p:spPr>
          <a:xfrm>
            <a:off x="353094" y="384806"/>
            <a:ext cx="8159606"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One-Sample test - t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un</a:t>
            </a:r>
            <a:r>
              <a:rPr lang="en-US" sz="3200" dirty="0">
                <a:latin typeface="Calibri" panose="020F0502020204030204" pitchFamily="34" charset="0"/>
                <a:cs typeface="Calibri" panose="020F0502020204030204" pitchFamily="34" charset="0"/>
              </a:rPr>
              <a:t>known)</a:t>
            </a:r>
          </a:p>
        </p:txBody>
      </p:sp>
    </p:spTree>
    <p:extLst>
      <p:ext uri="{BB962C8B-B14F-4D97-AF65-F5344CB8AC3E}">
        <p14:creationId xmlns:p14="http://schemas.microsoft.com/office/powerpoint/2010/main" val="9557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166018"/>
            <a:ext cx="8229600" cy="6375324"/>
          </a:xfrm>
          <a:prstGeom prst="rect">
            <a:avLst/>
          </a:prstGeom>
        </p:spPr>
        <p:txBody>
          <a:bodyPr>
            <a:noAutofit/>
          </a:bodyPr>
          <a:lstStyle/>
          <a:p>
            <a:pPr marL="354013" indent="-252413">
              <a:spcAft>
                <a:spcPts val="1200"/>
              </a:spcAft>
              <a:buFont typeface="Arial" panose="020B0604020202020204" pitchFamily="34" charset="0"/>
              <a:buChar char="•"/>
            </a:pPr>
            <a:r>
              <a:rPr lang="en-US" sz="2000" dirty="0"/>
              <a:t>Police department claims that the newly introduced traffic rules have substantially decreased deaths due to road accidents. Historically annual deaths due to road accidents have been 1234.</a:t>
            </a:r>
          </a:p>
          <a:p>
            <a:pPr marL="342900" indent="-342900">
              <a:spcAft>
                <a:spcPts val="1200"/>
              </a:spcAft>
              <a:buFont typeface="Arial" panose="020B0604020202020204" pitchFamily="34" charset="0"/>
              <a:buChar char="•"/>
            </a:pPr>
            <a:r>
              <a:rPr lang="en-US" sz="2000" dirty="0"/>
              <a:t>Statement </a:t>
            </a:r>
          </a:p>
          <a:p>
            <a:pPr marL="717550" lvl="6" indent="-363538">
              <a:spcAft>
                <a:spcPts val="1200"/>
              </a:spcAft>
              <a:buFont typeface="Arial" panose="020B0604020202020204" pitchFamily="34" charset="0"/>
              <a:buChar char="•"/>
            </a:pPr>
            <a:r>
              <a:rPr lang="en-US" sz="2000" dirty="0"/>
              <a:t>Number of accidents have decreased after the introduction of new traffic rules by the police.</a:t>
            </a:r>
          </a:p>
          <a:p>
            <a:pPr marL="342900" indent="-342900">
              <a:spcAft>
                <a:spcPts val="1200"/>
              </a:spcAft>
              <a:buFont typeface="Arial" panose="020B0604020202020204" pitchFamily="34" charset="0"/>
              <a:buChar char="•"/>
            </a:pPr>
            <a:r>
              <a:rPr lang="en-US" sz="2000" dirty="0"/>
              <a:t>Population Mean 1234.</a:t>
            </a:r>
          </a:p>
          <a:p>
            <a:pPr marL="342900" indent="-342900">
              <a:spcAft>
                <a:spcPts val="1200"/>
              </a:spcAft>
              <a:buFont typeface="Arial" panose="020B0604020202020204" pitchFamily="34" charset="0"/>
              <a:buChar char="•"/>
            </a:pPr>
            <a:r>
              <a:rPr lang="en-US" sz="2000" dirty="0"/>
              <a:t>Hypothesis Testing is basically </a:t>
            </a:r>
          </a:p>
          <a:p>
            <a:pPr marL="717550" lvl="2" indent="-342900">
              <a:spcAft>
                <a:spcPts val="1200"/>
              </a:spcAft>
              <a:buFont typeface="Arial" panose="020B0604020202020204" pitchFamily="34" charset="0"/>
              <a:buChar char="•"/>
            </a:pPr>
            <a:r>
              <a:rPr lang="en-US" sz="2000" dirty="0"/>
              <a:t>an assumption that we make about the </a:t>
            </a:r>
            <a:r>
              <a:rPr lang="en-US" sz="2000" b="1" dirty="0"/>
              <a:t>population parameter</a:t>
            </a:r>
            <a:r>
              <a:rPr lang="en-US" sz="2000" dirty="0"/>
              <a:t>. We assume that new population mean is different from 1234.</a:t>
            </a:r>
          </a:p>
          <a:p>
            <a:pPr marL="717550" lvl="2" indent="-342900">
              <a:spcAft>
                <a:spcPts val="1200"/>
              </a:spcAft>
              <a:buFont typeface="Arial" panose="020B0604020202020204" pitchFamily="34" charset="0"/>
              <a:buChar char="•"/>
            </a:pPr>
            <a:r>
              <a:rPr lang="en-US" sz="2000" b="1" dirty="0"/>
              <a:t>We want to analyze new data (sample) to validate the claim by police.</a:t>
            </a:r>
          </a:p>
        </p:txBody>
      </p:sp>
      <p:sp>
        <p:nvSpPr>
          <p:cNvPr id="4" name="Rectangle 3"/>
          <p:cNvSpPr/>
          <p:nvPr/>
        </p:nvSpPr>
        <p:spPr>
          <a:xfrm>
            <a:off x="584515" y="423962"/>
            <a:ext cx="5650906" cy="584775"/>
          </a:xfrm>
          <a:prstGeom prst="rect">
            <a:avLst/>
          </a:prstGeom>
        </p:spPr>
        <p:txBody>
          <a:bodyPr wrap="none">
            <a:spAutoFit/>
          </a:bodyPr>
          <a:lstStyle/>
          <a:p>
            <a:r>
              <a:rPr lang="en-US" sz="3200" dirty="0"/>
              <a:t>Hypothesis Testing Statement</a:t>
            </a:r>
          </a:p>
        </p:txBody>
      </p:sp>
    </p:spTree>
    <p:extLst>
      <p:ext uri="{BB962C8B-B14F-4D97-AF65-F5344CB8AC3E}">
        <p14:creationId xmlns:p14="http://schemas.microsoft.com/office/powerpoint/2010/main" val="10984587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3067665"/>
            <a:ext cx="8229600" cy="570271"/>
          </a:xfrm>
          <a:prstGeom prst="rect">
            <a:avLst/>
          </a:prstGeom>
        </p:spPr>
        <p:txBody>
          <a:bodyPr/>
          <a:lstStyle/>
          <a:p>
            <a:pPr algn="ctr">
              <a:buNone/>
            </a:pPr>
            <a:r>
              <a:rPr lang="en-US" sz="3200" dirty="0"/>
              <a:t>Two Sample Test</a:t>
            </a:r>
          </a:p>
        </p:txBody>
      </p:sp>
    </p:spTree>
    <p:extLst>
      <p:ext uri="{BB962C8B-B14F-4D97-AF65-F5344CB8AC3E}">
        <p14:creationId xmlns:p14="http://schemas.microsoft.com/office/powerpoint/2010/main" val="1179726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4" name="TextBox 3"/>
          <p:cNvSpPr txBox="1"/>
          <p:nvPr/>
        </p:nvSpPr>
        <p:spPr>
          <a:xfrm>
            <a:off x="411788" y="373146"/>
            <a:ext cx="3373039" cy="584775"/>
          </a:xfrm>
          <a:prstGeom prst="rect">
            <a:avLst/>
          </a:prstGeom>
          <a:noFill/>
        </p:spPr>
        <p:txBody>
          <a:bodyPr wrap="none" rtlCol="0">
            <a:spAutoFit/>
          </a:bodyPr>
          <a:lstStyle/>
          <a:p>
            <a:r>
              <a:rPr lang="en-US" sz="3200" dirty="0"/>
              <a:t>Two Sample Test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5C8B6B4-890E-4F1B-81EA-2349091EDCDE}"/>
                  </a:ext>
                </a:extLst>
              </p:cNvPr>
              <p:cNvSpPr/>
              <p:nvPr/>
            </p:nvSpPr>
            <p:spPr>
              <a:xfrm>
                <a:off x="482181" y="957921"/>
                <a:ext cx="8179637" cy="5828968"/>
              </a:xfrm>
              <a:prstGeom prst="rect">
                <a:avLst/>
              </a:prstGeom>
            </p:spPr>
            <p:txBody>
              <a:bodyPr wrap="square">
                <a:spAutoFit/>
              </a:bodyPr>
              <a:lstStyle/>
              <a:p>
                <a:pPr>
                  <a:spcAft>
                    <a:spcPts val="1200"/>
                  </a:spcAft>
                </a:pPr>
                <a:r>
                  <a:rPr lang="en-US" sz="2000" dirty="0">
                    <a:latin typeface="Calibri" panose="020F0502020204030204" pitchFamily="34" charset="0"/>
                    <a:cs typeface="Calibri" panose="020F0502020204030204" pitchFamily="34" charset="0"/>
                  </a:rPr>
                  <a:t>Compare two population parameters such as mean</a:t>
                </a:r>
              </a:p>
              <a:p>
                <a:pPr>
                  <a:spcAft>
                    <a:spcPts val="1200"/>
                  </a:spcAft>
                </a:pPr>
                <a:r>
                  <a:rPr lang="en-US" sz="2000" dirty="0">
                    <a:latin typeface="Calibri" panose="020F0502020204030204" pitchFamily="34" charset="0"/>
                    <a:cs typeface="Calibri" panose="020F0502020204030204" pitchFamily="34" charset="0"/>
                  </a:rPr>
                  <a:t>1)   Difference in two population Means when σ is known</a:t>
                </a:r>
              </a:p>
              <a:p>
                <a:pPr>
                  <a:spcAft>
                    <a:spcPts val="1200"/>
                  </a:spcAft>
                </a:pPr>
                <a:r>
                  <a:rPr lang="en-US" sz="2000" dirty="0">
                    <a:latin typeface="Calibri" panose="020F0502020204030204" pitchFamily="34" charset="0"/>
                    <a:cs typeface="Calibri" panose="020F0502020204030204" pitchFamily="34" charset="0"/>
                  </a:rPr>
                  <a:t>Assumptions:</a:t>
                </a:r>
              </a:p>
              <a:p>
                <a:pPr marL="265113" indent="-265113">
                  <a:spcAft>
                    <a:spcPts val="1200"/>
                  </a:spcAft>
                  <a:buFont typeface="+mj-lt"/>
                  <a:buAutoNum type="arabicPeriod"/>
                </a:pPr>
                <a:r>
                  <a:rPr lang="en-US" sz="2000" dirty="0">
                    <a:latin typeface="Calibri" panose="020F0502020204030204" pitchFamily="34" charset="0"/>
                    <a:cs typeface="Calibri" panose="020F0502020204030204" pitchFamily="34" charset="0"/>
                  </a:rPr>
                  <a:t>Two samples of sizes n</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n</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drawn from two populations. n</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n</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large (at least 30)</a:t>
                </a:r>
              </a:p>
              <a:p>
                <a:pPr marL="265113" indent="-265113">
                  <a:spcAft>
                    <a:spcPts val="1200"/>
                  </a:spcAft>
                  <a:buFont typeface="+mj-lt"/>
                  <a:buAutoNum type="arabicPeriod"/>
                  <a:tabLst>
                    <a:tab pos="714375" algn="l"/>
                  </a:tabLst>
                </a:pPr>
                <a:r>
                  <a:rPr lang="en-US" sz="2000" dirty="0">
                    <a:latin typeface="Calibri" panose="020F0502020204030204" pitchFamily="34" charset="0"/>
                    <a:cs typeface="Calibri" panose="020F0502020204030204" pitchFamily="34" charset="0"/>
                  </a:rPr>
                  <a:t>The samples are drawn from two populations with means µ</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µ</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corresponding standard deviations, σ</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σ</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known.</a:t>
                </a:r>
              </a:p>
              <a:p>
                <a:pPr>
                  <a:spcAft>
                    <a:spcPts val="1200"/>
                  </a:spcAft>
                </a:pPr>
                <a:r>
                  <a:rPr lang="en-US" sz="2000" dirty="0">
                    <a:latin typeface="Calibri" panose="020F0502020204030204" pitchFamily="34" charset="0"/>
                    <a:cs typeface="Calibri" panose="020F0502020204030204" pitchFamily="34" charset="0"/>
                  </a:rPr>
                  <a:t>Let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acc>
                          <m:accPr>
                            <m:chr m:val="̅"/>
                            <m:ctrlPr>
                              <a:rPr lang="en-US" sz="2000" i="1" smtClean="0">
                                <a:latin typeface="Cambria Math" panose="02040503050406030204" pitchFamily="18" charset="0"/>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oMath>
                </a14:m>
                <a:r>
                  <a:rPr lang="en-US" sz="2000" dirty="0">
                    <a:latin typeface="Calibri" panose="020F0502020204030204" pitchFamily="34" charset="0"/>
                    <a:cs typeface="Calibri" panose="020F0502020204030204" pitchFamily="34" charset="0"/>
                  </a:rPr>
                  <a:t>and </a:t>
                </a:r>
                <a14:m>
                  <m:oMath xmlns:m="http://schemas.openxmlformats.org/officeDocument/2006/math">
                    <m:sSub>
                      <m:sSubPr>
                        <m:ctrlPr>
                          <a:rPr lang="en-US" sz="2000" i="1">
                            <a:latin typeface="Cambria Math" panose="02040503050406030204" pitchFamily="18" charset="0"/>
                            <a:cs typeface="Calibri" panose="020F0502020204030204" pitchFamily="34" charset="0"/>
                          </a:rPr>
                        </m:ctrlPr>
                      </m:sSubPr>
                      <m:e>
                        <m:acc>
                          <m:accPr>
                            <m:chr m:val="̅"/>
                            <m:ctrlPr>
                              <a:rPr lang="en-US" sz="2000" i="1">
                                <a:latin typeface="Cambria Math" panose="02040503050406030204" pitchFamily="18" charset="0"/>
                                <a:cs typeface="Calibri" panose="020F0502020204030204" pitchFamily="34" charset="0"/>
                              </a:rPr>
                            </m:ctrlPr>
                          </m:accPr>
                          <m:e>
                            <m:r>
                              <a:rPr lang="en-US" sz="2000" i="1">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oMath>
                </a14:m>
                <a:r>
                  <a:rPr lang="en-US" sz="2000" dirty="0">
                    <a:latin typeface="Calibri" panose="020F0502020204030204" pitchFamily="34" charset="0"/>
                    <a:cs typeface="Calibri" panose="020F0502020204030204" pitchFamily="34" charset="0"/>
                  </a:rPr>
                  <a:t> are the estimated mean values from two samples from the two populations. The statistic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m:t>
                        </m:r>
                        <m:acc>
                          <m:accPr>
                            <m:chr m:val="̅"/>
                            <m:ctrlPr>
                              <a:rPr lang="en-US" sz="2000" i="1" smtClean="0">
                                <a:latin typeface="Cambria Math" panose="02040503050406030204" pitchFamily="18" charset="0"/>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acc>
                          <m:accPr>
                            <m:chr m:val="̅"/>
                            <m:ctrlPr>
                              <a:rPr lang="en-US" sz="2000" b="0" i="1" smtClean="0">
                                <a:latin typeface="Cambria Math" panose="02040503050406030204" pitchFamily="18" charset="0"/>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follows a standard normal distribution with mean (µ</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µ</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standard deviation </a:t>
                </a:r>
                <a14:m>
                  <m:oMath xmlns:m="http://schemas.openxmlformats.org/officeDocument/2006/math">
                    <m:rad>
                      <m:radPr>
                        <m:degHide m:val="on"/>
                        <m:ctrlPr>
                          <a:rPr lang="en-US" sz="2000" i="1" smtClean="0">
                            <a:latin typeface="Cambria Math" panose="02040503050406030204" pitchFamily="18" charset="0"/>
                            <a:cs typeface="Calibri" panose="020F0502020204030204" pitchFamily="34" charset="0"/>
                          </a:rPr>
                        </m:ctrlPr>
                      </m:radPr>
                      <m:deg/>
                      <m:e>
                        <m:f>
                          <m:fPr>
                            <m:ctrlPr>
                              <a:rPr lang="en-US" sz="2000" i="1" smtClean="0">
                                <a:latin typeface="Cambria Math" panose="02040503050406030204" pitchFamily="18" charset="0"/>
                                <a:cs typeface="Calibri" panose="020F0502020204030204" pitchFamily="34" charset="0"/>
                              </a:rPr>
                            </m:ctrlPr>
                          </m:fPr>
                          <m:num>
                            <m:sSubSup>
                              <m:sSubSupPr>
                                <m:ctrlPr>
                                  <a:rPr lang="en-US" sz="2000" i="1" smtClean="0">
                                    <a:latin typeface="Cambria Math" panose="02040503050406030204" pitchFamily="18" charset="0"/>
                                    <a:cs typeface="Calibri" panose="020F0502020204030204" pitchFamily="34" charset="0"/>
                                  </a:rPr>
                                </m:ctrlPr>
                              </m:sSubSupPr>
                              <m:e>
                                <m:r>
                                  <a:rPr lang="en-US" sz="200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1</m:t>
                                </m:r>
                              </m:sub>
                            </m:sSub>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2</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2</m:t>
                                </m:r>
                              </m:sub>
                            </m:sSub>
                          </m:den>
                        </m:f>
                      </m:e>
                    </m:rad>
                  </m:oMath>
                </a14:m>
                <a:endParaRPr lang="en-US" sz="2000" dirty="0">
                  <a:latin typeface="Calibri" panose="020F0502020204030204" pitchFamily="34" charset="0"/>
                  <a:cs typeface="Calibri" panose="020F0502020204030204" pitchFamily="34" charset="0"/>
                </a:endParaRPr>
              </a:p>
              <a:p>
                <a:pPr>
                  <a:spcAft>
                    <a:spcPts val="12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𝑧</m:t>
                      </m:r>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acc>
                                    <m:accPr>
                                      <m:chr m:val="̅"/>
                                      <m:ctrlPr>
                                        <a:rPr lang="en-US" sz="2000" b="0" i="1" smtClean="0">
                                          <a:latin typeface="Cambria Math" panose="02040503050406030204" pitchFamily="18" charset="0"/>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acc>
                                    <m:accPr>
                                      <m:chr m:val="̅"/>
                                      <m:ctrlPr>
                                        <a:rPr lang="en-US" sz="2000" b="0" i="1" smtClean="0">
                                          <a:latin typeface="Cambria Math" panose="02040503050406030204" pitchFamily="18" charset="0"/>
                                          <a:cs typeface="Calibri" panose="020F0502020204030204" pitchFamily="34" charset="0"/>
                                        </a:rPr>
                                      </m:ctrlPr>
                                    </m:accPr>
                                    <m:e>
                                      <m:r>
                                        <a:rPr lang="en-US" sz="2000" b="0" i="1" smtClean="0">
                                          <a:latin typeface="Cambria Math" panose="02040503050406030204" pitchFamily="18" charset="0"/>
                                          <a:cs typeface="Calibri" panose="020F0502020204030204" pitchFamily="34" charset="0"/>
                                        </a:rPr>
                                        <m:t>𝑥</m:t>
                                      </m:r>
                                    </m:e>
                                  </m:acc>
                                </m:e>
                                <m:sub>
                                  <m:r>
                                    <a:rPr lang="en-US" sz="2000" b="0" i="1" smtClean="0">
                                      <a:latin typeface="Cambria Math" panose="02040503050406030204" pitchFamily="18" charset="0"/>
                                      <a:cs typeface="Calibri" panose="020F0502020204030204" pitchFamily="34" charset="0"/>
                                    </a:rPr>
                                    <m:t>2</m:t>
                                  </m:r>
                                </m:sub>
                              </m:sSub>
                            </m:e>
                          </m:d>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num>
                        <m:den>
                          <m:rad>
                            <m:radPr>
                              <m:degHide m:val="on"/>
                              <m:ctrlPr>
                                <a:rPr lang="en-US" sz="2000" b="0" i="1" smtClean="0">
                                  <a:latin typeface="Cambria Math" panose="02040503050406030204" pitchFamily="18" charset="0"/>
                                  <a:cs typeface="Calibri" panose="020F0502020204030204" pitchFamily="34" charset="0"/>
                                </a:rPr>
                              </m:ctrlPr>
                            </m:radPr>
                            <m:deg/>
                            <m:e>
                              <m:f>
                                <m:fPr>
                                  <m:ctrlPr>
                                    <a:rPr lang="en-US" sz="2000" b="0" i="1" smtClean="0">
                                      <a:latin typeface="Cambria Math" panose="02040503050406030204" pitchFamily="18" charset="0"/>
                                      <a:cs typeface="Calibri" panose="020F0502020204030204" pitchFamily="34" charset="0"/>
                                    </a:rPr>
                                  </m:ctrlPr>
                                </m:fPr>
                                <m:num>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1</m:t>
                                      </m:r>
                                    </m:sub>
                                  </m:sSub>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ea typeface="Cambria Math" panose="02040503050406030204" pitchFamily="18" charset="0"/>
                                          <a:cs typeface="Calibri" panose="020F0502020204030204" pitchFamily="34" charset="0"/>
                                        </a:rPr>
                                        <m:t>𝜎</m:t>
                                      </m:r>
                                    </m:e>
                                    <m:sub>
                                      <m:r>
                                        <a:rPr lang="en-US" sz="2000" b="0" i="1" smtClean="0">
                                          <a:latin typeface="Cambria Math" panose="02040503050406030204" pitchFamily="18" charset="0"/>
                                          <a:cs typeface="Calibri" panose="020F0502020204030204" pitchFamily="34" charset="0"/>
                                        </a:rPr>
                                        <m:t>2</m:t>
                                      </m:r>
                                    </m:sub>
                                    <m:sup>
                                      <m:r>
                                        <a:rPr lang="en-US" sz="2000" b="0" i="1" smtClean="0">
                                          <a:latin typeface="Cambria Math" panose="02040503050406030204" pitchFamily="18" charset="0"/>
                                          <a:cs typeface="Calibri" panose="020F0502020204030204" pitchFamily="34" charset="0"/>
                                        </a:rPr>
                                        <m:t>2</m:t>
                                      </m:r>
                                    </m:sup>
                                  </m:sSubSup>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𝑛</m:t>
                                      </m:r>
                                    </m:e>
                                    <m:sub>
                                      <m:r>
                                        <a:rPr lang="en-US" sz="2000" b="0" i="1" smtClean="0">
                                          <a:latin typeface="Cambria Math" panose="02040503050406030204" pitchFamily="18" charset="0"/>
                                          <a:cs typeface="Calibri" panose="020F0502020204030204" pitchFamily="34" charset="0"/>
                                        </a:rPr>
                                        <m:t>2</m:t>
                                      </m:r>
                                    </m:sub>
                                  </m:sSub>
                                </m:den>
                              </m:f>
                            </m:e>
                          </m:rad>
                        </m:den>
                      </m:f>
                    </m:oMath>
                  </m:oMathPara>
                </a14:m>
                <a:endParaRPr lang="en-US" sz="2000" dirty="0">
                  <a:latin typeface="Calibri" panose="020F0502020204030204" pitchFamily="34" charset="0"/>
                  <a:cs typeface="Calibri" panose="020F0502020204030204" pitchFamily="34" charset="0"/>
                </a:endParaRPr>
              </a:p>
            </p:txBody>
          </p:sp>
        </mc:Choice>
        <mc:Fallback xmlns="">
          <p:sp>
            <p:nvSpPr>
              <p:cNvPr id="5" name="Rectangle 4">
                <a:extLst>
                  <a:ext uri="{FF2B5EF4-FFF2-40B4-BE49-F238E27FC236}">
                    <a16:creationId xmlns:a16="http://schemas.microsoft.com/office/drawing/2014/main" id="{D5C8B6B4-890E-4F1B-81EA-2349091EDCDE}"/>
                  </a:ext>
                </a:extLst>
              </p:cNvPr>
              <p:cNvSpPr>
                <a:spLocks noRot="1" noChangeAspect="1" noMove="1" noResize="1" noEditPoints="1" noAdjustHandles="1" noChangeArrowheads="1" noChangeShapeType="1" noTextEdit="1"/>
              </p:cNvSpPr>
              <p:nvPr/>
            </p:nvSpPr>
            <p:spPr>
              <a:xfrm>
                <a:off x="482181" y="957921"/>
                <a:ext cx="8179637" cy="5828968"/>
              </a:xfrm>
              <a:prstGeom prst="rect">
                <a:avLst/>
              </a:prstGeom>
              <a:blipFill>
                <a:blip r:embed="rId2"/>
                <a:stretch>
                  <a:fillRect l="-820" t="-523" r="-447"/>
                </a:stretch>
              </a:blipFill>
            </p:spPr>
            <p:txBody>
              <a:bodyPr/>
              <a:lstStyle/>
              <a:p>
                <a:r>
                  <a:rPr lang="en-IN">
                    <a:noFill/>
                  </a:rPr>
                  <a:t> </a:t>
                </a:r>
              </a:p>
            </p:txBody>
          </p:sp>
        </mc:Fallback>
      </mc:AlternateContent>
    </p:spTree>
    <p:extLst>
      <p:ext uri="{BB962C8B-B14F-4D97-AF65-F5344CB8AC3E}">
        <p14:creationId xmlns:p14="http://schemas.microsoft.com/office/powerpoint/2010/main" val="3117862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591670" y="676656"/>
            <a:ext cx="8229600" cy="3010441"/>
          </a:xfrm>
          <a:prstGeom prst="rect">
            <a:avLst/>
          </a:prstGeom>
        </p:spPr>
        <p:txBody>
          <a:bodyPr/>
          <a:lstStyle/>
          <a:p>
            <a:pPr>
              <a:buNone/>
            </a:pPr>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known)</a:t>
            </a:r>
            <a:endParaRPr lang="en-US" sz="320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pPr>
              <a:spcAft>
                <a:spcPts val="1200"/>
              </a:spcAft>
            </a:pPr>
            <a:r>
              <a:rPr lang="en-IN" sz="2000" dirty="0">
                <a:latin typeface="Calibri" panose="020F0502020204030204" pitchFamily="34" charset="0"/>
                <a:cs typeface="Calibri" panose="020F0502020204030204" pitchFamily="34" charset="0"/>
              </a:rPr>
              <a:t>Example: Salary of Management trainees with MBA from Premier institute and other institutes are given below:</a:t>
            </a:r>
          </a:p>
          <a:p>
            <a:r>
              <a:rPr lang="en-IN" sz="2000" dirty="0">
                <a:latin typeface="Calibri" panose="020F0502020204030204" pitchFamily="34" charset="0"/>
                <a:cs typeface="Calibri" panose="020F0502020204030204" pitchFamily="34" charset="0"/>
              </a:rPr>
              <a:t>Assume that the salary of Management trainees with MBA from Premier and non-Premier institutes follow normal distribution. </a:t>
            </a:r>
          </a:p>
          <a:p>
            <a:r>
              <a:rPr lang="en-IN" sz="2000" dirty="0">
                <a:latin typeface="Calibri" panose="020F0502020204030204" pitchFamily="34" charset="0"/>
                <a:cs typeface="Calibri" panose="020F0502020204030204" pitchFamily="34" charset="0"/>
              </a:rPr>
              <a:t>Check whether the difference in monthly salary is at least 5000 or more for Management trainees with MBA  from Premier Institutes.</a:t>
            </a:r>
          </a:p>
          <a:p>
            <a:endParaRPr lang="en-US" dirty="0"/>
          </a:p>
        </p:txBody>
      </p:sp>
      <p:pic>
        <p:nvPicPr>
          <p:cNvPr id="5" name="Picture 4"/>
          <p:cNvPicPr>
            <a:picLocks noChangeAspect="1"/>
          </p:cNvPicPr>
          <p:nvPr/>
        </p:nvPicPr>
        <p:blipFill>
          <a:blip r:embed="rId2"/>
          <a:stretch>
            <a:fillRect/>
          </a:stretch>
        </p:blipFill>
        <p:spPr>
          <a:xfrm>
            <a:off x="591670" y="3687097"/>
            <a:ext cx="8120972" cy="1129438"/>
          </a:xfrm>
          <a:prstGeom prst="rect">
            <a:avLst/>
          </a:prstGeom>
        </p:spPr>
      </p:pic>
    </p:spTree>
    <p:extLst>
      <p:ext uri="{BB962C8B-B14F-4D97-AF65-F5344CB8AC3E}">
        <p14:creationId xmlns:p14="http://schemas.microsoft.com/office/powerpoint/2010/main" val="32983716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a:extLst>
              <a:ext uri="{FF2B5EF4-FFF2-40B4-BE49-F238E27FC236}">
                <a16:creationId xmlns:a16="http://schemas.microsoft.com/office/drawing/2014/main" id="{3AD852C1-48FD-4ECF-810D-D95E967D965C}"/>
              </a:ext>
            </a:extLst>
          </p:cNvPr>
          <p:cNvSpPr/>
          <p:nvPr/>
        </p:nvSpPr>
        <p:spPr>
          <a:xfrm>
            <a:off x="636713" y="418004"/>
            <a:ext cx="8345923" cy="2431435"/>
          </a:xfrm>
          <a:prstGeom prst="rect">
            <a:avLst/>
          </a:prstGeom>
        </p:spPr>
        <p:txBody>
          <a:bodyPr wrap="square">
            <a:spAutoFit/>
          </a:bodyPr>
          <a:lstStyle/>
          <a:p>
            <a:pPr>
              <a:spcAft>
                <a:spcPts val="1200"/>
              </a:spcAft>
            </a:pPr>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k</a:t>
            </a:r>
            <a:r>
              <a:rPr lang="en-US" sz="3200" dirty="0" err="1">
                <a:latin typeface="Calibri" panose="020F0502020204030204" pitchFamily="34" charset="0"/>
                <a:cs typeface="Calibri" panose="020F0502020204030204" pitchFamily="34" charset="0"/>
              </a:rPr>
              <a:t>nown</a:t>
            </a:r>
            <a:r>
              <a:rPr lang="en-US" sz="32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Solution</a:t>
            </a:r>
          </a:p>
          <a:p>
            <a:pPr>
              <a:spcAft>
                <a:spcPts val="1200"/>
              </a:spcAft>
            </a:pPr>
            <a:r>
              <a:rPr lang="en-IN" sz="2000" dirty="0">
                <a:latin typeface="Calibri" panose="020F0502020204030204" pitchFamily="34" charset="0"/>
                <a:cs typeface="Calibri" panose="020F0502020204030204" pitchFamily="34" charset="0"/>
              </a:rPr>
              <a:t>We observe from the data, </a:t>
            </a:r>
          </a:p>
          <a:p>
            <a:pPr marL="354013">
              <a:spcAft>
                <a:spcPts val="1200"/>
              </a:spcAft>
            </a:pPr>
            <a:r>
              <a:rPr lang="en-IN" sz="2000" dirty="0">
                <a:latin typeface="Calibri" panose="020F0502020204030204" pitchFamily="34" charset="0"/>
                <a:cs typeface="Calibri" panose="020F0502020204030204" pitchFamily="34" charset="0"/>
              </a:rPr>
              <a:t>n1 = 120 and n2 = 45</a:t>
            </a:r>
          </a:p>
          <a:p>
            <a:pPr marL="354013">
              <a:spcAft>
                <a:spcPts val="1200"/>
              </a:spcAft>
            </a:pPr>
            <a:r>
              <a:rPr lang="el-GR" sz="2000" dirty="0">
                <a:latin typeface="Calibri" panose="020F0502020204030204" pitchFamily="34" charset="0"/>
                <a:cs typeface="Calibri" panose="020F0502020204030204" pitchFamily="34" charset="0"/>
              </a:rPr>
              <a:t>σ</a:t>
            </a:r>
            <a:r>
              <a:rPr lang="en-IN" sz="2000" baseline="-14000" dirty="0">
                <a:latin typeface="Calibri" panose="020F0502020204030204" pitchFamily="34" charset="0"/>
                <a:cs typeface="Calibri" panose="020F0502020204030204" pitchFamily="34" charset="0"/>
              </a:rPr>
              <a:t>1</a:t>
            </a:r>
            <a:r>
              <a:rPr lang="el-GR"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7200; </a:t>
            </a:r>
            <a:r>
              <a:rPr lang="el-GR" sz="2000" dirty="0">
                <a:latin typeface="Calibri" panose="020F0502020204030204" pitchFamily="34" charset="0"/>
                <a:cs typeface="Calibri" panose="020F0502020204030204" pitchFamily="34" charset="0"/>
              </a:rPr>
              <a:t>σ</a:t>
            </a:r>
            <a:r>
              <a:rPr lang="en-IN" sz="2000" dirty="0">
                <a:latin typeface="Calibri" panose="020F0502020204030204" pitchFamily="34" charset="0"/>
                <a:cs typeface="Calibri" panose="020F0502020204030204" pitchFamily="34" charset="0"/>
              </a:rPr>
              <a:t>2</a:t>
            </a:r>
            <a:r>
              <a:rPr lang="el-GR"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4600</a:t>
            </a:r>
          </a:p>
        </p:txBody>
      </p:sp>
      <p:pic>
        <p:nvPicPr>
          <p:cNvPr id="5" name="Picture 4">
            <a:extLst>
              <a:ext uri="{FF2B5EF4-FFF2-40B4-BE49-F238E27FC236}">
                <a16:creationId xmlns:a16="http://schemas.microsoft.com/office/drawing/2014/main" id="{DAFA95C1-EA97-4E21-9215-B8495AABFEA9}"/>
              </a:ext>
            </a:extLst>
          </p:cNvPr>
          <p:cNvPicPr>
            <a:picLocks noChangeAspect="1"/>
          </p:cNvPicPr>
          <p:nvPr/>
        </p:nvPicPr>
        <p:blipFill>
          <a:blip r:embed="rId2"/>
          <a:stretch>
            <a:fillRect/>
          </a:stretch>
        </p:blipFill>
        <p:spPr>
          <a:xfrm>
            <a:off x="1092215" y="2805376"/>
            <a:ext cx="2030172" cy="495300"/>
          </a:xfrm>
          <a:prstGeom prst="rect">
            <a:avLst/>
          </a:prstGeom>
        </p:spPr>
      </p:pic>
      <p:sp>
        <p:nvSpPr>
          <p:cNvPr id="6" name="Rectangle 5">
            <a:extLst>
              <a:ext uri="{FF2B5EF4-FFF2-40B4-BE49-F238E27FC236}">
                <a16:creationId xmlns:a16="http://schemas.microsoft.com/office/drawing/2014/main" id="{994F1DEE-6814-459A-9CE8-F6E879953C71}"/>
              </a:ext>
            </a:extLst>
          </p:cNvPr>
          <p:cNvSpPr/>
          <p:nvPr/>
        </p:nvSpPr>
        <p:spPr>
          <a:xfrm>
            <a:off x="636712" y="3426037"/>
            <a:ext cx="8345923" cy="2554545"/>
          </a:xfrm>
          <a:prstGeom prst="rect">
            <a:avLst/>
          </a:prstGeom>
        </p:spPr>
        <p:txBody>
          <a:bodyPr wrap="square">
            <a:spAutoFit/>
          </a:bodyPr>
          <a:lstStyle/>
          <a:p>
            <a:pPr>
              <a:spcAft>
                <a:spcPts val="1200"/>
              </a:spcAft>
            </a:pPr>
            <a:r>
              <a:rPr lang="en-US" sz="2000" b="1" dirty="0">
                <a:latin typeface="Calibri" panose="020F0502020204030204" pitchFamily="34" charset="0"/>
                <a:cs typeface="Calibri" panose="020F0502020204030204" pitchFamily="34" charset="0"/>
              </a:rPr>
              <a:t>Step 1: </a:t>
            </a:r>
            <a:r>
              <a:rPr lang="en-US" sz="2000" dirty="0">
                <a:latin typeface="Calibri" panose="020F0502020204030204" pitchFamily="34" charset="0"/>
                <a:cs typeface="Calibri" panose="020F0502020204030204" pitchFamily="34" charset="0"/>
              </a:rPr>
              <a:t>State the null and alternative hypothesis</a:t>
            </a:r>
            <a:endParaRPr lang="en-US" sz="2000" b="1" dirty="0">
              <a:latin typeface="Calibri" panose="020F0502020204030204" pitchFamily="34" charset="0"/>
              <a:cs typeface="Calibri" panose="020F0502020204030204" pitchFamily="34" charset="0"/>
            </a:endParaRPr>
          </a:p>
          <a:p>
            <a:pPr marL="354013" lvl="1">
              <a:spcAft>
                <a:spcPts val="1200"/>
              </a:spcAft>
            </a:pPr>
            <a:r>
              <a:rPr lang="en-US" sz="2000" dirty="0">
                <a:latin typeface="Calibri" panose="020F0502020204030204" pitchFamily="34" charset="0"/>
                <a:cs typeface="Calibri" panose="020F0502020204030204" pitchFamily="34" charset="0"/>
              </a:rPr>
              <a:t>H</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µ1 - µ2 ≤ 5000 </a:t>
            </a:r>
          </a:p>
          <a:p>
            <a:pPr marL="354013" lvl="1">
              <a:spcAft>
                <a:spcPts val="1200"/>
              </a:spcAft>
            </a:pPr>
            <a:r>
              <a:rPr lang="en-US" sz="2000" dirty="0">
                <a:latin typeface="Calibri" panose="020F0502020204030204" pitchFamily="34" charset="0"/>
                <a:cs typeface="Calibri" panose="020F0502020204030204" pitchFamily="34" charset="0"/>
              </a:rPr>
              <a:t>H</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µ1 - µ2 &gt; 5000 </a:t>
            </a:r>
          </a:p>
          <a:p>
            <a:pPr>
              <a:spcAft>
                <a:spcPts val="1200"/>
              </a:spcAft>
            </a:pPr>
            <a:r>
              <a:rPr lang="en-IN" sz="2000" b="1" dirty="0">
                <a:latin typeface="Calibri" panose="020F0502020204030204" pitchFamily="34" charset="0"/>
                <a:cs typeface="Calibri" panose="020F0502020204030204" pitchFamily="34" charset="0"/>
              </a:rPr>
              <a:t>Step 2: </a:t>
            </a:r>
            <a:r>
              <a:rPr lang="en-IN" sz="2000" dirty="0">
                <a:latin typeface="Calibri" panose="020F0502020204030204" pitchFamily="34" charset="0"/>
                <a:cs typeface="Calibri" panose="020F0502020204030204" pitchFamily="34" charset="0"/>
              </a:rPr>
              <a:t>Choose the level of significance, α to be 5%.</a:t>
            </a:r>
            <a:endParaRPr lang="en-IN" sz="2000" b="1" dirty="0">
              <a:latin typeface="Calibri" panose="020F0502020204030204" pitchFamily="34" charset="0"/>
              <a:cs typeface="Calibri" panose="020F0502020204030204" pitchFamily="34" charset="0"/>
            </a:endParaRPr>
          </a:p>
          <a:p>
            <a:pPr>
              <a:spcAft>
                <a:spcPts val="1200"/>
              </a:spcAft>
            </a:pPr>
            <a:r>
              <a:rPr lang="en-IN" sz="2000" b="1" dirty="0">
                <a:latin typeface="Calibri" panose="020F0502020204030204" pitchFamily="34" charset="0"/>
                <a:cs typeface="Calibri" panose="020F0502020204030204" pitchFamily="34" charset="0"/>
              </a:rPr>
              <a:t>Step 3: </a:t>
            </a:r>
            <a:r>
              <a:rPr lang="en-IN" sz="2000" dirty="0">
                <a:latin typeface="Calibri" panose="020F0502020204030204" pitchFamily="34" charset="0"/>
                <a:cs typeface="Calibri" panose="020F0502020204030204" pitchFamily="34" charset="0"/>
              </a:rPr>
              <a:t>Choose the appropriate test statistic. Since σ is known, you use the Z distribution and Z as test statistic.</a:t>
            </a:r>
          </a:p>
        </p:txBody>
      </p:sp>
    </p:spTree>
    <p:extLst>
      <p:ext uri="{BB962C8B-B14F-4D97-AF65-F5344CB8AC3E}">
        <p14:creationId xmlns:p14="http://schemas.microsoft.com/office/powerpoint/2010/main" val="13143586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a:extLst>
              <a:ext uri="{FF2B5EF4-FFF2-40B4-BE49-F238E27FC236}">
                <a16:creationId xmlns:a16="http://schemas.microsoft.com/office/drawing/2014/main" id="{3AD852C1-48FD-4ECF-810D-D95E967D965C}"/>
              </a:ext>
            </a:extLst>
          </p:cNvPr>
          <p:cNvSpPr/>
          <p:nvPr/>
        </p:nvSpPr>
        <p:spPr>
          <a:xfrm>
            <a:off x="540031" y="388655"/>
            <a:ext cx="8063938"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5AC96AE-A53E-4982-B09D-D04108A243B0}"/>
                  </a:ext>
                </a:extLst>
              </p:cNvPr>
              <p:cNvSpPr/>
              <p:nvPr/>
            </p:nvSpPr>
            <p:spPr>
              <a:xfrm>
                <a:off x="636713" y="1101401"/>
                <a:ext cx="8357603" cy="5367944"/>
              </a:xfrm>
              <a:prstGeom prst="rect">
                <a:avLst/>
              </a:prstGeom>
            </p:spPr>
            <p:txBody>
              <a:bodyPr wrap="square">
                <a:spAutoFit/>
              </a:bodyPr>
              <a:lstStyle/>
              <a:p>
                <a:pPr algn="just"/>
                <a:r>
                  <a:rPr lang="en-IN" sz="1800" b="1" dirty="0">
                    <a:latin typeface="Calibri" panose="020F0502020204030204" pitchFamily="34" charset="0"/>
                    <a:cs typeface="Calibri" panose="020F0502020204030204" pitchFamily="34" charset="0"/>
                  </a:rPr>
                  <a:t>Step 4: </a:t>
                </a:r>
                <a:r>
                  <a:rPr lang="en-IN" sz="1800" dirty="0">
                    <a:latin typeface="Calibri" panose="020F0502020204030204" pitchFamily="34" charset="0"/>
                    <a:cs typeface="Calibri" panose="020F0502020204030204" pitchFamily="34" charset="0"/>
                  </a:rPr>
                  <a:t>Determine the critical value that divides the rejection and non-region regions.</a:t>
                </a:r>
              </a:p>
              <a:p>
                <a:pPr algn="just"/>
                <a:endParaRPr lang="en-IN" sz="1200" dirty="0">
                  <a:latin typeface="Calibri" panose="020F0502020204030204" pitchFamily="34" charset="0"/>
                  <a:cs typeface="Calibri" panose="020F0502020204030204" pitchFamily="34" charset="0"/>
                </a:endParaRPr>
              </a:p>
              <a:p>
                <a:pPr algn="just"/>
                <a:r>
                  <a:rPr lang="en-IN" sz="1800" dirty="0">
                    <a:latin typeface="Calibri" panose="020F0502020204030204" pitchFamily="34" charset="0"/>
                    <a:cs typeface="Calibri" panose="020F0502020204030204" pitchFamily="34" charset="0"/>
                  </a:rPr>
                  <a:t>The alternative hypothesis has &gt;  sign and therefore has one </a:t>
                </a:r>
                <a:r>
                  <a:rPr lang="en-IN" sz="1800" b="1" dirty="0">
                    <a:latin typeface="Calibri" panose="020F0502020204030204" pitchFamily="34" charset="0"/>
                    <a:cs typeface="Calibri" panose="020F0502020204030204" pitchFamily="34" charset="0"/>
                  </a:rPr>
                  <a:t>tail</a:t>
                </a:r>
                <a:r>
                  <a:rPr lang="en-IN" sz="1800" dirty="0">
                    <a:latin typeface="Calibri" panose="020F0502020204030204" pitchFamily="34" charset="0"/>
                    <a:cs typeface="Calibri" panose="020F0502020204030204" pitchFamily="34" charset="0"/>
                  </a:rPr>
                  <a:t>. The area of rejection of the Z distribution’s right (upper) tail is 0.05. The Z critical value is 1.64 at 5 % level of significance.</a:t>
                </a:r>
              </a:p>
              <a:p>
                <a:pPr algn="just"/>
                <a:endParaRPr lang="en-IN" sz="1200"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Using Critical Value approach</a:t>
                </a:r>
              </a:p>
              <a:p>
                <a:endParaRPr lang="en-IN" b="1"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Step 5: </a:t>
                </a:r>
                <a:r>
                  <a:rPr lang="en-IN" sz="1800" dirty="0">
                    <a:latin typeface="Calibri" panose="020F0502020204030204" pitchFamily="34" charset="0"/>
                    <a:cs typeface="Calibri" panose="020F0502020204030204" pitchFamily="34" charset="0"/>
                  </a:rPr>
                  <a:t>Collect the data, organize the results and compute the value of the test statistic.</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Calibri" panose="020F0502020204030204" pitchFamily="34" charset="0"/>
                        </a:rPr>
                        <m:t>𝑧</m:t>
                      </m:r>
                      <m:r>
                        <a:rPr lang="en-US" sz="1800" b="0" i="1" smtClean="0">
                          <a:latin typeface="Cambria Math" panose="02040503050406030204" pitchFamily="18" charset="0"/>
                          <a:cs typeface="Calibri" panose="020F0502020204030204" pitchFamily="34" charset="0"/>
                        </a:rPr>
                        <m:t>=</m:t>
                      </m:r>
                      <m:f>
                        <m:fPr>
                          <m:ctrlPr>
                            <a:rPr lang="en-US" sz="1800" b="0" i="1" smtClean="0">
                              <a:latin typeface="Cambria Math" panose="02040503050406030204" pitchFamily="18" charset="0"/>
                              <a:cs typeface="Calibri" panose="020F0502020204030204" pitchFamily="34" charset="0"/>
                            </a:rPr>
                          </m:ctrlPr>
                        </m:fPr>
                        <m:num>
                          <m:r>
                            <a:rPr lang="en-US" sz="1800" b="0" i="1" smtClean="0">
                              <a:latin typeface="Cambria Math" panose="02040503050406030204" pitchFamily="18" charset="0"/>
                              <a:cs typeface="Calibri" panose="020F0502020204030204" pitchFamily="34" charset="0"/>
                            </a:rPr>
                            <m:t>(</m:t>
                          </m:r>
                          <m:d>
                            <m:dPr>
                              <m:ctrlPr>
                                <a:rPr lang="en-US" sz="1800" b="0" i="1" smtClean="0">
                                  <a:latin typeface="Cambria Math" panose="02040503050406030204" pitchFamily="18" charset="0"/>
                                  <a:cs typeface="Calibri" panose="020F0502020204030204" pitchFamily="34" charset="0"/>
                                </a:rPr>
                              </m:ctrlPr>
                            </m:dPr>
                            <m:e>
                              <m:r>
                                <a:rPr lang="en-US" sz="1800" b="0" i="1" smtClean="0">
                                  <a:latin typeface="Cambria Math" panose="02040503050406030204" pitchFamily="18" charset="0"/>
                                  <a:cs typeface="Calibri" panose="020F0502020204030204" pitchFamily="34" charset="0"/>
                                </a:rPr>
                                <m:t>67500−58950</m:t>
                              </m:r>
                            </m:e>
                          </m:d>
                          <m:r>
                            <a:rPr lang="en-US" sz="1800" b="0" i="1" smtClean="0">
                              <a:latin typeface="Cambria Math" panose="02040503050406030204" pitchFamily="18" charset="0"/>
                              <a:cs typeface="Calibri" panose="020F0502020204030204" pitchFamily="34" charset="0"/>
                            </a:rPr>
                            <m:t>−5000)</m:t>
                          </m:r>
                        </m:num>
                        <m:den>
                          <m:rad>
                            <m:radPr>
                              <m:degHide m:val="on"/>
                              <m:ctrlPr>
                                <a:rPr lang="en-US" sz="1800" b="0" i="1" smtClean="0">
                                  <a:latin typeface="Cambria Math" panose="02040503050406030204" pitchFamily="18" charset="0"/>
                                  <a:cs typeface="Calibri" panose="020F0502020204030204" pitchFamily="34" charset="0"/>
                                </a:rPr>
                              </m:ctrlPr>
                            </m:radPr>
                            <m:deg/>
                            <m:e>
                              <m:f>
                                <m:fPr>
                                  <m:ctrlPr>
                                    <a:rPr lang="en-US" sz="1800" b="0" i="1" smtClean="0">
                                      <a:latin typeface="Cambria Math" panose="02040503050406030204" pitchFamily="18" charset="0"/>
                                      <a:cs typeface="Calibri" panose="020F0502020204030204" pitchFamily="34" charset="0"/>
                                    </a:rPr>
                                  </m:ctrlPr>
                                </m:fPr>
                                <m:num>
                                  <m:sSup>
                                    <m:sSupPr>
                                      <m:ctrlPr>
                                        <a:rPr lang="en-US" sz="1800" b="0" i="1" smtClean="0">
                                          <a:latin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cs typeface="Calibri" panose="020F0502020204030204" pitchFamily="34" charset="0"/>
                                        </a:rPr>
                                        <m:t>7200</m:t>
                                      </m:r>
                                    </m:e>
                                    <m:sup>
                                      <m:r>
                                        <a:rPr lang="en-US" sz="1800" b="0" i="1" smtClean="0">
                                          <a:latin typeface="Cambria Math" panose="02040503050406030204" pitchFamily="18" charset="0"/>
                                          <a:cs typeface="Calibri" panose="020F0502020204030204" pitchFamily="34" charset="0"/>
                                        </a:rPr>
                                        <m:t>2</m:t>
                                      </m:r>
                                    </m:sup>
                                  </m:sSup>
                                </m:num>
                                <m:den>
                                  <m:r>
                                    <a:rPr lang="en-US" sz="1800" b="0" i="1" smtClean="0">
                                      <a:latin typeface="Cambria Math" panose="02040503050406030204" pitchFamily="18" charset="0"/>
                                      <a:cs typeface="Calibri" panose="020F0502020204030204" pitchFamily="34" charset="0"/>
                                    </a:rPr>
                                    <m:t>120</m:t>
                                  </m:r>
                                </m:den>
                              </m:f>
                              <m:r>
                                <a:rPr lang="en-US" sz="1800" b="0" i="1" smtClean="0">
                                  <a:latin typeface="Cambria Math" panose="02040503050406030204" pitchFamily="18" charset="0"/>
                                  <a:cs typeface="Calibri" panose="020F0502020204030204" pitchFamily="34" charset="0"/>
                                </a:rPr>
                                <m:t>+</m:t>
                              </m:r>
                              <m:f>
                                <m:fPr>
                                  <m:ctrlPr>
                                    <a:rPr lang="en-US" sz="1800" b="0" i="1" smtClean="0">
                                      <a:latin typeface="Cambria Math" panose="02040503050406030204" pitchFamily="18" charset="0"/>
                                      <a:cs typeface="Calibri" panose="020F0502020204030204" pitchFamily="34" charset="0"/>
                                    </a:rPr>
                                  </m:ctrlPr>
                                </m:fPr>
                                <m:num>
                                  <m:sSup>
                                    <m:sSupPr>
                                      <m:ctrlPr>
                                        <a:rPr lang="en-US" sz="1800" b="0" i="1" smtClean="0">
                                          <a:latin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cs typeface="Calibri" panose="020F0502020204030204" pitchFamily="34" charset="0"/>
                                        </a:rPr>
                                        <m:t>4600</m:t>
                                      </m:r>
                                    </m:e>
                                    <m:sup>
                                      <m:r>
                                        <a:rPr lang="en-US" sz="1800" b="0" i="1" smtClean="0">
                                          <a:latin typeface="Cambria Math" panose="02040503050406030204" pitchFamily="18" charset="0"/>
                                          <a:cs typeface="Calibri" panose="020F0502020204030204" pitchFamily="34" charset="0"/>
                                        </a:rPr>
                                        <m:t>2</m:t>
                                      </m:r>
                                    </m:sup>
                                  </m:sSup>
                                </m:num>
                                <m:den>
                                  <m:r>
                                    <a:rPr lang="en-US" sz="1800" b="0" i="1" smtClean="0">
                                      <a:latin typeface="Cambria Math" panose="02040503050406030204" pitchFamily="18" charset="0"/>
                                      <a:cs typeface="Calibri" panose="020F0502020204030204" pitchFamily="34" charset="0"/>
                                    </a:rPr>
                                    <m:t>45</m:t>
                                  </m:r>
                                </m:den>
                              </m:f>
                            </m:e>
                          </m:rad>
                        </m:den>
                      </m:f>
                      <m:r>
                        <a:rPr lang="en-US" sz="1800" b="0" i="1" smtClean="0">
                          <a:latin typeface="Cambria Math" panose="02040503050406030204" pitchFamily="18" charset="0"/>
                          <a:cs typeface="Calibri" panose="020F0502020204030204" pitchFamily="34" charset="0"/>
                        </a:rPr>
                        <m:t>=3.737</m:t>
                      </m:r>
                    </m:oMath>
                  </m:oMathPara>
                </a14:m>
                <a:endParaRPr lang="en-IN" sz="1800" dirty="0">
                  <a:latin typeface="Calibri" panose="020F0502020204030204" pitchFamily="34" charset="0"/>
                  <a:cs typeface="Calibri" panose="020F0502020204030204" pitchFamily="34" charset="0"/>
                </a:endParaRPr>
              </a:p>
              <a:p>
                <a:endParaRPr lang="pl-PL" sz="1100" dirty="0">
                  <a:latin typeface="Calibri" panose="020F0502020204030204" pitchFamily="34" charset="0"/>
                  <a:cs typeface="Calibri" panose="020F0502020204030204" pitchFamily="34" charset="0"/>
                </a:endParaRPr>
              </a:p>
              <a:p>
                <a:r>
                  <a:rPr lang="en-IN" sz="1800" b="1" dirty="0">
                    <a:latin typeface="Calibri" panose="020F0502020204030204" pitchFamily="34" charset="0"/>
                    <a:cs typeface="Calibri" panose="020F0502020204030204" pitchFamily="34" charset="0"/>
                  </a:rPr>
                  <a:t>Step 6: </a:t>
                </a:r>
                <a:r>
                  <a:rPr lang="en-IN" sz="1800" dirty="0">
                    <a:latin typeface="Calibri" panose="020F0502020204030204" pitchFamily="34" charset="0"/>
                    <a:cs typeface="Calibri" panose="020F0502020204030204" pitchFamily="34" charset="0"/>
                  </a:rPr>
                  <a:t>State the statistical decision and the managerial conclusion.</a:t>
                </a:r>
              </a:p>
              <a:p>
                <a:endParaRPr lang="en-IN" sz="1050" dirty="0">
                  <a:latin typeface="Calibri" panose="020F050202020403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Z is in the region of rejection because Z &gt;</a:t>
                </a:r>
                <a:r>
                  <a:rPr lang="en-IN" sz="1800" baseline="-18000"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Z</a:t>
                </a:r>
                <a:r>
                  <a:rPr lang="en-IN" sz="1800" baseline="-18000" dirty="0">
                    <a:latin typeface="Calibri" panose="020F0502020204030204" pitchFamily="34" charset="0"/>
                    <a:cs typeface="Calibri" panose="020F0502020204030204" pitchFamily="34" charset="0"/>
                  </a:rPr>
                  <a:t>CRITICAL</a:t>
                </a:r>
                <a:r>
                  <a:rPr lang="en-IN" sz="1800" dirty="0">
                    <a:latin typeface="Calibri" panose="020F0502020204030204" pitchFamily="34" charset="0"/>
                    <a:cs typeface="Calibri" panose="020F0502020204030204" pitchFamily="34" charset="0"/>
                  </a:rPr>
                  <a:t> (= 1.64) where Z = 3.7374</a:t>
                </a: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So, the statistical decision is to reject the null hypothesis. </a:t>
                </a:r>
              </a:p>
              <a:p>
                <a:pPr marL="285750" indent="-285750">
                  <a:spcAft>
                    <a:spcPts val="60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The managerial conclusion is that sufficient evidence exists to prove that difference in monthly salary is at least 5000 or more for Management trainees with MBA  from Premier Institutes than others.</a:t>
                </a:r>
                <a:endParaRPr lang="en-US" sz="1800" dirty="0">
                  <a:latin typeface="Calibri" panose="020F0502020204030204" pitchFamily="34" charset="0"/>
                  <a:cs typeface="Calibri" panose="020F0502020204030204" pitchFamily="34" charset="0"/>
                </a:endParaRPr>
              </a:p>
            </p:txBody>
          </p:sp>
        </mc:Choice>
        <mc:Fallback xmlns="">
          <p:sp>
            <p:nvSpPr>
              <p:cNvPr id="5" name="Rectangle 4">
                <a:extLst>
                  <a:ext uri="{FF2B5EF4-FFF2-40B4-BE49-F238E27FC236}">
                    <a16:creationId xmlns:a16="http://schemas.microsoft.com/office/drawing/2014/main" id="{45AC96AE-A53E-4982-B09D-D04108A243B0}"/>
                  </a:ext>
                </a:extLst>
              </p:cNvPr>
              <p:cNvSpPr>
                <a:spLocks noRot="1" noChangeAspect="1" noMove="1" noResize="1" noEditPoints="1" noAdjustHandles="1" noChangeArrowheads="1" noChangeShapeType="1" noTextEdit="1"/>
              </p:cNvSpPr>
              <p:nvPr/>
            </p:nvSpPr>
            <p:spPr>
              <a:xfrm>
                <a:off x="636713" y="1101401"/>
                <a:ext cx="8357603" cy="5367944"/>
              </a:xfrm>
              <a:prstGeom prst="rect">
                <a:avLst/>
              </a:prstGeom>
              <a:blipFill>
                <a:blip r:embed="rId2"/>
                <a:stretch>
                  <a:fillRect l="-584" t="-682" r="-656" b="-909"/>
                </a:stretch>
              </a:blipFill>
            </p:spPr>
            <p:txBody>
              <a:bodyPr/>
              <a:lstStyle/>
              <a:p>
                <a:r>
                  <a:rPr lang="en-IN">
                    <a:noFill/>
                  </a:rPr>
                  <a:t> </a:t>
                </a:r>
              </a:p>
            </p:txBody>
          </p:sp>
        </mc:Fallback>
      </mc:AlternateContent>
    </p:spTree>
    <p:extLst>
      <p:ext uri="{BB962C8B-B14F-4D97-AF65-F5344CB8AC3E}">
        <p14:creationId xmlns:p14="http://schemas.microsoft.com/office/powerpoint/2010/main" val="6257444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4" name="Rectangle 3">
            <a:extLst>
              <a:ext uri="{FF2B5EF4-FFF2-40B4-BE49-F238E27FC236}">
                <a16:creationId xmlns:a16="http://schemas.microsoft.com/office/drawing/2014/main" id="{3AD852C1-48FD-4ECF-810D-D95E967D965C}"/>
              </a:ext>
            </a:extLst>
          </p:cNvPr>
          <p:cNvSpPr/>
          <p:nvPr/>
        </p:nvSpPr>
        <p:spPr>
          <a:xfrm>
            <a:off x="370230" y="188451"/>
            <a:ext cx="7902574"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Two-Sample test - Z test for Mean (</a:t>
            </a:r>
            <a:r>
              <a:rPr lang="el-GR" sz="3200" dirty="0">
                <a:latin typeface="Calibri" panose="020F0502020204030204" pitchFamily="34" charset="0"/>
                <a:cs typeface="Calibri" panose="020F0502020204030204" pitchFamily="34" charset="0"/>
              </a:rPr>
              <a:t>σ</a:t>
            </a:r>
            <a:r>
              <a:rPr lang="en-IN" sz="32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known)</a:t>
            </a:r>
          </a:p>
        </p:txBody>
      </p:sp>
      <p:sp>
        <p:nvSpPr>
          <p:cNvPr id="5" name="Rectangle 4">
            <a:extLst>
              <a:ext uri="{FF2B5EF4-FFF2-40B4-BE49-F238E27FC236}">
                <a16:creationId xmlns:a16="http://schemas.microsoft.com/office/drawing/2014/main" id="{45AC96AE-A53E-4982-B09D-D04108A243B0}"/>
              </a:ext>
            </a:extLst>
          </p:cNvPr>
          <p:cNvSpPr/>
          <p:nvPr/>
        </p:nvSpPr>
        <p:spPr>
          <a:xfrm>
            <a:off x="283437" y="882889"/>
            <a:ext cx="8577125" cy="5786199"/>
          </a:xfrm>
          <a:prstGeom prst="rect">
            <a:avLst/>
          </a:prstGeom>
        </p:spPr>
        <p:txBody>
          <a:bodyPr wrap="square">
            <a:spAutoFit/>
          </a:bodyPr>
          <a:lstStyle/>
          <a:p>
            <a:pPr algn="just">
              <a:spcAft>
                <a:spcPts val="1200"/>
              </a:spcAft>
            </a:pPr>
            <a:r>
              <a:rPr lang="en-IN" sz="2000" b="1" dirty="0">
                <a:latin typeface="Calibri" panose="020F0502020204030204" pitchFamily="34" charset="0"/>
                <a:cs typeface="Calibri" panose="020F0502020204030204" pitchFamily="34" charset="0"/>
              </a:rPr>
              <a:t>Step 4: </a:t>
            </a:r>
            <a:r>
              <a:rPr lang="en-IN" sz="2000" dirty="0">
                <a:latin typeface="Calibri" panose="020F0502020204030204" pitchFamily="34" charset="0"/>
                <a:cs typeface="Calibri" panose="020F0502020204030204" pitchFamily="34" charset="0"/>
              </a:rPr>
              <a:t>Determine the critical value that divides the rejection and non-region regions.</a:t>
            </a:r>
          </a:p>
          <a:p>
            <a:pPr algn="just">
              <a:spcAft>
                <a:spcPts val="1200"/>
              </a:spcAft>
            </a:pPr>
            <a:r>
              <a:rPr lang="en-IN" sz="2000" dirty="0">
                <a:latin typeface="Calibri" panose="020F0502020204030204" pitchFamily="34" charset="0"/>
                <a:cs typeface="Calibri" panose="020F0502020204030204" pitchFamily="34" charset="0"/>
              </a:rPr>
              <a:t>The alternative hypothesis has &gt;  sign and therefore has one </a:t>
            </a:r>
            <a:r>
              <a:rPr lang="en-IN" sz="2000" b="1" dirty="0">
                <a:latin typeface="Calibri" panose="020F0502020204030204" pitchFamily="34" charset="0"/>
                <a:cs typeface="Calibri" panose="020F0502020204030204" pitchFamily="34" charset="0"/>
              </a:rPr>
              <a:t>tail</a:t>
            </a:r>
            <a:r>
              <a:rPr lang="en-IN" sz="2000" dirty="0">
                <a:latin typeface="Calibri" panose="020F0502020204030204" pitchFamily="34" charset="0"/>
                <a:cs typeface="Calibri" panose="020F0502020204030204" pitchFamily="34" charset="0"/>
              </a:rPr>
              <a:t>. The area of rejection of the Z distribution’s right (upper) tail is 0.05. The Z critical value is 1.64 at 5 % level of significance.</a:t>
            </a:r>
          </a:p>
          <a:p>
            <a:pPr>
              <a:spcAft>
                <a:spcPts val="1200"/>
              </a:spcAft>
            </a:pPr>
            <a:r>
              <a:rPr lang="en-IN" sz="2000" b="1" dirty="0">
                <a:latin typeface="Calibri" panose="020F0502020204030204" pitchFamily="34" charset="0"/>
                <a:cs typeface="Calibri" panose="020F0502020204030204" pitchFamily="34" charset="0"/>
              </a:rPr>
              <a:t>P Value approach</a:t>
            </a:r>
          </a:p>
          <a:p>
            <a:pPr>
              <a:spcAft>
                <a:spcPts val="1200"/>
              </a:spcAft>
            </a:pPr>
            <a:r>
              <a:rPr lang="en-IN" sz="2000" b="1" dirty="0">
                <a:latin typeface="Calibri" panose="020F0502020204030204" pitchFamily="34" charset="0"/>
                <a:cs typeface="Calibri" panose="020F0502020204030204" pitchFamily="34" charset="0"/>
              </a:rPr>
              <a:t>Step 5: </a:t>
            </a:r>
            <a:r>
              <a:rPr lang="en-IN" sz="2000" dirty="0">
                <a:latin typeface="Calibri" panose="020F0502020204030204" pitchFamily="34" charset="0"/>
                <a:cs typeface="Calibri" panose="020F0502020204030204" pitchFamily="34" charset="0"/>
              </a:rPr>
              <a:t>Collect the data, organize the results and compute the value of the test statistic.</a:t>
            </a:r>
          </a:p>
          <a:p>
            <a:pPr marL="354013">
              <a:spcAft>
                <a:spcPts val="1200"/>
              </a:spcAft>
            </a:pPr>
            <a:r>
              <a:rPr lang="pl-PL"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P-value = 9.296022e-05</a:t>
            </a:r>
          </a:p>
          <a:p>
            <a:pPr>
              <a:spcAft>
                <a:spcPts val="1200"/>
              </a:spcAft>
            </a:pPr>
            <a:r>
              <a:rPr lang="en-IN" sz="2000" b="1" dirty="0">
                <a:latin typeface="Calibri" panose="020F0502020204030204" pitchFamily="34" charset="0"/>
                <a:cs typeface="Calibri" panose="020F0502020204030204" pitchFamily="34" charset="0"/>
              </a:rPr>
              <a:t>Step 6: </a:t>
            </a:r>
            <a:r>
              <a:rPr lang="en-IN" sz="2000" dirty="0">
                <a:latin typeface="Calibri" panose="020F0502020204030204" pitchFamily="34" charset="0"/>
                <a:cs typeface="Calibri" panose="020F0502020204030204" pitchFamily="34" charset="0"/>
              </a:rPr>
              <a:t>State the statistical decision and the managerial conclusion.</a:t>
            </a:r>
          </a:p>
          <a:p>
            <a:pPr marL="452438" indent="-276225">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Since P-value (= 9.296022e-05) &lt; 0.05 (our level of significance), we reject null hypothesis.</a:t>
            </a:r>
          </a:p>
          <a:p>
            <a:pPr marL="452438" indent="-276225">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The managerial conclusion is that sufficient evidence exists to prove that difference in monthly salary is at least 5000 or more for Management trainees with MBA  from Premier Institutes than others.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4917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199" y="1185475"/>
            <a:ext cx="8509819" cy="5402138"/>
          </a:xfrm>
          <a:prstGeom prst="rect">
            <a:avLst/>
          </a:prstGeom>
        </p:spPr>
        <p:txBody>
          <a:bodyPr/>
          <a:lstStyle/>
          <a:p>
            <a:pPr marL="176213" indent="-1762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Compare a population parameter such as mean before and after intervention.</a:t>
            </a:r>
          </a:p>
          <a:p>
            <a:pPr marL="176213" indent="-176213" algn="just">
              <a:spcAft>
                <a:spcPts val="1200"/>
              </a:spcAft>
              <a:buFont typeface="Arial" panose="020B0604020202020204" pitchFamily="34" charset="0"/>
              <a:buChar char="•"/>
            </a:pPr>
            <a:r>
              <a:rPr lang="en-IN" sz="2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n a paired t test, the data related to a parameter is captured twice, once before the intervention and once after the intervention. (Example: Amount of alcohol consumed by people before and after marriage break-up)</a:t>
            </a:r>
          </a:p>
          <a:p>
            <a:pPr>
              <a:spcAft>
                <a:spcPts val="1200"/>
              </a:spcAft>
              <a:buNone/>
            </a:pPr>
            <a:r>
              <a:rPr lang="en-US" sz="2000" i="1" dirty="0">
                <a:latin typeface="Calibri" panose="020F0502020204030204" pitchFamily="34" charset="0"/>
                <a:cs typeface="Calibri" panose="020F0502020204030204" pitchFamily="34" charset="0"/>
              </a:rPr>
              <a:t>Assumptions:</a:t>
            </a:r>
          </a:p>
          <a:p>
            <a:pPr>
              <a:spcAft>
                <a:spcPts val="1200"/>
              </a:spcAft>
              <a:tabLst>
                <a:tab pos="714375" algn="l"/>
              </a:tabLst>
            </a:pPr>
            <a:r>
              <a:rPr lang="en-US" sz="2000" dirty="0">
                <a:latin typeface="Calibri" panose="020F0502020204030204" pitchFamily="34" charset="0"/>
                <a:cs typeface="Calibri" panose="020F0502020204030204" pitchFamily="34" charset="0"/>
              </a:rPr>
              <a:t>The differences between the estimated parameter before and after intervention follow a normal distribution.</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Test statistic, t = (D - µ</a:t>
            </a:r>
            <a:r>
              <a:rPr lang="en-US" sz="2000" baseline="-14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a:t>
            </a:r>
            <a:r>
              <a:rPr lang="en-US" sz="2000" baseline="-14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(S</a:t>
            </a:r>
            <a:r>
              <a:rPr lang="en-US" sz="2000" baseline="-12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√(n)) follows a t distribution with n -1 degrees of freedom.</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Here D is the mean difference in the estimated parameter values before and after the treatment</a:t>
            </a:r>
          </a:p>
          <a:p>
            <a:pPr marL="354013" indent="-354013">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is the hypothesized mean difference and S</a:t>
            </a:r>
            <a:r>
              <a:rPr lang="en-US" sz="2000" baseline="-12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is the corresponding standard deviation. </a:t>
            </a:r>
          </a:p>
          <a:p>
            <a:pPr>
              <a:spcAft>
                <a:spcPts val="1200"/>
              </a:spcAft>
            </a:pPr>
            <a:endParaRPr lang="en-US" sz="2000" dirty="0">
              <a:latin typeface="Calibri" panose="020F0502020204030204" pitchFamily="34" charset="0"/>
              <a:cs typeface="Calibri" panose="020F0502020204030204" pitchFamily="34" charset="0"/>
            </a:endParaRPr>
          </a:p>
        </p:txBody>
      </p:sp>
      <p:sp>
        <p:nvSpPr>
          <p:cNvPr id="4" name="TextBox 3"/>
          <p:cNvSpPr txBox="1"/>
          <p:nvPr/>
        </p:nvSpPr>
        <p:spPr>
          <a:xfrm>
            <a:off x="457200" y="376518"/>
            <a:ext cx="8087032" cy="584775"/>
          </a:xfrm>
          <a:prstGeom prst="rect">
            <a:avLst/>
          </a:prstGeom>
          <a:noFill/>
        </p:spPr>
        <p:txBody>
          <a:bodyPr wrap="square" rtlCol="0">
            <a:spAutoFit/>
          </a:bodyPr>
          <a:lstStyle/>
          <a:p>
            <a:r>
              <a:rPr lang="en-US" sz="3200" dirty="0"/>
              <a:t>Matched/Paired Sample Hypothesis Test</a:t>
            </a:r>
          </a:p>
        </p:txBody>
      </p:sp>
    </p:spTree>
    <p:extLst>
      <p:ext uri="{BB962C8B-B14F-4D97-AF65-F5344CB8AC3E}">
        <p14:creationId xmlns:p14="http://schemas.microsoft.com/office/powerpoint/2010/main" val="22894591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1166018"/>
            <a:ext cx="8229600" cy="4448201"/>
          </a:xfrm>
          <a:prstGeom prst="rect">
            <a:avLst/>
          </a:prstGeom>
        </p:spPr>
        <p:txBody>
          <a:bodyPr/>
          <a:lstStyle/>
          <a:p>
            <a:pPr marL="101600" indent="0" algn="just">
              <a:spcAft>
                <a:spcPts val="1200"/>
              </a:spcAft>
              <a:buNone/>
            </a:pPr>
            <a:r>
              <a:rPr lang="en-US" sz="2000" dirty="0">
                <a:latin typeface="Calibri" panose="020F0502020204030204" pitchFamily="34" charset="0"/>
                <a:cs typeface="Calibri" panose="020F0502020204030204" pitchFamily="34" charset="0"/>
              </a:rPr>
              <a:t>A researcher believes that Cholesterol level of participants of  a meditation program will be lesser after completing the program than before attending the program. Check the claim at 5% level of significance.</a:t>
            </a:r>
            <a:endParaRPr lang="en-US" sz="1050" dirty="0">
              <a:latin typeface="Calibri" panose="020F0502020204030204" pitchFamily="34" charset="0"/>
              <a:cs typeface="Calibri" panose="020F0502020204030204" pitchFamily="34" charset="0"/>
            </a:endParaRPr>
          </a:p>
          <a:p>
            <a:pPr marL="101600" indent="0">
              <a:spcAft>
                <a:spcPts val="1200"/>
              </a:spcAft>
              <a:buNone/>
            </a:pPr>
            <a:r>
              <a:rPr lang="en-IN" sz="2000" dirty="0">
                <a:latin typeface="Calibri" panose="020F0502020204030204" pitchFamily="34" charset="0"/>
                <a:cs typeface="Calibri" panose="020F0502020204030204" pitchFamily="34" charset="0"/>
              </a:rPr>
              <a:t>Sample size = 50, D = 14 </a:t>
            </a:r>
            <a:r>
              <a:rPr lang="en-US" sz="2000" dirty="0">
                <a:latin typeface="Calibri" panose="020F0502020204030204" pitchFamily="34" charset="0"/>
                <a:cs typeface="Calibri" panose="020F0502020204030204" pitchFamily="34" charset="0"/>
              </a:rPr>
              <a:t>S</a:t>
            </a:r>
            <a:r>
              <a:rPr lang="en-US" sz="2000" baseline="-12000" dirty="0">
                <a:latin typeface="Calibri" panose="020F0502020204030204" pitchFamily="34" charset="0"/>
                <a:cs typeface="Calibri" panose="020F0502020204030204" pitchFamily="34" charset="0"/>
              </a:rPr>
              <a:t>D</a:t>
            </a:r>
            <a:r>
              <a:rPr lang="en-IN" sz="2000" dirty="0">
                <a:latin typeface="Calibri" panose="020F0502020204030204" pitchFamily="34" charset="0"/>
                <a:cs typeface="Calibri" panose="020F0502020204030204" pitchFamily="34" charset="0"/>
              </a:rPr>
              <a:t> = 8.5 </a:t>
            </a: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 10 mg/dL </a:t>
            </a:r>
            <a:endParaRPr lang="en-IN" sz="500" dirty="0">
              <a:latin typeface="Calibri" panose="020F0502020204030204" pitchFamily="34" charset="0"/>
              <a:cs typeface="Calibri" panose="020F0502020204030204" pitchFamily="34" charset="0"/>
            </a:endParaRPr>
          </a:p>
          <a:p>
            <a:pPr marL="101600" indent="0">
              <a:spcAft>
                <a:spcPts val="1200"/>
              </a:spcAft>
              <a:buNone/>
            </a:pPr>
            <a:r>
              <a:rPr lang="en-US" sz="2400" b="1" dirty="0">
                <a:latin typeface="Calibri" panose="020F0502020204030204" pitchFamily="34" charset="0"/>
                <a:cs typeface="Calibri" panose="020F0502020204030204" pitchFamily="34" charset="0"/>
              </a:rPr>
              <a:t>Solution</a:t>
            </a:r>
            <a:r>
              <a:rPr lang="en-US" sz="2400" dirty="0">
                <a:latin typeface="Calibri" panose="020F0502020204030204" pitchFamily="34" charset="0"/>
                <a:cs typeface="Calibri" panose="020F0502020204030204" pitchFamily="34" charset="0"/>
              </a:rPr>
              <a:t>:</a:t>
            </a:r>
            <a:endParaRPr lang="en-US" sz="1100" dirty="0">
              <a:latin typeface="Calibri" panose="020F0502020204030204" pitchFamily="34" charset="0"/>
              <a:cs typeface="Calibri" panose="020F0502020204030204" pitchFamily="34" charset="0"/>
            </a:endParaRPr>
          </a:p>
          <a:p>
            <a:pPr marL="101600" indent="0">
              <a:spcAft>
                <a:spcPts val="1200"/>
              </a:spcAft>
              <a:buNone/>
            </a:pPr>
            <a:r>
              <a:rPr lang="en-US" sz="2000" b="1" dirty="0">
                <a:latin typeface="Calibri" panose="020F0502020204030204" pitchFamily="34" charset="0"/>
                <a:cs typeface="Calibri" panose="020F0502020204030204" pitchFamily="34" charset="0"/>
              </a:rPr>
              <a:t>Step 1</a:t>
            </a:r>
            <a:r>
              <a:rPr lang="en-US" sz="2000" dirty="0">
                <a:latin typeface="Calibri" panose="020F0502020204030204" pitchFamily="34" charset="0"/>
                <a:cs typeface="Calibri" panose="020F0502020204030204" pitchFamily="34" charset="0"/>
              </a:rPr>
              <a:t>: State the null and alternative hypothesis</a:t>
            </a:r>
          </a:p>
          <a:p>
            <a:pPr marL="101600" indent="0">
              <a:buNone/>
            </a:pPr>
            <a:r>
              <a:rPr lang="en-US" sz="2000" dirty="0">
                <a:latin typeface="Calibri" panose="020F0502020204030204" pitchFamily="34" charset="0"/>
                <a:cs typeface="Calibri" panose="020F0502020204030204" pitchFamily="34" charset="0"/>
              </a:rPr>
              <a:t>H0:    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10</a:t>
            </a:r>
          </a:p>
          <a:p>
            <a:pPr marL="101600" indent="0">
              <a:spcAft>
                <a:spcPts val="1200"/>
              </a:spcAft>
              <a:buNone/>
            </a:pPr>
            <a:r>
              <a:rPr lang="en-US" sz="2000" dirty="0">
                <a:latin typeface="Calibri" panose="020F0502020204030204" pitchFamily="34" charset="0"/>
                <a:cs typeface="Calibri" panose="020F0502020204030204" pitchFamily="34" charset="0"/>
              </a:rPr>
              <a:t>HA:    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&gt; 10</a:t>
            </a:r>
          </a:p>
          <a:p>
            <a:pPr marL="101600" indent="0">
              <a:spcAft>
                <a:spcPts val="1200"/>
              </a:spcAft>
              <a:buNone/>
            </a:pPr>
            <a:r>
              <a:rPr lang="en-US" sz="2000" b="1" dirty="0">
                <a:latin typeface="Calibri" panose="020F0502020204030204" pitchFamily="34" charset="0"/>
                <a:cs typeface="Calibri" panose="020F0502020204030204" pitchFamily="34" charset="0"/>
              </a:rPr>
              <a:t>Step 2</a:t>
            </a:r>
            <a:r>
              <a:rPr lang="en-US" sz="2000" dirty="0">
                <a:latin typeface="Calibri" panose="020F0502020204030204" pitchFamily="34" charset="0"/>
                <a:cs typeface="Calibri" panose="020F0502020204030204" pitchFamily="34" charset="0"/>
              </a:rPr>
              <a:t>: Choose the level of significance, α to be 5% and sample size is 50</a:t>
            </a:r>
          </a:p>
          <a:p>
            <a:pPr marL="101600" indent="0">
              <a:spcAft>
                <a:spcPts val="1200"/>
              </a:spcAft>
              <a:buNone/>
            </a:pPr>
            <a:r>
              <a:rPr lang="en-US" sz="2000" b="1" dirty="0">
                <a:latin typeface="Calibri" panose="020F0502020204030204" pitchFamily="34" charset="0"/>
                <a:cs typeface="Calibri" panose="020F0502020204030204" pitchFamily="34" charset="0"/>
              </a:rPr>
              <a:t>Step 3</a:t>
            </a:r>
            <a:r>
              <a:rPr lang="en-US" sz="2000" dirty="0">
                <a:latin typeface="Calibri" panose="020F0502020204030204" pitchFamily="34" charset="0"/>
                <a:cs typeface="Calibri" panose="020F0502020204030204" pitchFamily="34" charset="0"/>
              </a:rPr>
              <a:t>: Choose the appropriate test statistic. Since σ is unknown, you use the t distribution and t as test statistic.</a:t>
            </a:r>
          </a:p>
          <a:p>
            <a:pPr marL="101600" indent="0">
              <a:spcAft>
                <a:spcPts val="1200"/>
              </a:spcAft>
              <a:buNone/>
            </a:pPr>
            <a:endParaRPr lang="en-US" sz="1800" dirty="0"/>
          </a:p>
        </p:txBody>
      </p:sp>
      <p:sp>
        <p:nvSpPr>
          <p:cNvPr id="4" name="TextBox 3"/>
          <p:cNvSpPr txBox="1"/>
          <p:nvPr/>
        </p:nvSpPr>
        <p:spPr>
          <a:xfrm>
            <a:off x="457200" y="384806"/>
            <a:ext cx="7167716"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Example of Paired Sample t Test </a:t>
            </a:r>
          </a:p>
        </p:txBody>
      </p:sp>
    </p:spTree>
    <p:extLst>
      <p:ext uri="{BB962C8B-B14F-4D97-AF65-F5344CB8AC3E}">
        <p14:creationId xmlns:p14="http://schemas.microsoft.com/office/powerpoint/2010/main" val="28713870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577644" y="1218955"/>
                <a:ext cx="8465573" cy="3746336"/>
              </a:xfrm>
              <a:prstGeom prst="rect">
                <a:avLst/>
              </a:prstGeom>
            </p:spPr>
            <p:txBody>
              <a:bodyPr/>
              <a:lstStyle/>
              <a:p>
                <a:pPr marL="101600" indent="0">
                  <a:spcAft>
                    <a:spcPts val="1200"/>
                  </a:spcAft>
                  <a:buNone/>
                </a:pPr>
                <a:r>
                  <a:rPr lang="en-US" sz="2000" b="1" dirty="0">
                    <a:latin typeface="Calibri" panose="020F0502020204030204" pitchFamily="34" charset="0"/>
                    <a:cs typeface="Calibri" panose="020F0502020204030204" pitchFamily="34" charset="0"/>
                  </a:rPr>
                  <a:t>Using P Value approach</a:t>
                </a:r>
                <a:endParaRPr lang="en-IN" sz="2000" b="1" dirty="0">
                  <a:latin typeface="Calibri" panose="020F0502020204030204" pitchFamily="34" charset="0"/>
                  <a:cs typeface="Calibri" panose="020F0502020204030204" pitchFamily="34" charset="0"/>
                </a:endParaRPr>
              </a:p>
              <a:p>
                <a:pPr marL="101600" indent="0">
                  <a:spcAft>
                    <a:spcPts val="1200"/>
                  </a:spcAft>
                  <a:buNone/>
                </a:pPr>
                <a:r>
                  <a:rPr lang="en-IN" sz="2000" b="1" dirty="0">
                    <a:latin typeface="Calibri" panose="020F0502020204030204" pitchFamily="34" charset="0"/>
                    <a:cs typeface="Calibri" panose="020F0502020204030204" pitchFamily="34" charset="0"/>
                  </a:rPr>
                  <a:t>Step 4</a:t>
                </a:r>
                <a:r>
                  <a:rPr lang="en-IN" sz="2000" dirty="0">
                    <a:latin typeface="Calibri" panose="020F0502020204030204" pitchFamily="34" charset="0"/>
                    <a:cs typeface="Calibri" panose="020F0502020204030204" pitchFamily="34" charset="0"/>
                  </a:rPr>
                  <a:t>: Determine the critical value that divides the rejection and non-rejection regions.</a:t>
                </a:r>
              </a:p>
              <a:p>
                <a:pPr marL="101600" indent="0">
                  <a:spcAft>
                    <a:spcPts val="1200"/>
                  </a:spcAft>
                  <a:buNone/>
                </a:pPr>
                <a:r>
                  <a:rPr lang="en-IN" sz="2000" dirty="0">
                    <a:latin typeface="Calibri" panose="020F0502020204030204" pitchFamily="34" charset="0"/>
                    <a:cs typeface="Calibri" panose="020F0502020204030204" pitchFamily="34" charset="0"/>
                  </a:rPr>
                  <a:t>n=50, D = 14 </a:t>
                </a:r>
                <a:r>
                  <a:rPr lang="en-US" sz="2000" dirty="0">
                    <a:latin typeface="Calibri" panose="020F0502020204030204" pitchFamily="34" charset="0"/>
                    <a:cs typeface="Calibri" panose="020F0502020204030204" pitchFamily="34" charset="0"/>
                  </a:rPr>
                  <a:t>S</a:t>
                </a:r>
                <a:r>
                  <a:rPr lang="en-US" sz="2000" baseline="-12000" dirty="0">
                    <a:latin typeface="Calibri" panose="020F0502020204030204" pitchFamily="34" charset="0"/>
                    <a:cs typeface="Calibri" panose="020F0502020204030204" pitchFamily="34" charset="0"/>
                  </a:rPr>
                  <a:t>D</a:t>
                </a:r>
                <a:r>
                  <a:rPr lang="en-IN" sz="2000" dirty="0">
                    <a:latin typeface="Calibri" panose="020F0502020204030204" pitchFamily="34" charset="0"/>
                    <a:cs typeface="Calibri" panose="020F0502020204030204" pitchFamily="34" charset="0"/>
                  </a:rPr>
                  <a:t> = 8.5 </a:t>
                </a:r>
                <a:r>
                  <a:rPr lang="en-US" sz="2000" dirty="0">
                    <a:latin typeface="Calibri" panose="020F0502020204030204" pitchFamily="34" charset="0"/>
                    <a:cs typeface="Calibri" panose="020F0502020204030204" pitchFamily="34" charset="0"/>
                  </a:rPr>
                  <a:t>µ</a:t>
                </a:r>
                <a:r>
                  <a:rPr lang="en-US" sz="2000" baseline="-14000" dirty="0">
                    <a:latin typeface="Calibri" panose="020F0502020204030204" pitchFamily="34" charset="0"/>
                    <a:cs typeface="Calibri" panose="020F0502020204030204" pitchFamily="34" charset="0"/>
                  </a:rPr>
                  <a:t>D </a:t>
                </a:r>
                <a:r>
                  <a:rPr lang="en-US" sz="2000" dirty="0">
                    <a:latin typeface="Calibri" panose="020F0502020204030204" pitchFamily="34" charset="0"/>
                    <a:cs typeface="Calibri" panose="020F0502020204030204" pitchFamily="34" charset="0"/>
                  </a:rPr>
                  <a:t> = 10 mg/dL</a:t>
                </a:r>
              </a:p>
              <a:p>
                <a:pPr marL="895350">
                  <a:spcAft>
                    <a:spcPts val="1200"/>
                  </a:spcAft>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𝐷</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𝐷</m:t>
                              </m:r>
                            </m:sub>
                          </m:sSub>
                          <m:r>
                            <a:rPr lang="en-US" sz="2000" b="0" i="1" smtClean="0">
                              <a:latin typeface="Cambria Math" panose="02040503050406030204" pitchFamily="18" charset="0"/>
                              <a:cs typeface="Calibri" panose="020F0502020204030204" pitchFamily="34" charset="0"/>
                            </a:rPr>
                            <m:t>) </m:t>
                          </m:r>
                        </m:num>
                        <m:den>
                          <m:d>
                            <m:dPr>
                              <m:ctrlPr>
                                <a:rPr lang="en-US" sz="2000" b="0" i="1" smtClean="0">
                                  <a:latin typeface="Cambria Math" panose="02040503050406030204" pitchFamily="18" charset="0"/>
                                  <a:cs typeface="Calibri" panose="020F0502020204030204" pitchFamily="34" charset="0"/>
                                </a:rPr>
                              </m:ctrlPr>
                            </m:dPr>
                            <m:e>
                              <m:f>
                                <m:fPr>
                                  <m:type m:val="skw"/>
                                  <m:ctrlPr>
                                    <a:rPr lang="en-US" sz="2000" b="0" i="1" smtClean="0">
                                      <a:latin typeface="Cambria Math" panose="02040503050406030204" pitchFamily="18" charset="0"/>
                                      <a:cs typeface="Calibri" panose="020F0502020204030204" pitchFamily="34" charset="0"/>
                                    </a:rPr>
                                  </m:ctrlPr>
                                </m:fPr>
                                <m:num>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𝑠</m:t>
                                      </m:r>
                                    </m:e>
                                    <m:sub>
                                      <m:r>
                                        <a:rPr lang="en-US" sz="2000" b="0" i="1" smtClean="0">
                                          <a:latin typeface="Cambria Math" panose="02040503050406030204" pitchFamily="18" charset="0"/>
                                          <a:cs typeface="Calibri" panose="020F0502020204030204" pitchFamily="34" charset="0"/>
                                        </a:rPr>
                                        <m:t>𝐷</m:t>
                                      </m:r>
                                    </m:sub>
                                  </m:sSub>
                                </m:num>
                                <m:den>
                                  <m:rad>
                                    <m:radPr>
                                      <m:degHide m:val="on"/>
                                      <m:ctrlPr>
                                        <a:rPr lang="en-US" sz="2000" b="0" i="1" smtClean="0">
                                          <a:latin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cs typeface="Calibri" panose="020F0502020204030204" pitchFamily="34" charset="0"/>
                                        </a:rPr>
                                        <m:t>𝑛</m:t>
                                      </m:r>
                                    </m:e>
                                  </m:rad>
                                </m:den>
                              </m:f>
                            </m:e>
                          </m:d>
                        </m:den>
                      </m:f>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(14−10)</m:t>
                          </m:r>
                        </m:num>
                        <m:den>
                          <m:f>
                            <m:fPr>
                              <m:type m:val="skw"/>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8.5</m:t>
                              </m:r>
                            </m:num>
                            <m:den>
                              <m:rad>
                                <m:radPr>
                                  <m:degHide m:val="on"/>
                                  <m:ctrlPr>
                                    <a:rPr lang="en-US" sz="2000" b="0" i="1" smtClean="0">
                                      <a:latin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cs typeface="Calibri" panose="020F0502020204030204" pitchFamily="34" charset="0"/>
                                    </a:rPr>
                                    <m:t>50</m:t>
                                  </m:r>
                                </m:e>
                              </m:rad>
                            </m:den>
                          </m:f>
                        </m:den>
                      </m:f>
                      <m:r>
                        <a:rPr lang="en-US" sz="2000" b="0" i="1" smtClean="0">
                          <a:latin typeface="Cambria Math" panose="02040503050406030204" pitchFamily="18" charset="0"/>
                          <a:cs typeface="Calibri" panose="020F0502020204030204" pitchFamily="34" charset="0"/>
                        </a:rPr>
                        <m:t>=3.328</m:t>
                      </m:r>
                    </m:oMath>
                  </m:oMathPara>
                </a14:m>
                <a:endParaRPr lang="pt-BR" sz="2000" dirty="0">
                  <a:latin typeface="Calibri" panose="020F0502020204030204" pitchFamily="34" charset="0"/>
                  <a:cs typeface="Calibri" panose="020F0502020204030204" pitchFamily="34" charset="0"/>
                </a:endParaRPr>
              </a:p>
              <a:p>
                <a:pPr marL="101600" indent="0">
                  <a:spcAft>
                    <a:spcPts val="1200"/>
                  </a:spcAft>
                  <a:buNone/>
                </a:pPr>
                <a:r>
                  <a:rPr lang="pt-BR" sz="2000" dirty="0">
                    <a:latin typeface="Calibri" panose="020F0502020204030204" pitchFamily="34" charset="0"/>
                    <a:cs typeface="Calibri" panose="020F0502020204030204" pitchFamily="34" charset="0"/>
                  </a:rPr>
                  <a:t>Critical value for t when </a:t>
                </a:r>
                <a:r>
                  <a:rPr lang="el-GR" sz="2000" dirty="0">
                    <a:latin typeface="Calibri" panose="020F0502020204030204" pitchFamily="34" charset="0"/>
                    <a:cs typeface="Calibri" panose="020F0502020204030204" pitchFamily="34" charset="0"/>
                  </a:rPr>
                  <a:t>α</a:t>
                </a:r>
                <a:r>
                  <a:rPr lang="en-IN" sz="2000" dirty="0">
                    <a:latin typeface="Calibri" panose="020F0502020204030204" pitchFamily="34" charset="0"/>
                    <a:cs typeface="Calibri" panose="020F0502020204030204" pitchFamily="34" charset="0"/>
                  </a:rPr>
                  <a:t> = 0.05 and degrees of freedom = n – 1 = 49 is 1.677</a:t>
                </a:r>
                <a:endParaRPr lang="en-US" sz="2000" dirty="0">
                  <a:latin typeface="Calibri" panose="020F0502020204030204" pitchFamily="34" charset="0"/>
                  <a:cs typeface="Calibri" panose="020F0502020204030204" pitchFamily="34" charset="0"/>
                </a:endParaRPr>
              </a:p>
              <a:p>
                <a:pPr marL="895350">
                  <a:spcAft>
                    <a:spcPts val="1200"/>
                  </a:spcAft>
                  <a:buNone/>
                </a:pPr>
                <a:r>
                  <a:rPr lang="en-US" sz="2000" dirty="0">
                    <a:latin typeface="Calibri" panose="020F0502020204030204" pitchFamily="34" charset="0"/>
                    <a:cs typeface="Calibri" panose="020F0502020204030204" pitchFamily="34" charset="0"/>
                  </a:rPr>
                  <a:t>t </a:t>
                </a:r>
                <a:r>
                  <a:rPr lang="pt-BR" sz="2000" dirty="0">
                    <a:latin typeface="Calibri" panose="020F0502020204030204" pitchFamily="34" charset="0"/>
                    <a:cs typeface="Calibri" panose="020F0502020204030204" pitchFamily="34" charset="0"/>
                  </a:rPr>
                  <a:t>= 3.328</a:t>
                </a:r>
                <a:r>
                  <a:rPr lang="en-US" sz="2000" dirty="0">
                    <a:latin typeface="Calibri" panose="020F0502020204030204" pitchFamily="34" charset="0"/>
                    <a:cs typeface="Calibri" panose="020F0502020204030204" pitchFamily="34" charset="0"/>
                  </a:rPr>
                  <a:t> with p value is  .0008</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77644" y="1218955"/>
                <a:ext cx="8465573" cy="3746336"/>
              </a:xfrm>
              <a:prstGeom prst="rect">
                <a:avLst/>
              </a:prstGeom>
              <a:blipFill>
                <a:blip r:embed="rId2"/>
                <a:stretch>
                  <a:fillRect t="-976"/>
                </a:stretch>
              </a:blipFill>
            </p:spPr>
            <p:txBody>
              <a:bodyPr/>
              <a:lstStyle/>
              <a:p>
                <a:r>
                  <a:rPr lang="en-IN">
                    <a:noFill/>
                  </a:rPr>
                  <a:t> </a:t>
                </a:r>
              </a:p>
            </p:txBody>
          </p:sp>
        </mc:Fallback>
      </mc:AlternateContent>
      <p:sp>
        <p:nvSpPr>
          <p:cNvPr id="4" name="TextBox 3"/>
          <p:cNvSpPr txBox="1"/>
          <p:nvPr/>
        </p:nvSpPr>
        <p:spPr>
          <a:xfrm>
            <a:off x="577644" y="132735"/>
            <a:ext cx="3672800" cy="584775"/>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Paired Sample t Test</a:t>
            </a:r>
          </a:p>
        </p:txBody>
      </p:sp>
    </p:spTree>
    <p:extLst>
      <p:ext uri="{BB962C8B-B14F-4D97-AF65-F5344CB8AC3E}">
        <p14:creationId xmlns:p14="http://schemas.microsoft.com/office/powerpoint/2010/main" val="251793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a:p>
        </p:txBody>
      </p:sp>
      <p:sp>
        <p:nvSpPr>
          <p:cNvPr id="3" name="Content Placeholder 2"/>
          <p:cNvSpPr>
            <a:spLocks noGrp="1"/>
          </p:cNvSpPr>
          <p:nvPr>
            <p:ph idx="4294967295"/>
          </p:nvPr>
        </p:nvSpPr>
        <p:spPr>
          <a:xfrm>
            <a:off x="457200" y="1362456"/>
            <a:ext cx="8229600" cy="3091557"/>
          </a:xfrm>
          <a:prstGeom prst="rect">
            <a:avLst/>
          </a:prstGeom>
        </p:spPr>
        <p:txBody>
          <a:bodyPr/>
          <a:lstStyle/>
          <a:p>
            <a:pPr>
              <a:lnSpc>
                <a:spcPct val="150000"/>
              </a:lnSpc>
            </a:pPr>
            <a:endParaRPr lang="en-US" dirty="0">
              <a:latin typeface="Calibri" panose="020F0502020204030204" pitchFamily="34" charset="0"/>
              <a:cs typeface="Calibri" panose="020F0502020204030204" pitchFamily="34" charset="0"/>
            </a:endParaRPr>
          </a:p>
          <a:p>
            <a:pPr>
              <a:spcAft>
                <a:spcPts val="1200"/>
              </a:spcAft>
              <a:buNone/>
            </a:pPr>
            <a:r>
              <a:rPr lang="en-US" sz="2000" b="1" dirty="0">
                <a:latin typeface="Calibri" panose="020F0502020204030204" pitchFamily="34" charset="0"/>
                <a:cs typeface="Calibri" panose="020F0502020204030204" pitchFamily="34" charset="0"/>
              </a:rPr>
              <a:t>Step 6</a:t>
            </a:r>
            <a:r>
              <a:rPr lang="en-US" sz="2000" dirty="0">
                <a:latin typeface="Calibri" panose="020F0502020204030204" pitchFamily="34" charset="0"/>
                <a:cs typeface="Calibri" panose="020F0502020204030204" pitchFamily="34" charset="0"/>
              </a:rPr>
              <a:t>: State the statistical decision and the managerial conclusion.</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 is in the region of rejection because p value (= 0.0008) &lt;  0.05</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So, the statistical decision is to reject the null hypothesis. </a:t>
            </a:r>
          </a:p>
          <a:p>
            <a:pPr marL="342900" indent="-342900">
              <a:spcAft>
                <a:spcPts val="12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The managerial decision is that sufficient evidence exists to prove that cholesterol level of participants of meditation program reduces at least by 10 mg/dL after attending the meditation program at 5% level of significance.</a:t>
            </a:r>
            <a:endParaRPr lang="en-US" sz="2000" dirty="0"/>
          </a:p>
          <a:p>
            <a:pPr>
              <a:lnSpc>
                <a:spcPct val="150000"/>
              </a:lnSpc>
            </a:pPr>
            <a:endParaRPr lang="en-US" dirty="0"/>
          </a:p>
        </p:txBody>
      </p:sp>
      <p:sp>
        <p:nvSpPr>
          <p:cNvPr id="4" name="Rectangle 3">
            <a:extLst>
              <a:ext uri="{FF2B5EF4-FFF2-40B4-BE49-F238E27FC236}">
                <a16:creationId xmlns:a16="http://schemas.microsoft.com/office/drawing/2014/main" id="{3AD852C1-48FD-4ECF-810D-D95E967D965C}"/>
              </a:ext>
            </a:extLst>
          </p:cNvPr>
          <p:cNvSpPr/>
          <p:nvPr/>
        </p:nvSpPr>
        <p:spPr>
          <a:xfrm>
            <a:off x="643942" y="677193"/>
            <a:ext cx="10846419" cy="584775"/>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Paired Two-Sample t test</a:t>
            </a:r>
          </a:p>
        </p:txBody>
      </p:sp>
    </p:spTree>
    <p:extLst>
      <p:ext uri="{BB962C8B-B14F-4D97-AF65-F5344CB8AC3E}">
        <p14:creationId xmlns:p14="http://schemas.microsoft.com/office/powerpoint/2010/main" val="1894181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755747"/>
            <a:ext cx="8229600" cy="3740486"/>
          </a:xfrm>
          <a:prstGeom prst="rect">
            <a:avLst/>
          </a:prstGeom>
        </p:spPr>
        <p:txBody>
          <a:bodyPr>
            <a:noAutofit/>
          </a:bodyPr>
          <a:lstStyle/>
          <a:p>
            <a:pPr>
              <a:spcAft>
                <a:spcPts val="1200"/>
              </a:spcAft>
            </a:pPr>
            <a:r>
              <a:rPr lang="en-US" sz="2000" b="1" dirty="0"/>
              <a:t>Null Hypothesis</a:t>
            </a:r>
            <a:r>
              <a:rPr lang="en-US" sz="2000" dirty="0"/>
              <a:t> states that there is no real effect. What is observed is due to variation caused by uncontrolled variation inherent in the system. Null Hypothesis is denoted by </a:t>
            </a:r>
            <a:r>
              <a:rPr lang="en-US" sz="2000" b="1" dirty="0"/>
              <a:t>H</a:t>
            </a:r>
            <a:r>
              <a:rPr lang="en-US" sz="2000" b="1" baseline="-25000" dirty="0"/>
              <a:t>0</a:t>
            </a:r>
            <a:r>
              <a:rPr lang="en-US" sz="2000" b="1" dirty="0"/>
              <a:t>.</a:t>
            </a:r>
            <a:endParaRPr lang="en-US" sz="2000" dirty="0"/>
          </a:p>
          <a:p>
            <a:pPr>
              <a:spcAft>
                <a:spcPts val="1200"/>
              </a:spcAft>
            </a:pPr>
            <a:r>
              <a:rPr lang="en-US" sz="2000" b="1" dirty="0"/>
              <a:t>Example</a:t>
            </a:r>
            <a:r>
              <a:rPr lang="en-US" sz="2000" dirty="0"/>
              <a:t> :</a:t>
            </a:r>
          </a:p>
          <a:p>
            <a:pPr marL="342900" indent="-342900">
              <a:spcAft>
                <a:spcPts val="1200"/>
              </a:spcAft>
              <a:buFont typeface="Arial" panose="020B0604020202020204" pitchFamily="34" charset="0"/>
              <a:buChar char="•"/>
            </a:pPr>
            <a:r>
              <a:rPr lang="en-US" sz="2000" dirty="0"/>
              <a:t>Special training on student has no effect. </a:t>
            </a:r>
          </a:p>
          <a:p>
            <a:pPr marL="342900" indent="-342900">
              <a:spcAft>
                <a:spcPts val="1200"/>
              </a:spcAft>
              <a:buFont typeface="Arial" panose="020B0604020202020204" pitchFamily="34" charset="0"/>
              <a:buChar char="•"/>
            </a:pPr>
            <a:r>
              <a:rPr lang="en-US" sz="2000" dirty="0"/>
              <a:t>Different teaching method  has no effect on students’ performance</a:t>
            </a:r>
          </a:p>
          <a:p>
            <a:pPr marL="342900" indent="-342900">
              <a:spcAft>
                <a:spcPts val="1200"/>
              </a:spcAft>
              <a:buFont typeface="Arial" panose="020B0604020202020204" pitchFamily="34" charset="0"/>
              <a:buChar char="•"/>
            </a:pPr>
            <a:r>
              <a:rPr lang="en-US" sz="2000" dirty="0"/>
              <a:t>Drug used for headache has no effect after application.</a:t>
            </a:r>
          </a:p>
          <a:p>
            <a:pPr>
              <a:spcAft>
                <a:spcPts val="1200"/>
              </a:spcAft>
            </a:pPr>
            <a:r>
              <a:rPr lang="en-US" sz="2000" b="1" dirty="0"/>
              <a:t>In all the above statements, the null hypothesis assumes that perceived difference is due to natural variation in data.</a:t>
            </a:r>
          </a:p>
        </p:txBody>
      </p:sp>
      <p:sp>
        <p:nvSpPr>
          <p:cNvPr id="4" name="Rectangle 3"/>
          <p:cNvSpPr/>
          <p:nvPr/>
        </p:nvSpPr>
        <p:spPr>
          <a:xfrm>
            <a:off x="426630" y="638275"/>
            <a:ext cx="7649851" cy="584775"/>
          </a:xfrm>
          <a:prstGeom prst="rect">
            <a:avLst/>
          </a:prstGeom>
        </p:spPr>
        <p:txBody>
          <a:bodyPr wrap="none">
            <a:spAutoFit/>
          </a:bodyPr>
          <a:lstStyle/>
          <a:p>
            <a:r>
              <a:rPr lang="en-US" sz="3200" dirty="0"/>
              <a:t>Types of Hypothesis : Null Hypothesis H</a:t>
            </a:r>
            <a:r>
              <a:rPr lang="en-US" sz="3200" baseline="-25000" dirty="0"/>
              <a:t>0</a:t>
            </a:r>
          </a:p>
        </p:txBody>
      </p:sp>
    </p:spTree>
    <p:extLst>
      <p:ext uri="{BB962C8B-B14F-4D97-AF65-F5344CB8AC3E}">
        <p14:creationId xmlns:p14="http://schemas.microsoft.com/office/powerpoint/2010/main" val="3189954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60</a:t>
            </a:fld>
            <a:endParaRPr lang="en-US" dirty="0"/>
          </a:p>
        </p:txBody>
      </p:sp>
      <p:sp>
        <p:nvSpPr>
          <p:cNvPr id="3" name="Title 1"/>
          <p:cNvSpPr txBox="1">
            <a:spLocks/>
          </p:cNvSpPr>
          <p:nvPr/>
        </p:nvSpPr>
        <p:spPr>
          <a:xfrm>
            <a:off x="235975" y="327625"/>
            <a:ext cx="8524568" cy="1019394"/>
          </a:xfrm>
          <a:prstGeom prst="rect">
            <a:avLst/>
          </a:prstGeom>
        </p:spPr>
        <p:txBody>
          <a:bodyPr>
            <a:noAutofit/>
          </a:bodyPr>
          <a:lstStyle/>
          <a:p>
            <a:pPr algn="ctr">
              <a:spcBef>
                <a:spcPct val="0"/>
              </a:spcBef>
              <a:defRPr/>
            </a:pPr>
            <a:r>
              <a:rPr lang="en-US" sz="3200" dirty="0">
                <a:latin typeface="Calibri" panose="020F0502020204030204" pitchFamily="34" charset="0"/>
                <a:ea typeface="+mj-ea"/>
                <a:cs typeface="Calibri" panose="020F0502020204030204" pitchFamily="34" charset="0"/>
              </a:rPr>
              <a:t>Testing for Mean Difference of Two Population</a:t>
            </a:r>
          </a:p>
          <a:p>
            <a:pPr algn="ctr">
              <a:spcBef>
                <a:spcPct val="0"/>
              </a:spcBef>
              <a:defRPr/>
            </a:pPr>
            <a:r>
              <a:rPr lang="en-US" sz="3200" dirty="0">
                <a:latin typeface="Calibri" panose="020F0502020204030204" pitchFamily="34" charset="0"/>
                <a:ea typeface="+mj-ea"/>
                <a:cs typeface="Calibri" panose="020F0502020204030204" pitchFamily="34" charset="0"/>
              </a:rPr>
              <a:t>Independent Samples – Small Sample Case</a:t>
            </a:r>
          </a:p>
        </p:txBody>
      </p:sp>
      <mc:AlternateContent xmlns:mc="http://schemas.openxmlformats.org/markup-compatibility/2006" xmlns:a14="http://schemas.microsoft.com/office/drawing/2010/main">
        <mc:Choice Requires="a14">
          <p:sp>
            <p:nvSpPr>
              <p:cNvPr id="11" name="TextBox 10"/>
              <p:cNvSpPr txBox="1"/>
              <p:nvPr/>
            </p:nvSpPr>
            <p:spPr>
              <a:xfrm>
                <a:off x="442453" y="1748765"/>
                <a:ext cx="7983792" cy="424584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IN" sz="2400" dirty="0"/>
                  <a:t>Let</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 </m:t>
                            </m:r>
                            <m:r>
                              <a:rPr lang="en-IN" sz="2400" i="1">
                                <a:latin typeface="Cambria Math" panose="02040503050406030204" pitchFamily="18" charset="0"/>
                              </a:rPr>
                              <m:t>𝑥</m:t>
                            </m:r>
                          </m:e>
                        </m:acc>
                      </m:e>
                      <m:sub>
                        <m:r>
                          <a:rPr lang="en-IN" sz="2400" i="1">
                            <a:latin typeface="Cambria Math" panose="02040503050406030204" pitchFamily="18" charset="0"/>
                          </a:rPr>
                          <m:t>1</m:t>
                        </m:r>
                      </m:sub>
                    </m:sSub>
                    <m:sSub>
                      <m:sSubPr>
                        <m:ctrlPr>
                          <a:rPr lang="en-US" sz="2400" i="1">
                            <a:latin typeface="Cambria Math" panose="02040503050406030204" pitchFamily="18" charset="0"/>
                          </a:rPr>
                        </m:ctrlPr>
                      </m:sSubPr>
                      <m:e>
                        <m:r>
                          <a:rPr lang="en-IN" sz="2400" i="1">
                            <a:latin typeface="Cambria Math" panose="02040503050406030204" pitchFamily="18" charset="0"/>
                          </a:rPr>
                          <m:t>− </m:t>
                        </m:r>
                        <m:acc>
                          <m:accPr>
                            <m:chr m:val="̅"/>
                            <m:ctrlPr>
                              <a:rPr lang="en-US" sz="2400" i="1">
                                <a:latin typeface="Cambria Math" panose="02040503050406030204" pitchFamily="18" charset="0"/>
                              </a:rPr>
                            </m:ctrlPr>
                          </m:accPr>
                          <m:e>
                            <m:r>
                              <a:rPr lang="en-IN" sz="2400" i="1">
                                <a:latin typeface="Cambria Math" panose="02040503050406030204" pitchFamily="18" charset="0"/>
                              </a:rPr>
                              <m:t>𝑥</m:t>
                            </m:r>
                          </m:e>
                        </m:acc>
                      </m:e>
                      <m:sub>
                        <m:r>
                          <a:rPr lang="en-IN" sz="2400" i="1">
                            <a:latin typeface="Cambria Math" panose="02040503050406030204" pitchFamily="18" charset="0"/>
                          </a:rPr>
                          <m:t>2</m:t>
                        </m:r>
                      </m:sub>
                    </m:sSub>
                  </m:oMath>
                </a14:m>
                <a:r>
                  <a:rPr lang="en-IN" sz="2400" dirty="0"/>
                  <a:t>be the population mean difference .</a:t>
                </a:r>
              </a:p>
              <a:p>
                <a:pPr marL="342900" indent="-342900">
                  <a:spcAft>
                    <a:spcPts val="1200"/>
                  </a:spcAft>
                  <a:buFont typeface="Arial" panose="020B0604020202020204" pitchFamily="34" charset="0"/>
                  <a:buChar char="•"/>
                </a:pPr>
                <a:r>
                  <a:rPr lang="en-IN" sz="2400" dirty="0"/>
                  <a:t>In this case we use t statistic.</a:t>
                </a:r>
              </a:p>
              <a:p>
                <a:pPr marL="342900" indent="-342900">
                  <a:spcAft>
                    <a:spcPts val="1200"/>
                  </a:spcAft>
                  <a:buFont typeface="Arial" panose="020B0604020202020204" pitchFamily="34" charset="0"/>
                  <a:buChar char="•"/>
                </a:pPr>
                <a:r>
                  <a:rPr lang="en-IN" sz="2400" dirty="0"/>
                  <a:t>Assuming equal variances for both populations</a:t>
                </a:r>
              </a:p>
              <a:p>
                <a:pPr marL="685800" lvl="1" indent="-342900">
                  <a:spcAft>
                    <a:spcPts val="1200"/>
                  </a:spcAft>
                  <a:buFont typeface="Arial" panose="020B0604020202020204" pitchFamily="34" charset="0"/>
                  <a:buChar char="•"/>
                </a:pPr>
                <a:r>
                  <a:rPr lang="en-IN" sz="2400" dirty="0"/>
                  <a:t>If population </a:t>
                </a:r>
                <a:r>
                  <a:rPr lang="el-GR" sz="2400" dirty="0"/>
                  <a:t>σ</a:t>
                </a:r>
                <a:r>
                  <a:rPr lang="en-IN" sz="2400" dirty="0"/>
                  <a:t> is known, use it</a:t>
                </a:r>
                <a:endParaRPr lang="en-US" sz="2400" dirty="0"/>
              </a:p>
              <a:p>
                <a:pPr marL="685800" lvl="1" indent="-342900">
                  <a:spcAft>
                    <a:spcPts val="1200"/>
                  </a:spcAft>
                  <a:buFont typeface="Arial" panose="020B0604020202020204" pitchFamily="34" charset="0"/>
                  <a:buChar char="•"/>
                </a:pPr>
                <a:r>
                  <a:rPr lang="en-US" sz="2400" dirty="0"/>
                  <a:t>Otherwise we use pooled variance given by</a:t>
                </a:r>
              </a:p>
              <a:p>
                <a:pPr marL="685800" lvl="1" indent="-342900">
                  <a:spcAft>
                    <a:spcPts val="1200"/>
                  </a:spcAft>
                  <a:buFont typeface="Arial" panose="020B0604020202020204" pitchFamily="34" charset="0"/>
                  <a:buChar char="•"/>
                </a:pP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IN" sz="2400">
                        <a:latin typeface="Cambria Math" panose="02040503050406030204" pitchFamily="18" charset="0"/>
                      </a:rPr>
                      <m:t>=</m:t>
                    </m:r>
                    <m:f>
                      <m:fPr>
                        <m:ctrlPr>
                          <a:rPr lang="en-IN" sz="2400" i="1">
                            <a:latin typeface="Cambria Math" panose="02040503050406030204" pitchFamily="18" charset="0"/>
                          </a:rPr>
                        </m:ctrlPr>
                      </m:fPr>
                      <m:num>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r>
                              <a:rPr lang="en-IN" sz="2400" i="1">
                                <a:latin typeface="Cambria Math" panose="02040503050406030204" pitchFamily="18" charset="0"/>
                              </a:rPr>
                              <m:t>1</m:t>
                            </m:r>
                          </m:e>
                        </m:d>
                        <m:sSubSup>
                          <m:sSubSupPr>
                            <m:ctrlPr>
                              <a:rPr lang="en-IN" sz="2400" i="1">
                                <a:latin typeface="Cambria Math" panose="02040503050406030204" pitchFamily="18" charset="0"/>
                              </a:rPr>
                            </m:ctrlPr>
                          </m:sSubSupPr>
                          <m:e>
                            <m:r>
                              <a:rPr lang="en-IN" sz="2400" i="1">
                                <a:latin typeface="Cambria Math" panose="02040503050406030204" pitchFamily="18" charset="0"/>
                              </a:rPr>
                              <m:t>𝑆</m:t>
                            </m:r>
                          </m:e>
                          <m:sub>
                            <m:r>
                              <a:rPr lang="en-IN" sz="2400" i="1">
                                <a:latin typeface="Cambria Math" panose="02040503050406030204" pitchFamily="18" charset="0"/>
                              </a:rPr>
                              <m:t>1</m:t>
                            </m:r>
                          </m:sub>
                          <m:sup>
                            <m:r>
                              <a:rPr lang="en-IN" sz="2400" i="1">
                                <a:latin typeface="Cambria Math" panose="02040503050406030204" pitchFamily="18" charset="0"/>
                              </a:rPr>
                              <m:t>2</m:t>
                            </m:r>
                          </m:sup>
                        </m:sSubSup>
                        <m:r>
                          <a:rPr lang="en-IN" sz="2400" i="1">
                            <a:latin typeface="Cambria Math" panose="02040503050406030204" pitchFamily="18" charset="0"/>
                          </a:rPr>
                          <m:t>+</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r>
                              <a:rPr lang="en-IN" sz="2400" i="1">
                                <a:latin typeface="Cambria Math" panose="02040503050406030204" pitchFamily="18" charset="0"/>
                              </a:rPr>
                              <m:t>1</m:t>
                            </m:r>
                          </m:e>
                        </m:d>
                        <m:sSubSup>
                          <m:sSubSupPr>
                            <m:ctrlPr>
                              <a:rPr lang="en-IN" sz="2400" i="1">
                                <a:latin typeface="Cambria Math" panose="02040503050406030204" pitchFamily="18" charset="0"/>
                              </a:rPr>
                            </m:ctrlPr>
                          </m:sSubSupPr>
                          <m:e>
                            <m:r>
                              <a:rPr lang="en-IN" sz="2400" i="1">
                                <a:latin typeface="Cambria Math" panose="02040503050406030204" pitchFamily="18" charset="0"/>
                              </a:rPr>
                              <m:t>𝑆</m:t>
                            </m:r>
                          </m:e>
                          <m:sub>
                            <m:r>
                              <a:rPr lang="en-IN" sz="2400" i="1">
                                <a:latin typeface="Cambria Math" panose="02040503050406030204" pitchFamily="18" charset="0"/>
                              </a:rPr>
                              <m:t>2</m:t>
                            </m:r>
                          </m:sub>
                          <m:sup>
                            <m:r>
                              <a:rPr lang="en-IN" sz="2400" i="1">
                                <a:latin typeface="Cambria Math" panose="02040503050406030204" pitchFamily="18" charset="0"/>
                              </a:rPr>
                              <m:t>2</m:t>
                            </m:r>
                          </m:sup>
                        </m:sSubSup>
                      </m:num>
                      <m:den>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r>
                          <a:rPr lang="en-IN" sz="2400" i="1">
                            <a:latin typeface="Cambria Math" panose="02040503050406030204" pitchFamily="18" charset="0"/>
                          </a:rPr>
                          <m:t>−2)</m:t>
                        </m:r>
                      </m:den>
                    </m:f>
                  </m:oMath>
                </a14:m>
                <a:endParaRPr lang="en-IN" sz="2400" dirty="0"/>
              </a:p>
              <a:p>
                <a:pPr marL="685800" lvl="1" indent="-342900">
                  <a:spcAft>
                    <a:spcPts val="1200"/>
                  </a:spcAft>
                  <a:buFont typeface="Arial" panose="020B0604020202020204" pitchFamily="34" charset="0"/>
                  <a:buChar char="•"/>
                </a:pPr>
                <a:r>
                  <a:rPr lang="en-US" sz="2400" dirty="0"/>
                  <a:t>Sample SD    </a:t>
                </a:r>
                <a14:m>
                  <m:oMath xmlns:m="http://schemas.openxmlformats.org/officeDocument/2006/math">
                    <m:sSubSup>
                      <m:sSubSupPr>
                        <m:ctrlPr>
                          <a:rPr lang="en-IN" sz="2400" i="1">
                            <a:latin typeface="Cambria Math" panose="02040503050406030204" pitchFamily="18" charset="0"/>
                          </a:rPr>
                        </m:ctrlPr>
                      </m:sSubSupPr>
                      <m:e>
                        <m:r>
                          <a:rPr lang="en-US" sz="2400" i="1">
                            <a:latin typeface="Cambria Math" panose="02040503050406030204" pitchFamily="18" charset="0"/>
                          </a:rPr>
                          <m:t>𝑠</m:t>
                        </m:r>
                      </m:e>
                      <m:sub>
                        <m:r>
                          <a:rPr lang="en-IN" sz="2400" i="1">
                            <a:latin typeface="Cambria Math" panose="02040503050406030204" pitchFamily="18" charset="0"/>
                          </a:rPr>
                          <m:t>(</m:t>
                        </m:r>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a:rPr lang="en-IN" sz="2400" i="1">
                                    <a:latin typeface="Cambria Math" panose="02040503050406030204" pitchFamily="18" charset="0"/>
                                  </a:rPr>
                                  <m:t>𝑥</m:t>
                                </m:r>
                              </m:e>
                            </m:acc>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a:rPr lang="en-IN" sz="2400" i="1">
                                    <a:latin typeface="Cambria Math" panose="02040503050406030204" pitchFamily="18" charset="0"/>
                                  </a:rPr>
                                  <m:t>𝑥</m:t>
                                </m:r>
                              </m:e>
                            </m:acc>
                          </m:e>
                          <m:sub>
                            <m:r>
                              <a:rPr lang="en-IN" sz="2400" i="1">
                                <a:latin typeface="Cambria Math" panose="02040503050406030204" pitchFamily="18" charset="0"/>
                              </a:rPr>
                              <m:t>2</m:t>
                            </m:r>
                          </m:sub>
                        </m:sSub>
                        <m:r>
                          <a:rPr lang="en-IN" sz="2400" i="1">
                            <a:latin typeface="Cambria Math" panose="02040503050406030204" pitchFamily="18" charset="0"/>
                          </a:rPr>
                          <m:t>)</m:t>
                        </m:r>
                      </m:sub>
                      <m:sup>
                        <m:r>
                          <a:rPr lang="en-IN" sz="2400" i="1">
                            <a:latin typeface="Cambria Math" panose="02040503050406030204" pitchFamily="18" charset="0"/>
                          </a:rPr>
                          <m:t>2</m:t>
                        </m:r>
                      </m:sup>
                    </m:sSubSup>
                    <m:r>
                      <a:rPr lang="en-IN" sz="2400" i="1">
                        <a:latin typeface="Cambria Math" panose="02040503050406030204" pitchFamily="18" charset="0"/>
                      </a:rPr>
                      <m:t>= </m:t>
                    </m:r>
                    <m:rad>
                      <m:radPr>
                        <m:degHide m:val="on"/>
                        <m:ctrlPr>
                          <a:rPr lang="en-IN" sz="2400" i="1">
                            <a:latin typeface="Cambria Math" panose="02040503050406030204" pitchFamily="18" charset="0"/>
                          </a:rPr>
                        </m:ctrlPr>
                      </m:radPr>
                      <m:deg/>
                      <m:e>
                        <m:r>
                          <a:rPr lang="en-US" sz="2400" i="1">
                            <a:latin typeface="Cambria Math" panose="02040503050406030204" pitchFamily="18" charset="0"/>
                          </a:rPr>
                          <m:t>𝑠</m:t>
                        </m:r>
                        <m:r>
                          <a:rPr lang="en-US" sz="2400" i="1" baseline="30000">
                            <a:latin typeface="Cambria Math" panose="02040503050406030204" pitchFamily="18" charset="0"/>
                          </a:rPr>
                          <m:t>2</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1</m:t>
                                </m:r>
                              </m:sub>
                            </m:sSub>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2</m:t>
                                </m:r>
                              </m:sub>
                            </m:sSub>
                          </m:den>
                        </m:f>
                        <m:r>
                          <a:rPr lang="en-IN" sz="2400" i="1">
                            <a:latin typeface="Cambria Math" panose="02040503050406030204" pitchFamily="18" charset="0"/>
                          </a:rPr>
                          <m:t>)</m:t>
                        </m:r>
                      </m:e>
                    </m:rad>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42453" y="1748765"/>
                <a:ext cx="7983792" cy="4245842"/>
              </a:xfrm>
              <a:prstGeom prst="rect">
                <a:avLst/>
              </a:prstGeom>
              <a:blipFill>
                <a:blip r:embed="rId2"/>
                <a:stretch>
                  <a:fillRect l="-1070" t="-1006"/>
                </a:stretch>
              </a:blipFill>
            </p:spPr>
            <p:txBody>
              <a:bodyPr/>
              <a:lstStyle/>
              <a:p>
                <a:r>
                  <a:rPr lang="en-IN">
                    <a:noFill/>
                  </a:rPr>
                  <a:t> </a:t>
                </a:r>
              </a:p>
            </p:txBody>
          </p:sp>
        </mc:Fallback>
      </mc:AlternateContent>
    </p:spTree>
    <p:extLst>
      <p:ext uri="{BB962C8B-B14F-4D97-AF65-F5344CB8AC3E}">
        <p14:creationId xmlns:p14="http://schemas.microsoft.com/office/powerpoint/2010/main" val="1812554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61</a:t>
            </a:fld>
            <a:endParaRPr lang="en-US" dirty="0"/>
          </a:p>
        </p:txBody>
      </p:sp>
      <p:sp>
        <p:nvSpPr>
          <p:cNvPr id="3" name="Title 1"/>
          <p:cNvSpPr txBox="1">
            <a:spLocks/>
          </p:cNvSpPr>
          <p:nvPr/>
        </p:nvSpPr>
        <p:spPr>
          <a:xfrm>
            <a:off x="255639" y="178499"/>
            <a:ext cx="4847303" cy="586775"/>
          </a:xfrm>
          <a:prstGeom prst="rect">
            <a:avLst/>
          </a:prstGeom>
        </p:spPr>
        <p:txBody>
          <a:bodyPr>
            <a:noAutofit/>
          </a:bodyPr>
          <a:lstStyle/>
          <a:p>
            <a:pPr>
              <a:spcBef>
                <a:spcPct val="0"/>
              </a:spcBef>
              <a:defRPr/>
            </a:pPr>
            <a:r>
              <a:rPr lang="en-US" sz="3200" dirty="0">
                <a:latin typeface="Calibri" panose="020F0502020204030204" pitchFamily="34" charset="0"/>
                <a:ea typeface="+mj-ea"/>
                <a:cs typeface="Calibri" panose="020F0502020204030204" pitchFamily="34" charset="0"/>
              </a:rPr>
              <a:t>Independent Sample t Test</a:t>
            </a:r>
          </a:p>
        </p:txBody>
      </p:sp>
      <p:sp>
        <p:nvSpPr>
          <p:cNvPr id="11" name="TextBox 10"/>
          <p:cNvSpPr txBox="1"/>
          <p:nvPr/>
        </p:nvSpPr>
        <p:spPr>
          <a:xfrm>
            <a:off x="349047" y="833120"/>
            <a:ext cx="8686798" cy="1015663"/>
          </a:xfrm>
          <a:prstGeom prst="rect">
            <a:avLst/>
          </a:prstGeom>
          <a:noFill/>
        </p:spPr>
        <p:txBody>
          <a:bodyPr wrap="square" rtlCol="0">
            <a:spAutoFit/>
          </a:bodyPr>
          <a:lstStyle/>
          <a:p>
            <a:pPr>
              <a:spcAft>
                <a:spcPts val="1200"/>
              </a:spcAft>
            </a:pPr>
            <a:r>
              <a:rPr lang="en-US" sz="2000" dirty="0">
                <a:latin typeface="Calibri" panose="020F0502020204030204" pitchFamily="34" charset="0"/>
                <a:cs typeface="Calibri" panose="020F0502020204030204" pitchFamily="34" charset="0"/>
              </a:rPr>
              <a:t>An aptitude test was conducted in which groups of engineering and accounting executives participated. Is there a significant difference in the performance the groups? </a:t>
            </a:r>
          </a:p>
        </p:txBody>
      </p:sp>
      <p:graphicFrame>
        <p:nvGraphicFramePr>
          <p:cNvPr id="4" name="Table 3">
            <a:extLst>
              <a:ext uri="{FF2B5EF4-FFF2-40B4-BE49-F238E27FC236}">
                <a16:creationId xmlns:a16="http://schemas.microsoft.com/office/drawing/2014/main" id="{ACBEFA76-AA73-465B-8A27-84830104870B}"/>
              </a:ext>
            </a:extLst>
          </p:cNvPr>
          <p:cNvGraphicFramePr>
            <a:graphicFrameLocks noGrp="1"/>
          </p:cNvGraphicFramePr>
          <p:nvPr>
            <p:extLst>
              <p:ext uri="{D42A27DB-BD31-4B8C-83A1-F6EECF244321}">
                <p14:modId xmlns:p14="http://schemas.microsoft.com/office/powerpoint/2010/main" val="1790615335"/>
              </p:ext>
            </p:extLst>
          </p:nvPr>
        </p:nvGraphicFramePr>
        <p:xfrm>
          <a:off x="1423215" y="1583644"/>
          <a:ext cx="6813757" cy="937260"/>
        </p:xfrm>
        <a:graphic>
          <a:graphicData uri="http://schemas.openxmlformats.org/drawingml/2006/table">
            <a:tbl>
              <a:tblPr>
                <a:tableStyleId>{B12137AC-A9C8-48EA-BD2B-1AD8692E0443}</a:tableStyleId>
              </a:tblPr>
              <a:tblGrid>
                <a:gridCol w="1366684">
                  <a:extLst>
                    <a:ext uri="{9D8B030D-6E8A-4147-A177-3AD203B41FA5}">
                      <a16:colId xmlns:a16="http://schemas.microsoft.com/office/drawing/2014/main" val="4032306982"/>
                    </a:ext>
                  </a:extLst>
                </a:gridCol>
                <a:gridCol w="786889">
                  <a:extLst>
                    <a:ext uri="{9D8B030D-6E8A-4147-A177-3AD203B41FA5}">
                      <a16:colId xmlns:a16="http://schemas.microsoft.com/office/drawing/2014/main" val="2773673025"/>
                    </a:ext>
                  </a:extLst>
                </a:gridCol>
                <a:gridCol w="582523">
                  <a:extLst>
                    <a:ext uri="{9D8B030D-6E8A-4147-A177-3AD203B41FA5}">
                      <a16:colId xmlns:a16="http://schemas.microsoft.com/office/drawing/2014/main" val="428849661"/>
                    </a:ext>
                  </a:extLst>
                </a:gridCol>
                <a:gridCol w="582523">
                  <a:extLst>
                    <a:ext uri="{9D8B030D-6E8A-4147-A177-3AD203B41FA5}">
                      <a16:colId xmlns:a16="http://schemas.microsoft.com/office/drawing/2014/main" val="977161729"/>
                    </a:ext>
                  </a:extLst>
                </a:gridCol>
                <a:gridCol w="582523">
                  <a:extLst>
                    <a:ext uri="{9D8B030D-6E8A-4147-A177-3AD203B41FA5}">
                      <a16:colId xmlns:a16="http://schemas.microsoft.com/office/drawing/2014/main" val="390868928"/>
                    </a:ext>
                  </a:extLst>
                </a:gridCol>
                <a:gridCol w="582523">
                  <a:extLst>
                    <a:ext uri="{9D8B030D-6E8A-4147-A177-3AD203B41FA5}">
                      <a16:colId xmlns:a16="http://schemas.microsoft.com/office/drawing/2014/main" val="2764000029"/>
                    </a:ext>
                  </a:extLst>
                </a:gridCol>
                <a:gridCol w="582523">
                  <a:extLst>
                    <a:ext uri="{9D8B030D-6E8A-4147-A177-3AD203B41FA5}">
                      <a16:colId xmlns:a16="http://schemas.microsoft.com/office/drawing/2014/main" val="3984554005"/>
                    </a:ext>
                  </a:extLst>
                </a:gridCol>
                <a:gridCol w="582523">
                  <a:extLst>
                    <a:ext uri="{9D8B030D-6E8A-4147-A177-3AD203B41FA5}">
                      <a16:colId xmlns:a16="http://schemas.microsoft.com/office/drawing/2014/main" val="2028176911"/>
                    </a:ext>
                  </a:extLst>
                </a:gridCol>
                <a:gridCol w="582523">
                  <a:extLst>
                    <a:ext uri="{9D8B030D-6E8A-4147-A177-3AD203B41FA5}">
                      <a16:colId xmlns:a16="http://schemas.microsoft.com/office/drawing/2014/main" val="1615033014"/>
                    </a:ext>
                  </a:extLst>
                </a:gridCol>
                <a:gridCol w="582523">
                  <a:extLst>
                    <a:ext uri="{9D8B030D-6E8A-4147-A177-3AD203B41FA5}">
                      <a16:colId xmlns:a16="http://schemas.microsoft.com/office/drawing/2014/main" val="675100379"/>
                    </a:ext>
                  </a:extLst>
                </a:gridCol>
              </a:tblGrid>
              <a:tr h="182880">
                <a:tc gridSpan="10">
                  <a:txBody>
                    <a:bodyPr/>
                    <a:lstStyle/>
                    <a:p>
                      <a:pPr algn="ctr" fontAlgn="b"/>
                      <a:r>
                        <a:rPr lang="en-IN" sz="2000" u="none" strike="noStrike" dirty="0">
                          <a:effectLst/>
                          <a:latin typeface="Calibri" panose="020F0502020204030204" pitchFamily="34" charset="0"/>
                          <a:cs typeface="Calibri" panose="020F0502020204030204" pitchFamily="34" charset="0"/>
                        </a:rPr>
                        <a:t>Scores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8460795"/>
                  </a:ext>
                </a:extLst>
              </a:tr>
              <a:tr h="182880">
                <a:tc>
                  <a:txBody>
                    <a:bodyPr/>
                    <a:lstStyle/>
                    <a:p>
                      <a:pPr algn="l" fontAlgn="ctr"/>
                      <a:r>
                        <a:rPr lang="en-IN" sz="2000" u="none" strike="noStrike" dirty="0">
                          <a:effectLst/>
                          <a:latin typeface="Calibri" panose="020F0502020204030204" pitchFamily="34" charset="0"/>
                          <a:cs typeface="Calibri" panose="020F0502020204030204" pitchFamily="34" charset="0"/>
                        </a:rPr>
                        <a:t>Engineers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ctr">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125</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119</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85</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97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125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125</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118</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extLst>
                  <a:ext uri="{0D108BD9-81ED-4DB2-BD59-A6C34878D82A}">
                    <a16:rowId xmlns:a16="http://schemas.microsoft.com/office/drawing/2014/main" val="422505806"/>
                  </a:ext>
                </a:extLst>
              </a:tr>
              <a:tr h="182880">
                <a:tc>
                  <a:txBody>
                    <a:bodyPr/>
                    <a:lstStyle/>
                    <a:p>
                      <a:pPr algn="l" fontAlgn="ctr"/>
                      <a:r>
                        <a:rPr lang="en-IN" sz="2000" u="none" strike="noStrike" dirty="0">
                          <a:effectLst/>
                          <a:latin typeface="Calibri" panose="020F0502020204030204" pitchFamily="34" charset="0"/>
                          <a:cs typeface="Calibri" panose="020F0502020204030204" pitchFamily="34" charset="0"/>
                        </a:rPr>
                        <a:t>Accountants</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ctr">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112</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98</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109</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96</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77</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dirty="0">
                          <a:effectLst/>
                          <a:latin typeface="Calibri" panose="020F0502020204030204" pitchFamily="34" charset="0"/>
                          <a:cs typeface="Calibri" panose="020F0502020204030204" pitchFamily="34" charset="0"/>
                        </a:rPr>
                        <a:t>70</a:t>
                      </a:r>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114</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r" fontAlgn="b"/>
                      <a:r>
                        <a:rPr lang="en-IN" sz="2000" u="none" strike="noStrike">
                          <a:effectLst/>
                          <a:latin typeface="Calibri" panose="020F0502020204030204" pitchFamily="34" charset="0"/>
                          <a:cs typeface="Calibri" panose="020F0502020204030204" pitchFamily="34" charset="0"/>
                        </a:rPr>
                        <a:t>100</a:t>
                      </a:r>
                      <a:endParaRPr lang="en-IN" sz="20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tc>
                  <a:txBody>
                    <a:bodyPr/>
                    <a:lstStyle/>
                    <a:p>
                      <a:pPr algn="l" fontAlgn="b"/>
                      <a:endParaRPr lang="en-IN" sz="20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noFill/>
                  </a:tcPr>
                </a:tc>
                <a:extLst>
                  <a:ext uri="{0D108BD9-81ED-4DB2-BD59-A6C34878D82A}">
                    <a16:rowId xmlns:a16="http://schemas.microsoft.com/office/drawing/2014/main" val="55573463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5185FF81-3FE8-45CD-8EA0-FEC8783D3A59}"/>
                  </a:ext>
                </a:extLst>
              </p:cNvPr>
              <p:cNvGraphicFramePr>
                <a:graphicFrameLocks noGrp="1"/>
              </p:cNvGraphicFramePr>
              <p:nvPr>
                <p:extLst>
                  <p:ext uri="{D42A27DB-BD31-4B8C-83A1-F6EECF244321}">
                    <p14:modId xmlns:p14="http://schemas.microsoft.com/office/powerpoint/2010/main" val="1754240879"/>
                  </p:ext>
                </p:extLst>
              </p:nvPr>
            </p:nvGraphicFramePr>
            <p:xfrm>
              <a:off x="349047" y="2888226"/>
              <a:ext cx="8588474" cy="3703956"/>
            </p:xfrm>
            <a:graphic>
              <a:graphicData uri="http://schemas.openxmlformats.org/drawingml/2006/table">
                <a:tbl>
                  <a:tblPr>
                    <a:tableStyleId>{B12137AC-A9C8-48EA-BD2B-1AD8692E0443}</a:tableStyleId>
                  </a:tblPr>
                  <a:tblGrid>
                    <a:gridCol w="1764888">
                      <a:extLst>
                        <a:ext uri="{9D8B030D-6E8A-4147-A177-3AD203B41FA5}">
                          <a16:colId xmlns:a16="http://schemas.microsoft.com/office/drawing/2014/main" val="3574347401"/>
                        </a:ext>
                      </a:extLst>
                    </a:gridCol>
                    <a:gridCol w="2330246">
                      <a:extLst>
                        <a:ext uri="{9D8B030D-6E8A-4147-A177-3AD203B41FA5}">
                          <a16:colId xmlns:a16="http://schemas.microsoft.com/office/drawing/2014/main" val="927044751"/>
                        </a:ext>
                      </a:extLst>
                    </a:gridCol>
                    <a:gridCol w="2687793">
                      <a:extLst>
                        <a:ext uri="{9D8B030D-6E8A-4147-A177-3AD203B41FA5}">
                          <a16:colId xmlns:a16="http://schemas.microsoft.com/office/drawing/2014/main" val="2956075007"/>
                        </a:ext>
                      </a:extLst>
                    </a:gridCol>
                    <a:gridCol w="1805547">
                      <a:extLst>
                        <a:ext uri="{9D8B030D-6E8A-4147-A177-3AD203B41FA5}">
                          <a16:colId xmlns:a16="http://schemas.microsoft.com/office/drawing/2014/main" val="3885217645"/>
                        </a:ext>
                      </a:extLst>
                    </a:gridCol>
                  </a:tblGrid>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Formula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Engineers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Accountants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632194"/>
                      </a:ext>
                    </a:extLst>
                  </a:tr>
                  <a:tr h="370840">
                    <a:tc>
                      <a:txBody>
                        <a:bodyPr/>
                        <a:lstStyle/>
                        <a:p>
                          <a:r>
                            <a:rPr lang="en-US" sz="1800" dirty="0"/>
                            <a:t>Mean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112.889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1590251"/>
                      </a:ext>
                    </a:extLst>
                  </a:tr>
                  <a:tr h="370840">
                    <a:tc>
                      <a:txBody>
                        <a:bodyPr/>
                        <a:lstStyle/>
                        <a:p>
                          <a:r>
                            <a:rPr lang="en-US" sz="1800" dirty="0"/>
                            <a:t>Variance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196.611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256.857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672753"/>
                      </a:ext>
                    </a:extLst>
                  </a:tr>
                  <a:tr h="370840">
                    <a:tc>
                      <a:txBody>
                        <a:bodyPr/>
                        <a:lstStyle/>
                        <a:p>
                          <a:r>
                            <a:rPr lang="en-US" sz="1800" dirty="0"/>
                            <a:t>Observations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4521845"/>
                      </a:ext>
                    </a:extLst>
                  </a:tr>
                  <a:tr h="370840">
                    <a:tc>
                      <a:txBody>
                        <a:bodyPr/>
                        <a:lstStyle/>
                        <a:p>
                          <a:r>
                            <a:rPr lang="en-US" sz="1800" dirty="0"/>
                            <a:t>Pooled Variance s</a:t>
                          </a:r>
                          <a:r>
                            <a:rPr lang="en-US" sz="1800" baseline="30000" dirty="0"/>
                            <a:t>2</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IN" sz="1800" i="1">
                                        <a:latin typeface="Cambria Math" panose="02040503050406030204" pitchFamily="18" charset="0"/>
                                      </a:rPr>
                                    </m:ctrlPr>
                                  </m:fPr>
                                  <m:num>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i="1">
                                                <a:latin typeface="Cambria Math" panose="02040503050406030204" pitchFamily="18" charset="0"/>
                                              </a:rPr>
                                              <m:t>𝑛</m:t>
                                            </m:r>
                                          </m:e>
                                          <m:sub>
                                            <m:r>
                                              <a:rPr lang="en-IN" sz="1800" i="1">
                                                <a:latin typeface="Cambria Math" panose="02040503050406030204" pitchFamily="18" charset="0"/>
                                              </a:rPr>
                                              <m:t>1−</m:t>
                                            </m:r>
                                          </m:sub>
                                        </m:sSub>
                                        <m:r>
                                          <a:rPr lang="en-IN" sz="1800" i="1">
                                            <a:latin typeface="Cambria Math" panose="02040503050406030204" pitchFamily="18" charset="0"/>
                                          </a:rPr>
                                          <m:t>1</m:t>
                                        </m:r>
                                      </m:e>
                                    </m:d>
                                    <m:sSubSup>
                                      <m:sSubSupPr>
                                        <m:ctrlPr>
                                          <a:rPr lang="en-IN" sz="1800" i="1">
                                            <a:latin typeface="Cambria Math" panose="02040503050406030204" pitchFamily="18" charset="0"/>
                                          </a:rPr>
                                        </m:ctrlPr>
                                      </m:sSubSupPr>
                                      <m:e>
                                        <m:r>
                                          <a:rPr lang="en-IN" sz="1800" i="1">
                                            <a:latin typeface="Cambria Math" panose="02040503050406030204" pitchFamily="18" charset="0"/>
                                          </a:rPr>
                                          <m:t>𝑆</m:t>
                                        </m:r>
                                      </m:e>
                                      <m:sub>
                                        <m:r>
                                          <a:rPr lang="en-IN" sz="1800" i="1">
                                            <a:latin typeface="Cambria Math" panose="02040503050406030204" pitchFamily="18" charset="0"/>
                                          </a:rPr>
                                          <m:t>1</m:t>
                                        </m:r>
                                      </m:sub>
                                      <m:sup>
                                        <m:r>
                                          <a:rPr lang="en-IN" sz="1800" i="1">
                                            <a:latin typeface="Cambria Math" panose="02040503050406030204" pitchFamily="18" charset="0"/>
                                          </a:rPr>
                                          <m:t>2</m:t>
                                        </m:r>
                                      </m:sup>
                                    </m:sSubSup>
                                    <m:r>
                                      <a:rPr lang="en-IN" sz="1800" i="1">
                                        <a:latin typeface="Cambria Math" panose="02040503050406030204" pitchFamily="18" charset="0"/>
                                      </a:rPr>
                                      <m:t>+</m:t>
                                    </m:r>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i="1">
                                                <a:latin typeface="Cambria Math" panose="02040503050406030204" pitchFamily="18" charset="0"/>
                                              </a:rPr>
                                              <m:t>𝑛</m:t>
                                            </m:r>
                                          </m:e>
                                          <m:sub>
                                            <m:r>
                                              <a:rPr lang="en-IN" sz="1800" i="1">
                                                <a:latin typeface="Cambria Math" panose="02040503050406030204" pitchFamily="18" charset="0"/>
                                              </a:rPr>
                                              <m:t>2−</m:t>
                                            </m:r>
                                          </m:sub>
                                        </m:sSub>
                                        <m:r>
                                          <a:rPr lang="en-IN" sz="1800" i="1">
                                            <a:latin typeface="Cambria Math" panose="02040503050406030204" pitchFamily="18" charset="0"/>
                                          </a:rPr>
                                          <m:t>1</m:t>
                                        </m:r>
                                      </m:e>
                                    </m:d>
                                    <m:sSubSup>
                                      <m:sSubSupPr>
                                        <m:ctrlPr>
                                          <a:rPr lang="en-IN" sz="1800" i="1">
                                            <a:latin typeface="Cambria Math" panose="02040503050406030204" pitchFamily="18" charset="0"/>
                                          </a:rPr>
                                        </m:ctrlPr>
                                      </m:sSubSupPr>
                                      <m:e>
                                        <m:r>
                                          <a:rPr lang="en-IN" sz="1800" i="1">
                                            <a:latin typeface="Cambria Math" panose="02040503050406030204" pitchFamily="18" charset="0"/>
                                          </a:rPr>
                                          <m:t>𝑆</m:t>
                                        </m:r>
                                      </m:e>
                                      <m:sub>
                                        <m:r>
                                          <a:rPr lang="en-IN" sz="1800" i="1">
                                            <a:latin typeface="Cambria Math" panose="02040503050406030204" pitchFamily="18" charset="0"/>
                                          </a:rPr>
                                          <m:t>2</m:t>
                                        </m:r>
                                      </m:sub>
                                      <m:sup>
                                        <m:r>
                                          <a:rPr lang="en-IN" sz="1800" i="1">
                                            <a:latin typeface="Cambria Math" panose="02040503050406030204" pitchFamily="18" charset="0"/>
                                          </a:rPr>
                                          <m:t>2</m:t>
                                        </m:r>
                                      </m:sup>
                                    </m:sSubSup>
                                  </m:num>
                                  <m:den>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𝑛</m:t>
                                        </m:r>
                                      </m:e>
                                      <m:sub>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𝑛</m:t>
                                        </m:r>
                                      </m:e>
                                      <m:sub>
                                        <m:r>
                                          <a:rPr lang="en-IN" sz="1800" i="1">
                                            <a:latin typeface="Cambria Math" panose="02040503050406030204" pitchFamily="18" charset="0"/>
                                          </a:rPr>
                                          <m:t>2</m:t>
                                        </m:r>
                                      </m:sub>
                                    </m:sSub>
                                    <m:r>
                                      <a:rPr lang="en-IN" sz="1800" i="1">
                                        <a:latin typeface="Cambria Math" panose="02040503050406030204" pitchFamily="18" charset="0"/>
                                      </a:rPr>
                                      <m:t>−2)</m:t>
                                    </m:r>
                                  </m:den>
                                </m:f>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r>
                                      <a:rPr lang="en-US" sz="1800" b="0" i="1" smtClean="0">
                                        <a:latin typeface="Cambria Math" panose="02040503050406030204" pitchFamily="18" charset="0"/>
                                      </a:rPr>
                                      <m:t>8∗</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196.611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+7∗</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256.857</m:t>
                                        </m:r>
                                      </m:e>
                                      <m:sup>
                                        <m:r>
                                          <a:rPr lang="en-US" sz="1800" b="0" i="1" smtClean="0">
                                            <a:latin typeface="Cambria Math" panose="02040503050406030204" pitchFamily="18" charset="0"/>
                                          </a:rPr>
                                          <m:t>2</m:t>
                                        </m:r>
                                      </m:sup>
                                    </m:sSup>
                                  </m:num>
                                  <m:den>
                                    <m:r>
                                      <a:rPr lang="en-US" sz="1800" b="0" i="1" smtClean="0">
                                        <a:latin typeface="Cambria Math" panose="02040503050406030204" pitchFamily="18" charset="0"/>
                                      </a:rPr>
                                      <m:t>15</m:t>
                                    </m:r>
                                  </m:den>
                                </m:f>
                                <m:r>
                                  <a:rPr lang="en-US" sz="1800" b="0" i="1" smtClean="0">
                                    <a:latin typeface="Cambria Math" panose="02040503050406030204" pitchFamily="18" charset="0"/>
                                  </a:rPr>
                                  <m:t>=224.726</m:t>
                                </m:r>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3323973"/>
                      </a:ext>
                    </a:extLst>
                  </a:tr>
                  <a:tr h="370840">
                    <a:tc>
                      <a:txBody>
                        <a:bodyPr/>
                        <a:lstStyle/>
                        <a:p>
                          <a:r>
                            <a:rPr lang="en-US" sz="1800" dirty="0"/>
                            <a:t>Standard Error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ad>
                                  <m:radPr>
                                    <m:degHide m:val="on"/>
                                    <m:ctrlPr>
                                      <a:rPr lang="en-IN" sz="1800" i="1" smtClean="0">
                                        <a:latin typeface="Cambria Math" panose="02040503050406030204" pitchFamily="18" charset="0"/>
                                      </a:rPr>
                                    </m:ctrlPr>
                                  </m:radPr>
                                  <m:deg/>
                                  <m:e>
                                    <m:sSup>
                                      <m:sSupPr>
                                        <m:ctrlPr>
                                          <a:rPr lang="en-IN"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2</m:t>
                                        </m:r>
                                      </m:sup>
                                    </m:sSup>
                                    <m:d>
                                      <m:dPr>
                                        <m:ctrlPr>
                                          <a:rPr lang="en-IN" sz="1800" i="1" smtClean="0">
                                            <a:latin typeface="Cambria Math" panose="02040503050406030204" pitchFamily="18" charset="0"/>
                                          </a:rPr>
                                        </m:ctrlPr>
                                      </m:dPr>
                                      <m:e>
                                        <m:f>
                                          <m:fPr>
                                            <m:ctrlPr>
                                              <a:rPr lang="en-IN" sz="1800" i="1" smtClean="0">
                                                <a:latin typeface="Cambria Math" panose="02040503050406030204" pitchFamily="18" charset="0"/>
                                              </a:rPr>
                                            </m:ctrlPr>
                                          </m:fPr>
                                          <m:num>
                                            <m:r>
                                              <a:rPr lang="en-US" sz="1800" b="0" i="1" smtClean="0">
                                                <a:latin typeface="Cambria Math" panose="02040503050406030204" pitchFamily="18" charset="0"/>
                                              </a:rPr>
                                              <m:t>1</m:t>
                                            </m:r>
                                          </m:num>
                                          <m:den>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1</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2</m:t>
                                                </m:r>
                                              </m:sub>
                                            </m:sSub>
                                          </m:den>
                                        </m:f>
                                      </m:e>
                                    </m:d>
                                  </m:e>
                                </m:rad>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rad>
                                  <m:radPr>
                                    <m:degHide m:val="on"/>
                                    <m:ctrlPr>
                                      <a:rPr lang="en-IN" sz="1800" i="1" smtClean="0">
                                        <a:latin typeface="Cambria Math" panose="02040503050406030204" pitchFamily="18" charset="0"/>
                                      </a:rPr>
                                    </m:ctrlPr>
                                  </m:radPr>
                                  <m:deg/>
                                  <m:e>
                                    <m:r>
                                      <a:rPr lang="en-US" sz="1800" b="0" i="1" smtClean="0">
                                        <a:latin typeface="Cambria Math" panose="02040503050406030204" pitchFamily="18" charset="0"/>
                                      </a:rPr>
                                      <m:t>224.726∗</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9</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m:t>
                                            </m:r>
                                          </m:den>
                                        </m:f>
                                      </m:e>
                                    </m:d>
                                    <m:r>
                                      <a:rPr lang="en-US" sz="1800" b="0" i="1" smtClean="0">
                                        <a:latin typeface="Cambria Math" panose="02040503050406030204" pitchFamily="18" charset="0"/>
                                      </a:rPr>
                                      <m:t>=7.284</m:t>
                                    </m:r>
                                  </m:e>
                                </m:rad>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418032"/>
                      </a:ext>
                    </a:extLst>
                  </a:tr>
                  <a:tr h="370840">
                    <a:tc>
                      <a:txBody>
                        <a:bodyPr/>
                        <a:lstStyle/>
                        <a:p>
                          <a:r>
                            <a:rPr lang="en-US" sz="1800" dirty="0"/>
                            <a:t>T Statistic</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d>
                                      <m:dPr>
                                        <m:ctrlPr>
                                          <a:rPr lang="en-IN" sz="1800" i="1" smtClean="0">
                                            <a:latin typeface="Cambria Math" panose="02040503050406030204" pitchFamily="18" charset="0"/>
                                          </a:rPr>
                                        </m:ctrlPr>
                                      </m:dPr>
                                      <m:e>
                                        <m:sSub>
                                          <m:sSubPr>
                                            <m:ctrlPr>
                                              <a:rPr lang="en-IN" sz="1800" i="1" smtClean="0">
                                                <a:latin typeface="Cambria Math" panose="02040503050406030204" pitchFamily="18" charset="0"/>
                                              </a:rPr>
                                            </m:ctrlPr>
                                          </m:sSubPr>
                                          <m:e>
                                            <m:acc>
                                              <m:accPr>
                                                <m:chr m:val="̅"/>
                                                <m:ctrlPr>
                                                  <a:rPr lang="en-IN" sz="180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e>
                                          <m:sub>
                                            <m:r>
                                              <a:rPr lang="en-US" sz="1800" b="0" i="1" smtClean="0">
                                                <a:latin typeface="Cambria Math" panose="02040503050406030204" pitchFamily="18" charset="0"/>
                                              </a:rPr>
                                              <m:t>2</m:t>
                                            </m:r>
                                          </m:sub>
                                        </m:sSub>
                                      </m:e>
                                    </m:d>
                                  </m:num>
                                  <m:den>
                                    <m:r>
                                      <a:rPr lang="en-US" sz="1800" b="0" i="1" smtClean="0">
                                        <a:latin typeface="Cambria Math" panose="02040503050406030204" pitchFamily="18" charset="0"/>
                                      </a:rPr>
                                      <m:t>𝑠𝑒</m:t>
                                    </m:r>
                                  </m:den>
                                </m:f>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d>
                                      <m:dPr>
                                        <m:ctrlPr>
                                          <a:rPr lang="en-IN" sz="1800" i="1" smtClean="0">
                                            <a:latin typeface="Cambria Math" panose="02040503050406030204" pitchFamily="18" charset="0"/>
                                          </a:rPr>
                                        </m:ctrlPr>
                                      </m:dPr>
                                      <m:e>
                                        <m:r>
                                          <a:rPr lang="en-US" sz="1800" b="0" i="1" smtClean="0">
                                            <a:latin typeface="Cambria Math" panose="02040503050406030204" pitchFamily="18" charset="0"/>
                                          </a:rPr>
                                          <m:t>112.889−97</m:t>
                                        </m:r>
                                      </m:e>
                                    </m:d>
                                  </m:num>
                                  <m:den>
                                    <m:r>
                                      <a:rPr lang="en-US" sz="1800" b="0" i="1" smtClean="0">
                                        <a:latin typeface="Cambria Math" panose="02040503050406030204" pitchFamily="18" charset="0"/>
                                      </a:rPr>
                                      <m:t>7.284</m:t>
                                    </m:r>
                                  </m:den>
                                </m:f>
                                <m:r>
                                  <a:rPr lang="en-US" sz="1800" b="0" i="1" smtClean="0">
                                    <a:latin typeface="Cambria Math" panose="02040503050406030204" pitchFamily="18" charset="0"/>
                                  </a:rPr>
                                  <m:t>=2.181</m:t>
                                </m:r>
                              </m:oMath>
                            </m:oMathPara>
                          </a14:m>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486033"/>
                      </a:ext>
                    </a:extLst>
                  </a:tr>
                </a:tbl>
              </a:graphicData>
            </a:graphic>
          </p:graphicFrame>
        </mc:Choice>
        <mc:Fallback xmlns="">
          <p:graphicFrame>
            <p:nvGraphicFramePr>
              <p:cNvPr id="6" name="Table 5">
                <a:extLst>
                  <a:ext uri="{FF2B5EF4-FFF2-40B4-BE49-F238E27FC236}">
                    <a16:creationId xmlns:a16="http://schemas.microsoft.com/office/drawing/2014/main" id="{5185FF81-3FE8-45CD-8EA0-FEC8783D3A59}"/>
                  </a:ext>
                </a:extLst>
              </p:cNvPr>
              <p:cNvGraphicFramePr>
                <a:graphicFrameLocks noGrp="1"/>
              </p:cNvGraphicFramePr>
              <p:nvPr>
                <p:extLst>
                  <p:ext uri="{D42A27DB-BD31-4B8C-83A1-F6EECF244321}">
                    <p14:modId xmlns:p14="http://schemas.microsoft.com/office/powerpoint/2010/main" val="1754240879"/>
                  </p:ext>
                </p:extLst>
              </p:nvPr>
            </p:nvGraphicFramePr>
            <p:xfrm>
              <a:off x="349047" y="2888226"/>
              <a:ext cx="8588474" cy="3703956"/>
            </p:xfrm>
            <a:graphic>
              <a:graphicData uri="http://schemas.openxmlformats.org/drawingml/2006/table">
                <a:tbl>
                  <a:tblPr>
                    <a:tableStyleId>{B12137AC-A9C8-48EA-BD2B-1AD8692E0443}</a:tableStyleId>
                  </a:tblPr>
                  <a:tblGrid>
                    <a:gridCol w="1764888">
                      <a:extLst>
                        <a:ext uri="{9D8B030D-6E8A-4147-A177-3AD203B41FA5}">
                          <a16:colId xmlns:a16="http://schemas.microsoft.com/office/drawing/2014/main" val="3574347401"/>
                        </a:ext>
                      </a:extLst>
                    </a:gridCol>
                    <a:gridCol w="2330246">
                      <a:extLst>
                        <a:ext uri="{9D8B030D-6E8A-4147-A177-3AD203B41FA5}">
                          <a16:colId xmlns:a16="http://schemas.microsoft.com/office/drawing/2014/main" val="927044751"/>
                        </a:ext>
                      </a:extLst>
                    </a:gridCol>
                    <a:gridCol w="2687793">
                      <a:extLst>
                        <a:ext uri="{9D8B030D-6E8A-4147-A177-3AD203B41FA5}">
                          <a16:colId xmlns:a16="http://schemas.microsoft.com/office/drawing/2014/main" val="2956075007"/>
                        </a:ext>
                      </a:extLst>
                    </a:gridCol>
                    <a:gridCol w="1805547">
                      <a:extLst>
                        <a:ext uri="{9D8B030D-6E8A-4147-A177-3AD203B41FA5}">
                          <a16:colId xmlns:a16="http://schemas.microsoft.com/office/drawing/2014/main" val="3885217645"/>
                        </a:ext>
                      </a:extLst>
                    </a:gridCol>
                  </a:tblGrid>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Formula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Engineers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Accountants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632194"/>
                      </a:ext>
                    </a:extLst>
                  </a:tr>
                  <a:tr h="370840">
                    <a:tc>
                      <a:txBody>
                        <a:bodyPr/>
                        <a:lstStyle/>
                        <a:p>
                          <a:r>
                            <a:rPr lang="en-US" sz="1800" dirty="0"/>
                            <a:t>Mean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112.889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1590251"/>
                      </a:ext>
                    </a:extLst>
                  </a:tr>
                  <a:tr h="370840">
                    <a:tc>
                      <a:txBody>
                        <a:bodyPr/>
                        <a:lstStyle/>
                        <a:p>
                          <a:r>
                            <a:rPr lang="en-US" sz="1800" dirty="0"/>
                            <a:t>Variance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196.611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256.857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672753"/>
                      </a:ext>
                    </a:extLst>
                  </a:tr>
                  <a:tr h="370840">
                    <a:tc>
                      <a:txBody>
                        <a:bodyPr/>
                        <a:lstStyle/>
                        <a:p>
                          <a:r>
                            <a:rPr lang="en-US" sz="1800" dirty="0"/>
                            <a:t>Observations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8</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4521845"/>
                      </a:ext>
                    </a:extLst>
                  </a:tr>
                  <a:tr h="694881">
                    <a:tc>
                      <a:txBody>
                        <a:bodyPr/>
                        <a:lstStyle/>
                        <a:p>
                          <a:r>
                            <a:rPr lang="en-US" sz="1800" dirty="0"/>
                            <a:t>Pooled Variance s</a:t>
                          </a:r>
                          <a:r>
                            <a:rPr lang="en-US" sz="1800" baseline="30000" dirty="0"/>
                            <a:t>2</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218421" r="-193717" b="-221930"/>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218421" r="-271" b="-221930"/>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3323973"/>
                      </a:ext>
                    </a:extLst>
                  </a:tr>
                  <a:tr h="901891">
                    <a:tc>
                      <a:txBody>
                        <a:bodyPr/>
                        <a:lstStyle/>
                        <a:p>
                          <a:r>
                            <a:rPr lang="en-US" sz="1800" dirty="0"/>
                            <a:t>Standard Error</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245270" r="-193717" b="-70946"/>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245270" r="-271" b="-70946"/>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418032"/>
                      </a:ext>
                    </a:extLst>
                  </a:tr>
                  <a:tr h="623824">
                    <a:tc>
                      <a:txBody>
                        <a:bodyPr/>
                        <a:lstStyle/>
                        <a:p>
                          <a:r>
                            <a:rPr lang="en-US" sz="1800" dirty="0"/>
                            <a:t>T Statistic</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6178" t="-496117" r="-193717" b="-1942"/>
                          </a:stretch>
                        </a:blipFill>
                      </a:tcPr>
                    </a:tc>
                    <a:tc gridSpan="2">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192" t="-496117" r="-271" b="-1942"/>
                          </a:stretch>
                        </a:blipFill>
                      </a:tcPr>
                    </a:tc>
                    <a:tc hMerge="1">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486033"/>
                      </a:ext>
                    </a:extLst>
                  </a:tr>
                </a:tbl>
              </a:graphicData>
            </a:graphic>
          </p:graphicFrame>
        </mc:Fallback>
      </mc:AlternateContent>
    </p:spTree>
    <p:extLst>
      <p:ext uri="{BB962C8B-B14F-4D97-AF65-F5344CB8AC3E}">
        <p14:creationId xmlns:p14="http://schemas.microsoft.com/office/powerpoint/2010/main" val="3628059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C9DFB1-C188-445C-AF8E-1DECD0088DE3}" type="slidenum">
              <a:rPr lang="en-US" smtClean="0"/>
              <a:pPr/>
              <a:t>62</a:t>
            </a:fld>
            <a:endParaRPr lang="en-US" dirty="0"/>
          </a:p>
        </p:txBody>
      </p:sp>
      <p:sp>
        <p:nvSpPr>
          <p:cNvPr id="3" name="Title 1"/>
          <p:cNvSpPr txBox="1">
            <a:spLocks/>
          </p:cNvSpPr>
          <p:nvPr/>
        </p:nvSpPr>
        <p:spPr>
          <a:xfrm>
            <a:off x="255639" y="178499"/>
            <a:ext cx="4847303" cy="586775"/>
          </a:xfrm>
          <a:prstGeom prst="rect">
            <a:avLst/>
          </a:prstGeom>
        </p:spPr>
        <p:txBody>
          <a:bodyPr>
            <a:noAutofit/>
          </a:bodyPr>
          <a:lstStyle/>
          <a:p>
            <a:pPr>
              <a:spcBef>
                <a:spcPct val="0"/>
              </a:spcBef>
              <a:defRPr/>
            </a:pPr>
            <a:r>
              <a:rPr lang="en-US" sz="3200" dirty="0">
                <a:latin typeface="Calibri" panose="020F0502020204030204" pitchFamily="34" charset="0"/>
                <a:ea typeface="+mj-ea"/>
                <a:cs typeface="Calibri" panose="020F0502020204030204" pitchFamily="34" charset="0"/>
              </a:rPr>
              <a:t>Independent Sample t Test</a:t>
            </a:r>
          </a:p>
        </p:txBody>
      </p:sp>
      <p:graphicFrame>
        <p:nvGraphicFramePr>
          <p:cNvPr id="6" name="Table 5">
            <a:extLst>
              <a:ext uri="{FF2B5EF4-FFF2-40B4-BE49-F238E27FC236}">
                <a16:creationId xmlns:a16="http://schemas.microsoft.com/office/drawing/2014/main" id="{DDB31C57-2968-4E7A-9765-D33BCAC077FF}"/>
              </a:ext>
            </a:extLst>
          </p:cNvPr>
          <p:cNvGraphicFramePr>
            <a:graphicFrameLocks noGrp="1"/>
          </p:cNvGraphicFramePr>
          <p:nvPr>
            <p:extLst>
              <p:ext uri="{D42A27DB-BD31-4B8C-83A1-F6EECF244321}">
                <p14:modId xmlns:p14="http://schemas.microsoft.com/office/powerpoint/2010/main" val="599124945"/>
              </p:ext>
            </p:extLst>
          </p:nvPr>
        </p:nvGraphicFramePr>
        <p:xfrm>
          <a:off x="983225" y="1449417"/>
          <a:ext cx="7688826" cy="3959166"/>
        </p:xfrm>
        <a:graphic>
          <a:graphicData uri="http://schemas.openxmlformats.org/drawingml/2006/table">
            <a:tbl>
              <a:tblPr>
                <a:tableStyleId>{B12137AC-A9C8-48EA-BD2B-1AD8692E0443}</a:tableStyleId>
              </a:tblPr>
              <a:tblGrid>
                <a:gridCol w="4669902">
                  <a:extLst>
                    <a:ext uri="{9D8B030D-6E8A-4147-A177-3AD203B41FA5}">
                      <a16:colId xmlns:a16="http://schemas.microsoft.com/office/drawing/2014/main" val="3707075931"/>
                    </a:ext>
                  </a:extLst>
                </a:gridCol>
                <a:gridCol w="1509462">
                  <a:extLst>
                    <a:ext uri="{9D8B030D-6E8A-4147-A177-3AD203B41FA5}">
                      <a16:colId xmlns:a16="http://schemas.microsoft.com/office/drawing/2014/main" val="64819940"/>
                    </a:ext>
                  </a:extLst>
                </a:gridCol>
                <a:gridCol w="1509462">
                  <a:extLst>
                    <a:ext uri="{9D8B030D-6E8A-4147-A177-3AD203B41FA5}">
                      <a16:colId xmlns:a16="http://schemas.microsoft.com/office/drawing/2014/main" val="1233968220"/>
                    </a:ext>
                  </a:extLst>
                </a:gridCol>
              </a:tblGrid>
              <a:tr h="228754">
                <a:tc gridSpan="3">
                  <a:txBody>
                    <a:bodyPr/>
                    <a:lstStyle/>
                    <a:p>
                      <a:pPr algn="l" fontAlgn="b"/>
                      <a:r>
                        <a:rPr lang="en-US" sz="1800" u="none" strike="noStrike" dirty="0">
                          <a:effectLst/>
                        </a:rPr>
                        <a:t>t-Test: Two-Sample Assuming Equal Variances</a:t>
                      </a:r>
                      <a:endParaRPr lang="en-US" sz="1800" b="0" i="0" u="none" strike="noStrike" dirty="0">
                        <a:solidFill>
                          <a:srgbClr val="000000"/>
                        </a:solidFill>
                        <a:effectLst/>
                        <a:latin typeface="Calibri" panose="020F0502020204030204" pitchFamily="34" charset="0"/>
                      </a:endParaRPr>
                    </a:p>
                  </a:txBody>
                  <a:tcPr marL="7620" marR="7620" marT="7620" marB="0" anchor="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2795210"/>
                  </a:ext>
                </a:extLst>
              </a:tr>
              <a:tr h="428913">
                <a:tc>
                  <a:txBody>
                    <a:bodyPr/>
                    <a:lstStyle/>
                    <a:p>
                      <a:pPr algn="ctr" fontAlgn="b"/>
                      <a:r>
                        <a:rPr lang="en-IN" sz="1800" u="none" strike="noStrike" dirty="0">
                          <a:effectLst/>
                        </a:rPr>
                        <a:t> </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Engineers</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Accountants</a:t>
                      </a:r>
                      <a:endParaRPr lang="en-IN" sz="1800" b="0" i="1"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668387845"/>
                  </a:ext>
                </a:extLst>
              </a:tr>
              <a:tr h="228754">
                <a:tc>
                  <a:txBody>
                    <a:bodyPr/>
                    <a:lstStyle/>
                    <a:p>
                      <a:pPr algn="l" fontAlgn="b"/>
                      <a:r>
                        <a:rPr lang="en-IN" sz="1800" u="none" strike="noStrike">
                          <a:effectLst/>
                        </a:rPr>
                        <a:t>Mean</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112.889</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97</a:t>
                      </a:r>
                      <a:endParaRPr lang="en-IN" sz="18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171244824"/>
                  </a:ext>
                </a:extLst>
              </a:tr>
              <a:tr h="228754">
                <a:tc>
                  <a:txBody>
                    <a:bodyPr/>
                    <a:lstStyle/>
                    <a:p>
                      <a:pPr algn="l" fontAlgn="b"/>
                      <a:r>
                        <a:rPr lang="en-IN" sz="1800" u="none" strike="noStrike">
                          <a:effectLst/>
                        </a:rPr>
                        <a:t>Variance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196.611</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256.857</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376774735"/>
                  </a:ext>
                </a:extLst>
              </a:tr>
              <a:tr h="228754">
                <a:tc>
                  <a:txBody>
                    <a:bodyPr/>
                    <a:lstStyle/>
                    <a:p>
                      <a:pPr algn="l" fontAlgn="b"/>
                      <a:r>
                        <a:rPr lang="en-IN" sz="1800" u="none" strike="noStrike">
                          <a:effectLst/>
                        </a:rPr>
                        <a:t>Observations</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8</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060748093"/>
                  </a:ext>
                </a:extLst>
              </a:tr>
              <a:tr h="228754">
                <a:tc>
                  <a:txBody>
                    <a:bodyPr/>
                    <a:lstStyle/>
                    <a:p>
                      <a:pPr algn="l" fontAlgn="b"/>
                      <a:r>
                        <a:rPr lang="en-IN" sz="1800" u="none" strike="noStrike">
                          <a:effectLst/>
                        </a:rPr>
                        <a:t>Pooled Variance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224.726</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047515197"/>
                  </a:ext>
                </a:extLst>
              </a:tr>
              <a:tr h="428913">
                <a:tc>
                  <a:txBody>
                    <a:bodyPr/>
                    <a:lstStyle/>
                    <a:p>
                      <a:pPr algn="l" fontAlgn="b"/>
                      <a:r>
                        <a:rPr lang="en-IN" sz="1800" u="none" strike="noStrike">
                          <a:effectLst/>
                        </a:rPr>
                        <a:t>Hypothesized Mean Difference</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644770222"/>
                  </a:ext>
                </a:extLst>
              </a:tr>
              <a:tr h="228754">
                <a:tc>
                  <a:txBody>
                    <a:bodyPr/>
                    <a:lstStyle/>
                    <a:p>
                      <a:pPr algn="l" fontAlgn="b"/>
                      <a:r>
                        <a:rPr lang="en-IN" sz="1800" u="none" strike="noStrike">
                          <a:effectLst/>
                        </a:rPr>
                        <a:t>df</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15</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636931211"/>
                  </a:ext>
                </a:extLst>
              </a:tr>
              <a:tr h="228754">
                <a:tc>
                  <a:txBody>
                    <a:bodyPr/>
                    <a:lstStyle/>
                    <a:p>
                      <a:pPr algn="l" fontAlgn="b"/>
                      <a:r>
                        <a:rPr lang="en-IN" sz="1800" u="none" strike="noStrike">
                          <a:effectLst/>
                        </a:rPr>
                        <a:t>t Stat</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2.181</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734021978"/>
                  </a:ext>
                </a:extLst>
              </a:tr>
              <a:tr h="228754">
                <a:tc>
                  <a:txBody>
                    <a:bodyPr/>
                    <a:lstStyle/>
                    <a:p>
                      <a:pPr algn="l" fontAlgn="b"/>
                      <a:r>
                        <a:rPr lang="en-IN" sz="1800" u="none" strike="noStrike">
                          <a:effectLst/>
                        </a:rPr>
                        <a:t>P(T&lt;=t) one-tail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dirty="0">
                          <a:effectLst/>
                        </a:rPr>
                        <a:t>0.023</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113575117"/>
                  </a:ext>
                </a:extLst>
              </a:tr>
              <a:tr h="228754">
                <a:tc>
                  <a:txBody>
                    <a:bodyPr/>
                    <a:lstStyle/>
                    <a:p>
                      <a:pPr algn="l" fontAlgn="b"/>
                      <a:r>
                        <a:rPr lang="en-IN" sz="1800" u="none" strike="noStrike">
                          <a:effectLst/>
                        </a:rPr>
                        <a:t>t Critical one-tail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1.753</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524974124"/>
                  </a:ext>
                </a:extLst>
              </a:tr>
              <a:tr h="228754">
                <a:tc>
                  <a:txBody>
                    <a:bodyPr/>
                    <a:lstStyle/>
                    <a:p>
                      <a:pPr algn="l" fontAlgn="b"/>
                      <a:r>
                        <a:rPr lang="en-IN" sz="1800" u="none" strike="noStrike">
                          <a:effectLst/>
                        </a:rPr>
                        <a:t>P(T&lt;=t) two-tail</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0.045</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001922330"/>
                  </a:ext>
                </a:extLst>
              </a:tr>
              <a:tr h="238285">
                <a:tc>
                  <a:txBody>
                    <a:bodyPr/>
                    <a:lstStyle/>
                    <a:p>
                      <a:pPr algn="l" fontAlgn="b"/>
                      <a:r>
                        <a:rPr lang="en-IN" sz="1800" u="none" strike="noStrike" dirty="0">
                          <a:effectLst/>
                        </a:rPr>
                        <a:t>t Critical two-tail</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r" fontAlgn="b"/>
                      <a:r>
                        <a:rPr lang="en-IN" sz="1800" u="none" strike="noStrike">
                          <a:effectLst/>
                        </a:rPr>
                        <a:t>2.131</a:t>
                      </a:r>
                      <a:endParaRPr lang="en-IN" sz="18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800" u="none" strike="noStrike" dirty="0">
                          <a:effectLst/>
                        </a:rPr>
                        <a:t> </a:t>
                      </a:r>
                      <a:endParaRPr lang="en-IN" sz="18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914422630"/>
                  </a:ext>
                </a:extLst>
              </a:tr>
            </a:tbl>
          </a:graphicData>
        </a:graphic>
      </p:graphicFrame>
      <p:sp>
        <p:nvSpPr>
          <p:cNvPr id="5" name="TextBox 4">
            <a:extLst>
              <a:ext uri="{FF2B5EF4-FFF2-40B4-BE49-F238E27FC236}">
                <a16:creationId xmlns:a16="http://schemas.microsoft.com/office/drawing/2014/main" id="{EFC33662-4404-492E-B483-B074C7FFD2D3}"/>
              </a:ext>
            </a:extLst>
          </p:cNvPr>
          <p:cNvSpPr txBox="1"/>
          <p:nvPr/>
        </p:nvSpPr>
        <p:spPr>
          <a:xfrm rot="10800000" flipV="1">
            <a:off x="629265" y="883809"/>
            <a:ext cx="2448232" cy="461665"/>
          </a:xfrm>
          <a:prstGeom prst="rect">
            <a:avLst/>
          </a:prstGeom>
          <a:noFill/>
        </p:spPr>
        <p:txBody>
          <a:bodyPr wrap="square" rtlCol="0">
            <a:spAutoFit/>
          </a:bodyPr>
          <a:lstStyle/>
          <a:p>
            <a:r>
              <a:rPr lang="en-US" sz="2400" b="1" dirty="0"/>
              <a:t>Solution:</a:t>
            </a:r>
            <a:endParaRPr lang="en-IN" sz="2400" b="1" dirty="0"/>
          </a:p>
        </p:txBody>
      </p:sp>
      <p:sp>
        <p:nvSpPr>
          <p:cNvPr id="7" name="TextBox 6">
            <a:extLst>
              <a:ext uri="{FF2B5EF4-FFF2-40B4-BE49-F238E27FC236}">
                <a16:creationId xmlns:a16="http://schemas.microsoft.com/office/drawing/2014/main" id="{B2A607F5-B270-4D8C-A04B-DA31BC73B73D}"/>
              </a:ext>
            </a:extLst>
          </p:cNvPr>
          <p:cNvSpPr txBox="1"/>
          <p:nvPr/>
        </p:nvSpPr>
        <p:spPr>
          <a:xfrm>
            <a:off x="383458" y="5902388"/>
            <a:ext cx="8377084" cy="707886"/>
          </a:xfrm>
          <a:prstGeom prst="rect">
            <a:avLst/>
          </a:prstGeom>
          <a:noFill/>
        </p:spPr>
        <p:txBody>
          <a:bodyPr wrap="square" rtlCol="0">
            <a:spAutoFit/>
          </a:bodyPr>
          <a:lstStyle/>
          <a:p>
            <a:r>
              <a:rPr lang="en-US" sz="2000" b="1" dirty="0"/>
              <a:t>This is a 2 Tail Test. Since positive t &gt; </a:t>
            </a:r>
            <a:r>
              <a:rPr lang="en-US" sz="2000" b="1" dirty="0" err="1"/>
              <a:t>t</a:t>
            </a:r>
            <a:r>
              <a:rPr lang="en-US" sz="2000" b="1" baseline="-25000" dirty="0" err="1"/>
              <a:t>critical</a:t>
            </a:r>
            <a:r>
              <a:rPr lang="en-US" sz="2000" b="1" dirty="0"/>
              <a:t>, we reject null hypothesis. There is significant difference is performance. </a:t>
            </a:r>
            <a:endParaRPr lang="en-IN" sz="2000" b="1" baseline="-25000" dirty="0"/>
          </a:p>
        </p:txBody>
      </p:sp>
    </p:spTree>
    <p:extLst>
      <p:ext uri="{BB962C8B-B14F-4D97-AF65-F5344CB8AC3E}">
        <p14:creationId xmlns:p14="http://schemas.microsoft.com/office/powerpoint/2010/main" val="1796785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110" y="530942"/>
            <a:ext cx="8678089" cy="457200"/>
          </a:xfrm>
        </p:spPr>
        <p:txBody>
          <a:bodyPr>
            <a:noAutofit/>
          </a:bodyPr>
          <a:lstStyle/>
          <a:p>
            <a:pPr algn="l"/>
            <a:r>
              <a:rPr lang="en-US" sz="2800" dirty="0">
                <a:latin typeface="+mn-lt"/>
              </a:rPr>
              <a:t>Hypothesis Testing Under Decision Making Situation</a:t>
            </a:r>
          </a:p>
        </p:txBody>
      </p:sp>
      <p:sp>
        <p:nvSpPr>
          <p:cNvPr id="5" name="Slide Number Placeholder 4"/>
          <p:cNvSpPr>
            <a:spLocks noGrp="1"/>
          </p:cNvSpPr>
          <p:nvPr>
            <p:ph type="sldNum" sz="quarter" idx="12"/>
          </p:nvPr>
        </p:nvSpPr>
        <p:spPr/>
        <p:txBody>
          <a:bodyPr/>
          <a:lstStyle/>
          <a:p>
            <a:fld id="{C3C9DFB1-C188-445C-AF8E-1DECD0088DE3}" type="slidenum">
              <a:rPr lang="en-US" smtClean="0"/>
              <a:pPr/>
              <a:t>63</a:t>
            </a:fld>
            <a:endParaRPr lang="en-US"/>
          </a:p>
        </p:txBody>
      </p:sp>
      <p:sp>
        <p:nvSpPr>
          <p:cNvPr id="4" name="TextBox 3"/>
          <p:cNvSpPr txBox="1"/>
          <p:nvPr/>
        </p:nvSpPr>
        <p:spPr>
          <a:xfrm>
            <a:off x="429891" y="1565450"/>
            <a:ext cx="8589308" cy="4054956"/>
          </a:xfrm>
          <a:prstGeom prst="rect">
            <a:avLst/>
          </a:prstGeom>
          <a:noFill/>
        </p:spPr>
        <p:txBody>
          <a:bodyPr wrap="square" rtlCol="0">
            <a:spAutoFit/>
          </a:bodyPr>
          <a:lstStyle/>
          <a:p>
            <a:pPr marL="214313" indent="-214313">
              <a:spcAft>
                <a:spcPts val="900"/>
              </a:spcAft>
              <a:buFont typeface="Arial" panose="020B0604020202020204" pitchFamily="34" charset="0"/>
              <a:buChar char="•"/>
            </a:pPr>
            <a:r>
              <a:rPr lang="en-US" sz="2000" dirty="0"/>
              <a:t>The NULL (H</a:t>
            </a:r>
            <a:r>
              <a:rPr lang="en-US" sz="2000" baseline="-25000" dirty="0"/>
              <a:t>0</a:t>
            </a:r>
            <a:r>
              <a:rPr lang="en-US" sz="2000" dirty="0"/>
              <a:t>) and ALTENATE (H</a:t>
            </a:r>
            <a:r>
              <a:rPr lang="en-US" sz="2000" baseline="-25000" dirty="0"/>
              <a:t>a</a:t>
            </a:r>
            <a:r>
              <a:rPr lang="en-US" sz="2000" dirty="0"/>
              <a:t>) hypotheses are competing statements.</a:t>
            </a:r>
          </a:p>
          <a:p>
            <a:pPr marL="214313" indent="-214313">
              <a:spcAft>
                <a:spcPts val="900"/>
              </a:spcAft>
              <a:buFont typeface="Arial" panose="020B0604020202020204" pitchFamily="34" charset="0"/>
              <a:buChar char="•"/>
            </a:pPr>
            <a:r>
              <a:rPr lang="en-US" sz="2000" dirty="0"/>
              <a:t>Only one of them can be true but not both. </a:t>
            </a:r>
          </a:p>
          <a:p>
            <a:pPr marL="214313" indent="-214313">
              <a:spcAft>
                <a:spcPts val="900"/>
              </a:spcAft>
              <a:buFont typeface="Arial" panose="020B0604020202020204" pitchFamily="34" charset="0"/>
              <a:buChar char="•"/>
            </a:pPr>
            <a:r>
              <a:rPr lang="en-US" sz="2000" dirty="0"/>
              <a:t>An ideal testing procedure should lead to acceptance of H</a:t>
            </a:r>
            <a:r>
              <a:rPr lang="en-US" sz="2000" baseline="-25000" dirty="0"/>
              <a:t>o</a:t>
            </a:r>
            <a:r>
              <a:rPr lang="en-US" sz="2000" dirty="0"/>
              <a:t> when it is true and rejection when false. </a:t>
            </a:r>
          </a:p>
          <a:p>
            <a:pPr marL="214313" indent="-214313">
              <a:spcAft>
                <a:spcPts val="900"/>
              </a:spcAft>
              <a:buFont typeface="Arial" panose="020B0604020202020204" pitchFamily="34" charset="0"/>
              <a:buChar char="•"/>
            </a:pPr>
            <a:r>
              <a:rPr lang="en-US" sz="2000" dirty="0"/>
              <a:t>Unfortunately, there is always an error in estimating true location of population mean and therefore we may not arrive at correct conclusion every time. </a:t>
            </a:r>
          </a:p>
          <a:p>
            <a:pPr marL="214313" indent="-214313">
              <a:spcAft>
                <a:spcPts val="900"/>
              </a:spcAft>
              <a:buFont typeface="Arial" panose="020B0604020202020204" pitchFamily="34" charset="0"/>
              <a:buChar char="•"/>
            </a:pPr>
            <a:r>
              <a:rPr lang="en-US" sz="2000" dirty="0"/>
              <a:t>The table below shows what can happen in making decisions based on a hypothesis test.</a:t>
            </a:r>
          </a:p>
          <a:p>
            <a:pPr marL="214313" indent="-214313">
              <a:spcAft>
                <a:spcPts val="9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7441130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942" y="688258"/>
            <a:ext cx="5829300" cy="400050"/>
          </a:xfrm>
        </p:spPr>
        <p:txBody>
          <a:bodyPr>
            <a:normAutofit fontScale="90000"/>
          </a:bodyPr>
          <a:lstStyle/>
          <a:p>
            <a:pPr algn="l"/>
            <a:r>
              <a:rPr lang="en-US" sz="2400" u="sng" dirty="0">
                <a:latin typeface="+mn-lt"/>
              </a:rPr>
              <a:t>Type Errors</a:t>
            </a:r>
          </a:p>
        </p:txBody>
      </p:sp>
      <p:sp>
        <p:nvSpPr>
          <p:cNvPr id="5" name="Slide Number Placeholder 4"/>
          <p:cNvSpPr>
            <a:spLocks noGrp="1"/>
          </p:cNvSpPr>
          <p:nvPr>
            <p:ph type="sldNum" sz="quarter" idx="12"/>
          </p:nvPr>
        </p:nvSpPr>
        <p:spPr/>
        <p:txBody>
          <a:bodyPr/>
          <a:lstStyle/>
          <a:p>
            <a:fld id="{C3C9DFB1-C188-445C-AF8E-1DECD0088DE3}" type="slidenum">
              <a:rPr lang="en-US" smtClean="0"/>
              <a:pPr/>
              <a:t>64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43027567"/>
              </p:ext>
            </p:extLst>
          </p:nvPr>
        </p:nvGraphicFramePr>
        <p:xfrm>
          <a:off x="899977" y="1653674"/>
          <a:ext cx="7486937" cy="3803196"/>
        </p:xfrm>
        <a:graphic>
          <a:graphicData uri="http://schemas.openxmlformats.org/drawingml/2006/table">
            <a:tbl>
              <a:tblPr>
                <a:tableStyleId>{5C22544A-7EE6-4342-B048-85BDC9FD1C3A}</a:tableStyleId>
              </a:tblPr>
              <a:tblGrid>
                <a:gridCol w="2238779">
                  <a:extLst>
                    <a:ext uri="{9D8B030D-6E8A-4147-A177-3AD203B41FA5}">
                      <a16:colId xmlns:a16="http://schemas.microsoft.com/office/drawing/2014/main" val="20000"/>
                    </a:ext>
                  </a:extLst>
                </a:gridCol>
                <a:gridCol w="2020782">
                  <a:extLst>
                    <a:ext uri="{9D8B030D-6E8A-4147-A177-3AD203B41FA5}">
                      <a16:colId xmlns:a16="http://schemas.microsoft.com/office/drawing/2014/main" val="20001"/>
                    </a:ext>
                  </a:extLst>
                </a:gridCol>
                <a:gridCol w="1546061">
                  <a:extLst>
                    <a:ext uri="{9D8B030D-6E8A-4147-A177-3AD203B41FA5}">
                      <a16:colId xmlns:a16="http://schemas.microsoft.com/office/drawing/2014/main" val="20002"/>
                    </a:ext>
                  </a:extLst>
                </a:gridCol>
                <a:gridCol w="1681315">
                  <a:extLst>
                    <a:ext uri="{9D8B030D-6E8A-4147-A177-3AD203B41FA5}">
                      <a16:colId xmlns:a16="http://schemas.microsoft.com/office/drawing/2014/main" val="20003"/>
                    </a:ext>
                  </a:extLst>
                </a:gridCol>
              </a:tblGrid>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IN" sz="2100" dirty="0"/>
                        <a:t>Population Condition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72898">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H</a:t>
                      </a:r>
                      <a:r>
                        <a:rPr lang="en-IN" sz="2100" b="1" kern="1200" baseline="-25000" dirty="0">
                          <a:solidFill>
                            <a:schemeClr val="dk1"/>
                          </a:solidFill>
                          <a:latin typeface="+mn-lt"/>
                          <a:ea typeface="+mn-ea"/>
                          <a:cs typeface="+mn-cs"/>
                        </a:rPr>
                        <a:t>0</a:t>
                      </a:r>
                      <a:r>
                        <a:rPr lang="en-IN" sz="2100" b="1" dirty="0"/>
                        <a:t> is True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b="1" dirty="0"/>
                        <a:t>H</a:t>
                      </a:r>
                      <a:r>
                        <a:rPr lang="en-IN" sz="2100" b="1" kern="1200" baseline="-25000" dirty="0">
                          <a:solidFill>
                            <a:schemeClr val="dk1"/>
                          </a:solidFill>
                          <a:latin typeface="+mn-lt"/>
                          <a:ea typeface="+mn-ea"/>
                          <a:cs typeface="+mn-cs"/>
                        </a:rPr>
                        <a:t>0</a:t>
                      </a:r>
                      <a:r>
                        <a:rPr lang="en-IN" sz="2100" b="1" dirty="0"/>
                        <a:t> is False</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28700">
                <a:tc rowSpan="2">
                  <a:txBody>
                    <a:bodyPr/>
                    <a:lstStyle/>
                    <a:p>
                      <a:pPr algn="ctr"/>
                      <a:r>
                        <a:rPr lang="en-IN" sz="2100" dirty="0"/>
                        <a:t>Conclusion</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b="1" dirty="0"/>
                        <a:t>Accept H</a:t>
                      </a:r>
                      <a:r>
                        <a:rPr lang="en-IN" sz="2100" b="1" baseline="-250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28700">
                <a:tc vMerge="1">
                  <a:txBody>
                    <a:bodyPr/>
                    <a:lstStyle/>
                    <a:p>
                      <a:pPr algn="ct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100" b="1" dirty="0"/>
                        <a:t>Reject H</a:t>
                      </a:r>
                      <a:r>
                        <a:rPr lang="en-IN" sz="2100" b="1" kern="1200" baseline="-25000" dirty="0">
                          <a:solidFill>
                            <a:schemeClr val="dk1"/>
                          </a:solidFill>
                          <a:latin typeface="+mn-lt"/>
                          <a:ea typeface="+mn-ea"/>
                          <a:cs typeface="+mn-cs"/>
                        </a:rPr>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100" dirty="0"/>
                        <a:t>Type I Error</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100" dirty="0"/>
                        <a:t>Correct</a:t>
                      </a:r>
                      <a:r>
                        <a:rPr lang="en-IN" sz="2100" baseline="0" dirty="0"/>
                        <a:t> Conclusion</a:t>
                      </a:r>
                      <a:endParaRPr lang="en-IN" sz="21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783957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492" y="688258"/>
            <a:ext cx="5829300" cy="400050"/>
          </a:xfrm>
        </p:spPr>
        <p:txBody>
          <a:bodyPr>
            <a:normAutofit fontScale="90000"/>
          </a:bodyPr>
          <a:lstStyle/>
          <a:p>
            <a:pPr algn="l"/>
            <a:r>
              <a:rPr lang="en-US" sz="2400" u="sng" dirty="0">
                <a:latin typeface="+mn-lt"/>
              </a:rPr>
              <a:t>Type I Error</a:t>
            </a:r>
          </a:p>
        </p:txBody>
      </p:sp>
      <p:sp>
        <p:nvSpPr>
          <p:cNvPr id="5" name="Slide Number Placeholder 4"/>
          <p:cNvSpPr>
            <a:spLocks noGrp="1"/>
          </p:cNvSpPr>
          <p:nvPr>
            <p:ph type="sldNum" sz="quarter" idx="12"/>
          </p:nvPr>
        </p:nvSpPr>
        <p:spPr/>
        <p:txBody>
          <a:bodyPr/>
          <a:lstStyle/>
          <a:p>
            <a:fld id="{C3C9DFB1-C188-445C-AF8E-1DECD0088DE3}" type="slidenum">
              <a:rPr lang="en-US" smtClean="0"/>
              <a:pPr/>
              <a:t>65</a:t>
            </a:fld>
            <a:endParaRPr lang="en-US"/>
          </a:p>
        </p:txBody>
      </p:sp>
      <p:sp>
        <p:nvSpPr>
          <p:cNvPr id="4" name="TextBox 3"/>
          <p:cNvSpPr txBox="1"/>
          <p:nvPr/>
        </p:nvSpPr>
        <p:spPr>
          <a:xfrm>
            <a:off x="561484" y="1224515"/>
            <a:ext cx="8582516" cy="4339650"/>
          </a:xfrm>
          <a:prstGeom prst="rect">
            <a:avLst/>
          </a:prstGeom>
          <a:noFill/>
        </p:spPr>
        <p:txBody>
          <a:bodyPr wrap="square" rtlCol="0">
            <a:spAutoFit/>
          </a:bodyPr>
          <a:lstStyle/>
          <a:p>
            <a:pPr>
              <a:spcAft>
                <a:spcPts val="900"/>
              </a:spcAft>
            </a:pPr>
            <a:r>
              <a:rPr lang="en-US" sz="1800" dirty="0"/>
              <a:t>Table showed that two kinds of error can be made </a:t>
            </a:r>
          </a:p>
          <a:p>
            <a:pPr marL="541338" lvl="1" indent="-276225">
              <a:spcAft>
                <a:spcPts val="900"/>
              </a:spcAft>
              <a:buFont typeface="Arial" panose="020B0604020202020204" pitchFamily="34" charset="0"/>
              <a:buChar char="•"/>
            </a:pPr>
            <a:r>
              <a:rPr lang="en-US" sz="1800" dirty="0"/>
              <a:t>Incorrectly rejecting H</a:t>
            </a:r>
            <a:r>
              <a:rPr lang="en-US" sz="1800" baseline="-25000" dirty="0"/>
              <a:t>0</a:t>
            </a:r>
            <a:r>
              <a:rPr lang="en-US" sz="1800" dirty="0"/>
              <a:t> when it is true, is called type I error </a:t>
            </a:r>
          </a:p>
          <a:p>
            <a:pPr marL="541338" lvl="1" indent="-276225">
              <a:spcAft>
                <a:spcPts val="900"/>
              </a:spcAft>
              <a:buFont typeface="Arial" panose="020B0604020202020204" pitchFamily="34" charset="0"/>
              <a:buChar char="•"/>
            </a:pPr>
            <a:r>
              <a:rPr lang="en-US" sz="1800" dirty="0"/>
              <a:t>Incorrectly accepting H</a:t>
            </a:r>
            <a:r>
              <a:rPr lang="en-US" sz="1800" baseline="-25000" dirty="0"/>
              <a:t>0</a:t>
            </a:r>
            <a:r>
              <a:rPr lang="en-US" sz="1800" dirty="0"/>
              <a:t> when it is false, is called type II error.  </a:t>
            </a:r>
          </a:p>
          <a:p>
            <a:pPr marL="265113" indent="-265113">
              <a:spcAft>
                <a:spcPts val="900"/>
              </a:spcAft>
              <a:buFont typeface="Arial" panose="020B0604020202020204" pitchFamily="34" charset="0"/>
              <a:buChar char="•"/>
            </a:pPr>
            <a:r>
              <a:rPr lang="en-US" sz="1800" dirty="0"/>
              <a:t>Type I error corresponds to admitting the claim when it reality it is wrong.  </a:t>
            </a:r>
          </a:p>
          <a:p>
            <a:pPr marL="265113" indent="-265113">
              <a:spcAft>
                <a:spcPts val="900"/>
              </a:spcAft>
              <a:buFont typeface="Arial" panose="020B0604020202020204" pitchFamily="34" charset="0"/>
              <a:buChar char="•"/>
            </a:pPr>
            <a:r>
              <a:rPr lang="en-US" sz="1800" dirty="0"/>
              <a:t>In practice the analyst tries to control the probability of this error by specifying confidence coefficient </a:t>
            </a:r>
            <a:r>
              <a:rPr lang="en-US" sz="1800" dirty="0">
                <a:sym typeface="Symbol" panose="05050102010706020507" pitchFamily="18" charset="2"/>
              </a:rPr>
              <a:t></a:t>
            </a:r>
            <a:r>
              <a:rPr lang="en-US" sz="1800" dirty="0"/>
              <a:t>. </a:t>
            </a:r>
          </a:p>
          <a:p>
            <a:pPr marL="265113" indent="-265113">
              <a:spcAft>
                <a:spcPts val="900"/>
              </a:spcAft>
              <a:buFont typeface="Arial" panose="020B0604020202020204" pitchFamily="34" charset="0"/>
              <a:buChar char="•"/>
            </a:pPr>
            <a:r>
              <a:rPr lang="en-US" sz="1800" dirty="0">
                <a:solidFill>
                  <a:srgbClr val="FF0000"/>
                </a:solidFill>
              </a:rPr>
              <a:t>Let 10 criminals escape but one innocent should not be punished.</a:t>
            </a:r>
          </a:p>
          <a:p>
            <a:pPr marL="265113" indent="-265113">
              <a:spcAft>
                <a:spcPts val="900"/>
              </a:spcAft>
              <a:buFont typeface="Arial" panose="020B0604020202020204" pitchFamily="34" charset="0"/>
              <a:buChar char="•"/>
            </a:pPr>
            <a:r>
              <a:rPr lang="en-US" sz="1800" dirty="0"/>
              <a:t>Smaller the value of </a:t>
            </a:r>
            <a:r>
              <a:rPr lang="en-US" sz="1800" dirty="0">
                <a:sym typeface="Symbol" panose="05050102010706020507" pitchFamily="18" charset="2"/>
              </a:rPr>
              <a:t></a:t>
            </a:r>
            <a:r>
              <a:rPr lang="en-US" sz="1800" dirty="0"/>
              <a:t> more difficult it is to reject H</a:t>
            </a:r>
            <a:r>
              <a:rPr lang="en-US" sz="1800" baseline="-25000" dirty="0"/>
              <a:t>0</a:t>
            </a:r>
            <a:r>
              <a:rPr lang="en-US" sz="1800" dirty="0"/>
              <a:t> and less is the chance of committing type I error. </a:t>
            </a:r>
          </a:p>
          <a:p>
            <a:pPr marL="265113" indent="-265113">
              <a:spcAft>
                <a:spcPts val="900"/>
              </a:spcAft>
              <a:buFont typeface="Arial" panose="020B0604020202020204" pitchFamily="34" charset="0"/>
              <a:buChar char="•"/>
            </a:pPr>
            <a:r>
              <a:rPr lang="en-US" sz="1800" dirty="0"/>
              <a:t>Therefore we have a high degree of confidence in stating that the claim is true when we select a low value for </a:t>
            </a:r>
            <a:r>
              <a:rPr lang="en-US" sz="1800" dirty="0">
                <a:sym typeface="Symbol" panose="05050102010706020507" pitchFamily="18" charset="2"/>
              </a:rPr>
              <a:t></a:t>
            </a:r>
            <a:r>
              <a:rPr lang="en-US" sz="1800" dirty="0"/>
              <a:t>.</a:t>
            </a:r>
          </a:p>
          <a:p>
            <a:pPr marL="265113" indent="-265113">
              <a:spcAft>
                <a:spcPts val="900"/>
              </a:spcAft>
              <a:buFont typeface="Arial" panose="020B0604020202020204" pitchFamily="34" charset="0"/>
              <a:buChar char="•"/>
            </a:pPr>
            <a:r>
              <a:rPr lang="en-US" sz="1800" dirty="0"/>
              <a:t> The action required to process the claim is justified.</a:t>
            </a:r>
          </a:p>
        </p:txBody>
      </p:sp>
    </p:spTree>
    <p:extLst>
      <p:ext uri="{BB962C8B-B14F-4D97-AF65-F5344CB8AC3E}">
        <p14:creationId xmlns:p14="http://schemas.microsoft.com/office/powerpoint/2010/main" val="26035363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742" y="868609"/>
            <a:ext cx="5829300" cy="400050"/>
          </a:xfrm>
        </p:spPr>
        <p:txBody>
          <a:bodyPr>
            <a:normAutofit fontScale="90000"/>
          </a:bodyPr>
          <a:lstStyle/>
          <a:p>
            <a:pPr algn="l"/>
            <a:r>
              <a:rPr lang="en-US" sz="2400" u="sng" dirty="0">
                <a:latin typeface="+mn-lt"/>
              </a:rPr>
              <a:t>Type II Error</a:t>
            </a:r>
          </a:p>
        </p:txBody>
      </p:sp>
      <p:sp>
        <p:nvSpPr>
          <p:cNvPr id="5" name="Slide Number Placeholder 4"/>
          <p:cNvSpPr>
            <a:spLocks noGrp="1"/>
          </p:cNvSpPr>
          <p:nvPr>
            <p:ph type="sldNum" sz="quarter" idx="12"/>
          </p:nvPr>
        </p:nvSpPr>
        <p:spPr/>
        <p:txBody>
          <a:bodyPr/>
          <a:lstStyle/>
          <a:p>
            <a:fld id="{C3C9DFB1-C188-445C-AF8E-1DECD0088DE3}" type="slidenum">
              <a:rPr lang="en-US" smtClean="0"/>
              <a:pPr/>
              <a:t>66</a:t>
            </a:fld>
            <a:endParaRPr lang="en-US"/>
          </a:p>
        </p:txBody>
      </p:sp>
      <p:sp>
        <p:nvSpPr>
          <p:cNvPr id="4" name="TextBox 3"/>
          <p:cNvSpPr txBox="1"/>
          <p:nvPr/>
        </p:nvSpPr>
        <p:spPr>
          <a:xfrm>
            <a:off x="280742" y="1711356"/>
            <a:ext cx="8582516" cy="3877985"/>
          </a:xfrm>
          <a:prstGeom prst="rect">
            <a:avLst/>
          </a:prstGeom>
          <a:noFill/>
        </p:spPr>
        <p:txBody>
          <a:bodyPr wrap="square" rtlCol="0">
            <a:spAutoFit/>
          </a:bodyPr>
          <a:lstStyle/>
          <a:p>
            <a:pPr marL="257175" indent="-257175">
              <a:spcAft>
                <a:spcPts val="900"/>
              </a:spcAft>
              <a:buFont typeface="Arial" panose="020B0604020202020204" pitchFamily="34" charset="0"/>
              <a:buChar char="•"/>
            </a:pPr>
            <a:r>
              <a:rPr lang="en-US" sz="1800" dirty="0"/>
              <a:t>In the foregoing argument, we implicitly assumed that we can ignore the consequence of committing the other type of error that is accepting H</a:t>
            </a:r>
            <a:r>
              <a:rPr lang="en-US" sz="1800" baseline="-25000" dirty="0"/>
              <a:t>0</a:t>
            </a:r>
            <a:r>
              <a:rPr lang="en-US" sz="1800" dirty="0"/>
              <a:t> when it is false. </a:t>
            </a:r>
          </a:p>
          <a:p>
            <a:pPr marL="257175" indent="-257175">
              <a:spcAft>
                <a:spcPts val="900"/>
              </a:spcAft>
              <a:buFont typeface="Arial" panose="020B0604020202020204" pitchFamily="34" charset="0"/>
              <a:buChar char="•"/>
            </a:pPr>
            <a:r>
              <a:rPr lang="en-US" sz="1800" dirty="0"/>
              <a:t>In judicial system it is stated that “Let nine criminals escape but one innocent should not get punished”. </a:t>
            </a:r>
          </a:p>
          <a:p>
            <a:pPr marL="257175" indent="-257175">
              <a:spcAft>
                <a:spcPts val="900"/>
              </a:spcAft>
              <a:buFont typeface="Arial" panose="020B0604020202020204" pitchFamily="34" charset="0"/>
              <a:buChar char="•"/>
            </a:pPr>
            <a:r>
              <a:rPr lang="en-US" sz="1800" dirty="0"/>
              <a:t>This is the same system we adopt in hypothesis testing that we are willing to control type I error while ignoring the magnitude of type II error. </a:t>
            </a:r>
          </a:p>
          <a:p>
            <a:pPr marL="257175" indent="-257175">
              <a:spcAft>
                <a:spcPts val="900"/>
              </a:spcAft>
              <a:buFont typeface="Arial" panose="020B0604020202020204" pitchFamily="34" charset="0"/>
              <a:buChar char="•"/>
            </a:pPr>
            <a:r>
              <a:rPr lang="en-US" sz="1800" dirty="0"/>
              <a:t>In hypothesis testing parlance type I error is designated as </a:t>
            </a:r>
            <a:r>
              <a:rPr lang="en-US" sz="1800" dirty="0">
                <a:sym typeface="Symbol" panose="05050102010706020507" pitchFamily="18" charset="2"/>
              </a:rPr>
              <a:t></a:t>
            </a:r>
            <a:r>
              <a:rPr lang="en-US" sz="1800" dirty="0"/>
              <a:t> and type II error as </a:t>
            </a:r>
            <a:r>
              <a:rPr lang="en-US" sz="1800" dirty="0">
                <a:sym typeface="Symbol" panose="05050102010706020507" pitchFamily="18" charset="2"/>
              </a:rPr>
              <a:t></a:t>
            </a:r>
            <a:r>
              <a:rPr lang="en-US" sz="1800" dirty="0"/>
              <a:t>. </a:t>
            </a:r>
          </a:p>
          <a:p>
            <a:pPr marL="257175" indent="-257175">
              <a:spcAft>
                <a:spcPts val="900"/>
              </a:spcAft>
              <a:buFont typeface="Arial" panose="020B0604020202020204" pitchFamily="34" charset="0"/>
              <a:buChar char="•"/>
            </a:pPr>
            <a:r>
              <a:rPr lang="en-US" sz="1800" dirty="0"/>
              <a:t>We can encounter situations where committing either type of error results in consequences that require management action. The following scenario illustrates this situation.</a:t>
            </a:r>
          </a:p>
        </p:txBody>
      </p:sp>
    </p:spTree>
    <p:extLst>
      <p:ext uri="{BB962C8B-B14F-4D97-AF65-F5344CB8AC3E}">
        <p14:creationId xmlns:p14="http://schemas.microsoft.com/office/powerpoint/2010/main" val="8137885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290" y="798791"/>
            <a:ext cx="6858000" cy="493710"/>
          </a:xfrm>
        </p:spPr>
        <p:txBody>
          <a:bodyPr>
            <a:normAutofit/>
          </a:bodyPr>
          <a:lstStyle/>
          <a:p>
            <a:pPr algn="l"/>
            <a:r>
              <a:rPr lang="en-US" sz="2400" dirty="0"/>
              <a:t>Business Case</a:t>
            </a:r>
          </a:p>
        </p:txBody>
      </p:sp>
      <p:sp>
        <p:nvSpPr>
          <p:cNvPr id="4" name="TextBox 3"/>
          <p:cNvSpPr txBox="1"/>
          <p:nvPr/>
        </p:nvSpPr>
        <p:spPr>
          <a:xfrm>
            <a:off x="323290" y="1653519"/>
            <a:ext cx="8441390" cy="1754326"/>
          </a:xfrm>
          <a:prstGeom prst="rect">
            <a:avLst/>
          </a:prstGeom>
          <a:noFill/>
        </p:spPr>
        <p:txBody>
          <a:bodyPr wrap="square" rtlCol="0">
            <a:spAutoFit/>
          </a:bodyPr>
          <a:lstStyle/>
          <a:p>
            <a:r>
              <a:rPr lang="en-US" sz="1800" dirty="0"/>
              <a:t>A UPS manufacturer procures battery units from outside supplier for incorporating into his product. The inward quality control department carries out checks for quality before accepting the lot. Rejected lots are sent back resulting in shipping costs and possible effect on supplier relation if done frequently. On the other hand if a poor quality lot is accepted the end product’s quality will be affected resulting warranty claims, customer dissatisfaction and after-sales service load.</a:t>
            </a:r>
          </a:p>
        </p:txBody>
      </p:sp>
      <p:graphicFrame>
        <p:nvGraphicFramePr>
          <p:cNvPr id="5" name="Table 4"/>
          <p:cNvGraphicFramePr>
            <a:graphicFrameLocks noGrp="1"/>
          </p:cNvGraphicFramePr>
          <p:nvPr/>
        </p:nvGraphicFramePr>
        <p:xfrm>
          <a:off x="848286" y="3562226"/>
          <a:ext cx="6685429" cy="617220"/>
        </p:xfrm>
        <a:graphic>
          <a:graphicData uri="http://schemas.openxmlformats.org/drawingml/2006/table">
            <a:tbl>
              <a:tblPr>
                <a:tableStyleId>{5C22544A-7EE6-4342-B048-85BDC9FD1C3A}</a:tableStyleId>
              </a:tblPr>
              <a:tblGrid>
                <a:gridCol w="1354604">
                  <a:extLst>
                    <a:ext uri="{9D8B030D-6E8A-4147-A177-3AD203B41FA5}">
                      <a16:colId xmlns:a16="http://schemas.microsoft.com/office/drawing/2014/main" val="20000"/>
                    </a:ext>
                  </a:extLst>
                </a:gridCol>
                <a:gridCol w="1354604">
                  <a:extLst>
                    <a:ext uri="{9D8B030D-6E8A-4147-A177-3AD203B41FA5}">
                      <a16:colId xmlns:a16="http://schemas.microsoft.com/office/drawing/2014/main" val="20001"/>
                    </a:ext>
                  </a:extLst>
                </a:gridCol>
                <a:gridCol w="1354604">
                  <a:extLst>
                    <a:ext uri="{9D8B030D-6E8A-4147-A177-3AD203B41FA5}">
                      <a16:colId xmlns:a16="http://schemas.microsoft.com/office/drawing/2014/main" val="20002"/>
                    </a:ext>
                  </a:extLst>
                </a:gridCol>
                <a:gridCol w="1354604">
                  <a:extLst>
                    <a:ext uri="{9D8B030D-6E8A-4147-A177-3AD203B41FA5}">
                      <a16:colId xmlns:a16="http://schemas.microsoft.com/office/drawing/2014/main" val="20003"/>
                    </a:ext>
                  </a:extLst>
                </a:gridCol>
                <a:gridCol w="1267013">
                  <a:extLst>
                    <a:ext uri="{9D8B030D-6E8A-4147-A177-3AD203B41FA5}">
                      <a16:colId xmlns:a16="http://schemas.microsoft.com/office/drawing/2014/main" val="20004"/>
                    </a:ext>
                  </a:extLst>
                </a:gridCol>
              </a:tblGrid>
              <a:tr h="617220">
                <a:tc>
                  <a:txBody>
                    <a:bodyPr/>
                    <a:lstStyle/>
                    <a:p>
                      <a:pPr algn="ctr"/>
                      <a:r>
                        <a:rPr lang="en-US" sz="1800" dirty="0"/>
                        <a:t>H</a:t>
                      </a:r>
                      <a:r>
                        <a:rPr lang="en-US" sz="1800" baseline="-25000" dirty="0"/>
                        <a:t>o</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H</a:t>
                      </a:r>
                      <a:r>
                        <a:rPr lang="en-US" sz="1800" baseline="-25000" dirty="0">
                          <a:sym typeface="Symbol" panose="05050102010706020507" pitchFamily="18" charset="2"/>
                        </a:rPr>
                        <a:t>a</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CL</a:t>
                      </a:r>
                      <a:r>
                        <a:rPr lang="en-US" sz="1800" baseline="0" dirty="0"/>
                        <a:t> = 95%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ym typeface="Symbol" panose="05050102010706020507" pitchFamily="18" charset="2"/>
                        </a:rPr>
                        <a:t>=0.05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a:t>
                      </a:r>
                      <a:r>
                        <a:rPr lang="en-US" sz="1800" baseline="0" dirty="0"/>
                        <a:t> = 36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a:t>
                      </a:r>
                      <a:r>
                        <a:rPr lang="en-US" sz="1800" baseline="0" dirty="0"/>
                        <a:t> = 12</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729782" y="4540464"/>
                <a:ext cx="6922436" cy="820161"/>
              </a:xfrm>
              <a:prstGeom prst="rect">
                <a:avLst/>
              </a:prstGeom>
              <a:noFill/>
            </p:spPr>
            <p:txBody>
              <a:bodyPr wrap="square" rtlCol="0">
                <a:spAutoFit/>
              </a:bodyPr>
              <a:lstStyle/>
              <a:p>
                <a:pPr>
                  <a:spcAft>
                    <a:spcPts val="900"/>
                  </a:spcAft>
                </a:pPr>
                <a:r>
                  <a:rPr lang="en-US" sz="1800" dirty="0"/>
                  <a:t>We can calculate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oMath>
                </a14:m>
                <a:r>
                  <a:rPr lang="en-US" sz="1800" dirty="0"/>
                  <a:t> at </a:t>
                </a:r>
                <a:r>
                  <a:rPr lang="en-US" sz="1800" dirty="0" err="1"/>
                  <a:t>Z</a:t>
                </a:r>
                <a:r>
                  <a:rPr lang="en-US" sz="1800" baseline="-25000" dirty="0" err="1"/>
                  <a:t>critical</a:t>
                </a:r>
                <a:r>
                  <a:rPr lang="en-US" sz="1800" baseline="-25000" dirty="0"/>
                  <a:t> </a:t>
                </a:r>
                <a:r>
                  <a:rPr lang="en-US" sz="1800" dirty="0"/>
                  <a:t>above which the lot will be accepted.</a:t>
                </a:r>
              </a:p>
              <a:p>
                <a:pPr algn="ct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r>
                      <a:rPr lang="en-US" sz="1800" i="1">
                        <a:latin typeface="Cambria Math" panose="02040503050406030204" pitchFamily="18" charset="0"/>
                        <a:ea typeface="Cambria Math" panose="02040503050406030204" pitchFamily="18" charset="0"/>
                      </a:rPr>
                      <m:t>≥</m:t>
                    </m:r>
                  </m:oMath>
                </a14:m>
                <a:r>
                  <a:rPr lang="en-US" sz="1800" dirty="0"/>
                  <a:t> 120-1.645(12/</a:t>
                </a:r>
                <a14:m>
                  <m:oMath xmlns:m="http://schemas.openxmlformats.org/officeDocument/2006/math">
                    <m:rad>
                      <m:radPr>
                        <m:degHide m:val="on"/>
                        <m:ctrlPr>
                          <a:rPr lang="en-US" sz="1800" i="1" dirty="0">
                            <a:latin typeface="Cambria Math" panose="02040503050406030204" pitchFamily="18" charset="0"/>
                          </a:rPr>
                        </m:ctrlPr>
                      </m:radPr>
                      <m:deg/>
                      <m:e>
                        <m:r>
                          <a:rPr lang="en-US" sz="1800" i="1" dirty="0">
                            <a:latin typeface="Cambria Math" panose="02040503050406030204" pitchFamily="18" charset="0"/>
                          </a:rPr>
                          <m:t>36)</m:t>
                        </m:r>
                      </m:e>
                    </m:rad>
                    <m:r>
                      <a:rPr lang="en-US" sz="1800" i="1" dirty="0">
                        <a:latin typeface="Cambria Math" panose="02040503050406030204" pitchFamily="18" charset="0"/>
                      </a:rPr>
                      <m:t>=116.71</m:t>
                    </m:r>
                  </m:oMath>
                </a14:m>
                <a:endParaRPr lang="en-US" sz="1800" dirty="0"/>
              </a:p>
            </p:txBody>
          </p:sp>
        </mc:Choice>
        <mc:Fallback xmlns="">
          <p:sp>
            <p:nvSpPr>
              <p:cNvPr id="6" name="TextBox 5"/>
              <p:cNvSpPr txBox="1">
                <a:spLocks noRot="1" noChangeAspect="1" noMove="1" noResize="1" noEditPoints="1" noAdjustHandles="1" noChangeArrowheads="1" noChangeShapeType="1" noTextEdit="1"/>
              </p:cNvSpPr>
              <p:nvPr/>
            </p:nvSpPr>
            <p:spPr>
              <a:xfrm>
                <a:off x="729782" y="4540464"/>
                <a:ext cx="6922436" cy="820161"/>
              </a:xfrm>
              <a:prstGeom prst="rect">
                <a:avLst/>
              </a:prstGeom>
              <a:blipFill>
                <a:blip r:embed="rId2"/>
                <a:stretch>
                  <a:fillRect l="-793" t="-4478" b="-8955"/>
                </a:stretch>
              </a:blipFill>
            </p:spPr>
            <p:txBody>
              <a:bodyPr/>
              <a:lstStyle/>
              <a:p>
                <a:r>
                  <a:rPr lang="en-IN">
                    <a:noFill/>
                  </a:rPr>
                  <a:t> </a:t>
                </a:r>
              </a:p>
            </p:txBody>
          </p:sp>
        </mc:Fallback>
      </mc:AlternateContent>
    </p:spTree>
    <p:extLst>
      <p:ext uri="{BB962C8B-B14F-4D97-AF65-F5344CB8AC3E}">
        <p14:creationId xmlns:p14="http://schemas.microsoft.com/office/powerpoint/2010/main" val="3392489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30" y="1020026"/>
            <a:ext cx="6858000" cy="474220"/>
          </a:xfrm>
        </p:spPr>
        <p:txBody>
          <a:bodyPr>
            <a:normAutofit/>
          </a:bodyPr>
          <a:lstStyle/>
          <a:p>
            <a:pPr algn="l"/>
            <a:r>
              <a:rPr lang="en-US" sz="2400" dirty="0"/>
              <a:t>Calculating Type II Error Probability</a:t>
            </a:r>
          </a:p>
        </p:txBody>
      </p:sp>
      <p:sp>
        <p:nvSpPr>
          <p:cNvPr id="4" name="TextBox 3"/>
          <p:cNvSpPr txBox="1"/>
          <p:nvPr/>
        </p:nvSpPr>
        <p:spPr>
          <a:xfrm>
            <a:off x="322730" y="1694330"/>
            <a:ext cx="8441390" cy="1818447"/>
          </a:xfrm>
          <a:prstGeom prst="rect">
            <a:avLst/>
          </a:prstGeom>
          <a:noFill/>
        </p:spPr>
        <p:txBody>
          <a:bodyPr wrap="square" rtlCol="0">
            <a:spAutoFit/>
          </a:bodyPr>
          <a:lstStyle/>
          <a:p>
            <a:pPr>
              <a:spcAft>
                <a:spcPts val="450"/>
              </a:spcAft>
            </a:pPr>
            <a:r>
              <a:rPr lang="en-US" sz="1800" dirty="0"/>
              <a:t>A UPS manufacturer uses 120Ah battery in the production of UPS. He battery is sourced from a supplier. A batch of 36 batteries is tested and accepted at 95% confidence level. </a:t>
            </a:r>
          </a:p>
          <a:p>
            <a:pPr>
              <a:spcAft>
                <a:spcPts val="450"/>
              </a:spcAft>
            </a:pPr>
            <a:r>
              <a:rPr lang="en-US" sz="1800" dirty="0"/>
              <a:t>To evaluate quality of incoming lot the company has set up a following inspection scheme. Design specifications require that acceptable capacity of the battery is 120Ah. The company formulated the following hypothesis test.</a:t>
            </a:r>
          </a:p>
        </p:txBody>
      </p:sp>
      <p:graphicFrame>
        <p:nvGraphicFramePr>
          <p:cNvPr id="5" name="Table 4"/>
          <p:cNvGraphicFramePr>
            <a:graphicFrameLocks noGrp="1"/>
          </p:cNvGraphicFramePr>
          <p:nvPr/>
        </p:nvGraphicFramePr>
        <p:xfrm>
          <a:off x="839321" y="3488114"/>
          <a:ext cx="6685429" cy="617220"/>
        </p:xfrm>
        <a:graphic>
          <a:graphicData uri="http://schemas.openxmlformats.org/drawingml/2006/table">
            <a:tbl>
              <a:tblPr>
                <a:tableStyleId>{5C22544A-7EE6-4342-B048-85BDC9FD1C3A}</a:tableStyleId>
              </a:tblPr>
              <a:tblGrid>
                <a:gridCol w="1354604">
                  <a:extLst>
                    <a:ext uri="{9D8B030D-6E8A-4147-A177-3AD203B41FA5}">
                      <a16:colId xmlns:a16="http://schemas.microsoft.com/office/drawing/2014/main" val="20000"/>
                    </a:ext>
                  </a:extLst>
                </a:gridCol>
                <a:gridCol w="1354604">
                  <a:extLst>
                    <a:ext uri="{9D8B030D-6E8A-4147-A177-3AD203B41FA5}">
                      <a16:colId xmlns:a16="http://schemas.microsoft.com/office/drawing/2014/main" val="20001"/>
                    </a:ext>
                  </a:extLst>
                </a:gridCol>
                <a:gridCol w="1354604">
                  <a:extLst>
                    <a:ext uri="{9D8B030D-6E8A-4147-A177-3AD203B41FA5}">
                      <a16:colId xmlns:a16="http://schemas.microsoft.com/office/drawing/2014/main" val="20002"/>
                    </a:ext>
                  </a:extLst>
                </a:gridCol>
                <a:gridCol w="1354604">
                  <a:extLst>
                    <a:ext uri="{9D8B030D-6E8A-4147-A177-3AD203B41FA5}">
                      <a16:colId xmlns:a16="http://schemas.microsoft.com/office/drawing/2014/main" val="20003"/>
                    </a:ext>
                  </a:extLst>
                </a:gridCol>
                <a:gridCol w="1267013">
                  <a:extLst>
                    <a:ext uri="{9D8B030D-6E8A-4147-A177-3AD203B41FA5}">
                      <a16:colId xmlns:a16="http://schemas.microsoft.com/office/drawing/2014/main" val="20004"/>
                    </a:ext>
                  </a:extLst>
                </a:gridCol>
              </a:tblGrid>
              <a:tr h="617220">
                <a:tc>
                  <a:txBody>
                    <a:bodyPr/>
                    <a:lstStyle/>
                    <a:p>
                      <a:pPr algn="ctr"/>
                      <a:r>
                        <a:rPr lang="en-US" sz="1800" dirty="0"/>
                        <a:t>H</a:t>
                      </a:r>
                      <a:r>
                        <a:rPr lang="en-US" sz="1800" baseline="-25000" dirty="0"/>
                        <a:t>o</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sym typeface="Symbol" panose="05050102010706020507" pitchFamily="18" charset="2"/>
                        </a:rPr>
                        <a:t>H</a:t>
                      </a:r>
                      <a:r>
                        <a:rPr lang="en-US" sz="1800" baseline="-25000" dirty="0">
                          <a:sym typeface="Symbol" panose="05050102010706020507" pitchFamily="18" charset="2"/>
                        </a:rPr>
                        <a:t>a</a:t>
                      </a:r>
                      <a:r>
                        <a:rPr lang="en-US" sz="1800" dirty="0"/>
                        <a:t>: </a:t>
                      </a:r>
                      <a:r>
                        <a:rPr lang="en-US" sz="1800" dirty="0">
                          <a:sym typeface="Symbol" panose="05050102010706020507" pitchFamily="18" charset="2"/>
                        </a:rPr>
                        <a:t></a:t>
                      </a:r>
                      <a:r>
                        <a:rPr lang="en-US" sz="1800" baseline="0" dirty="0">
                          <a:sym typeface="Symbol" panose="05050102010706020507" pitchFamily="18" charset="2"/>
                        </a:rPr>
                        <a:t>  120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CL</a:t>
                      </a:r>
                      <a:r>
                        <a:rPr lang="en-US" sz="1800" baseline="0" dirty="0"/>
                        <a:t> = 95%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ym typeface="Symbol" panose="05050102010706020507" pitchFamily="18" charset="2"/>
                        </a:rPr>
                        <a:t>=0.05</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a:t>
                      </a:r>
                      <a:r>
                        <a:rPr lang="en-US" sz="1800" baseline="0" dirty="0"/>
                        <a:t> = 36</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a:t>
                      </a:r>
                      <a:r>
                        <a:rPr lang="en-US" sz="1800" baseline="0" dirty="0"/>
                        <a:t> = 12</a:t>
                      </a:r>
                      <a:endParaRPr lang="en-US"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610720" y="4387166"/>
                <a:ext cx="8153400" cy="1212576"/>
              </a:xfrm>
              <a:prstGeom prst="rect">
                <a:avLst/>
              </a:prstGeom>
              <a:noFill/>
            </p:spPr>
            <p:txBody>
              <a:bodyPr wrap="square" rtlCol="0">
                <a:spAutoFit/>
              </a:bodyPr>
              <a:lstStyle/>
              <a:p>
                <a:pPr>
                  <a:spcAft>
                    <a:spcPts val="900"/>
                  </a:spcAft>
                </a:pPr>
                <a:r>
                  <a:rPr lang="en-US" sz="1800" dirty="0"/>
                  <a:t>We can calculate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oMath>
                </a14:m>
                <a:r>
                  <a:rPr lang="en-US" sz="1800" dirty="0"/>
                  <a:t> at </a:t>
                </a:r>
                <a:r>
                  <a:rPr lang="en-US" sz="1800" dirty="0" err="1"/>
                  <a:t>Z</a:t>
                </a:r>
                <a:r>
                  <a:rPr lang="en-US" sz="1800" baseline="-25000" dirty="0" err="1"/>
                  <a:t>critical</a:t>
                </a:r>
                <a:r>
                  <a:rPr lang="en-US" sz="1800" baseline="-25000" dirty="0"/>
                  <a:t> </a:t>
                </a:r>
                <a:r>
                  <a:rPr lang="en-US" sz="1800" dirty="0"/>
                  <a:t>above which the lot will be accepted.</a:t>
                </a:r>
              </a:p>
              <a:p>
                <a:pPr algn="ctr">
                  <a:spcAft>
                    <a:spcPts val="900"/>
                  </a:spcAft>
                </a:pP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r>
                      <a:rPr lang="en-US" sz="1800" i="1">
                        <a:latin typeface="Cambria Math" panose="02040503050406030204" pitchFamily="18" charset="0"/>
                        <a:ea typeface="Cambria Math" panose="02040503050406030204" pitchFamily="18" charset="0"/>
                      </a:rPr>
                      <m:t>≥</m:t>
                    </m:r>
                  </m:oMath>
                </a14:m>
                <a:r>
                  <a:rPr lang="en-US" sz="1800" dirty="0"/>
                  <a:t> 120-1.645(12/</a:t>
                </a:r>
                <a14:m>
                  <m:oMath xmlns:m="http://schemas.openxmlformats.org/officeDocument/2006/math">
                    <m:rad>
                      <m:radPr>
                        <m:degHide m:val="on"/>
                        <m:ctrlPr>
                          <a:rPr lang="en-US" sz="1800" i="1" dirty="0">
                            <a:latin typeface="Cambria Math" panose="02040503050406030204" pitchFamily="18" charset="0"/>
                          </a:rPr>
                        </m:ctrlPr>
                      </m:radPr>
                      <m:deg/>
                      <m:e>
                        <m:r>
                          <a:rPr lang="en-US" sz="1800" i="1" dirty="0">
                            <a:latin typeface="Cambria Math" panose="02040503050406030204" pitchFamily="18" charset="0"/>
                          </a:rPr>
                          <m:t>36)</m:t>
                        </m:r>
                      </m:e>
                    </m:rad>
                    <m:r>
                      <a:rPr lang="en-US" sz="1800" i="1" dirty="0">
                        <a:latin typeface="Cambria Math" panose="02040503050406030204" pitchFamily="18" charset="0"/>
                      </a:rPr>
                      <m:t>=116.71</m:t>
                    </m:r>
                  </m:oMath>
                </a14:m>
                <a:endParaRPr lang="en-US" sz="1800" dirty="0"/>
              </a:p>
              <a:p>
                <a:r>
                  <a:rPr lang="en-US" sz="1800" dirty="0"/>
                  <a:t>So the lot will be rejected if the sample mean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oMath>
                </a14:m>
                <a:r>
                  <a:rPr lang="en-US" sz="1800" dirty="0"/>
                  <a:t>) is less than 116.71</a:t>
                </a:r>
              </a:p>
            </p:txBody>
          </p:sp>
        </mc:Choice>
        <mc:Fallback xmlns="">
          <p:sp>
            <p:nvSpPr>
              <p:cNvPr id="6" name="TextBox 5"/>
              <p:cNvSpPr txBox="1">
                <a:spLocks noRot="1" noChangeAspect="1" noMove="1" noResize="1" noEditPoints="1" noAdjustHandles="1" noChangeArrowheads="1" noChangeShapeType="1" noTextEdit="1"/>
              </p:cNvSpPr>
              <p:nvPr/>
            </p:nvSpPr>
            <p:spPr>
              <a:xfrm>
                <a:off x="610720" y="4387166"/>
                <a:ext cx="8153400" cy="1212576"/>
              </a:xfrm>
              <a:prstGeom prst="rect">
                <a:avLst/>
              </a:prstGeom>
              <a:blipFill>
                <a:blip r:embed="rId2"/>
                <a:stretch>
                  <a:fillRect l="-598" t="-3015" b="-7035"/>
                </a:stretch>
              </a:blipFill>
            </p:spPr>
            <p:txBody>
              <a:bodyPr/>
              <a:lstStyle/>
              <a:p>
                <a:r>
                  <a:rPr lang="en-IN">
                    <a:noFill/>
                  </a:rPr>
                  <a:t> </a:t>
                </a:r>
              </a:p>
            </p:txBody>
          </p:sp>
        </mc:Fallback>
      </mc:AlternateContent>
    </p:spTree>
    <p:extLst>
      <p:ext uri="{BB962C8B-B14F-4D97-AF65-F5344CB8AC3E}">
        <p14:creationId xmlns:p14="http://schemas.microsoft.com/office/powerpoint/2010/main" val="36673181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559" y="786080"/>
            <a:ext cx="6858000" cy="474220"/>
          </a:xfrm>
        </p:spPr>
        <p:txBody>
          <a:bodyPr>
            <a:normAutofit/>
          </a:bodyPr>
          <a:lstStyle/>
          <a:p>
            <a:pPr algn="l"/>
            <a:r>
              <a:rPr lang="en-US" sz="2400" dirty="0"/>
              <a:t>Probability of making type II error</a:t>
            </a:r>
          </a:p>
        </p:txBody>
      </p:sp>
      <p:sp>
        <p:nvSpPr>
          <p:cNvPr id="4" name="TextBox 3"/>
          <p:cNvSpPr txBox="1"/>
          <p:nvPr/>
        </p:nvSpPr>
        <p:spPr>
          <a:xfrm>
            <a:off x="302559" y="1613648"/>
            <a:ext cx="8441390" cy="1669688"/>
          </a:xfrm>
          <a:prstGeom prst="rect">
            <a:avLst/>
          </a:prstGeom>
          <a:noFill/>
        </p:spPr>
        <p:txBody>
          <a:bodyPr wrap="square" rtlCol="0">
            <a:spAutoFit/>
          </a:bodyPr>
          <a:lstStyle/>
          <a:p>
            <a:pPr marL="257175" indent="-257175">
              <a:spcAft>
                <a:spcPts val="450"/>
              </a:spcAft>
              <a:buFont typeface="Arial" panose="020B0604020202020204" pitchFamily="34" charset="0"/>
              <a:buChar char="•"/>
            </a:pPr>
            <a:r>
              <a:rPr lang="en-US" sz="1800" dirty="0"/>
              <a:t>Type II error is committed whenever we accept null hypothesis when it is in fact false. </a:t>
            </a:r>
          </a:p>
          <a:p>
            <a:pPr marL="257175" indent="-257175">
              <a:spcAft>
                <a:spcPts val="450"/>
              </a:spcAft>
              <a:buFont typeface="Arial" panose="020B0604020202020204" pitchFamily="34" charset="0"/>
              <a:buChar char="•"/>
            </a:pPr>
            <a:r>
              <a:rPr lang="en-US" sz="1800" dirty="0"/>
              <a:t>For the case in hand a type II error is committed whenever </a:t>
            </a:r>
            <a:r>
              <a:rPr lang="en-US" sz="1800" dirty="0">
                <a:sym typeface="Symbol" panose="05050102010706020507" pitchFamily="18" charset="2"/>
              </a:rPr>
              <a:t></a:t>
            </a:r>
            <a:r>
              <a:rPr lang="en-US" sz="1800" dirty="0"/>
              <a:t> </a:t>
            </a:r>
            <a:r>
              <a:rPr lang="en-US" sz="1800" dirty="0">
                <a:sym typeface="Symbol" panose="05050102010706020507" pitchFamily="18" charset="2"/>
              </a:rPr>
              <a:t></a:t>
            </a:r>
            <a:r>
              <a:rPr lang="en-US" sz="1800" dirty="0"/>
              <a:t> 120. </a:t>
            </a:r>
          </a:p>
          <a:p>
            <a:pPr marL="257175" indent="-257175">
              <a:spcAft>
                <a:spcPts val="450"/>
              </a:spcAft>
              <a:buFont typeface="Arial" panose="020B0604020202020204" pitchFamily="34" charset="0"/>
              <a:buChar char="•"/>
            </a:pPr>
            <a:r>
              <a:rPr lang="en-US" sz="1800" dirty="0"/>
              <a:t>Probability of committing type II error is designated by </a:t>
            </a:r>
            <a:r>
              <a:rPr lang="en-US" sz="1800" dirty="0">
                <a:sym typeface="Symbol" panose="05050102010706020507" pitchFamily="18" charset="2"/>
              </a:rPr>
              <a:t></a:t>
            </a:r>
            <a:r>
              <a:rPr lang="en-US" sz="1800" dirty="0"/>
              <a:t>. </a:t>
            </a:r>
          </a:p>
          <a:p>
            <a:pPr marL="257175" indent="-257175">
              <a:spcAft>
                <a:spcPts val="450"/>
              </a:spcAft>
              <a:buFont typeface="Arial" panose="020B0604020202020204" pitchFamily="34" charset="0"/>
              <a:buChar char="•"/>
            </a:pPr>
            <a:r>
              <a:rPr lang="en-US" sz="1800" dirty="0"/>
              <a:t>Let us calculate value of </a:t>
            </a:r>
            <a:r>
              <a:rPr lang="en-US" sz="1800" dirty="0">
                <a:sym typeface="Symbol" panose="05050102010706020507" pitchFamily="18" charset="2"/>
              </a:rPr>
              <a:t></a:t>
            </a:r>
            <a:r>
              <a:rPr lang="en-US" sz="1800" dirty="0"/>
              <a:t> when </a:t>
            </a:r>
            <a:r>
              <a:rPr lang="en-US" sz="1800" dirty="0">
                <a:sym typeface="Symbol" panose="05050102010706020507" pitchFamily="18" charset="2"/>
              </a:rPr>
              <a:t></a:t>
            </a:r>
            <a:r>
              <a:rPr lang="en-US" sz="1800" dirty="0"/>
              <a:t> = say 112.</a:t>
            </a:r>
          </a:p>
        </p:txBody>
      </p:sp>
      <p:grpSp>
        <p:nvGrpSpPr>
          <p:cNvPr id="5" name="Canvas 3"/>
          <p:cNvGrpSpPr/>
          <p:nvPr/>
        </p:nvGrpSpPr>
        <p:grpSpPr>
          <a:xfrm>
            <a:off x="674032" y="3199145"/>
            <a:ext cx="3849221" cy="2330972"/>
            <a:chOff x="0" y="0"/>
            <a:chExt cx="5486400" cy="3342640"/>
          </a:xfrm>
        </p:grpSpPr>
        <p:sp>
          <p:nvSpPr>
            <p:cNvPr id="6" name="Rectangle 5"/>
            <p:cNvSpPr/>
            <p:nvPr/>
          </p:nvSpPr>
          <p:spPr>
            <a:xfrm>
              <a:off x="0" y="0"/>
              <a:ext cx="5486400" cy="3342640"/>
            </a:xfrm>
            <a:prstGeom prst="rect">
              <a:avLst/>
            </a:prstGeom>
            <a:noFill/>
          </p:spPr>
        </p:sp>
        <p:cxnSp>
          <p:nvCxnSpPr>
            <p:cNvPr id="7" name="Straight Connector 6"/>
            <p:cNvCxnSpPr/>
            <p:nvPr/>
          </p:nvCxnSpPr>
          <p:spPr>
            <a:xfrm>
              <a:off x="638175" y="2886075"/>
              <a:ext cx="4229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l="7114" t="16932" r="7800" b="8583"/>
            <a:stretch/>
          </p:blipFill>
          <p:spPr>
            <a:xfrm>
              <a:off x="552448" y="123823"/>
              <a:ext cx="4381502" cy="2628901"/>
            </a:xfrm>
            <a:prstGeom prst="rect">
              <a:avLst/>
            </a:prstGeom>
          </p:spPr>
        </p:pic>
        <p:cxnSp>
          <p:nvCxnSpPr>
            <p:cNvPr id="9" name="Straight Connector 8"/>
            <p:cNvCxnSpPr/>
            <p:nvPr/>
          </p:nvCxnSpPr>
          <p:spPr>
            <a:xfrm>
              <a:off x="2743200" y="2752724"/>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90050" y="2628900"/>
              <a:ext cx="0" cy="256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90050" y="2685028"/>
              <a:ext cx="477225" cy="188256"/>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p:sp>
          <p:nvSpPr>
            <p:cNvPr id="12" name="Text Box 2"/>
            <p:cNvSpPr txBox="1">
              <a:spLocks noChangeArrowheads="1"/>
            </p:cNvSpPr>
            <p:nvPr/>
          </p:nvSpPr>
          <p:spPr bwMode="auto">
            <a:xfrm>
              <a:off x="4305299" y="1987345"/>
              <a:ext cx="790574"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dirty="0">
                  <a:latin typeface="Times New Roman" panose="02020603050405020304" pitchFamily="18" charset="0"/>
                  <a:ea typeface="Times New Roman" panose="02020603050405020304" pitchFamily="18" charset="0"/>
                  <a:sym typeface="Symbol" panose="05050102010706020507" pitchFamily="18" charset="2"/>
                </a:rPr>
                <a:t></a:t>
              </a:r>
              <a:r>
                <a:rPr lang="en-US" sz="900" dirty="0">
                  <a:latin typeface="Times New Roman" panose="02020603050405020304" pitchFamily="18" charset="0"/>
                  <a:ea typeface="Times New Roman" panose="02020603050405020304" pitchFamily="18" charset="0"/>
                </a:rPr>
                <a:t>=.0093</a:t>
              </a:r>
            </a:p>
          </p:txBody>
        </p:sp>
        <mc:AlternateContent xmlns:mc="http://schemas.openxmlformats.org/markup-compatibility/2006" xmlns:a14="http://schemas.microsoft.com/office/drawing/2010/main">
          <mc:Choice Requires="a14">
            <p:sp>
              <p:nvSpPr>
                <p:cNvPr id="13" name="Text Box 2"/>
                <p:cNvSpPr txBox="1">
                  <a:spLocks noChangeArrowheads="1"/>
                </p:cNvSpPr>
                <p:nvPr/>
              </p:nvSpPr>
              <p:spPr bwMode="auto">
                <a:xfrm>
                  <a:off x="3790948" y="720246"/>
                  <a:ext cx="1466851" cy="422754"/>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14:m>
                    <m:oMathPara xmlns:m="http://schemas.openxmlformats.org/officeDocument/2006/math">
                      <m:oMathParaPr>
                        <m:jc m:val="centerGroup"/>
                      </m:oMathParaPr>
                      <m:oMath xmlns:m="http://schemas.openxmlformats.org/officeDocument/2006/math">
                        <m:sSub>
                          <m:sSubPr>
                            <m:ctrlPr>
                              <a:rPr lang="en-US" sz="900" i="1">
                                <a:latin typeface="Cambria Math" panose="02040503050406030204" pitchFamily="18" charset="0"/>
                                <a:ea typeface="Times New Roman" panose="02020603050405020304" pitchFamily="18" charset="0"/>
                              </a:rPr>
                            </m:ctrlPr>
                          </m:sSubPr>
                          <m:e>
                            <m:r>
                              <a:rPr lang="en-US" sz="900" i="1">
                                <a:latin typeface="Cambria Math" panose="02040503050406030204" pitchFamily="18" charset="0"/>
                                <a:ea typeface="Times New Roman" panose="02020603050405020304" pitchFamily="18" charset="0"/>
                              </a:rPr>
                              <m:t>𝜎</m:t>
                            </m:r>
                          </m:e>
                          <m:sub>
                            <m:acc>
                              <m:accPr>
                                <m:chr m:val="̅"/>
                                <m:ctrlPr>
                                  <a:rPr lang="en-US" sz="900" i="1">
                                    <a:latin typeface="Cambria Math" panose="02040503050406030204" pitchFamily="18" charset="0"/>
                                    <a:ea typeface="Times New Roman" panose="02020603050405020304" pitchFamily="18" charset="0"/>
                                  </a:rPr>
                                </m:ctrlPr>
                              </m:accPr>
                              <m:e>
                                <m:r>
                                  <a:rPr lang="en-US" sz="900" i="1">
                                    <a:latin typeface="Cambria Math" panose="02040503050406030204" pitchFamily="18" charset="0"/>
                                    <a:ea typeface="Times New Roman" panose="02020603050405020304" pitchFamily="18" charset="0"/>
                                  </a:rPr>
                                  <m:t>𝑥</m:t>
                                </m:r>
                              </m:e>
                            </m:acc>
                          </m:sub>
                        </m:sSub>
                        <m:r>
                          <a:rPr lang="en-US" sz="900" i="1">
                            <a:latin typeface="Cambria Math" panose="02040503050406030204" pitchFamily="18" charset="0"/>
                            <a:ea typeface="Times New Roman" panose="02020603050405020304" pitchFamily="18" charset="0"/>
                          </a:rPr>
                          <m:t>=12/</m:t>
                        </m:r>
                        <m:rad>
                          <m:radPr>
                            <m:degHide m:val="on"/>
                            <m:ctrlPr>
                              <a:rPr lang="en-US" sz="900" i="1">
                                <a:latin typeface="Cambria Math" panose="02040503050406030204" pitchFamily="18" charset="0"/>
                                <a:ea typeface="Times New Roman" panose="02020603050405020304" pitchFamily="18" charset="0"/>
                              </a:rPr>
                            </m:ctrlPr>
                          </m:radPr>
                          <m:deg/>
                          <m:e>
                            <m:r>
                              <a:rPr lang="en-US" sz="900" i="1">
                                <a:latin typeface="Cambria Math" panose="02040503050406030204" pitchFamily="18" charset="0"/>
                                <a:ea typeface="Times New Roman" panose="02020603050405020304" pitchFamily="18" charset="0"/>
                              </a:rPr>
                              <m:t>36</m:t>
                            </m:r>
                          </m:e>
                        </m:rad>
                        <m:r>
                          <a:rPr lang="en-US" sz="900" i="1">
                            <a:latin typeface="Cambria Math" panose="02040503050406030204" pitchFamily="18" charset="0"/>
                            <a:ea typeface="Times New Roman" panose="02020603050405020304" pitchFamily="18" charset="0"/>
                          </a:rPr>
                          <m:t>=2</m:t>
                        </m:r>
                      </m:oMath>
                    </m:oMathPara>
                  </a14:m>
                  <a:endParaRPr lang="en-US" sz="900">
                    <a:latin typeface="Times New Roman" panose="02020603050405020304" pitchFamily="18" charset="0"/>
                    <a:ea typeface="Times New Roman" panose="02020603050405020304" pitchFamily="18" charset="0"/>
                  </a:endParaRPr>
                </a:p>
              </p:txBody>
            </p:sp>
          </mc:Choice>
          <mc:Fallback xmlns="">
            <p:sp>
              <p:nvSpPr>
                <p:cNvPr id="13" name="Text Box 2"/>
                <p:cNvSpPr txBox="1">
                  <a:spLocks noRot="1" noChangeAspect="1" noMove="1" noResize="1" noEditPoints="1" noAdjustHandles="1" noChangeArrowheads="1" noChangeShapeType="1" noTextEdit="1"/>
                </p:cNvSpPr>
                <p:nvPr/>
              </p:nvSpPr>
              <p:spPr bwMode="auto">
                <a:xfrm>
                  <a:off x="3790948" y="720246"/>
                  <a:ext cx="1466851" cy="422754"/>
                </a:xfrm>
                <a:prstGeom prst="rect">
                  <a:avLst/>
                </a:prstGeom>
                <a:blipFill rotWithShape="0">
                  <a:blip r:embed="rId3"/>
                  <a:stretch>
                    <a:fillRect/>
                  </a:stretch>
                </a:blipFill>
                <a:ln w="9525">
                  <a:noFill/>
                  <a:miter lim="800000"/>
                  <a:headEnd/>
                  <a:tailEnd/>
                </a:ln>
              </p:spPr>
              <p:txBody>
                <a:bodyPr/>
                <a:lstStyle/>
                <a:p>
                  <a:r>
                    <a:rPr lang="en-US">
                      <a:noFill/>
                    </a:rPr>
                    <a:t> </a:t>
                  </a:r>
                </a:p>
              </p:txBody>
            </p:sp>
          </mc:Fallback>
        </mc:AlternateContent>
        <p:sp>
          <p:nvSpPr>
            <p:cNvPr id="14" name="Text Box 2"/>
            <p:cNvSpPr txBox="1">
              <a:spLocks noChangeArrowheads="1"/>
            </p:cNvSpPr>
            <p:nvPr/>
          </p:nvSpPr>
          <p:spPr bwMode="auto">
            <a:xfrm>
              <a:off x="2447924" y="2885905"/>
              <a:ext cx="790574"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a:latin typeface="Times New Roman" panose="02020603050405020304" pitchFamily="18" charset="0"/>
                  <a:ea typeface="Times New Roman" panose="02020603050405020304" pitchFamily="18" charset="0"/>
                </a:rPr>
                <a:t> = 112</a:t>
              </a:r>
            </a:p>
          </p:txBody>
        </p:sp>
        <mc:AlternateContent xmlns:mc="http://schemas.openxmlformats.org/markup-compatibility/2006" xmlns:a14="http://schemas.microsoft.com/office/drawing/2010/main">
          <mc:Choice Requires="a14">
            <p:sp>
              <p:nvSpPr>
                <p:cNvPr id="15" name="Text Box 2"/>
                <p:cNvSpPr txBox="1">
                  <a:spLocks noChangeArrowheads="1"/>
                </p:cNvSpPr>
                <p:nvPr/>
              </p:nvSpPr>
              <p:spPr bwMode="auto">
                <a:xfrm>
                  <a:off x="2952747" y="2563607"/>
                  <a:ext cx="1200153" cy="422754"/>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14:m>
                    <m:oMathPara xmlns:m="http://schemas.openxmlformats.org/officeDocument/2006/math">
                      <m:oMathParaPr>
                        <m:jc m:val="centerGroup"/>
                      </m:oMathParaPr>
                      <m:oMath xmlns:m="http://schemas.openxmlformats.org/officeDocument/2006/math">
                        <m:sSub>
                          <m:sSubPr>
                            <m:ctrlPr>
                              <a:rPr lang="en-US" sz="900" i="1">
                                <a:latin typeface="Cambria Math" panose="02040503050406030204" pitchFamily="18" charset="0"/>
                                <a:ea typeface="Times New Roman" panose="02020603050405020304" pitchFamily="18" charset="0"/>
                              </a:rPr>
                            </m:ctrlPr>
                          </m:sSubPr>
                          <m:e>
                            <m:r>
                              <a:rPr lang="en-US" sz="900" i="1">
                                <a:latin typeface="Cambria Math" panose="02040503050406030204" pitchFamily="18" charset="0"/>
                                <a:ea typeface="Times New Roman" panose="02020603050405020304" pitchFamily="18" charset="0"/>
                              </a:rPr>
                              <m:t>2.36 </m:t>
                            </m:r>
                            <m:r>
                              <a:rPr lang="en-US" sz="900" i="1">
                                <a:latin typeface="Cambria Math" panose="02040503050406030204" pitchFamily="18" charset="0"/>
                                <a:ea typeface="Times New Roman" panose="02020603050405020304" pitchFamily="18" charset="0"/>
                              </a:rPr>
                              <m:t>𝜎</m:t>
                            </m:r>
                          </m:e>
                          <m:sub>
                            <m:acc>
                              <m:accPr>
                                <m:chr m:val="̅"/>
                                <m:ctrlPr>
                                  <a:rPr lang="en-US" sz="900" i="1">
                                    <a:latin typeface="Cambria Math" panose="02040503050406030204" pitchFamily="18" charset="0"/>
                                    <a:ea typeface="Times New Roman" panose="02020603050405020304" pitchFamily="18" charset="0"/>
                                  </a:rPr>
                                </m:ctrlPr>
                              </m:accPr>
                              <m:e>
                                <m:r>
                                  <a:rPr lang="en-US" sz="900" i="1">
                                    <a:latin typeface="Cambria Math" panose="02040503050406030204" pitchFamily="18" charset="0"/>
                                    <a:ea typeface="Times New Roman" panose="02020603050405020304" pitchFamily="18" charset="0"/>
                                  </a:rPr>
                                  <m:t>𝑥</m:t>
                                </m:r>
                              </m:e>
                            </m:acc>
                          </m:sub>
                        </m:sSub>
                      </m:oMath>
                    </m:oMathPara>
                  </a14:m>
                  <a:endParaRPr lang="en-US" sz="900">
                    <a:latin typeface="Times New Roman" panose="02020603050405020304" pitchFamily="18" charset="0"/>
                    <a:ea typeface="Times New Roman" panose="02020603050405020304" pitchFamily="18" charset="0"/>
                  </a:endParaRPr>
                </a:p>
              </p:txBody>
            </p:sp>
          </mc:Choice>
          <mc:Fallback xmlns="">
            <p:sp>
              <p:nvSpPr>
                <p:cNvPr id="15" name="Text Box 2"/>
                <p:cNvSpPr txBox="1">
                  <a:spLocks noRot="1" noChangeAspect="1" noMove="1" noResize="1" noEditPoints="1" noAdjustHandles="1" noChangeArrowheads="1" noChangeShapeType="1" noTextEdit="1"/>
                </p:cNvSpPr>
                <p:nvPr/>
              </p:nvSpPr>
              <p:spPr bwMode="auto">
                <a:xfrm>
                  <a:off x="2952747" y="2563607"/>
                  <a:ext cx="1200153" cy="422754"/>
                </a:xfrm>
                <a:prstGeom prst="rect">
                  <a:avLst/>
                </a:prstGeom>
                <a:blipFill rotWithShape="0">
                  <a:blip r:embed="rId4"/>
                  <a:stretch>
                    <a:fillRect/>
                  </a:stretch>
                </a:blipFill>
                <a:ln w="9525">
                  <a:noFill/>
                  <a:miter lim="800000"/>
                  <a:headEnd/>
                  <a:tailEnd/>
                </a:ln>
              </p:spPr>
              <p:txBody>
                <a:bodyPr/>
                <a:lstStyle/>
                <a:p>
                  <a:r>
                    <a:rPr lang="en-US">
                      <a:noFill/>
                    </a:rPr>
                    <a:t> </a:t>
                  </a:r>
                </a:p>
              </p:txBody>
            </p:sp>
          </mc:Fallback>
        </mc:AlternateContent>
        <p:cxnSp>
          <p:nvCxnSpPr>
            <p:cNvPr id="16" name="Straight Arrow Connector 15"/>
            <p:cNvCxnSpPr/>
            <p:nvPr/>
          </p:nvCxnSpPr>
          <p:spPr>
            <a:xfrm>
              <a:off x="3914775" y="2711567"/>
              <a:ext cx="418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43200" y="2711473"/>
              <a:ext cx="4178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448050" y="952500"/>
              <a:ext cx="466725" cy="25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81525" y="2291503"/>
              <a:ext cx="141604" cy="336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Rectangle 2"/>
              <p:cNvSpPr/>
              <p:nvPr/>
            </p:nvSpPr>
            <p:spPr>
              <a:xfrm>
                <a:off x="5276099" y="3851318"/>
                <a:ext cx="1806457" cy="437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𝑧</m:t>
                          </m:r>
                        </m:e>
                        <m:sub>
                          <m:r>
                            <a:rPr lang="en-US" sz="1050" i="1">
                              <a:latin typeface="Cambria Math" panose="02040503050406030204" pitchFamily="18" charset="0"/>
                            </a:rPr>
                            <m:t>𝛽</m:t>
                          </m:r>
                        </m:sub>
                      </m:sSub>
                      <m:r>
                        <a:rPr lang="en-US" sz="1050">
                          <a:latin typeface="Cambria Math" panose="02040503050406030204" pitchFamily="18" charset="0"/>
                        </a:rPr>
                        <m:t>= </m:t>
                      </m:r>
                      <m:f>
                        <m:fPr>
                          <m:ctrlPr>
                            <a:rPr lang="en-US" sz="1050" i="1">
                              <a:latin typeface="Cambria Math" panose="02040503050406030204" pitchFamily="18" charset="0"/>
                            </a:rPr>
                          </m:ctrlPr>
                        </m:fPr>
                        <m:num>
                          <m:r>
                            <a:rPr lang="en-US" sz="1050">
                              <a:latin typeface="Cambria Math" panose="02040503050406030204" pitchFamily="18" charset="0"/>
                            </a:rPr>
                            <m:t>116.71−112</m:t>
                          </m:r>
                        </m:num>
                        <m:den>
                          <m:f>
                            <m:fPr>
                              <m:type m:val="lin"/>
                              <m:ctrlPr>
                                <a:rPr lang="en-US" sz="1050" i="1">
                                  <a:latin typeface="Cambria Math" panose="02040503050406030204" pitchFamily="18" charset="0"/>
                                </a:rPr>
                              </m:ctrlPr>
                            </m:fPr>
                            <m:num>
                              <m:r>
                                <a:rPr lang="en-US" sz="1050">
                                  <a:latin typeface="Cambria Math" panose="02040503050406030204" pitchFamily="18" charset="0"/>
                                </a:rPr>
                                <m:t>12</m:t>
                              </m:r>
                            </m:num>
                            <m:den>
                              <m:rad>
                                <m:radPr>
                                  <m:degHide m:val="on"/>
                                  <m:ctrlPr>
                                    <a:rPr lang="en-US" sz="1050" i="1">
                                      <a:latin typeface="Cambria Math" panose="02040503050406030204" pitchFamily="18" charset="0"/>
                                    </a:rPr>
                                  </m:ctrlPr>
                                </m:radPr>
                                <m:deg/>
                                <m:e>
                                  <m:r>
                                    <a:rPr lang="en-US" sz="1050">
                                      <a:latin typeface="Cambria Math" panose="02040503050406030204" pitchFamily="18" charset="0"/>
                                    </a:rPr>
                                    <m:t>36</m:t>
                                  </m:r>
                                </m:e>
                              </m:rad>
                            </m:den>
                          </m:f>
                        </m:den>
                      </m:f>
                      <m:r>
                        <a:rPr lang="en-US" sz="1050">
                          <a:latin typeface="Cambria Math" panose="02040503050406030204" pitchFamily="18" charset="0"/>
                        </a:rPr>
                        <m:t>= 2.36</m:t>
                      </m:r>
                    </m:oMath>
                  </m:oMathPara>
                </a14:m>
                <a:endParaRPr lang="en-US" sz="1050" dirty="0"/>
              </a:p>
            </p:txBody>
          </p:sp>
        </mc:Choice>
        <mc:Fallback xmlns="">
          <p:sp>
            <p:nvSpPr>
              <p:cNvPr id="3" name="Rectangle 2"/>
              <p:cNvSpPr>
                <a:spLocks noRot="1" noChangeAspect="1" noMove="1" noResize="1" noEditPoints="1" noAdjustHandles="1" noChangeArrowheads="1" noChangeShapeType="1" noTextEdit="1"/>
              </p:cNvSpPr>
              <p:nvPr/>
            </p:nvSpPr>
            <p:spPr>
              <a:xfrm>
                <a:off x="5276099" y="3851318"/>
                <a:ext cx="1806457" cy="437556"/>
              </a:xfrm>
              <a:prstGeom prst="rect">
                <a:avLst/>
              </a:prstGeom>
              <a:blipFill>
                <a:blip r:embed="rId5"/>
                <a:stretch>
                  <a:fillRect t="-9722" b="-86111"/>
                </a:stretch>
              </a:blipFill>
            </p:spPr>
            <p:txBody>
              <a:bodyPr/>
              <a:lstStyle/>
              <a:p>
                <a:r>
                  <a:rPr lang="en-IN">
                    <a:noFill/>
                  </a:rPr>
                  <a:t> </a:t>
                </a:r>
              </a:p>
            </p:txBody>
          </p:sp>
        </mc:Fallback>
      </mc:AlternateContent>
    </p:spTree>
    <p:extLst>
      <p:ext uri="{BB962C8B-B14F-4D97-AF65-F5344CB8AC3E}">
        <p14:creationId xmlns:p14="http://schemas.microsoft.com/office/powerpoint/2010/main" val="823693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314632" y="1362456"/>
            <a:ext cx="8760542" cy="4525963"/>
          </a:xfrm>
          <a:prstGeom prst="rect">
            <a:avLst/>
          </a:prstGeom>
        </p:spPr>
        <p:txBody>
          <a:bodyPr>
            <a:noAutofit/>
          </a:bodyPr>
          <a:lstStyle/>
          <a:p>
            <a:pPr marL="342900" indent="-342900">
              <a:spcAft>
                <a:spcPts val="1200"/>
              </a:spcAft>
              <a:buFont typeface="Arial" panose="020B0604020202020204" pitchFamily="34" charset="0"/>
              <a:buChar char="•"/>
            </a:pPr>
            <a:r>
              <a:rPr lang="en-US" sz="2000" b="1" dirty="0"/>
              <a:t>Alternate hypothesis</a:t>
            </a:r>
            <a:r>
              <a:rPr lang="en-US" sz="2000" dirty="0"/>
              <a:t>. This is the fact we are trying to prove. </a:t>
            </a:r>
          </a:p>
          <a:p>
            <a:pPr marL="342900" indent="-342900">
              <a:spcAft>
                <a:spcPts val="1200"/>
              </a:spcAft>
              <a:buFont typeface="Arial" panose="020B0604020202020204" pitchFamily="34" charset="0"/>
              <a:buChar char="•"/>
            </a:pPr>
            <a:r>
              <a:rPr lang="en-US" sz="2000" dirty="0"/>
              <a:t>Alternate hypothesis is denoted by </a:t>
            </a:r>
            <a:r>
              <a:rPr lang="en-US" sz="2000" b="1" dirty="0"/>
              <a:t>H</a:t>
            </a:r>
            <a:r>
              <a:rPr lang="en-US" sz="2000" b="1" baseline="-25000" dirty="0"/>
              <a:t>a.</a:t>
            </a:r>
            <a:r>
              <a:rPr lang="en-US" sz="2000" dirty="0"/>
              <a:t> </a:t>
            </a:r>
          </a:p>
          <a:p>
            <a:pPr marL="342900" indent="-342900">
              <a:spcAft>
                <a:spcPts val="1200"/>
              </a:spcAft>
              <a:buFont typeface="Arial" panose="020B0604020202020204" pitchFamily="34" charset="0"/>
              <a:buChar char="•"/>
            </a:pPr>
            <a:r>
              <a:rPr lang="en-US" sz="2000" dirty="0"/>
              <a:t>It is a contrasting statement to Null Hypothesis.</a:t>
            </a:r>
          </a:p>
          <a:p>
            <a:pPr marL="342900" indent="-342900">
              <a:spcAft>
                <a:spcPts val="1200"/>
              </a:spcAft>
              <a:buFont typeface="Arial" panose="020B0604020202020204" pitchFamily="34" charset="0"/>
              <a:buChar char="•"/>
            </a:pPr>
            <a:r>
              <a:rPr lang="en-US" sz="2000" b="1" dirty="0"/>
              <a:t>Example</a:t>
            </a:r>
            <a:r>
              <a:rPr lang="en-US" sz="2000" dirty="0"/>
              <a:t>:</a:t>
            </a:r>
          </a:p>
          <a:p>
            <a:pPr marL="628650" lvl="2" indent="-342900">
              <a:spcAft>
                <a:spcPts val="1200"/>
              </a:spcAft>
              <a:buFont typeface="Arial" panose="020B0604020202020204" pitchFamily="34" charset="0"/>
              <a:buChar char="•"/>
            </a:pPr>
            <a:r>
              <a:rPr lang="en-US" sz="2000" dirty="0"/>
              <a:t>Special training on student has significant effect. </a:t>
            </a:r>
          </a:p>
          <a:p>
            <a:pPr marL="628650" lvl="2" indent="-342900">
              <a:spcAft>
                <a:spcPts val="1200"/>
              </a:spcAft>
              <a:buFont typeface="Arial" panose="020B0604020202020204" pitchFamily="34" charset="0"/>
              <a:buChar char="•"/>
            </a:pPr>
            <a:r>
              <a:rPr lang="en-US" sz="2000" dirty="0"/>
              <a:t>Different teaching method  has significant effect on students’ performance.</a:t>
            </a:r>
          </a:p>
          <a:p>
            <a:pPr marL="628650" lvl="2" indent="-342900">
              <a:spcAft>
                <a:spcPts val="1200"/>
              </a:spcAft>
              <a:buFont typeface="Arial" panose="020B0604020202020204" pitchFamily="34" charset="0"/>
              <a:buChar char="•"/>
            </a:pPr>
            <a:r>
              <a:rPr lang="en-US" sz="2000" dirty="0"/>
              <a:t>Drug used for headache has significant effect after application.</a:t>
            </a:r>
          </a:p>
          <a:p>
            <a:pPr marL="342900" indent="-342900">
              <a:spcAft>
                <a:spcPts val="1200"/>
              </a:spcAft>
              <a:buFont typeface="Arial" panose="020B0604020202020204" pitchFamily="34" charset="0"/>
              <a:buChar char="•"/>
            </a:pPr>
            <a:r>
              <a:rPr lang="en-US" sz="2000" b="1" dirty="0"/>
              <a:t>In all the above statements we see that the observed effect is far beyond what is caused by natural variation in data. i.e. beyond variations caused by uncontrolled or natural variations.</a:t>
            </a:r>
          </a:p>
        </p:txBody>
      </p:sp>
      <p:sp>
        <p:nvSpPr>
          <p:cNvPr id="4" name="Rectangle 3"/>
          <p:cNvSpPr/>
          <p:nvPr/>
        </p:nvSpPr>
        <p:spPr>
          <a:xfrm>
            <a:off x="145420" y="677193"/>
            <a:ext cx="8468985" cy="584775"/>
          </a:xfrm>
          <a:prstGeom prst="rect">
            <a:avLst/>
          </a:prstGeom>
        </p:spPr>
        <p:txBody>
          <a:bodyPr wrap="none">
            <a:spAutoFit/>
          </a:bodyPr>
          <a:lstStyle/>
          <a:p>
            <a:r>
              <a:rPr lang="en-US" sz="3200" dirty="0"/>
              <a:t>Types of Hypothesis: Alternate Hypothesis H</a:t>
            </a:r>
            <a:r>
              <a:rPr lang="en-US" sz="3200" baseline="-25000" dirty="0"/>
              <a:t>a</a:t>
            </a:r>
          </a:p>
        </p:txBody>
      </p:sp>
    </p:spTree>
    <p:extLst>
      <p:ext uri="{BB962C8B-B14F-4D97-AF65-F5344CB8AC3E}">
        <p14:creationId xmlns:p14="http://schemas.microsoft.com/office/powerpoint/2010/main" val="32865792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55" y="885169"/>
            <a:ext cx="6858000" cy="474220"/>
          </a:xfrm>
        </p:spPr>
        <p:txBody>
          <a:bodyPr>
            <a:normAutofit/>
          </a:bodyPr>
          <a:lstStyle/>
          <a:p>
            <a:pPr algn="l"/>
            <a:r>
              <a:rPr lang="en-US" sz="2400" dirty="0"/>
              <a:t>Probability of making type II error</a:t>
            </a:r>
          </a:p>
        </p:txBody>
      </p:sp>
      <p:graphicFrame>
        <p:nvGraphicFramePr>
          <p:cNvPr id="20" name="Table 19"/>
          <p:cNvGraphicFramePr>
            <a:graphicFrameLocks noGrp="1"/>
          </p:cNvGraphicFramePr>
          <p:nvPr/>
        </p:nvGraphicFramePr>
        <p:xfrm>
          <a:off x="1194545" y="2737450"/>
          <a:ext cx="5532344" cy="2698520"/>
        </p:xfrm>
        <a:graphic>
          <a:graphicData uri="http://schemas.openxmlformats.org/drawingml/2006/table">
            <a:tbl>
              <a:tblPr>
                <a:tableStyleId>{5C22544A-7EE6-4342-B048-85BDC9FD1C3A}</a:tableStyleId>
              </a:tblPr>
              <a:tblGrid>
                <a:gridCol w="1383086">
                  <a:extLst>
                    <a:ext uri="{9D8B030D-6E8A-4147-A177-3AD203B41FA5}">
                      <a16:colId xmlns:a16="http://schemas.microsoft.com/office/drawing/2014/main" val="20000"/>
                    </a:ext>
                  </a:extLst>
                </a:gridCol>
                <a:gridCol w="1383086">
                  <a:extLst>
                    <a:ext uri="{9D8B030D-6E8A-4147-A177-3AD203B41FA5}">
                      <a16:colId xmlns:a16="http://schemas.microsoft.com/office/drawing/2014/main" val="20001"/>
                    </a:ext>
                  </a:extLst>
                </a:gridCol>
                <a:gridCol w="1383086">
                  <a:extLst>
                    <a:ext uri="{9D8B030D-6E8A-4147-A177-3AD203B41FA5}">
                      <a16:colId xmlns:a16="http://schemas.microsoft.com/office/drawing/2014/main" val="20002"/>
                    </a:ext>
                  </a:extLst>
                </a:gridCol>
                <a:gridCol w="1383086">
                  <a:extLst>
                    <a:ext uri="{9D8B030D-6E8A-4147-A177-3AD203B41FA5}">
                      <a16:colId xmlns:a16="http://schemas.microsoft.com/office/drawing/2014/main" val="20003"/>
                    </a:ext>
                  </a:extLst>
                </a:gridCol>
              </a:tblGrid>
              <a:tr h="269852">
                <a:tc>
                  <a:txBody>
                    <a:bodyPr/>
                    <a:lstStyle/>
                    <a:p>
                      <a:pPr marL="0" marR="0" algn="ctr">
                        <a:lnSpc>
                          <a:spcPct val="107000"/>
                        </a:lnSpc>
                        <a:spcBef>
                          <a:spcPts val="0"/>
                        </a:spcBef>
                        <a:spcAft>
                          <a:spcPts val="0"/>
                        </a:spcAft>
                      </a:pPr>
                      <a:r>
                        <a:rPr lang="en-US" sz="1500" b="1" dirty="0">
                          <a:effectLst/>
                          <a:latin typeface="+mn-lt"/>
                          <a:ea typeface="+mn-ea"/>
                          <a:cs typeface="+mn-cs"/>
                          <a:sym typeface="Symbol" panose="05050102010706020507" pitchFamily="18" charset="2"/>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rPr>
                        <a:t>z</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latin typeface="+mn-lt"/>
                          <a:ea typeface="+mn-ea"/>
                          <a:cs typeface="+mn-cs"/>
                          <a:sym typeface="Symbol" panose="05050102010706020507" pitchFamily="18" charset="2"/>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b="1" dirty="0">
                          <a:effectLst/>
                        </a:rPr>
                        <a:t>(1-</a:t>
                      </a:r>
                      <a:r>
                        <a:rPr lang="en-US" sz="1500" b="1" dirty="0">
                          <a:effectLst/>
                          <a:sym typeface="Symbol" panose="05050102010706020507" pitchFamily="18" charset="2"/>
                        </a:rPr>
                        <a:t></a:t>
                      </a:r>
                      <a:r>
                        <a:rPr lang="en-US" sz="1500" b="1" dirty="0">
                          <a:effectLst/>
                        </a:rPr>
                        <a:t>)</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0"/>
                  </a:ext>
                </a:extLst>
              </a:tr>
              <a:tr h="269852">
                <a:tc>
                  <a:txBody>
                    <a:bodyPr/>
                    <a:lstStyle/>
                    <a:p>
                      <a:pPr marL="0" marR="0" algn="ctr">
                        <a:lnSpc>
                          <a:spcPct val="107000"/>
                        </a:lnSpc>
                        <a:spcBef>
                          <a:spcPts val="0"/>
                        </a:spcBef>
                        <a:spcAft>
                          <a:spcPts val="0"/>
                        </a:spcAft>
                      </a:pPr>
                      <a:r>
                        <a:rPr lang="en-US" sz="1500">
                          <a:effectLst/>
                        </a:rPr>
                        <a:t>112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dirty="0">
                          <a:effectLst/>
                        </a:rPr>
                        <a:t>2.355</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.0093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.9907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1"/>
                  </a:ext>
                </a:extLst>
              </a:tr>
              <a:tr h="269852">
                <a:tc>
                  <a:txBody>
                    <a:bodyPr/>
                    <a:lstStyle/>
                    <a:p>
                      <a:pPr marL="0" marR="0" algn="ctr">
                        <a:lnSpc>
                          <a:spcPct val="107000"/>
                        </a:lnSpc>
                        <a:spcBef>
                          <a:spcPts val="0"/>
                        </a:spcBef>
                        <a:spcAft>
                          <a:spcPts val="0"/>
                        </a:spcAft>
                      </a:pPr>
                      <a:r>
                        <a:rPr lang="en-US" sz="1500">
                          <a:effectLst/>
                        </a:rPr>
                        <a:t>113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1.855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.0318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.9682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2"/>
                  </a:ext>
                </a:extLst>
              </a:tr>
              <a:tr h="269852">
                <a:tc>
                  <a:txBody>
                    <a:bodyPr/>
                    <a:lstStyle/>
                    <a:p>
                      <a:pPr marL="0" marR="0" algn="ctr">
                        <a:lnSpc>
                          <a:spcPct val="107000"/>
                        </a:lnSpc>
                        <a:spcBef>
                          <a:spcPts val="0"/>
                        </a:spcBef>
                        <a:spcAft>
                          <a:spcPts val="0"/>
                        </a:spcAft>
                      </a:pPr>
                      <a:r>
                        <a:rPr lang="en-US" sz="1500">
                          <a:effectLst/>
                        </a:rPr>
                        <a:t>114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1.355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.0877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.9123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3"/>
                  </a:ext>
                </a:extLst>
              </a:tr>
              <a:tr h="269852">
                <a:tc>
                  <a:txBody>
                    <a:bodyPr/>
                    <a:lstStyle/>
                    <a:p>
                      <a:pPr marL="0" marR="0" algn="ctr">
                        <a:lnSpc>
                          <a:spcPct val="107000"/>
                        </a:lnSpc>
                        <a:spcBef>
                          <a:spcPts val="0"/>
                        </a:spcBef>
                        <a:spcAft>
                          <a:spcPts val="0"/>
                        </a:spcAft>
                      </a:pPr>
                      <a:r>
                        <a:rPr lang="en-US" sz="1500">
                          <a:effectLst/>
                        </a:rPr>
                        <a:t>115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0.855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.1963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.8037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4"/>
                  </a:ext>
                </a:extLst>
              </a:tr>
              <a:tr h="269852">
                <a:tc>
                  <a:txBody>
                    <a:bodyPr/>
                    <a:lstStyle/>
                    <a:p>
                      <a:pPr marL="0" marR="0" algn="ctr">
                        <a:lnSpc>
                          <a:spcPct val="107000"/>
                        </a:lnSpc>
                        <a:spcBef>
                          <a:spcPts val="0"/>
                        </a:spcBef>
                        <a:spcAft>
                          <a:spcPts val="0"/>
                        </a:spcAft>
                      </a:pPr>
                      <a:r>
                        <a:rPr lang="en-US" sz="1500">
                          <a:effectLst/>
                        </a:rPr>
                        <a:t>116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0.355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.3613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.6387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5"/>
                  </a:ext>
                </a:extLst>
              </a:tr>
              <a:tr h="269852">
                <a:tc>
                  <a:txBody>
                    <a:bodyPr/>
                    <a:lstStyle/>
                    <a:p>
                      <a:pPr marL="0" marR="0" algn="ctr">
                        <a:lnSpc>
                          <a:spcPct val="107000"/>
                        </a:lnSpc>
                        <a:spcBef>
                          <a:spcPts val="0"/>
                        </a:spcBef>
                        <a:spcAft>
                          <a:spcPts val="0"/>
                        </a:spcAft>
                      </a:pPr>
                      <a:r>
                        <a:rPr lang="en-US" sz="1500">
                          <a:effectLst/>
                        </a:rPr>
                        <a:t>117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-0.145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.5576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.4424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6"/>
                  </a:ext>
                </a:extLst>
              </a:tr>
              <a:tr h="269852">
                <a:tc>
                  <a:txBody>
                    <a:bodyPr/>
                    <a:lstStyle/>
                    <a:p>
                      <a:pPr marL="0" marR="0" algn="ctr">
                        <a:lnSpc>
                          <a:spcPct val="107000"/>
                        </a:lnSpc>
                        <a:spcBef>
                          <a:spcPts val="0"/>
                        </a:spcBef>
                        <a:spcAft>
                          <a:spcPts val="0"/>
                        </a:spcAft>
                      </a:pPr>
                      <a:r>
                        <a:rPr lang="en-US" sz="1500">
                          <a:effectLst/>
                        </a:rPr>
                        <a:t>118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-0.645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.7405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.2595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7"/>
                  </a:ext>
                </a:extLst>
              </a:tr>
              <a:tr h="269852">
                <a:tc>
                  <a:txBody>
                    <a:bodyPr/>
                    <a:lstStyle/>
                    <a:p>
                      <a:pPr marL="0" marR="0" algn="ctr">
                        <a:lnSpc>
                          <a:spcPct val="107000"/>
                        </a:lnSpc>
                        <a:spcBef>
                          <a:spcPts val="0"/>
                        </a:spcBef>
                        <a:spcAft>
                          <a:spcPts val="0"/>
                        </a:spcAft>
                      </a:pPr>
                      <a:r>
                        <a:rPr lang="en-US" sz="1500">
                          <a:effectLst/>
                        </a:rPr>
                        <a:t>119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-1.145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.8739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.1261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8"/>
                  </a:ext>
                </a:extLst>
              </a:tr>
              <a:tr h="269852">
                <a:tc>
                  <a:txBody>
                    <a:bodyPr/>
                    <a:lstStyle/>
                    <a:p>
                      <a:pPr marL="0" marR="0" algn="ctr">
                        <a:lnSpc>
                          <a:spcPct val="107000"/>
                        </a:lnSpc>
                        <a:spcBef>
                          <a:spcPts val="0"/>
                        </a:spcBef>
                        <a:spcAft>
                          <a:spcPts val="0"/>
                        </a:spcAft>
                      </a:pPr>
                      <a:r>
                        <a:rPr lang="en-US" sz="1500" dirty="0">
                          <a:effectLst/>
                        </a:rPr>
                        <a:t>120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-1.645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a:effectLst/>
                        </a:rPr>
                        <a:t>.9500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tc>
                  <a:txBody>
                    <a:bodyPr/>
                    <a:lstStyle/>
                    <a:p>
                      <a:pPr marL="0" marR="0" algn="ctr">
                        <a:lnSpc>
                          <a:spcPct val="107000"/>
                        </a:lnSpc>
                        <a:spcBef>
                          <a:spcPts val="0"/>
                        </a:spcBef>
                        <a:spcAft>
                          <a:spcPts val="0"/>
                        </a:spcAft>
                      </a:pPr>
                      <a:r>
                        <a:rPr lang="en-US" sz="1500" dirty="0">
                          <a:effectLst/>
                        </a:rPr>
                        <a:t>.0500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noFill/>
                  </a:tcPr>
                </a:tc>
                <a:extLst>
                  <a:ext uri="{0D108BD9-81ED-4DB2-BD59-A6C34878D82A}">
                    <a16:rowId xmlns:a16="http://schemas.microsoft.com/office/drawing/2014/main" val="10009"/>
                  </a:ext>
                </a:extLst>
              </a:tr>
            </a:tbl>
          </a:graphicData>
        </a:graphic>
      </p:graphicFrame>
      <p:sp>
        <p:nvSpPr>
          <p:cNvPr id="21" name="Rectangle 1"/>
          <p:cNvSpPr>
            <a:spLocks noChangeArrowheads="1"/>
          </p:cNvSpPr>
          <p:nvPr/>
        </p:nvSpPr>
        <p:spPr bwMode="auto">
          <a:xfrm flipH="1">
            <a:off x="247055" y="1654937"/>
            <a:ext cx="8569208"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5943600" algn="r"/>
              </a:tabLst>
              <a:defRPr>
                <a:solidFill>
                  <a:schemeClr val="tx1"/>
                </a:solidFill>
                <a:latin typeface="Arial" panose="020B0604020202020204" pitchFamily="34" charset="0"/>
              </a:defRPr>
            </a:lvl9pPr>
          </a:lstStyle>
          <a:p>
            <a:pPr defTabSz="685800">
              <a:buClrTx/>
              <a:tabLst>
                <a:tab pos="4457700" algn="r"/>
              </a:tabLst>
            </a:pPr>
            <a:r>
              <a:rPr lang="en-US" altLang="en-US" sz="1800" dirty="0">
                <a:latin typeface="Calibri" panose="020F0502020204030204" pitchFamily="34" charset="0"/>
                <a:ea typeface="Times New Roman" panose="02020603050405020304" pitchFamily="18" charset="0"/>
                <a:cs typeface="Times New Roman" panose="02020603050405020304" pitchFamily="18" charset="0"/>
              </a:rPr>
              <a:t>From the above, when true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112, the probability of making type II error is only 0.0093. The same way we can calculate </a:t>
            </a:r>
            <a:r>
              <a:rPr lang="en-US" altLang="en-US" sz="1800" dirty="0">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Times New Roman" panose="02020603050405020304" pitchFamily="18" charset="0"/>
                <a:cs typeface="Times New Roman" panose="02020603050405020304" pitchFamily="18" charset="0"/>
              </a:rPr>
              <a:t> for various values of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ranging from 112 to 120. This is shown in the table below:</a:t>
            </a:r>
            <a:endParaRPr lang="en-US" altLang="en-US" sz="1800" dirty="0">
              <a:sym typeface="Symbol" panose="05050102010706020507" pitchFamily="18" charset="2"/>
            </a:endParaRPr>
          </a:p>
        </p:txBody>
      </p:sp>
    </p:spTree>
    <p:extLst>
      <p:ext uri="{BB962C8B-B14F-4D97-AF65-F5344CB8AC3E}">
        <p14:creationId xmlns:p14="http://schemas.microsoft.com/office/powerpoint/2010/main" val="7796048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55" y="728558"/>
            <a:ext cx="6858000" cy="474220"/>
          </a:xfrm>
        </p:spPr>
        <p:txBody>
          <a:bodyPr>
            <a:normAutofit/>
          </a:bodyPr>
          <a:lstStyle/>
          <a:p>
            <a:pPr algn="l"/>
            <a:r>
              <a:rPr lang="en-US" sz="2400" dirty="0"/>
              <a:t>Probability of making type II error</a:t>
            </a:r>
          </a:p>
        </p:txBody>
      </p:sp>
      <p:sp>
        <p:nvSpPr>
          <p:cNvPr id="21" name="Rectangle 1"/>
          <p:cNvSpPr>
            <a:spLocks noChangeArrowheads="1"/>
          </p:cNvSpPr>
          <p:nvPr/>
        </p:nvSpPr>
        <p:spPr bwMode="auto">
          <a:xfrm flipH="1">
            <a:off x="247055" y="1654936"/>
            <a:ext cx="801280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5943600" algn="r"/>
              </a:tabLst>
              <a:defRPr>
                <a:solidFill>
                  <a:schemeClr val="tx1"/>
                </a:solidFill>
                <a:latin typeface="Arial" panose="020B0604020202020204" pitchFamily="34" charset="0"/>
              </a:defRPr>
            </a:lvl9pPr>
          </a:lstStyle>
          <a:p>
            <a:pPr lvl="0"/>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Where </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true population mean, </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probability of type II error and (1-</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the probability of correctly rejecting null hypothesis and is called power of the test. The following graph which plots (1-</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altLang="en-US" sz="1800" dirty="0">
                <a:latin typeface="Calibri" panose="020F0502020204030204" pitchFamily="34" charset="0"/>
                <a:ea typeface="Calibri" panose="020F0502020204030204" pitchFamily="34" charset="0"/>
                <a:cs typeface="Times New Roman" panose="02020603050405020304" pitchFamily="18" charset="0"/>
              </a:rPr>
              <a:t>) at various values of</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  </a:t>
            </a:r>
            <a:r>
              <a:rPr lang="en-US" altLang="en-US" sz="1800" dirty="0">
                <a:latin typeface="Calibri" panose="020F0502020204030204" pitchFamily="34" charset="0"/>
                <a:ea typeface="Calibri" panose="020F0502020204030204" pitchFamily="34" charset="0"/>
                <a:cs typeface="Times New Roman" panose="02020603050405020304" pitchFamily="18" charset="0"/>
              </a:rPr>
              <a:t> is called power curve.</a:t>
            </a:r>
            <a:r>
              <a:rPr lang="en-US" altLang="en-US" sz="1800"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 </a:t>
            </a:r>
          </a:p>
        </p:txBody>
      </p:sp>
      <p:grpSp>
        <p:nvGrpSpPr>
          <p:cNvPr id="5" name="Canvas 10"/>
          <p:cNvGrpSpPr/>
          <p:nvPr/>
        </p:nvGrpSpPr>
        <p:grpSpPr>
          <a:xfrm>
            <a:off x="343983" y="2965412"/>
            <a:ext cx="4114800" cy="2480310"/>
            <a:chOff x="0" y="0"/>
            <a:chExt cx="5486400" cy="3307080"/>
          </a:xfrm>
        </p:grpSpPr>
        <p:sp>
          <p:nvSpPr>
            <p:cNvPr id="6" name="Rectangle 5"/>
            <p:cNvSpPr/>
            <p:nvPr/>
          </p:nvSpPr>
          <p:spPr>
            <a:xfrm>
              <a:off x="0" y="0"/>
              <a:ext cx="5486400" cy="3307080"/>
            </a:xfrm>
            <a:prstGeom prst="rect">
              <a:avLst/>
            </a:prstGeom>
          </p:spPr>
        </p:sp>
        <p:pic>
          <p:nvPicPr>
            <p:cNvPr id="7" name="Picture 6"/>
            <p:cNvPicPr>
              <a:picLocks noChangeAspect="1"/>
            </p:cNvPicPr>
            <p:nvPr/>
          </p:nvPicPr>
          <p:blipFill>
            <a:blip r:embed="rId2"/>
            <a:stretch>
              <a:fillRect/>
            </a:stretch>
          </p:blipFill>
          <p:spPr>
            <a:xfrm>
              <a:off x="180000" y="287213"/>
              <a:ext cx="5029232" cy="2658450"/>
            </a:xfrm>
            <a:prstGeom prst="rect">
              <a:avLst/>
            </a:prstGeom>
          </p:spPr>
        </p:pic>
        <p:cxnSp>
          <p:nvCxnSpPr>
            <p:cNvPr id="8" name="Straight Connector 7"/>
            <p:cNvCxnSpPr/>
            <p:nvPr/>
          </p:nvCxnSpPr>
          <p:spPr>
            <a:xfrm flipV="1">
              <a:off x="4248150" y="431064"/>
              <a:ext cx="0" cy="25145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 Box 2"/>
            <p:cNvSpPr txBox="1">
              <a:spLocks noChangeArrowheads="1"/>
            </p:cNvSpPr>
            <p:nvPr/>
          </p:nvSpPr>
          <p:spPr bwMode="auto">
            <a:xfrm>
              <a:off x="2694599" y="2762738"/>
              <a:ext cx="677251"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rPr>
                <a:t>H</a:t>
              </a:r>
              <a:r>
                <a:rPr lang="en-US" sz="825" baseline="-25000">
                  <a:latin typeface="Calibri" panose="020F0502020204030204" pitchFamily="34" charset="0"/>
                  <a:ea typeface="Calibri" panose="020F0502020204030204" pitchFamily="34" charset="0"/>
                </a:rPr>
                <a:t>0</a:t>
              </a:r>
              <a:r>
                <a:rPr lang="en-US" sz="825">
                  <a:latin typeface="Calibri" panose="020F0502020204030204" pitchFamily="34" charset="0"/>
                  <a:ea typeface="Calibri" panose="020F0502020204030204" pitchFamily="34" charset="0"/>
                </a:rPr>
                <a:t> False</a:t>
              </a:r>
              <a:endParaRPr lang="en-US" sz="900">
                <a:latin typeface="Times New Roman" panose="02020603050405020304" pitchFamily="18" charset="0"/>
                <a:ea typeface="Times New Roman" panose="02020603050405020304" pitchFamily="18" charset="0"/>
              </a:endParaRPr>
            </a:p>
          </p:txBody>
        </p:sp>
        <p:cxnSp>
          <p:nvCxnSpPr>
            <p:cNvPr id="10" name="Straight Arrow Connector 9"/>
            <p:cNvCxnSpPr/>
            <p:nvPr/>
          </p:nvCxnSpPr>
          <p:spPr>
            <a:xfrm flipH="1">
              <a:off x="3343275" y="2896088"/>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2"/>
            <p:cNvSpPr txBox="1">
              <a:spLocks noChangeArrowheads="1"/>
            </p:cNvSpPr>
            <p:nvPr/>
          </p:nvSpPr>
          <p:spPr bwMode="auto">
            <a:xfrm rot="16200000">
              <a:off x="-896325" y="1403212"/>
              <a:ext cx="2220301"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rPr>
                <a:t>Probability of correctly rejecting H</a:t>
              </a:r>
              <a:r>
                <a:rPr lang="en-US" sz="825" baseline="-25000">
                  <a:latin typeface="Calibri" panose="020F0502020204030204" pitchFamily="34" charset="0"/>
                  <a:ea typeface="Calibri" panose="020F0502020204030204" pitchFamily="34" charset="0"/>
                </a:rPr>
                <a:t>0</a:t>
              </a:r>
              <a:endParaRPr lang="en-US" sz="900">
                <a:latin typeface="Times New Roman" panose="02020603050405020304" pitchFamily="18" charset="0"/>
                <a:ea typeface="Times New Roman" panose="02020603050405020304" pitchFamily="18" charset="0"/>
              </a:endParaRPr>
            </a:p>
          </p:txBody>
        </p:sp>
        <p:sp>
          <p:nvSpPr>
            <p:cNvPr id="12" name="Text Box 2"/>
            <p:cNvSpPr txBox="1">
              <a:spLocks noChangeArrowheads="1"/>
            </p:cNvSpPr>
            <p:nvPr/>
          </p:nvSpPr>
          <p:spPr bwMode="auto">
            <a:xfrm>
              <a:off x="4883463" y="2400788"/>
              <a:ext cx="325769" cy="276225"/>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825">
                  <a:latin typeface="Calibri" panose="020F0502020204030204" pitchFamily="34" charset="0"/>
                  <a:ea typeface="Calibri" panose="020F0502020204030204" pitchFamily="34"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p:sp>
          <p:nvSpPr>
            <p:cNvPr id="13" name="Text Box 2"/>
            <p:cNvSpPr txBox="1">
              <a:spLocks noChangeArrowheads="1"/>
            </p:cNvSpPr>
            <p:nvPr/>
          </p:nvSpPr>
          <p:spPr bwMode="auto">
            <a:xfrm>
              <a:off x="476251" y="11428"/>
              <a:ext cx="3905250" cy="276225"/>
            </a:xfrm>
            <a:prstGeom prst="rect">
              <a:avLst/>
            </a:prstGeom>
            <a:noFill/>
            <a:ln w="9525">
              <a:noFill/>
              <a:miter lim="800000"/>
              <a:headEnd/>
              <a:tailEnd/>
            </a:ln>
          </p:spPr>
          <p:txBody>
            <a:bodyPr rot="0" vert="horz" wrap="square" lIns="68580" tIns="34290" rIns="68580" bIns="34290" anchor="t" anchorCtr="0">
              <a:noAutofit/>
            </a:bodyPr>
            <a:lstStyle/>
            <a:p>
              <a:pPr algn="ctr">
                <a:lnSpc>
                  <a:spcPct val="106000"/>
                </a:lnSpc>
                <a:spcAft>
                  <a:spcPts val="600"/>
                </a:spcAft>
              </a:pPr>
              <a:r>
                <a:rPr lang="en-US" sz="825" u="sng">
                  <a:latin typeface="Calibri" panose="020F0502020204030204" pitchFamily="34" charset="0"/>
                  <a:ea typeface="Calibri" panose="020F0502020204030204" pitchFamily="34" charset="0"/>
                </a:rPr>
                <a:t>POWER CURVE</a:t>
              </a:r>
              <a:endParaRPr lang="en-US" sz="900">
                <a:latin typeface="Times New Roman" panose="02020603050405020304" pitchFamily="18" charset="0"/>
                <a:ea typeface="Times New Roman" panose="02020603050405020304" pitchFamily="18" charset="0"/>
              </a:endParaRPr>
            </a:p>
          </p:txBody>
        </p:sp>
      </p:grpSp>
      <p:sp>
        <p:nvSpPr>
          <p:cNvPr id="3" name="TextBox 2"/>
          <p:cNvSpPr txBox="1"/>
          <p:nvPr/>
        </p:nvSpPr>
        <p:spPr>
          <a:xfrm>
            <a:off x="4458783" y="2821982"/>
            <a:ext cx="3903895" cy="2585323"/>
          </a:xfrm>
          <a:prstGeom prst="rect">
            <a:avLst/>
          </a:prstGeom>
          <a:noFill/>
        </p:spPr>
        <p:txBody>
          <a:bodyPr wrap="square" rtlCol="0">
            <a:spAutoFit/>
          </a:bodyPr>
          <a:lstStyle/>
          <a:p>
            <a:r>
              <a:rPr lang="en-US" sz="1800" dirty="0"/>
              <a:t>The power curve extends over the region where H</a:t>
            </a:r>
            <a:r>
              <a:rPr lang="en-US" sz="1800" baseline="-25000" dirty="0"/>
              <a:t>0</a:t>
            </a:r>
            <a:r>
              <a:rPr lang="en-US" sz="1800" dirty="0"/>
              <a:t> is false. The height of the curse indicates probability of correctly rejecting null hypothesis when it is false. As </a:t>
            </a:r>
            <a:r>
              <a:rPr lang="en-US" sz="1800" dirty="0">
                <a:sym typeface="Symbol" panose="05050102010706020507" pitchFamily="18" charset="2"/>
              </a:rPr>
              <a:t></a:t>
            </a:r>
            <a:r>
              <a:rPr lang="en-US" sz="1800" dirty="0"/>
              <a:t> approaches hypothesized mean </a:t>
            </a:r>
            <a:r>
              <a:rPr lang="en-US" sz="1800" dirty="0">
                <a:sym typeface="Symbol" panose="05050102010706020507" pitchFamily="18" charset="2"/>
              </a:rPr>
              <a:t></a:t>
            </a:r>
            <a:r>
              <a:rPr lang="en-US" sz="1800" baseline="-25000" dirty="0"/>
              <a:t>0</a:t>
            </a:r>
            <a:r>
              <a:rPr lang="en-US" sz="1800" dirty="0"/>
              <a:t> the probability falls. In other words the probability of type II error increase as  </a:t>
            </a:r>
            <a:r>
              <a:rPr lang="en-US" sz="1800" dirty="0">
                <a:sym typeface="Symbol" panose="05050102010706020507" pitchFamily="18" charset="2"/>
              </a:rPr>
              <a:t></a:t>
            </a:r>
            <a:r>
              <a:rPr lang="en-US" sz="1800" dirty="0"/>
              <a:t> approaches </a:t>
            </a:r>
            <a:r>
              <a:rPr lang="en-US" sz="1800" dirty="0">
                <a:sym typeface="Symbol" panose="05050102010706020507" pitchFamily="18" charset="2"/>
              </a:rPr>
              <a:t></a:t>
            </a:r>
            <a:r>
              <a:rPr lang="en-US" sz="1800" baseline="-25000" dirty="0"/>
              <a:t>0</a:t>
            </a:r>
            <a:r>
              <a:rPr lang="en-US" sz="1800" dirty="0"/>
              <a:t>. </a:t>
            </a:r>
          </a:p>
        </p:txBody>
      </p:sp>
    </p:spTree>
    <p:extLst>
      <p:ext uri="{BB962C8B-B14F-4D97-AF65-F5344CB8AC3E}">
        <p14:creationId xmlns:p14="http://schemas.microsoft.com/office/powerpoint/2010/main" val="2543777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775383"/>
            <a:ext cx="6858000" cy="474220"/>
          </a:xfrm>
        </p:spPr>
        <p:txBody>
          <a:bodyPr>
            <a:normAutofit/>
          </a:bodyPr>
          <a:lstStyle/>
          <a:p>
            <a:pPr algn="l"/>
            <a:r>
              <a:rPr lang="en-US" sz="2400" dirty="0"/>
              <a:t>Controlling type II error</a:t>
            </a:r>
          </a:p>
        </p:txBody>
      </p:sp>
      <p:sp>
        <p:nvSpPr>
          <p:cNvPr id="4" name="TextBox 3"/>
          <p:cNvSpPr txBox="1"/>
          <p:nvPr/>
        </p:nvSpPr>
        <p:spPr>
          <a:xfrm>
            <a:off x="231962" y="1487349"/>
            <a:ext cx="8622927" cy="1477328"/>
          </a:xfrm>
          <a:prstGeom prst="rect">
            <a:avLst/>
          </a:prstGeom>
          <a:noFill/>
        </p:spPr>
        <p:txBody>
          <a:bodyPr wrap="square" rtlCol="0">
            <a:spAutoFit/>
          </a:bodyPr>
          <a:lstStyle/>
          <a:p>
            <a:r>
              <a:rPr lang="en-US" sz="1800" dirty="0"/>
              <a:t>Consider the following diagram which is a continuation of hypothesis test described above. In the one tail test discussed above the null and alternate hypotheses were of the type</a:t>
            </a:r>
          </a:p>
          <a:p>
            <a:pPr algn="ctr"/>
            <a:r>
              <a:rPr lang="en-US" sz="1800" b="1" dirty="0"/>
              <a:t>H</a:t>
            </a:r>
            <a:r>
              <a:rPr lang="en-US" sz="1800" b="1" baseline="-25000" dirty="0"/>
              <a:t>0</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baseline="-25000" dirty="0"/>
              <a:t>0</a:t>
            </a:r>
            <a:r>
              <a:rPr lang="en-US" sz="1800" b="1" dirty="0"/>
              <a:t> </a:t>
            </a:r>
            <a:endParaRPr lang="en-US" sz="1800" dirty="0"/>
          </a:p>
          <a:p>
            <a:pPr algn="ctr"/>
            <a:r>
              <a:rPr lang="en-US" sz="1800" b="1" dirty="0"/>
              <a:t>H</a:t>
            </a:r>
            <a:r>
              <a:rPr lang="en-US" sz="1800" b="1" baseline="-25000" dirty="0"/>
              <a:t>a</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dirty="0"/>
              <a:t> </a:t>
            </a:r>
            <a:r>
              <a:rPr lang="en-US" sz="1800" b="1" dirty="0">
                <a:sym typeface="Symbol" panose="05050102010706020507" pitchFamily="18" charset="2"/>
              </a:rPr>
              <a:t></a:t>
            </a:r>
            <a:r>
              <a:rPr lang="en-US" sz="1800" b="1" baseline="-25000" dirty="0"/>
              <a:t>0</a:t>
            </a:r>
            <a:endParaRPr lang="en-US" sz="1800" dirty="0"/>
          </a:p>
        </p:txBody>
      </p:sp>
      <p:grpSp>
        <p:nvGrpSpPr>
          <p:cNvPr id="15" name="Canvas 45"/>
          <p:cNvGrpSpPr/>
          <p:nvPr/>
        </p:nvGrpSpPr>
        <p:grpSpPr>
          <a:xfrm>
            <a:off x="2486025" y="2931410"/>
            <a:ext cx="4114800" cy="2664619"/>
            <a:chOff x="0" y="0"/>
            <a:chExt cx="5486400" cy="3552825"/>
          </a:xfrm>
        </p:grpSpPr>
        <p:sp>
          <p:nvSpPr>
            <p:cNvPr id="16" name="Rectangle 15"/>
            <p:cNvSpPr/>
            <p:nvPr/>
          </p:nvSpPr>
          <p:spPr>
            <a:xfrm>
              <a:off x="0" y="0"/>
              <a:ext cx="5486400" cy="3552825"/>
            </a:xfrm>
            <a:prstGeom prst="rect">
              <a:avLst/>
            </a:prstGeom>
            <a:noFill/>
            <a:ln>
              <a:solidFill>
                <a:schemeClr val="tx1"/>
              </a:solidFill>
            </a:ln>
          </p:spPr>
        </p:sp>
        <p:cxnSp>
          <p:nvCxnSpPr>
            <p:cNvPr id="17" name="Straight Connector 16"/>
            <p:cNvCxnSpPr/>
            <p:nvPr/>
          </p:nvCxnSpPr>
          <p:spPr>
            <a:xfrm flipV="1">
              <a:off x="2447924" y="1373260"/>
              <a:ext cx="2105025" cy="12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2"/>
            <a:srcRect l="7114" t="16932" r="7800" b="8583"/>
            <a:stretch/>
          </p:blipFill>
          <p:spPr>
            <a:xfrm>
              <a:off x="2421625" y="54551"/>
              <a:ext cx="2159900" cy="1295448"/>
            </a:xfrm>
            <a:prstGeom prst="rect">
              <a:avLst/>
            </a:prstGeom>
          </p:spPr>
        </p:pic>
        <p:cxnSp>
          <p:nvCxnSpPr>
            <p:cNvPr id="19" name="Straight Connector 18"/>
            <p:cNvCxnSpPr/>
            <p:nvPr/>
          </p:nvCxnSpPr>
          <p:spPr>
            <a:xfrm>
              <a:off x="3519487" y="1241983"/>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54198" y="1316113"/>
              <a:ext cx="258150" cy="59224"/>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p:sp>
          <p:nvSpPr>
            <p:cNvPr id="22" name="Text Box 2"/>
            <p:cNvSpPr txBox="1">
              <a:spLocks noChangeArrowheads="1"/>
            </p:cNvSpPr>
            <p:nvPr/>
          </p:nvSpPr>
          <p:spPr bwMode="auto">
            <a:xfrm>
              <a:off x="1500193" y="350962"/>
              <a:ext cx="790574" cy="284653"/>
            </a:xfrm>
            <a:prstGeom prst="rect">
              <a:avLst/>
            </a:prstGeom>
            <a:noFill/>
            <a:ln w="9525">
              <a:noFill/>
              <a:miter lim="800000"/>
              <a:headEnd/>
              <a:tailEnd/>
            </a:ln>
          </p:spPr>
          <p:txBody>
            <a:bodyPr rot="0" vert="horz" wrap="square" lIns="68580" tIns="34290" rIns="68580" bIns="34290" anchor="t" anchorCtr="0">
              <a:noAutofit/>
            </a:bodyPr>
            <a:lstStyle/>
            <a:p>
              <a:r>
                <a:rPr lang="en-US" sz="900">
                  <a:latin typeface="Times New Roman" panose="02020603050405020304" pitchFamily="18" charset="0"/>
                  <a:ea typeface="Times New Roman" panose="02020603050405020304" pitchFamily="18" charset="0"/>
                </a:rPr>
                <a:t>Reject H</a:t>
              </a:r>
              <a:r>
                <a:rPr lang="en-US" sz="900" baseline="-25000">
                  <a:latin typeface="Times New Roman" panose="02020603050405020304" pitchFamily="18" charset="0"/>
                  <a:ea typeface="Times New Roman" panose="02020603050405020304" pitchFamily="18" charset="0"/>
                </a:rPr>
                <a:t>0</a:t>
              </a:r>
              <a:endParaRPr lang="en-US" sz="900">
                <a:latin typeface="Times New Roman" panose="02020603050405020304" pitchFamily="18" charset="0"/>
                <a:ea typeface="Times New Roman" panose="02020603050405020304" pitchFamily="18" charset="0"/>
              </a:endParaRPr>
            </a:p>
          </p:txBody>
        </p:sp>
        <p:sp>
          <p:nvSpPr>
            <p:cNvPr id="23" name="Text Box 2"/>
            <p:cNvSpPr txBox="1">
              <a:spLocks noChangeArrowheads="1"/>
            </p:cNvSpPr>
            <p:nvPr/>
          </p:nvSpPr>
          <p:spPr bwMode="auto">
            <a:xfrm>
              <a:off x="3367087" y="1316353"/>
              <a:ext cx="342901"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baseline="-25000">
                  <a:latin typeface="Times New Roman" panose="02020603050405020304" pitchFamily="18" charset="0"/>
                  <a:ea typeface="Times New Roman" panose="02020603050405020304" pitchFamily="18" charset="0"/>
                </a:rPr>
                <a:t>0</a:t>
              </a:r>
              <a:endParaRPr lang="en-US" sz="900">
                <a:latin typeface="Times New Roman" panose="02020603050405020304" pitchFamily="18" charset="0"/>
                <a:ea typeface="Times New Roman" panose="02020603050405020304" pitchFamily="18" charset="0"/>
              </a:endParaRPr>
            </a:p>
          </p:txBody>
        </p:sp>
        <p:cxnSp>
          <p:nvCxnSpPr>
            <p:cNvPr id="24" name="Straight Arrow Connector 23"/>
            <p:cNvCxnSpPr/>
            <p:nvPr/>
          </p:nvCxnSpPr>
          <p:spPr>
            <a:xfrm flipH="1">
              <a:off x="2188472" y="497147"/>
              <a:ext cx="523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2"/>
            </p:cNvCxnSpPr>
            <p:nvPr/>
          </p:nvCxnSpPr>
          <p:spPr>
            <a:xfrm>
              <a:off x="2454198" y="1192590"/>
              <a:ext cx="129075" cy="182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2237399" y="928611"/>
              <a:ext cx="216799"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3829051" y="79466"/>
                  <a:ext cx="1581149" cy="417681"/>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750">
                      <a:latin typeface="Times New Roman" panose="02020603050405020304" pitchFamily="18" charset="0"/>
                      <a:ea typeface="Times New Roman" panose="02020603050405020304" pitchFamily="18" charset="0"/>
                    </a:rPr>
                    <a:t>Sampling distribution of </a:t>
                  </a:r>
                  <a14:m>
                    <m:oMath xmlns:m="http://schemas.openxmlformats.org/officeDocument/2006/math">
                      <m:acc>
                        <m:accPr>
                          <m:chr m:val="̅"/>
                          <m:ctrlPr>
                            <a:rPr lang="en-US" sz="750" i="1">
                              <a:latin typeface="Cambria Math" panose="02040503050406030204" pitchFamily="18" charset="0"/>
                              <a:ea typeface="Times New Roman" panose="02020603050405020304" pitchFamily="18" charset="0"/>
                            </a:rPr>
                          </m:ctrlPr>
                        </m:accPr>
                        <m:e>
                          <m:r>
                            <a:rPr lang="en-US" sz="750" i="1">
                              <a:latin typeface="Cambria Math" panose="02040503050406030204" pitchFamily="18" charset="0"/>
                              <a:ea typeface="Times New Roman" panose="02020603050405020304" pitchFamily="18" charset="0"/>
                            </a:rPr>
                            <m:t>𝑥</m:t>
                          </m:r>
                        </m:e>
                      </m:acc>
                    </m:oMath>
                  </a14:m>
                  <a:r>
                    <a:rPr lang="en-US" sz="750">
                      <a:latin typeface="Times New Roman" panose="02020603050405020304" pitchFamily="18" charset="0"/>
                      <a:ea typeface="Times New Roman" panose="02020603050405020304" pitchFamily="18" charset="0"/>
                    </a:rPr>
                    <a:t> when H</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is true i.e.</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a:latin typeface="Times New Roman" panose="02020603050405020304" pitchFamily="18" charset="0"/>
                      <a:ea typeface="Times New Roman" panose="02020603050405020304" pitchFamily="18" charset="0"/>
                    </a:rPr>
                    <a:t>=</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a:t>
                  </a:r>
                  <a:endParaRPr lang="en-US" sz="900">
                    <a:latin typeface="Times New Roman" panose="02020603050405020304" pitchFamily="18" charset="0"/>
                    <a:ea typeface="Times New Roman" panose="02020603050405020304" pitchFamily="18" charset="0"/>
                  </a:endParaRP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3829051" y="79466"/>
                  <a:ext cx="1581149" cy="417681"/>
                </a:xfrm>
                <a:prstGeom prst="rect">
                  <a:avLst/>
                </a:prstGeom>
                <a:blipFill rotWithShape="0">
                  <a:blip r:embed="rId3"/>
                  <a:stretch>
                    <a:fillRect r="-3861" b="-4412"/>
                  </a:stretch>
                </a:blipFill>
                <a:ln w="9525">
                  <a:noFill/>
                  <a:miter lim="800000"/>
                  <a:headEnd/>
                  <a:tailEnd/>
                </a:ln>
              </p:spPr>
              <p:txBody>
                <a:bodyPr/>
                <a:lstStyle/>
                <a:p>
                  <a:r>
                    <a:rPr lang="en-US">
                      <a:noFill/>
                    </a:rPr>
                    <a:t> </a:t>
                  </a:r>
                </a:p>
              </p:txBody>
            </p:sp>
          </mc:Fallback>
        </mc:AlternateContent>
        <p:pic>
          <p:nvPicPr>
            <p:cNvPr id="28" name="Picture 27"/>
            <p:cNvPicPr>
              <a:picLocks noChangeAspect="1"/>
            </p:cNvPicPr>
            <p:nvPr/>
          </p:nvPicPr>
          <p:blipFill rotWithShape="1">
            <a:blip r:embed="rId2"/>
            <a:srcRect l="7114" t="16932" r="7800" b="8583"/>
            <a:stretch/>
          </p:blipFill>
          <p:spPr>
            <a:xfrm>
              <a:off x="888100" y="1624236"/>
              <a:ext cx="2159900" cy="1295448"/>
            </a:xfrm>
            <a:prstGeom prst="rect">
              <a:avLst/>
            </a:prstGeom>
          </p:spPr>
        </p:pic>
        <p:cxnSp>
          <p:nvCxnSpPr>
            <p:cNvPr id="29" name="Straight Connector 28"/>
            <p:cNvCxnSpPr/>
            <p:nvPr/>
          </p:nvCxnSpPr>
          <p:spPr>
            <a:xfrm>
              <a:off x="2712348" y="135559"/>
              <a:ext cx="0" cy="3113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14398" y="2959173"/>
              <a:ext cx="2105025" cy="12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52624" y="2825521"/>
              <a:ext cx="0" cy="13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Box 2"/>
            <p:cNvSpPr txBox="1">
              <a:spLocks noChangeArrowheads="1"/>
            </p:cNvSpPr>
            <p:nvPr/>
          </p:nvSpPr>
          <p:spPr bwMode="auto">
            <a:xfrm>
              <a:off x="1781174" y="2940478"/>
              <a:ext cx="342901"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r>
                <a:rPr lang="en-US" sz="900" baseline="-25000">
                  <a:latin typeface="Times New Roman" panose="02020603050405020304" pitchFamily="18" charset="0"/>
                  <a:ea typeface="Times New Roman" panose="02020603050405020304" pitchFamily="18" charset="0"/>
                </a:rPr>
                <a:t>a</a:t>
              </a:r>
              <a:endParaRPr lang="en-US" sz="900">
                <a:latin typeface="Times New Roman" panose="02020603050405020304" pitchFamily="18" charset="0"/>
                <a:ea typeface="Times New Roman" panose="02020603050405020304" pitchFamily="18" charset="0"/>
              </a:endParaRPr>
            </a:p>
          </p:txBody>
        </p:sp>
        <p:sp>
          <p:nvSpPr>
            <p:cNvPr id="33" name="Text Box 2"/>
            <p:cNvSpPr txBox="1">
              <a:spLocks noChangeArrowheads="1"/>
            </p:cNvSpPr>
            <p:nvPr/>
          </p:nvSpPr>
          <p:spPr bwMode="auto">
            <a:xfrm>
              <a:off x="2876545" y="2383959"/>
              <a:ext cx="257178" cy="308180"/>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900">
                  <a:latin typeface="Times New Roman" panose="02020603050405020304" pitchFamily="18" charset="0"/>
                  <a:ea typeface="Times New Roman" panose="02020603050405020304" pitchFamily="18" charset="0"/>
                  <a:sym typeface="Symbol" panose="05050102010706020507" pitchFamily="18" charset="2"/>
                </a:rPr>
                <a:t></a:t>
              </a:r>
              <a:endParaRPr lang="en-US" sz="900">
                <a:latin typeface="Times New Roman" panose="02020603050405020304" pitchFamily="18" charset="0"/>
                <a:ea typeface="Times New Roman" panose="02020603050405020304" pitchFamily="18" charset="0"/>
              </a:endParaRPr>
            </a:p>
          </p:txBody>
        </p:sp>
        <p:cxnSp>
          <p:nvCxnSpPr>
            <p:cNvPr id="34" name="Straight Arrow Connector 33"/>
            <p:cNvCxnSpPr/>
            <p:nvPr/>
          </p:nvCxnSpPr>
          <p:spPr>
            <a:xfrm flipH="1">
              <a:off x="2786062" y="2652990"/>
              <a:ext cx="180972" cy="266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32695" y="2880085"/>
              <a:ext cx="286728" cy="6422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050"/>
            </a:p>
          </p:txBody>
        </p:sp>
        <mc:AlternateContent xmlns:mc="http://schemas.openxmlformats.org/markup-compatibility/2006" xmlns:a14="http://schemas.microsoft.com/office/drawing/2010/main">
          <mc:Choice Requires="a14">
            <p:sp>
              <p:nvSpPr>
                <p:cNvPr id="36" name="Text Box 2"/>
                <p:cNvSpPr txBox="1">
                  <a:spLocks noChangeArrowheads="1"/>
                </p:cNvSpPr>
                <p:nvPr/>
              </p:nvSpPr>
              <p:spPr bwMode="auto">
                <a:xfrm>
                  <a:off x="76192" y="1512979"/>
                  <a:ext cx="1581149" cy="417681"/>
                </a:xfrm>
                <a:prstGeom prst="rect">
                  <a:avLst/>
                </a:prstGeom>
                <a:noFill/>
                <a:ln w="9525">
                  <a:noFill/>
                  <a:miter lim="800000"/>
                  <a:headEnd/>
                  <a:tailEnd/>
                </a:ln>
              </p:spPr>
              <p:txBody>
                <a:bodyPr rot="0" vert="horz" wrap="square" lIns="68580" tIns="34290" rIns="68580" bIns="34290" anchor="t" anchorCtr="0">
                  <a:noAutofit/>
                </a:bodyPr>
                <a:lstStyle/>
                <a:p>
                  <a:pPr>
                    <a:lnSpc>
                      <a:spcPct val="106000"/>
                    </a:lnSpc>
                    <a:spcAft>
                      <a:spcPts val="600"/>
                    </a:spcAft>
                  </a:pPr>
                  <a:r>
                    <a:rPr lang="en-US" sz="750">
                      <a:latin typeface="Times New Roman" panose="02020603050405020304" pitchFamily="18" charset="0"/>
                      <a:ea typeface="Times New Roman" panose="02020603050405020304" pitchFamily="18" charset="0"/>
                    </a:rPr>
                    <a:t>Sampling distribution of </a:t>
                  </a:r>
                  <a14:m>
                    <m:oMath xmlns:m="http://schemas.openxmlformats.org/officeDocument/2006/math">
                      <m:acc>
                        <m:accPr>
                          <m:chr m:val="̅"/>
                          <m:ctrlPr>
                            <a:rPr lang="en-US" sz="750" i="1">
                              <a:latin typeface="Cambria Math" panose="02040503050406030204" pitchFamily="18" charset="0"/>
                              <a:ea typeface="Times New Roman" panose="02020603050405020304" pitchFamily="18" charset="0"/>
                            </a:rPr>
                          </m:ctrlPr>
                        </m:accPr>
                        <m:e>
                          <m:r>
                            <a:rPr lang="en-US" sz="750" i="1">
                              <a:latin typeface="Cambria Math" panose="02040503050406030204" pitchFamily="18" charset="0"/>
                              <a:ea typeface="Times New Roman" panose="02020603050405020304" pitchFamily="18" charset="0"/>
                            </a:rPr>
                            <m:t>𝑥</m:t>
                          </m:r>
                        </m:e>
                      </m:acc>
                    </m:oMath>
                  </a14:m>
                  <a:r>
                    <a:rPr lang="en-US" sz="750">
                      <a:latin typeface="Times New Roman" panose="02020603050405020304" pitchFamily="18" charset="0"/>
                      <a:ea typeface="Times New Roman" panose="02020603050405020304" pitchFamily="18" charset="0"/>
                    </a:rPr>
                    <a:t> when H</a:t>
                  </a:r>
                  <a:r>
                    <a:rPr lang="en-US" sz="750" baseline="-25000">
                      <a:latin typeface="Times New Roman" panose="02020603050405020304" pitchFamily="18" charset="0"/>
                      <a:ea typeface="Times New Roman" panose="02020603050405020304" pitchFamily="18" charset="0"/>
                    </a:rPr>
                    <a:t>0</a:t>
                  </a:r>
                  <a:r>
                    <a:rPr lang="en-US" sz="750">
                      <a:latin typeface="Times New Roman" panose="02020603050405020304" pitchFamily="18" charset="0"/>
                      <a:ea typeface="Times New Roman" panose="02020603050405020304" pitchFamily="18" charset="0"/>
                    </a:rPr>
                    <a:t> is false i.e.</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a:latin typeface="Times New Roman" panose="02020603050405020304" pitchFamily="18" charset="0"/>
                      <a:ea typeface="Times New Roman" panose="02020603050405020304" pitchFamily="18" charset="0"/>
                    </a:rPr>
                    <a:t>=</a:t>
                  </a:r>
                  <a:r>
                    <a:rPr lang="en-US" sz="750">
                      <a:latin typeface="Times New Roman" panose="02020603050405020304" pitchFamily="18" charset="0"/>
                      <a:ea typeface="Times New Roman" panose="02020603050405020304" pitchFamily="18" charset="0"/>
                      <a:sym typeface="Symbol" panose="05050102010706020507" pitchFamily="18" charset="2"/>
                    </a:rPr>
                    <a:t></a:t>
                  </a:r>
                  <a:r>
                    <a:rPr lang="en-US" sz="750" baseline="-25000">
                      <a:latin typeface="Times New Roman" panose="02020603050405020304" pitchFamily="18" charset="0"/>
                      <a:ea typeface="Times New Roman" panose="02020603050405020304" pitchFamily="18" charset="0"/>
                    </a:rPr>
                    <a:t>a</a:t>
                  </a:r>
                  <a:r>
                    <a:rPr lang="en-US" sz="750">
                      <a:latin typeface="Times New Roman" panose="02020603050405020304" pitchFamily="18" charset="0"/>
                      <a:ea typeface="Times New Roman" panose="02020603050405020304" pitchFamily="18" charset="0"/>
                    </a:rPr>
                    <a:t> </a:t>
                  </a:r>
                  <a:endParaRPr lang="en-US" sz="900">
                    <a:latin typeface="Times New Roman" panose="02020603050405020304" pitchFamily="18" charset="0"/>
                    <a:ea typeface="Times New Roman" panose="02020603050405020304" pitchFamily="18" charset="0"/>
                  </a:endParaRPr>
                </a:p>
              </p:txBody>
            </p:sp>
          </mc:Choice>
          <mc:Fallback xmlns="">
            <p:sp>
              <p:nvSpPr>
                <p:cNvPr id="36" name="Text Box 2"/>
                <p:cNvSpPr txBox="1">
                  <a:spLocks noRot="1" noChangeAspect="1" noMove="1" noResize="1" noEditPoints="1" noAdjustHandles="1" noChangeArrowheads="1" noChangeShapeType="1" noTextEdit="1"/>
                </p:cNvSpPr>
                <p:nvPr/>
              </p:nvSpPr>
              <p:spPr bwMode="auto">
                <a:xfrm>
                  <a:off x="76192" y="1512979"/>
                  <a:ext cx="1581149" cy="417681"/>
                </a:xfrm>
                <a:prstGeom prst="rect">
                  <a:avLst/>
                </a:prstGeom>
                <a:blipFill rotWithShape="0">
                  <a:blip r:embed="rId4"/>
                  <a:stretch>
                    <a:fillRect r="-3846" b="-4412"/>
                  </a:stretch>
                </a:blipFill>
                <a:ln w="9525">
                  <a:noFill/>
                  <a:miter lim="800000"/>
                  <a:headEnd/>
                  <a:tailEnd/>
                </a:ln>
              </p:spPr>
              <p:txBody>
                <a:bodyPr/>
                <a:lstStyle/>
                <a:p>
                  <a:r>
                    <a:rPr lang="en-US">
                      <a:noFill/>
                    </a:rPr>
                    <a:t> </a:t>
                  </a:r>
                </a:p>
              </p:txBody>
            </p:sp>
          </mc:Fallback>
        </mc:AlternateContent>
        <p:sp>
          <p:nvSpPr>
            <p:cNvPr id="37" name="Text Box 2"/>
            <p:cNvSpPr txBox="1">
              <a:spLocks noChangeArrowheads="1"/>
            </p:cNvSpPr>
            <p:nvPr/>
          </p:nvSpPr>
          <p:spPr bwMode="auto">
            <a:xfrm>
              <a:off x="2583273" y="3174308"/>
              <a:ext cx="293272" cy="292792"/>
            </a:xfrm>
            <a:prstGeom prst="rect">
              <a:avLst/>
            </a:prstGeom>
            <a:noFill/>
            <a:ln w="9525">
              <a:noFill/>
              <a:miter lim="800000"/>
              <a:headEnd/>
              <a:tailEnd/>
            </a:ln>
          </p:spPr>
          <p:txBody>
            <a:bodyPr rot="0" vert="horz" wrap="square" lIns="68580" tIns="34290" rIns="68580" bIns="34290" anchor="t" anchorCtr="0">
              <a:noAutofit/>
            </a:bodyPr>
            <a:lstStyle/>
            <a:p>
              <a:r>
                <a:rPr lang="en-US" sz="900">
                  <a:latin typeface="Times New Roman" panose="02020603050405020304" pitchFamily="18" charset="0"/>
                  <a:ea typeface="Times New Roman" panose="02020603050405020304" pitchFamily="18" charset="0"/>
                </a:rPr>
                <a:t>c</a:t>
              </a:r>
            </a:p>
          </p:txBody>
        </p:sp>
        <p:cxnSp>
          <p:nvCxnSpPr>
            <p:cNvPr id="38" name="Straight Arrow Connector 37"/>
            <p:cNvCxnSpPr/>
            <p:nvPr/>
          </p:nvCxnSpPr>
          <p:spPr>
            <a:xfrm>
              <a:off x="1147759" y="1881465"/>
              <a:ext cx="433391" cy="337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3948109" y="497147"/>
              <a:ext cx="490541" cy="276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23126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660605"/>
            <a:ext cx="6858000" cy="474220"/>
          </a:xfrm>
        </p:spPr>
        <p:txBody>
          <a:bodyPr>
            <a:normAutofit/>
          </a:bodyPr>
          <a:lstStyle/>
          <a:p>
            <a:pPr algn="l"/>
            <a:r>
              <a:rPr lang="en-US" sz="2400" dirty="0"/>
              <a:t>Controlling type II error</a:t>
            </a:r>
          </a:p>
        </p:txBody>
      </p:sp>
      <mc:AlternateContent xmlns:mc="http://schemas.openxmlformats.org/markup-compatibility/2006" xmlns:a14="http://schemas.microsoft.com/office/drawing/2010/main">
        <mc:Choice Requires="a14">
          <p:sp>
            <p:nvSpPr>
              <p:cNvPr id="4" name="TextBox 3"/>
              <p:cNvSpPr txBox="1"/>
              <p:nvPr/>
            </p:nvSpPr>
            <p:spPr>
              <a:xfrm>
                <a:off x="231962" y="1487349"/>
                <a:ext cx="8622927" cy="3765198"/>
              </a:xfrm>
              <a:prstGeom prst="rect">
                <a:avLst/>
              </a:prstGeom>
              <a:noFill/>
            </p:spPr>
            <p:txBody>
              <a:bodyPr wrap="square" rtlCol="0">
                <a:spAutoFit/>
              </a:bodyPr>
              <a:lstStyle/>
              <a:p>
                <a:pPr>
                  <a:spcAft>
                    <a:spcPts val="900"/>
                  </a:spcAft>
                </a:pPr>
                <a:r>
                  <a:rPr lang="en-US" sz="1800" dirty="0"/>
                  <a:t>From upper part of the figure		</a:t>
                </a:r>
                <a14:m>
                  <m:oMath xmlns:m="http://schemas.openxmlformats.org/officeDocument/2006/math">
                    <m:r>
                      <a:rPr lang="en-US" sz="1800" i="1">
                        <a:latin typeface="Cambria Math" panose="02040503050406030204" pitchFamily="18" charset="0"/>
                      </a:rPr>
                      <m:t>𝑐</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From the lower figure			</a:t>
                </a:r>
                <a14:m>
                  <m:oMath xmlns:m="http://schemas.openxmlformats.org/officeDocument/2006/math">
                    <m:r>
                      <a:rPr lang="en-US" sz="1800" i="1">
                        <a:latin typeface="Cambria Math" panose="02040503050406030204" pitchFamily="18" charset="0"/>
                      </a:rPr>
                      <m:t>𝑐</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oMath>
                </a14:m>
                <a:endParaRPr lang="en-US" sz="1800" dirty="0"/>
              </a:p>
              <a:p>
                <a:pPr>
                  <a:spcAft>
                    <a:spcPts val="450"/>
                  </a:spcAft>
                </a:pPr>
                <a:r>
                  <a:rPr lang="en-US" sz="1800" dirty="0"/>
                  <a:t>Equating the equations, we get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f>
                      <m:fPr>
                        <m:ctrlPr>
                          <a:rPr lang="en-US" sz="1800" i="1">
                            <a:latin typeface="Cambria Math" panose="02040503050406030204" pitchFamily="18" charset="0"/>
                          </a:rPr>
                        </m:ctrlPr>
                      </m:fPr>
                      <m:num>
                        <m:r>
                          <a:rPr lang="en-US" sz="1800" i="1">
                            <a:latin typeface="Cambria Math" panose="02040503050406030204" pitchFamily="18" charset="0"/>
                          </a:rPr>
                          <m:t>𝜎</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oMath>
                </a14:m>
                <a:endParaRPr lang="en-US" sz="1800" dirty="0"/>
              </a:p>
              <a:p>
                <a:pPr>
                  <a:spcAft>
                    <a:spcPts val="900"/>
                  </a:spcAft>
                </a:pPr>
                <a:r>
                  <a:rPr lang="en-US" sz="1800" dirty="0"/>
                  <a:t>Rearranging the terms and squaring we get</a:t>
                </a:r>
              </a:p>
              <a:p>
                <a:pPr>
                  <a:spcAft>
                    <a:spcPts val="900"/>
                  </a:spcAft>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𝛼</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𝛽</m:t>
                                  </m:r>
                                </m:sub>
                              </m:sSub>
                              <m:r>
                                <a:rPr lang="en-US" sz="1800" i="1">
                                  <a:latin typeface="Cambria Math" panose="02040503050406030204" pitchFamily="18" charset="0"/>
                                </a:rPr>
                                <m:t>)</m:t>
                              </m:r>
                            </m:e>
                            <m:sup>
                              <m:r>
                                <a:rPr lang="en-US" sz="1800" i="1">
                                  <a:latin typeface="Cambria Math" panose="02040503050406030204" pitchFamily="18" charset="0"/>
                                </a:rPr>
                                <m:t>2</m:t>
                              </m:r>
                            </m:sup>
                          </m:sSup>
                          <m:sSup>
                            <m:sSupPr>
                              <m:ctrlPr>
                                <a:rPr lang="en-US" sz="1800" i="1">
                                  <a:latin typeface="Cambria Math" panose="02040503050406030204" pitchFamily="18" charset="0"/>
                                </a:rPr>
                              </m:ctrlPr>
                            </m:sSupPr>
                            <m:e>
                              <m:r>
                                <a:rPr lang="en-US" sz="1800" i="1">
                                  <a:latin typeface="Cambria Math" panose="02040503050406030204" pitchFamily="18" charset="0"/>
                                </a:rPr>
                                <m:t>𝜎</m:t>
                              </m:r>
                            </m:e>
                            <m:sup>
                              <m:r>
                                <a:rPr lang="en-US" sz="1800" i="1">
                                  <a:latin typeface="Cambria Math" panose="02040503050406030204" pitchFamily="18" charset="0"/>
                                </a:rPr>
                                <m:t>2</m:t>
                              </m:r>
                            </m:sup>
                          </m:sSup>
                        </m:num>
                        <m:den>
                          <m:sSup>
                            <m:sSupPr>
                              <m:ctrlPr>
                                <a:rPr lang="en-US" sz="1800" i="1">
                                  <a:latin typeface="Cambria Math" panose="02040503050406030204" pitchFamily="18" charset="0"/>
                                </a:rPr>
                              </m:ctrlPr>
                            </m:sSupPr>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𝜇</m:t>
                                  </m:r>
                                </m:e>
                                <m:sub>
                                  <m:r>
                                    <a:rPr lang="en-US" sz="1800" i="1">
                                      <a:latin typeface="Cambria Math" panose="02040503050406030204" pitchFamily="18" charset="0"/>
                                    </a:rPr>
                                    <m:t>𝑎</m:t>
                                  </m:r>
                                </m:sub>
                              </m:sSub>
                              <m:r>
                                <a:rPr lang="en-US" sz="1800" i="1">
                                  <a:latin typeface="Cambria Math" panose="02040503050406030204" pitchFamily="18" charset="0"/>
                                </a:rPr>
                                <m:t>)</m:t>
                              </m:r>
                            </m:e>
                            <m:sup>
                              <m:r>
                                <a:rPr lang="en-US" sz="1800" i="1">
                                  <a:latin typeface="Cambria Math" panose="02040503050406030204" pitchFamily="18" charset="0"/>
                                </a:rPr>
                                <m:t>2</m:t>
                              </m:r>
                            </m:sup>
                          </m:sSup>
                        </m:den>
                      </m:f>
                    </m:oMath>
                  </m:oMathPara>
                </a14:m>
                <a:endParaRPr lang="en-US" sz="1800" dirty="0"/>
              </a:p>
              <a:p>
                <a:pPr>
                  <a:spcAft>
                    <a:spcPts val="900"/>
                  </a:spcAft>
                </a:pPr>
                <a:r>
                  <a:rPr lang="en-US" sz="1800" dirty="0"/>
                  <a:t>Therefore by properly choosing value of sample size n we will be able to control both type I and type II errors</a:t>
                </a:r>
              </a:p>
            </p:txBody>
          </p:sp>
        </mc:Choice>
        <mc:Fallback xmlns="">
          <p:sp>
            <p:nvSpPr>
              <p:cNvPr id="4" name="TextBox 3"/>
              <p:cNvSpPr txBox="1">
                <a:spLocks noRot="1" noChangeAspect="1" noMove="1" noResize="1" noEditPoints="1" noAdjustHandles="1" noChangeArrowheads="1" noChangeShapeType="1" noTextEdit="1"/>
              </p:cNvSpPr>
              <p:nvPr/>
            </p:nvSpPr>
            <p:spPr>
              <a:xfrm>
                <a:off x="231962" y="1487349"/>
                <a:ext cx="8622927" cy="3765198"/>
              </a:xfrm>
              <a:prstGeom prst="rect">
                <a:avLst/>
              </a:prstGeom>
              <a:blipFill>
                <a:blip r:embed="rId2"/>
                <a:stretch>
                  <a:fillRect l="-565" t="-162" b="-1618"/>
                </a:stretch>
              </a:blipFill>
            </p:spPr>
            <p:txBody>
              <a:bodyPr/>
              <a:lstStyle/>
              <a:p>
                <a:r>
                  <a:rPr lang="en-IN">
                    <a:noFill/>
                  </a:rPr>
                  <a:t> </a:t>
                </a:r>
              </a:p>
            </p:txBody>
          </p:sp>
        </mc:Fallback>
      </mc:AlternateContent>
    </p:spTree>
    <p:extLst>
      <p:ext uri="{BB962C8B-B14F-4D97-AF65-F5344CB8AC3E}">
        <p14:creationId xmlns:p14="http://schemas.microsoft.com/office/powerpoint/2010/main" val="34737610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962" y="621276"/>
            <a:ext cx="6858000" cy="474220"/>
          </a:xfrm>
        </p:spPr>
        <p:txBody>
          <a:bodyPr>
            <a:normAutofit/>
          </a:bodyPr>
          <a:lstStyle/>
          <a:p>
            <a:pPr algn="l"/>
            <a:r>
              <a:rPr lang="en-US" sz="2400" dirty="0"/>
              <a:t>Illustration</a:t>
            </a:r>
          </a:p>
        </p:txBody>
      </p:sp>
      <mc:AlternateContent xmlns:mc="http://schemas.openxmlformats.org/markup-compatibility/2006" xmlns:a14="http://schemas.microsoft.com/office/drawing/2010/main">
        <mc:Choice Requires="a14">
          <p:sp>
            <p:nvSpPr>
              <p:cNvPr id="4" name="TextBox 3"/>
              <p:cNvSpPr txBox="1"/>
              <p:nvPr/>
            </p:nvSpPr>
            <p:spPr>
              <a:xfrm>
                <a:off x="592845" y="1398858"/>
                <a:ext cx="7958309" cy="3882794"/>
              </a:xfrm>
              <a:prstGeom prst="rect">
                <a:avLst/>
              </a:prstGeom>
              <a:noFill/>
            </p:spPr>
            <p:txBody>
              <a:bodyPr wrap="square" rtlCol="0">
                <a:spAutoFit/>
              </a:bodyPr>
              <a:lstStyle/>
              <a:p>
                <a:pPr>
                  <a:spcAft>
                    <a:spcPts val="900"/>
                  </a:spcAft>
                </a:pPr>
                <a:r>
                  <a:rPr lang="en-US" sz="1800" dirty="0"/>
                  <a:t>In this scenario the quality manager makes two statements</a:t>
                </a:r>
              </a:p>
              <a:p>
                <a:pPr marL="257175" indent="-257175">
                  <a:spcAft>
                    <a:spcPts val="900"/>
                  </a:spcAft>
                  <a:buFont typeface="Arial" panose="020B0604020202020204" pitchFamily="34" charset="0"/>
                  <a:buChar char="•"/>
                </a:pPr>
                <a:r>
                  <a:rPr lang="en-US" sz="1800" dirty="0"/>
                  <a:t>Type I error Statement: If the mean capacity of battery is 120 Ah, I am willing take a risk of </a:t>
                </a:r>
                <a:r>
                  <a:rPr lang="en-US" sz="1800" dirty="0">
                    <a:sym typeface="Symbol" panose="05050102010706020507" pitchFamily="18" charset="2"/>
                  </a:rPr>
                  <a:t></a:t>
                </a:r>
                <a:r>
                  <a:rPr lang="en-US" sz="1800" dirty="0"/>
                  <a:t> = 0.05 probability of rejecting a lot.</a:t>
                </a:r>
              </a:p>
              <a:p>
                <a:pPr marL="257175" indent="-257175">
                  <a:spcAft>
                    <a:spcPts val="900"/>
                  </a:spcAft>
                  <a:buFont typeface="Arial" panose="020B0604020202020204" pitchFamily="34" charset="0"/>
                  <a:buChar char="•"/>
                </a:pPr>
                <a:r>
                  <a:rPr lang="en-US" sz="1800" dirty="0"/>
                  <a:t>Type II error statement: If the mean capacity of the battery is 115 Ah, I am willing to take a risk of </a:t>
                </a:r>
                <a:r>
                  <a:rPr lang="en-US" sz="1800" dirty="0">
                    <a:sym typeface="Symbol" panose="05050102010706020507" pitchFamily="18" charset="2"/>
                  </a:rPr>
                  <a:t></a:t>
                </a:r>
                <a:r>
                  <a:rPr lang="en-US" sz="1800" dirty="0"/>
                  <a:t> = 0.1 probability of accepting the lot.</a:t>
                </a:r>
              </a:p>
              <a:p>
                <a:pPr>
                  <a:spcAft>
                    <a:spcPts val="900"/>
                  </a:spcAft>
                </a:pPr>
                <a:r>
                  <a:rPr lang="en-US" sz="1800" dirty="0"/>
                  <a:t>From these statements we know that </a:t>
                </a:r>
                <a:r>
                  <a:rPr lang="en-US" sz="1800" dirty="0">
                    <a:sym typeface="Symbol" panose="05050102010706020507" pitchFamily="18" charset="2"/>
                  </a:rPr>
                  <a:t></a:t>
                </a:r>
                <a:r>
                  <a:rPr lang="en-US" sz="1800" baseline="-25000" dirty="0"/>
                  <a:t>0</a:t>
                </a:r>
                <a:r>
                  <a:rPr lang="en-US" sz="1800" dirty="0"/>
                  <a:t> = 120, </a:t>
                </a:r>
                <a:r>
                  <a:rPr lang="en-US" sz="1800" dirty="0">
                    <a:sym typeface="Symbol" panose="05050102010706020507" pitchFamily="18" charset="2"/>
                  </a:rPr>
                  <a:t></a:t>
                </a:r>
                <a:r>
                  <a:rPr lang="en-US" sz="1800" baseline="-25000" dirty="0"/>
                  <a:t>a</a:t>
                </a:r>
                <a:r>
                  <a:rPr lang="en-US" sz="1800" dirty="0"/>
                  <a:t> = 115, z</a:t>
                </a:r>
                <a:r>
                  <a:rPr lang="en-US" sz="1800" baseline="-25000" dirty="0">
                    <a:sym typeface="Symbol" panose="05050102010706020507" pitchFamily="18" charset="2"/>
                  </a:rPr>
                  <a:t></a:t>
                </a:r>
                <a:r>
                  <a:rPr lang="en-US" sz="1800" dirty="0"/>
                  <a:t> = z</a:t>
                </a:r>
                <a:r>
                  <a:rPr lang="en-US" sz="1800" baseline="-25000" dirty="0"/>
                  <a:t>0.05</a:t>
                </a:r>
                <a:r>
                  <a:rPr lang="en-US" sz="1800" dirty="0"/>
                  <a:t> = 1.645 and z</a:t>
                </a:r>
                <a:r>
                  <a:rPr lang="en-US" sz="1800" baseline="-25000" dirty="0">
                    <a:sym typeface="Symbol" panose="05050102010706020507" pitchFamily="18" charset="2"/>
                  </a:rPr>
                  <a:t></a:t>
                </a:r>
                <a:r>
                  <a:rPr lang="en-US" sz="1800" dirty="0"/>
                  <a:t> = z</a:t>
                </a:r>
                <a:r>
                  <a:rPr lang="en-US" sz="1800" baseline="-25000" dirty="0"/>
                  <a:t>0.1</a:t>
                </a:r>
                <a:r>
                  <a:rPr lang="en-US" sz="1800" dirty="0"/>
                  <a:t> = 1.28</a:t>
                </a:r>
              </a:p>
              <a:p>
                <a:pPr>
                  <a:spcAft>
                    <a:spcPts val="900"/>
                  </a:spcAft>
                </a:pPr>
                <a:r>
                  <a:rPr lang="en-US" sz="1800" dirty="0"/>
                  <a:t>Therefore</a:t>
                </a:r>
              </a:p>
              <a:p>
                <a:pPr>
                  <a:spcAft>
                    <a:spcPts val="900"/>
                  </a:spcAft>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US" sz="1800" i="1">
                                  <a:latin typeface="Cambria Math" panose="02040503050406030204" pitchFamily="18" charset="0"/>
                                </a:rPr>
                                <m:t>(1.645+1.28)</m:t>
                              </m:r>
                            </m:e>
                            <m:sup>
                              <m:r>
                                <a:rPr lang="en-US" sz="1800" i="1">
                                  <a:latin typeface="Cambria Math" panose="02040503050406030204" pitchFamily="18" charset="0"/>
                                </a:rPr>
                                <m:t>2</m:t>
                              </m:r>
                            </m:sup>
                          </m:sSup>
                          <m:sSup>
                            <m:sSupPr>
                              <m:ctrlPr>
                                <a:rPr lang="en-US" sz="1800" i="1">
                                  <a:latin typeface="Cambria Math" panose="02040503050406030204" pitchFamily="18" charset="0"/>
                                </a:rPr>
                              </m:ctrlPr>
                            </m:sSupPr>
                            <m:e>
                              <m:r>
                                <a:rPr lang="en-US" sz="1800" i="1">
                                  <a:latin typeface="Cambria Math" panose="02040503050406030204" pitchFamily="18" charset="0"/>
                                </a:rPr>
                                <m:t>(12)</m:t>
                              </m:r>
                            </m:e>
                            <m:sup>
                              <m:r>
                                <a:rPr lang="en-US" sz="1800" i="1">
                                  <a:latin typeface="Cambria Math" panose="02040503050406030204" pitchFamily="18" charset="0"/>
                                </a:rPr>
                                <m:t>2</m:t>
                              </m:r>
                            </m:sup>
                          </m:sSup>
                        </m:num>
                        <m:den>
                          <m:sSup>
                            <m:sSupPr>
                              <m:ctrlPr>
                                <a:rPr lang="en-US" sz="1800" i="1">
                                  <a:latin typeface="Cambria Math" panose="02040503050406030204" pitchFamily="18" charset="0"/>
                                </a:rPr>
                              </m:ctrlPr>
                            </m:sSupPr>
                            <m:e>
                              <m:r>
                                <a:rPr lang="en-US" sz="1800" i="1">
                                  <a:latin typeface="Cambria Math" panose="02040503050406030204" pitchFamily="18" charset="0"/>
                                </a:rPr>
                                <m:t>(120−115)</m:t>
                              </m:r>
                            </m:e>
                            <m:sup>
                              <m:r>
                                <a:rPr lang="en-US" sz="1800" i="1">
                                  <a:latin typeface="Cambria Math" panose="02040503050406030204" pitchFamily="18" charset="0"/>
                                </a:rPr>
                                <m:t>2</m:t>
                              </m:r>
                            </m:sup>
                          </m:sSup>
                        </m:den>
                      </m:f>
                      <m:r>
                        <a:rPr lang="en-US" sz="1800" i="1">
                          <a:latin typeface="Cambria Math" panose="02040503050406030204" pitchFamily="18" charset="0"/>
                        </a:rPr>
                        <m:t>=49.3</m:t>
                      </m:r>
                    </m:oMath>
                  </m:oMathPara>
                </a14:m>
                <a:endParaRPr lang="en-US" sz="1800" dirty="0"/>
              </a:p>
              <a:p>
                <a:pPr>
                  <a:spcAft>
                    <a:spcPts val="900"/>
                  </a:spcAft>
                </a:pPr>
                <a:r>
                  <a:rPr lang="en-US" sz="1800" dirty="0"/>
                  <a:t>Rounding off we get the minimum required sample size is 50.</a:t>
                </a:r>
              </a:p>
            </p:txBody>
          </p:sp>
        </mc:Choice>
        <mc:Fallback xmlns="">
          <p:sp>
            <p:nvSpPr>
              <p:cNvPr id="4" name="TextBox 3"/>
              <p:cNvSpPr txBox="1">
                <a:spLocks noRot="1" noChangeAspect="1" noMove="1" noResize="1" noEditPoints="1" noAdjustHandles="1" noChangeArrowheads="1" noChangeShapeType="1" noTextEdit="1"/>
              </p:cNvSpPr>
              <p:nvPr/>
            </p:nvSpPr>
            <p:spPr>
              <a:xfrm>
                <a:off x="592845" y="1398858"/>
                <a:ext cx="7958309" cy="3882794"/>
              </a:xfrm>
              <a:prstGeom prst="rect">
                <a:avLst/>
              </a:prstGeom>
              <a:blipFill>
                <a:blip r:embed="rId2"/>
                <a:stretch>
                  <a:fillRect l="-613" t="-785" r="-766" b="-1570"/>
                </a:stretch>
              </a:blipFill>
            </p:spPr>
            <p:txBody>
              <a:bodyPr/>
              <a:lstStyle/>
              <a:p>
                <a:r>
                  <a:rPr lang="en-IN">
                    <a:noFill/>
                  </a:rPr>
                  <a:t> </a:t>
                </a:r>
              </a:p>
            </p:txBody>
          </p:sp>
        </mc:Fallback>
      </mc:AlternateContent>
    </p:spTree>
    <p:extLst>
      <p:ext uri="{BB962C8B-B14F-4D97-AF65-F5344CB8AC3E}">
        <p14:creationId xmlns:p14="http://schemas.microsoft.com/office/powerpoint/2010/main" val="3107398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559960"/>
            <a:ext cx="8229600" cy="4525963"/>
          </a:xfrm>
          <a:prstGeom prst="rect">
            <a:avLst/>
          </a:prstGeom>
        </p:spPr>
        <p:txBody>
          <a:bodyPr>
            <a:normAutofit/>
          </a:bodyPr>
          <a:lstStyle/>
          <a:p>
            <a:pPr marL="342900" indent="-342900">
              <a:lnSpc>
                <a:spcPct val="150000"/>
              </a:lnSpc>
              <a:buFont typeface="Arial" panose="020B0604020202020204" pitchFamily="34" charset="0"/>
              <a:buChar char="•"/>
            </a:pPr>
            <a:r>
              <a:rPr lang="en-US" sz="2000" dirty="0"/>
              <a:t>The Null and Alternate Hypothesis are contrasting statements.</a:t>
            </a:r>
          </a:p>
          <a:p>
            <a:pPr marL="342900" indent="-342900">
              <a:lnSpc>
                <a:spcPct val="150000"/>
              </a:lnSpc>
              <a:buFont typeface="Arial" panose="020B0604020202020204" pitchFamily="34" charset="0"/>
              <a:buChar char="•"/>
            </a:pPr>
            <a:r>
              <a:rPr lang="en-US" sz="2000" dirty="0"/>
              <a:t>Only one of them can be true.</a:t>
            </a:r>
          </a:p>
          <a:p>
            <a:pPr marL="342900" indent="-342900">
              <a:lnSpc>
                <a:spcPct val="150000"/>
              </a:lnSpc>
              <a:buFont typeface="Arial" panose="020B0604020202020204" pitchFamily="34" charset="0"/>
              <a:buChar char="•"/>
            </a:pPr>
            <a:r>
              <a:rPr lang="en-US" sz="2000" dirty="0"/>
              <a:t>The aim of Hypothesis testing is </a:t>
            </a:r>
            <a:r>
              <a:rPr lang="en-US" sz="2000" u="sng" dirty="0"/>
              <a:t>usually</a:t>
            </a:r>
            <a:r>
              <a:rPr lang="en-US" sz="2000" dirty="0"/>
              <a:t> to accept the alternate hypothesis. This is not done directly.</a:t>
            </a:r>
          </a:p>
          <a:p>
            <a:pPr marL="342900" indent="-342900">
              <a:lnSpc>
                <a:spcPct val="150000"/>
              </a:lnSpc>
              <a:buFont typeface="Arial" panose="020B0604020202020204" pitchFamily="34" charset="0"/>
              <a:buChar char="•"/>
            </a:pPr>
            <a:r>
              <a:rPr lang="en-US" sz="2000" dirty="0"/>
              <a:t>In Hypothesis testing we try to reject null hypothesis. </a:t>
            </a:r>
          </a:p>
          <a:p>
            <a:pPr marL="342900" indent="-342900">
              <a:lnSpc>
                <a:spcPct val="150000"/>
              </a:lnSpc>
              <a:buFont typeface="Arial" panose="020B0604020202020204" pitchFamily="34" charset="0"/>
              <a:buChar char="•"/>
            </a:pPr>
            <a:r>
              <a:rPr lang="en-US" sz="2000" dirty="0"/>
              <a:t>If we are successful in rejecting H</a:t>
            </a:r>
            <a:r>
              <a:rPr lang="en-US" sz="2000" baseline="-25000" dirty="0"/>
              <a:t>0 </a:t>
            </a:r>
            <a:r>
              <a:rPr lang="en-US" sz="2000" dirty="0"/>
              <a:t>we indirectly accept alternate hypothesis.</a:t>
            </a:r>
          </a:p>
          <a:p>
            <a:pPr marL="342900" indent="-342900">
              <a:lnSpc>
                <a:spcPct val="150000"/>
              </a:lnSpc>
              <a:buFont typeface="Arial" panose="020B0604020202020204" pitchFamily="34" charset="0"/>
              <a:buChar char="•"/>
            </a:pPr>
            <a:r>
              <a:rPr lang="en-US" sz="2000" dirty="0"/>
              <a:t>If we can not reject null hypothesis, we do not have sufficient evidence for accepting the alternate hypothesis.</a:t>
            </a:r>
            <a:endParaRPr lang="en-US" sz="2000" b="1" dirty="0"/>
          </a:p>
        </p:txBody>
      </p:sp>
      <p:sp>
        <p:nvSpPr>
          <p:cNvPr id="4" name="Rectangle 3"/>
          <p:cNvSpPr/>
          <p:nvPr/>
        </p:nvSpPr>
        <p:spPr>
          <a:xfrm>
            <a:off x="570975" y="733618"/>
            <a:ext cx="5670142" cy="584775"/>
          </a:xfrm>
          <a:prstGeom prst="rect">
            <a:avLst/>
          </a:prstGeom>
        </p:spPr>
        <p:txBody>
          <a:bodyPr wrap="none">
            <a:spAutoFit/>
          </a:bodyPr>
          <a:lstStyle/>
          <a:p>
            <a:r>
              <a:rPr lang="en-US" sz="3200" b="1" dirty="0"/>
              <a:t>Hypothesis Testing Process</a:t>
            </a:r>
          </a:p>
        </p:txBody>
      </p:sp>
    </p:spTree>
    <p:extLst>
      <p:ext uri="{BB962C8B-B14F-4D97-AF65-F5344CB8AC3E}">
        <p14:creationId xmlns:p14="http://schemas.microsoft.com/office/powerpoint/2010/main" val="928673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endParaRPr lang="en-US" dirty="0"/>
          </a:p>
        </p:txBody>
      </p:sp>
      <p:sp>
        <p:nvSpPr>
          <p:cNvPr id="3" name="Content Placeholder 2"/>
          <p:cNvSpPr>
            <a:spLocks noGrp="1"/>
          </p:cNvSpPr>
          <p:nvPr>
            <p:ph idx="4294967295"/>
          </p:nvPr>
        </p:nvSpPr>
        <p:spPr>
          <a:xfrm>
            <a:off x="457200" y="1677088"/>
            <a:ext cx="8229600" cy="3986293"/>
          </a:xfrm>
          <a:prstGeom prst="rect">
            <a:avLst/>
          </a:prstGeom>
        </p:spPr>
        <p:txBody>
          <a:bodyPr>
            <a:noAutofit/>
          </a:bodyPr>
          <a:lstStyle/>
          <a:p>
            <a:pPr marL="342900" indent="-342900">
              <a:spcAft>
                <a:spcPts val="1200"/>
              </a:spcAft>
              <a:buFont typeface="Arial" panose="020B0604020202020204" pitchFamily="34" charset="0"/>
              <a:buChar char="•"/>
            </a:pPr>
            <a:r>
              <a:rPr lang="en-US" sz="2000" dirty="0"/>
              <a:t>Hypothesis Testing is about determining the value of underlying population parameter.</a:t>
            </a:r>
          </a:p>
          <a:p>
            <a:pPr marL="342900" indent="-342900">
              <a:spcAft>
                <a:spcPts val="1200"/>
              </a:spcAft>
              <a:buFont typeface="Arial" panose="020B0604020202020204" pitchFamily="34" charset="0"/>
              <a:buChar char="•"/>
            </a:pPr>
            <a:r>
              <a:rPr lang="en-US" sz="2000" dirty="0"/>
              <a:t>From the section on estimation, we know that measurement of population parameter is probabilistic. </a:t>
            </a:r>
          </a:p>
          <a:p>
            <a:pPr marL="342900" indent="-342900">
              <a:spcAft>
                <a:spcPts val="1200"/>
              </a:spcAft>
              <a:buFont typeface="Arial" panose="020B0604020202020204" pitchFamily="34" charset="0"/>
              <a:buChar char="•"/>
            </a:pPr>
            <a:r>
              <a:rPr lang="en-US" sz="2000" dirty="0"/>
              <a:t>We assign a confidence level to hypothesis testing and try to limit the amount of error being committed.</a:t>
            </a:r>
          </a:p>
          <a:p>
            <a:pPr marL="342900" indent="-342900">
              <a:spcAft>
                <a:spcPts val="1200"/>
              </a:spcAft>
              <a:buFont typeface="Arial" panose="020B0604020202020204" pitchFamily="34" charset="0"/>
              <a:buChar char="•"/>
            </a:pPr>
            <a:r>
              <a:rPr lang="en-US" sz="2000" dirty="0"/>
              <a:t>The universally accepted confidence level is 95%.</a:t>
            </a:r>
          </a:p>
          <a:p>
            <a:pPr marL="342900" indent="-342900">
              <a:spcAft>
                <a:spcPts val="1200"/>
              </a:spcAft>
              <a:buFont typeface="Arial" panose="020B0604020202020204" pitchFamily="34" charset="0"/>
              <a:buChar char="•"/>
            </a:pPr>
            <a:r>
              <a:rPr lang="en-US" sz="2000" dirty="0"/>
              <a:t>By doing so we admit that while null rejecting hypothesis, there is 5% possibility of wrongly rejecting the null hypothesis.</a:t>
            </a:r>
          </a:p>
          <a:p>
            <a:pPr marL="342900" indent="-342900">
              <a:spcAft>
                <a:spcPts val="1200"/>
              </a:spcAft>
              <a:buFont typeface="Arial" panose="020B0604020202020204" pitchFamily="34" charset="0"/>
              <a:buChar char="•"/>
            </a:pPr>
            <a:r>
              <a:rPr lang="en-US" sz="2000" dirty="0"/>
              <a:t>This aspect will be explained later. </a:t>
            </a:r>
          </a:p>
        </p:txBody>
      </p:sp>
      <p:sp>
        <p:nvSpPr>
          <p:cNvPr id="4" name="Rectangle 3"/>
          <p:cNvSpPr/>
          <p:nvPr/>
        </p:nvSpPr>
        <p:spPr>
          <a:xfrm>
            <a:off x="570975" y="733618"/>
            <a:ext cx="7146508" cy="584775"/>
          </a:xfrm>
          <a:prstGeom prst="rect">
            <a:avLst/>
          </a:prstGeom>
        </p:spPr>
        <p:txBody>
          <a:bodyPr wrap="none">
            <a:spAutoFit/>
          </a:bodyPr>
          <a:lstStyle/>
          <a:p>
            <a:r>
              <a:rPr lang="en-US" sz="3200" b="1" dirty="0"/>
              <a:t>Hypothesis Testing and Confidence</a:t>
            </a:r>
          </a:p>
        </p:txBody>
      </p:sp>
    </p:spTree>
    <p:extLst>
      <p:ext uri="{BB962C8B-B14F-4D97-AF65-F5344CB8AC3E}">
        <p14:creationId xmlns:p14="http://schemas.microsoft.com/office/powerpoint/2010/main" val="1082136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ipro Master Colors">
      <a:dk1>
        <a:srgbClr val="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l" id="{9F7CD899-C3F0-4E05-ADF0-08D849D5AD29}" vid="{91ACB1F1-BA63-4DCD-81D8-6EA23CBE47C2}"/>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GL-Template</Template>
  <TotalTime>701</TotalTime>
  <Words>5642</Words>
  <Application>Microsoft Office PowerPoint</Application>
  <PresentationFormat>On-screen Show (4:3)</PresentationFormat>
  <Paragraphs>670</Paragraphs>
  <Slides>74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2" baseType="lpstr">
      <vt:lpstr>Cambria Math</vt:lpstr>
      <vt:lpstr>Arial</vt:lpstr>
      <vt:lpstr>Times New Roman</vt:lpstr>
      <vt:lpstr>Symbol</vt:lpstr>
      <vt:lpstr>Calibri</vt:lpstr>
      <vt:lpstr>Office Theme</vt:lpstr>
      <vt:lpstr>Worksheet</vt:lpstr>
      <vt:lpstr>Equation</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Statements</vt:lpstr>
      <vt:lpstr>Example Statements Continued</vt:lpstr>
      <vt:lpstr>PowerPoint Presentation</vt:lpstr>
      <vt:lpstr>PowerPoint Presentation</vt:lpstr>
      <vt:lpstr>PowerPoint Presentation</vt:lpstr>
      <vt:lpstr>PowerPoint Presentation</vt:lpstr>
      <vt:lpstr>Type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Tail Test - Example</vt:lpstr>
      <vt:lpstr>PowerPoint Presentation</vt:lpstr>
      <vt:lpstr>PowerPoint Presentation</vt:lpstr>
      <vt:lpstr>PowerPoint Presentation</vt:lpstr>
      <vt:lpstr>Hypothesis Testing Procedure</vt:lpstr>
      <vt:lpstr>Hypothesis Testing – Small Sample  Estimated</vt:lpstr>
      <vt:lpstr>Hypothesis Testing – Proportions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Under Decision Making Situation</vt:lpstr>
      <vt:lpstr>Type Errors</vt:lpstr>
      <vt:lpstr>Type I Error</vt:lpstr>
      <vt:lpstr>Type II Error</vt:lpstr>
      <vt:lpstr>Business Case</vt:lpstr>
      <vt:lpstr>Calculating Type II Error Probability</vt:lpstr>
      <vt:lpstr>Probability of making type II error</vt:lpstr>
      <vt:lpstr>Probability of making type II error</vt:lpstr>
      <vt:lpstr>Probability of making type II error</vt:lpstr>
      <vt:lpstr>Controlling type II error</vt:lpstr>
      <vt:lpstr>Controlling type II error</vt:lpstr>
      <vt:lpstr>Illustration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85</cp:revision>
  <dcterms:created xsi:type="dcterms:W3CDTF">2019-08-02T10:51:16Z</dcterms:created>
  <dcterms:modified xsi:type="dcterms:W3CDTF">2019-08-04T14:02:57Z</dcterms:modified>
</cp:coreProperties>
</file>