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61" r:id="rId3"/>
    <p:sldId id="257" r:id="rId4"/>
    <p:sldId id="260" r:id="rId5"/>
    <p:sldId id="258" r:id="rId6"/>
    <p:sldId id="285" r:id="rId7"/>
    <p:sldId id="269" r:id="rId8"/>
    <p:sldId id="304" r:id="rId9"/>
    <p:sldId id="262" r:id="rId10"/>
    <p:sldId id="305" r:id="rId11"/>
    <p:sldId id="263" r:id="rId12"/>
    <p:sldId id="275" r:id="rId13"/>
    <p:sldId id="264" r:id="rId14"/>
    <p:sldId id="276" r:id="rId15"/>
    <p:sldId id="306" r:id="rId16"/>
    <p:sldId id="307" r:id="rId17"/>
    <p:sldId id="308" r:id="rId18"/>
    <p:sldId id="309" r:id="rId19"/>
    <p:sldId id="270" r:id="rId20"/>
    <p:sldId id="278" r:id="rId21"/>
    <p:sldId id="279" r:id="rId22"/>
    <p:sldId id="281" r:id="rId23"/>
    <p:sldId id="282" r:id="rId24"/>
    <p:sldId id="283" r:id="rId25"/>
    <p:sldId id="284" r:id="rId26"/>
    <p:sldId id="280" r:id="rId27"/>
    <p:sldId id="272"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3863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0286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5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729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9911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4808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09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343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74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74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9/28/2019</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67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1BEF0D-F0BB-DE4B-95CE-6DB70DBA9567}" type="datetimeFigureOut">
              <a:rPr lang="en-US" smtClean="0"/>
              <a:pPr/>
              <a:t>9/28/2019</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57F1E4F-1CFF-5643-939E-217C01CDF565}" type="slidenum">
              <a:rPr lang="en-US" smtClean="0"/>
              <a:pPr/>
              <a:t>‹#›</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1025310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Zomato"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C5372B-8A22-41AE-9CCA-1F650FD4D85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16000" y="3235333"/>
            <a:ext cx="2624508" cy="2624508"/>
          </a:xfrm>
          <a:prstGeom prst="rect">
            <a:avLst/>
          </a:prstGeom>
        </p:spPr>
      </p:pic>
      <p:sp>
        <p:nvSpPr>
          <p:cNvPr id="2" name="Title 1">
            <a:extLst>
              <a:ext uri="{FF2B5EF4-FFF2-40B4-BE49-F238E27FC236}">
                <a16:creationId xmlns:a16="http://schemas.microsoft.com/office/drawing/2014/main" id="{CDBB5A65-A78A-4344-B617-D2B2EC3B65BA}"/>
              </a:ext>
            </a:extLst>
          </p:cNvPr>
          <p:cNvSpPr>
            <a:spLocks noGrp="1"/>
          </p:cNvSpPr>
          <p:nvPr>
            <p:ph type="ctrTitle"/>
          </p:nvPr>
        </p:nvSpPr>
        <p:spPr>
          <a:xfrm>
            <a:off x="1704532" y="630568"/>
            <a:ext cx="7766936" cy="1646302"/>
          </a:xfrm>
        </p:spPr>
        <p:txBody>
          <a:bodyPr/>
          <a:lstStyle/>
          <a:p>
            <a:pPr algn="ctr"/>
            <a:r>
              <a:rPr lang="en-US" sz="6000" dirty="0">
                <a:solidFill>
                  <a:schemeClr val="tx1"/>
                </a:solidFill>
                <a:latin typeface="Algerian" panose="04020705040A02060702" pitchFamily="82" charset="0"/>
              </a:rPr>
              <a:t>Analysis of Zomato Records</a:t>
            </a:r>
            <a:endParaRPr lang="en-IN" sz="60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83424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FD5C49-171E-4ADC-9B7C-B9E45A1C0569}"/>
              </a:ext>
            </a:extLst>
          </p:cNvPr>
          <p:cNvPicPr>
            <a:picLocks noGrp="1" noChangeAspect="1"/>
          </p:cNvPicPr>
          <p:nvPr>
            <p:ph idx="1"/>
          </p:nvPr>
        </p:nvPicPr>
        <p:blipFill>
          <a:blip r:embed="rId2"/>
          <a:stretch>
            <a:fillRect/>
          </a:stretch>
        </p:blipFill>
        <p:spPr>
          <a:xfrm>
            <a:off x="0" y="673099"/>
            <a:ext cx="12192000" cy="6184901"/>
          </a:xfrm>
        </p:spPr>
      </p:pic>
    </p:spTree>
    <p:extLst>
      <p:ext uri="{BB962C8B-B14F-4D97-AF65-F5344CB8AC3E}">
        <p14:creationId xmlns:p14="http://schemas.microsoft.com/office/powerpoint/2010/main" val="987141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22698D-ED35-4767-AAFB-38AF096E214B}"/>
              </a:ext>
            </a:extLst>
          </p:cNvPr>
          <p:cNvPicPr>
            <a:picLocks noGrp="1" noChangeAspect="1"/>
          </p:cNvPicPr>
          <p:nvPr>
            <p:ph idx="1"/>
          </p:nvPr>
        </p:nvPicPr>
        <p:blipFill>
          <a:blip r:embed="rId2"/>
          <a:stretch>
            <a:fillRect/>
          </a:stretch>
        </p:blipFill>
        <p:spPr>
          <a:xfrm>
            <a:off x="1" y="679450"/>
            <a:ext cx="12192000" cy="6178550"/>
          </a:xfrm>
        </p:spPr>
      </p:pic>
    </p:spTree>
    <p:extLst>
      <p:ext uri="{BB962C8B-B14F-4D97-AF65-F5344CB8AC3E}">
        <p14:creationId xmlns:p14="http://schemas.microsoft.com/office/powerpoint/2010/main" val="372725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A2EAAC-0214-4822-A351-797B548D8FA3}"/>
              </a:ext>
            </a:extLst>
          </p:cNvPr>
          <p:cNvPicPr>
            <a:picLocks noGrp="1" noChangeAspect="1"/>
          </p:cNvPicPr>
          <p:nvPr>
            <p:ph idx="1"/>
          </p:nvPr>
        </p:nvPicPr>
        <p:blipFill>
          <a:blip r:embed="rId2"/>
          <a:stretch>
            <a:fillRect/>
          </a:stretch>
        </p:blipFill>
        <p:spPr>
          <a:xfrm>
            <a:off x="1" y="695221"/>
            <a:ext cx="12192000" cy="6162779"/>
          </a:xfrm>
        </p:spPr>
      </p:pic>
    </p:spTree>
    <p:extLst>
      <p:ext uri="{BB962C8B-B14F-4D97-AF65-F5344CB8AC3E}">
        <p14:creationId xmlns:p14="http://schemas.microsoft.com/office/powerpoint/2010/main" val="18243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3262FED-751E-4E70-897C-2215AF9E68E5}"/>
              </a:ext>
            </a:extLst>
          </p:cNvPr>
          <p:cNvPicPr>
            <a:picLocks noGrp="1" noChangeAspect="1"/>
          </p:cNvPicPr>
          <p:nvPr>
            <p:ph idx="1"/>
          </p:nvPr>
        </p:nvPicPr>
        <p:blipFill>
          <a:blip r:embed="rId2"/>
          <a:stretch>
            <a:fillRect/>
          </a:stretch>
        </p:blipFill>
        <p:spPr>
          <a:xfrm>
            <a:off x="0" y="698501"/>
            <a:ext cx="12192000" cy="6159499"/>
          </a:xfrm>
        </p:spPr>
      </p:pic>
    </p:spTree>
    <p:extLst>
      <p:ext uri="{BB962C8B-B14F-4D97-AF65-F5344CB8AC3E}">
        <p14:creationId xmlns:p14="http://schemas.microsoft.com/office/powerpoint/2010/main" val="141186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D443E9-5B6D-4231-AA00-239892EB6CBC}"/>
              </a:ext>
            </a:extLst>
          </p:cNvPr>
          <p:cNvSpPr txBox="1"/>
          <p:nvPr/>
        </p:nvSpPr>
        <p:spPr>
          <a:xfrm>
            <a:off x="677334" y="1608992"/>
            <a:ext cx="2874758" cy="369332"/>
          </a:xfrm>
          <a:prstGeom prst="rect">
            <a:avLst/>
          </a:prstGeom>
          <a:noFill/>
        </p:spPr>
        <p:txBody>
          <a:bodyPr wrap="square" rtlCol="0">
            <a:spAutoFit/>
          </a:bodyPr>
          <a:lstStyle/>
          <a:p>
            <a:r>
              <a:rPr lang="en-IN" dirty="0"/>
              <a:t>Result: 3</a:t>
            </a:r>
          </a:p>
        </p:txBody>
      </p:sp>
      <p:sp>
        <p:nvSpPr>
          <p:cNvPr id="10" name="TextBox 9">
            <a:extLst>
              <a:ext uri="{FF2B5EF4-FFF2-40B4-BE49-F238E27FC236}">
                <a16:creationId xmlns:a16="http://schemas.microsoft.com/office/drawing/2014/main" id="{0003014D-BFFD-477B-8AB2-A05ADC2B00F8}"/>
              </a:ext>
            </a:extLst>
          </p:cNvPr>
          <p:cNvSpPr txBox="1"/>
          <p:nvPr/>
        </p:nvSpPr>
        <p:spPr>
          <a:xfrm>
            <a:off x="5301762" y="1600186"/>
            <a:ext cx="2874758" cy="369332"/>
          </a:xfrm>
          <a:prstGeom prst="rect">
            <a:avLst/>
          </a:prstGeom>
          <a:noFill/>
        </p:spPr>
        <p:txBody>
          <a:bodyPr wrap="square" rtlCol="0">
            <a:spAutoFit/>
          </a:bodyPr>
          <a:lstStyle/>
          <a:p>
            <a:r>
              <a:rPr lang="en-IN" dirty="0"/>
              <a:t>Result:4</a:t>
            </a:r>
          </a:p>
        </p:txBody>
      </p:sp>
      <p:pic>
        <p:nvPicPr>
          <p:cNvPr id="12" name="Content Placeholder 11">
            <a:extLst>
              <a:ext uri="{FF2B5EF4-FFF2-40B4-BE49-F238E27FC236}">
                <a16:creationId xmlns:a16="http://schemas.microsoft.com/office/drawing/2014/main" id="{76129F57-0014-40A8-B8ED-E629B438FA1E}"/>
              </a:ext>
            </a:extLst>
          </p:cNvPr>
          <p:cNvPicPr>
            <a:picLocks noGrp="1" noChangeAspect="1"/>
          </p:cNvPicPr>
          <p:nvPr>
            <p:ph idx="1"/>
          </p:nvPr>
        </p:nvPicPr>
        <p:blipFill>
          <a:blip r:embed="rId2"/>
          <a:stretch>
            <a:fillRect/>
          </a:stretch>
        </p:blipFill>
        <p:spPr>
          <a:xfrm>
            <a:off x="0" y="672083"/>
            <a:ext cx="12192000" cy="6159500"/>
          </a:xfrm>
        </p:spPr>
      </p:pic>
    </p:spTree>
    <p:extLst>
      <p:ext uri="{BB962C8B-B14F-4D97-AF65-F5344CB8AC3E}">
        <p14:creationId xmlns:p14="http://schemas.microsoft.com/office/powerpoint/2010/main" val="238453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2697A0-3E69-4CFD-998F-AADFF7B101A8}"/>
              </a:ext>
            </a:extLst>
          </p:cNvPr>
          <p:cNvPicPr>
            <a:picLocks noGrp="1" noChangeAspect="1"/>
          </p:cNvPicPr>
          <p:nvPr>
            <p:ph idx="1"/>
          </p:nvPr>
        </p:nvPicPr>
        <p:blipFill>
          <a:blip r:embed="rId2"/>
          <a:stretch>
            <a:fillRect/>
          </a:stretch>
        </p:blipFill>
        <p:spPr>
          <a:xfrm>
            <a:off x="0" y="701645"/>
            <a:ext cx="12192000" cy="6156356"/>
          </a:xfrm>
        </p:spPr>
      </p:pic>
    </p:spTree>
    <p:extLst>
      <p:ext uri="{BB962C8B-B14F-4D97-AF65-F5344CB8AC3E}">
        <p14:creationId xmlns:p14="http://schemas.microsoft.com/office/powerpoint/2010/main" val="317594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E88A8B-B299-4A2B-8BE3-10D5DF3BDB7B}"/>
              </a:ext>
            </a:extLst>
          </p:cNvPr>
          <p:cNvPicPr>
            <a:picLocks noGrp="1" noChangeAspect="1"/>
          </p:cNvPicPr>
          <p:nvPr>
            <p:ph idx="1"/>
          </p:nvPr>
        </p:nvPicPr>
        <p:blipFill>
          <a:blip r:embed="rId2"/>
          <a:stretch>
            <a:fillRect/>
          </a:stretch>
        </p:blipFill>
        <p:spPr>
          <a:xfrm>
            <a:off x="1" y="679449"/>
            <a:ext cx="12192000" cy="6178551"/>
          </a:xfrm>
        </p:spPr>
      </p:pic>
    </p:spTree>
    <p:extLst>
      <p:ext uri="{BB962C8B-B14F-4D97-AF65-F5344CB8AC3E}">
        <p14:creationId xmlns:p14="http://schemas.microsoft.com/office/powerpoint/2010/main" val="3191444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D113E3-90AD-44D3-B110-E8E3031E64C4}"/>
              </a:ext>
            </a:extLst>
          </p:cNvPr>
          <p:cNvPicPr>
            <a:picLocks noGrp="1" noChangeAspect="1"/>
          </p:cNvPicPr>
          <p:nvPr>
            <p:ph idx="1"/>
          </p:nvPr>
        </p:nvPicPr>
        <p:blipFill>
          <a:blip r:embed="rId2"/>
          <a:stretch>
            <a:fillRect/>
          </a:stretch>
        </p:blipFill>
        <p:spPr>
          <a:xfrm>
            <a:off x="0" y="692150"/>
            <a:ext cx="12192000" cy="6165850"/>
          </a:xfrm>
        </p:spPr>
      </p:pic>
    </p:spTree>
    <p:extLst>
      <p:ext uri="{BB962C8B-B14F-4D97-AF65-F5344CB8AC3E}">
        <p14:creationId xmlns:p14="http://schemas.microsoft.com/office/powerpoint/2010/main" val="91228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DF95EA-D8CC-46B4-927B-AB8C1D00E062}"/>
              </a:ext>
            </a:extLst>
          </p:cNvPr>
          <p:cNvPicPr>
            <a:picLocks noGrp="1" noChangeAspect="1"/>
          </p:cNvPicPr>
          <p:nvPr>
            <p:ph idx="1"/>
          </p:nvPr>
        </p:nvPicPr>
        <p:blipFill>
          <a:blip r:embed="rId2"/>
          <a:stretch>
            <a:fillRect/>
          </a:stretch>
        </p:blipFill>
        <p:spPr>
          <a:xfrm>
            <a:off x="1" y="701580"/>
            <a:ext cx="12192000" cy="6156420"/>
          </a:xfrm>
        </p:spPr>
      </p:pic>
    </p:spTree>
    <p:extLst>
      <p:ext uri="{BB962C8B-B14F-4D97-AF65-F5344CB8AC3E}">
        <p14:creationId xmlns:p14="http://schemas.microsoft.com/office/powerpoint/2010/main" val="398239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F5EC-E58F-4A1D-87E4-3CB50FC590CC}"/>
              </a:ext>
            </a:extLst>
          </p:cNvPr>
          <p:cNvSpPr>
            <a:spLocks noGrp="1"/>
          </p:cNvSpPr>
          <p:nvPr>
            <p:ph type="title"/>
          </p:nvPr>
        </p:nvSpPr>
        <p:spPr>
          <a:xfrm>
            <a:off x="1797666" y="2108200"/>
            <a:ext cx="8596668" cy="1320800"/>
          </a:xfrm>
        </p:spPr>
        <p:txBody>
          <a:bodyPr>
            <a:normAutofit/>
          </a:bodyPr>
          <a:lstStyle/>
          <a:p>
            <a:pPr algn="ctr"/>
            <a:r>
              <a:rPr lang="en-IN" dirty="0">
                <a:solidFill>
                  <a:schemeClr val="tx1"/>
                </a:solidFill>
              </a:rPr>
              <a:t>Visualizations Using Tableau</a:t>
            </a:r>
          </a:p>
        </p:txBody>
      </p:sp>
    </p:spTree>
    <p:extLst>
      <p:ext uri="{BB962C8B-B14F-4D97-AF65-F5344CB8AC3E}">
        <p14:creationId xmlns:p14="http://schemas.microsoft.com/office/powerpoint/2010/main" val="139571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5C22-3E68-4D50-9A8D-014BF998FE4E}"/>
              </a:ext>
            </a:extLst>
          </p:cNvPr>
          <p:cNvSpPr>
            <a:spLocks noGrp="1"/>
          </p:cNvSpPr>
          <p:nvPr>
            <p:ph type="title"/>
          </p:nvPr>
        </p:nvSpPr>
        <p:spPr>
          <a:xfrm>
            <a:off x="1646314" y="74351"/>
            <a:ext cx="9042400" cy="1600200"/>
          </a:xfrm>
        </p:spPr>
        <p:txBody>
          <a:bodyPr/>
          <a:lstStyle/>
          <a:p>
            <a:pPr algn="ctr"/>
            <a:r>
              <a:rPr lang="en-IN" sz="3600" dirty="0">
                <a:latin typeface="Algerian" panose="04020705040A02060702" pitchFamily="82" charset="0"/>
              </a:rPr>
              <a:t>Contents:</a:t>
            </a:r>
          </a:p>
        </p:txBody>
      </p:sp>
      <p:sp>
        <p:nvSpPr>
          <p:cNvPr id="3" name="Content Placeholder 2">
            <a:extLst>
              <a:ext uri="{FF2B5EF4-FFF2-40B4-BE49-F238E27FC236}">
                <a16:creationId xmlns:a16="http://schemas.microsoft.com/office/drawing/2014/main" id="{10AAFEC6-1E5B-4EF4-A60C-60F9ECE3039C}"/>
              </a:ext>
            </a:extLst>
          </p:cNvPr>
          <p:cNvSpPr>
            <a:spLocks noGrp="1"/>
          </p:cNvSpPr>
          <p:nvPr>
            <p:ph idx="1"/>
          </p:nvPr>
        </p:nvSpPr>
        <p:spPr>
          <a:xfrm>
            <a:off x="1066800" y="2097349"/>
            <a:ext cx="10058400" cy="3886200"/>
          </a:xfrm>
        </p:spPr>
        <p:txBody>
          <a:bodyPr/>
          <a:lstStyle/>
          <a:p>
            <a:r>
              <a:rPr lang="en-IN" sz="2400" b="1" dirty="0"/>
              <a:t>Summary</a:t>
            </a:r>
          </a:p>
          <a:p>
            <a:r>
              <a:rPr lang="en-IN" sz="2400" b="1" dirty="0"/>
              <a:t>Research Objective</a:t>
            </a:r>
          </a:p>
          <a:p>
            <a:r>
              <a:rPr lang="en-IN" sz="2400" b="1" dirty="0"/>
              <a:t>Entity Relationship Diagram</a:t>
            </a:r>
          </a:p>
          <a:p>
            <a:r>
              <a:rPr lang="en-IN" sz="2400" b="1" dirty="0"/>
              <a:t>Representing each of the research objectives</a:t>
            </a:r>
          </a:p>
          <a:p>
            <a:r>
              <a:rPr lang="en-IN" sz="2400" b="1" dirty="0"/>
              <a:t>Dashboard</a:t>
            </a:r>
          </a:p>
          <a:p>
            <a:r>
              <a:rPr lang="en-IN" sz="2400" b="1" dirty="0"/>
              <a:t>Recommendations</a:t>
            </a:r>
          </a:p>
          <a:p>
            <a:endParaRPr lang="en-IN" dirty="0"/>
          </a:p>
          <a:p>
            <a:endParaRPr lang="en-IN" dirty="0"/>
          </a:p>
          <a:p>
            <a:endParaRPr lang="en-IN" dirty="0"/>
          </a:p>
        </p:txBody>
      </p:sp>
    </p:spTree>
    <p:extLst>
      <p:ext uri="{BB962C8B-B14F-4D97-AF65-F5344CB8AC3E}">
        <p14:creationId xmlns:p14="http://schemas.microsoft.com/office/powerpoint/2010/main" val="216176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8A77-25BF-4956-9984-6DCB9325C93C}"/>
              </a:ext>
            </a:extLst>
          </p:cNvPr>
          <p:cNvSpPr>
            <a:spLocks noGrp="1"/>
          </p:cNvSpPr>
          <p:nvPr>
            <p:ph type="title"/>
          </p:nvPr>
        </p:nvSpPr>
        <p:spPr>
          <a:xfrm>
            <a:off x="2115106" y="532660"/>
            <a:ext cx="7961788" cy="362874"/>
          </a:xfrm>
        </p:spPr>
        <p:txBody>
          <a:bodyPr>
            <a:normAutofit fontScale="90000"/>
          </a:bodyPr>
          <a:lstStyle/>
          <a:p>
            <a:pPr algn="ctr"/>
            <a:r>
              <a:rPr lang="en-IN" sz="3600" dirty="0">
                <a:solidFill>
                  <a:schemeClr val="accent2">
                    <a:lumMod val="50000"/>
                  </a:schemeClr>
                </a:solidFill>
                <a:latin typeface="Algerian" panose="04020705040A02060702" pitchFamily="82" charset="0"/>
              </a:rPr>
              <a:t>Ratings By Restaurant in countries </a:t>
            </a:r>
          </a:p>
        </p:txBody>
      </p:sp>
      <p:pic>
        <p:nvPicPr>
          <p:cNvPr id="5" name="Content Placeholder 4">
            <a:extLst>
              <a:ext uri="{FF2B5EF4-FFF2-40B4-BE49-F238E27FC236}">
                <a16:creationId xmlns:a16="http://schemas.microsoft.com/office/drawing/2014/main" id="{F9DFA23A-2EE5-40C7-AE29-810268E7B90D}"/>
              </a:ext>
            </a:extLst>
          </p:cNvPr>
          <p:cNvPicPr>
            <a:picLocks noGrp="1" noChangeAspect="1"/>
          </p:cNvPicPr>
          <p:nvPr>
            <p:ph idx="1"/>
          </p:nvPr>
        </p:nvPicPr>
        <p:blipFill>
          <a:blip r:embed="rId2"/>
          <a:stretch>
            <a:fillRect/>
          </a:stretch>
        </p:blipFill>
        <p:spPr>
          <a:xfrm>
            <a:off x="320584" y="1044120"/>
            <a:ext cx="11550832" cy="5887121"/>
          </a:xfrm>
        </p:spPr>
      </p:pic>
    </p:spTree>
    <p:extLst>
      <p:ext uri="{BB962C8B-B14F-4D97-AF65-F5344CB8AC3E}">
        <p14:creationId xmlns:p14="http://schemas.microsoft.com/office/powerpoint/2010/main" val="2246330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FFB7-5A92-4026-A5E3-33E0A17C3C90}"/>
              </a:ext>
            </a:extLst>
          </p:cNvPr>
          <p:cNvSpPr>
            <a:spLocks noGrp="1"/>
          </p:cNvSpPr>
          <p:nvPr>
            <p:ph type="title"/>
          </p:nvPr>
        </p:nvSpPr>
        <p:spPr>
          <a:xfrm>
            <a:off x="1574799" y="97431"/>
            <a:ext cx="9042400" cy="896645"/>
          </a:xfrm>
        </p:spPr>
        <p:txBody>
          <a:bodyPr>
            <a:normAutofit/>
          </a:bodyPr>
          <a:lstStyle/>
          <a:p>
            <a:pPr algn="ctr"/>
            <a:r>
              <a:rPr lang="en-IN" sz="3600" dirty="0">
                <a:latin typeface="Algerian" panose="04020705040A02060702" pitchFamily="82" charset="0"/>
              </a:rPr>
              <a:t>Countries Offering Online Delivery</a:t>
            </a:r>
          </a:p>
        </p:txBody>
      </p:sp>
      <p:pic>
        <p:nvPicPr>
          <p:cNvPr id="9" name="Content Placeholder 8">
            <a:extLst>
              <a:ext uri="{FF2B5EF4-FFF2-40B4-BE49-F238E27FC236}">
                <a16:creationId xmlns:a16="http://schemas.microsoft.com/office/drawing/2014/main" id="{C1799D4F-08EF-4099-8BFD-32463ADC18E1}"/>
              </a:ext>
            </a:extLst>
          </p:cNvPr>
          <p:cNvPicPr>
            <a:picLocks noGrp="1" noChangeAspect="1"/>
          </p:cNvPicPr>
          <p:nvPr>
            <p:ph idx="1"/>
          </p:nvPr>
        </p:nvPicPr>
        <p:blipFill>
          <a:blip r:embed="rId2"/>
          <a:stretch>
            <a:fillRect/>
          </a:stretch>
        </p:blipFill>
        <p:spPr>
          <a:xfrm>
            <a:off x="353736" y="916619"/>
            <a:ext cx="11484527" cy="5843950"/>
          </a:xfrm>
        </p:spPr>
      </p:pic>
    </p:spTree>
    <p:extLst>
      <p:ext uri="{BB962C8B-B14F-4D97-AF65-F5344CB8AC3E}">
        <p14:creationId xmlns:p14="http://schemas.microsoft.com/office/powerpoint/2010/main" val="121589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7ADE-708B-43C7-BA30-93D5A4560240}"/>
              </a:ext>
            </a:extLst>
          </p:cNvPr>
          <p:cNvSpPr>
            <a:spLocks noGrp="1"/>
          </p:cNvSpPr>
          <p:nvPr>
            <p:ph type="title"/>
          </p:nvPr>
        </p:nvSpPr>
        <p:spPr>
          <a:xfrm>
            <a:off x="2305235" y="106531"/>
            <a:ext cx="7581530" cy="961008"/>
          </a:xfrm>
        </p:spPr>
        <p:txBody>
          <a:bodyPr>
            <a:normAutofit/>
          </a:bodyPr>
          <a:lstStyle/>
          <a:p>
            <a:r>
              <a:rPr lang="en-IN" sz="3600" dirty="0">
                <a:latin typeface="Algerian" panose="04020705040A02060702" pitchFamily="82" charset="0"/>
              </a:rPr>
              <a:t>Country Wise Cost Distribution</a:t>
            </a:r>
          </a:p>
        </p:txBody>
      </p:sp>
      <p:pic>
        <p:nvPicPr>
          <p:cNvPr id="5" name="Content Placeholder 4">
            <a:extLst>
              <a:ext uri="{FF2B5EF4-FFF2-40B4-BE49-F238E27FC236}">
                <a16:creationId xmlns:a16="http://schemas.microsoft.com/office/drawing/2014/main" id="{1555DF0E-5616-425E-BA90-2DB0C252A80C}"/>
              </a:ext>
            </a:extLst>
          </p:cNvPr>
          <p:cNvPicPr>
            <a:picLocks noGrp="1" noChangeAspect="1"/>
          </p:cNvPicPr>
          <p:nvPr>
            <p:ph idx="1"/>
          </p:nvPr>
        </p:nvPicPr>
        <p:blipFill>
          <a:blip r:embed="rId2"/>
          <a:stretch>
            <a:fillRect/>
          </a:stretch>
        </p:blipFill>
        <p:spPr>
          <a:xfrm>
            <a:off x="587673" y="1067539"/>
            <a:ext cx="11016653" cy="5617346"/>
          </a:xfrm>
        </p:spPr>
      </p:pic>
    </p:spTree>
    <p:extLst>
      <p:ext uri="{BB962C8B-B14F-4D97-AF65-F5344CB8AC3E}">
        <p14:creationId xmlns:p14="http://schemas.microsoft.com/office/powerpoint/2010/main" val="2456245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1519-0504-4A10-B8C9-655C0BAF0C4F}"/>
              </a:ext>
            </a:extLst>
          </p:cNvPr>
          <p:cNvSpPr>
            <a:spLocks noGrp="1"/>
          </p:cNvSpPr>
          <p:nvPr>
            <p:ph type="title"/>
          </p:nvPr>
        </p:nvSpPr>
        <p:spPr>
          <a:xfrm>
            <a:off x="3889899" y="221942"/>
            <a:ext cx="4412202" cy="712433"/>
          </a:xfrm>
        </p:spPr>
        <p:txBody>
          <a:bodyPr>
            <a:normAutofit/>
          </a:bodyPr>
          <a:lstStyle/>
          <a:p>
            <a:r>
              <a:rPr lang="en-IN" sz="3600" dirty="0">
                <a:latin typeface="Algerian" panose="04020705040A02060702" pitchFamily="82" charset="0"/>
              </a:rPr>
              <a:t>Votes vs Ratings</a:t>
            </a:r>
          </a:p>
        </p:txBody>
      </p:sp>
      <p:pic>
        <p:nvPicPr>
          <p:cNvPr id="5" name="Content Placeholder 4">
            <a:extLst>
              <a:ext uri="{FF2B5EF4-FFF2-40B4-BE49-F238E27FC236}">
                <a16:creationId xmlns:a16="http://schemas.microsoft.com/office/drawing/2014/main" id="{27042A25-86E8-45C1-AF58-3079DCDB21A8}"/>
              </a:ext>
            </a:extLst>
          </p:cNvPr>
          <p:cNvPicPr>
            <a:picLocks noGrp="1" noChangeAspect="1"/>
          </p:cNvPicPr>
          <p:nvPr>
            <p:ph idx="1"/>
          </p:nvPr>
        </p:nvPicPr>
        <p:blipFill>
          <a:blip r:embed="rId2"/>
          <a:stretch>
            <a:fillRect/>
          </a:stretch>
        </p:blipFill>
        <p:spPr>
          <a:xfrm>
            <a:off x="232299" y="830409"/>
            <a:ext cx="11727402" cy="5961430"/>
          </a:xfrm>
        </p:spPr>
      </p:pic>
    </p:spTree>
    <p:extLst>
      <p:ext uri="{BB962C8B-B14F-4D97-AF65-F5344CB8AC3E}">
        <p14:creationId xmlns:p14="http://schemas.microsoft.com/office/powerpoint/2010/main" val="3860565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1AD1-A4AA-4F6B-ABC5-3D2DBEDCA15C}"/>
              </a:ext>
            </a:extLst>
          </p:cNvPr>
          <p:cNvSpPr>
            <a:spLocks noGrp="1"/>
          </p:cNvSpPr>
          <p:nvPr>
            <p:ph type="title"/>
          </p:nvPr>
        </p:nvSpPr>
        <p:spPr>
          <a:xfrm>
            <a:off x="3588057" y="174294"/>
            <a:ext cx="5015883" cy="763479"/>
          </a:xfrm>
        </p:spPr>
        <p:txBody>
          <a:bodyPr>
            <a:normAutofit/>
          </a:bodyPr>
          <a:lstStyle/>
          <a:p>
            <a:r>
              <a:rPr lang="en-IN" sz="3600" dirty="0">
                <a:latin typeface="Algerian" panose="04020705040A02060702" pitchFamily="82" charset="0"/>
              </a:rPr>
              <a:t>Cuisines by ratings</a:t>
            </a:r>
          </a:p>
        </p:txBody>
      </p:sp>
      <p:pic>
        <p:nvPicPr>
          <p:cNvPr id="5" name="Content Placeholder 4">
            <a:extLst>
              <a:ext uri="{FF2B5EF4-FFF2-40B4-BE49-F238E27FC236}">
                <a16:creationId xmlns:a16="http://schemas.microsoft.com/office/drawing/2014/main" id="{7043EB37-D994-41FE-8E1C-94329FC10F01}"/>
              </a:ext>
            </a:extLst>
          </p:cNvPr>
          <p:cNvPicPr>
            <a:picLocks noGrp="1" noChangeAspect="1"/>
          </p:cNvPicPr>
          <p:nvPr>
            <p:ph idx="1"/>
          </p:nvPr>
        </p:nvPicPr>
        <p:blipFill>
          <a:blip r:embed="rId2"/>
          <a:stretch>
            <a:fillRect/>
          </a:stretch>
        </p:blipFill>
        <p:spPr>
          <a:xfrm>
            <a:off x="302504" y="857874"/>
            <a:ext cx="11586987" cy="5920227"/>
          </a:xfrm>
        </p:spPr>
      </p:pic>
    </p:spTree>
    <p:extLst>
      <p:ext uri="{BB962C8B-B14F-4D97-AF65-F5344CB8AC3E}">
        <p14:creationId xmlns:p14="http://schemas.microsoft.com/office/powerpoint/2010/main" val="2188899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C7D8F-A3FE-41AD-9533-D1D4B937C004}"/>
              </a:ext>
            </a:extLst>
          </p:cNvPr>
          <p:cNvSpPr>
            <a:spLocks noGrp="1"/>
          </p:cNvSpPr>
          <p:nvPr>
            <p:ph type="title"/>
          </p:nvPr>
        </p:nvSpPr>
        <p:spPr>
          <a:xfrm>
            <a:off x="3617156" y="195309"/>
            <a:ext cx="4856085" cy="685800"/>
          </a:xfrm>
        </p:spPr>
        <p:txBody>
          <a:bodyPr>
            <a:normAutofit/>
          </a:bodyPr>
          <a:lstStyle/>
          <a:p>
            <a:r>
              <a:rPr lang="en-IN" sz="3600" dirty="0">
                <a:latin typeface="Algerian" panose="04020705040A02060702" pitchFamily="82" charset="0"/>
              </a:rPr>
              <a:t>Rating Distribution</a:t>
            </a:r>
          </a:p>
        </p:txBody>
      </p:sp>
      <p:pic>
        <p:nvPicPr>
          <p:cNvPr id="5" name="Content Placeholder 4">
            <a:extLst>
              <a:ext uri="{FF2B5EF4-FFF2-40B4-BE49-F238E27FC236}">
                <a16:creationId xmlns:a16="http://schemas.microsoft.com/office/drawing/2014/main" id="{51228B99-F488-4CEA-AA83-D4E068AF4532}"/>
              </a:ext>
            </a:extLst>
          </p:cNvPr>
          <p:cNvPicPr>
            <a:picLocks noGrp="1" noChangeAspect="1"/>
          </p:cNvPicPr>
          <p:nvPr>
            <p:ph idx="1"/>
          </p:nvPr>
        </p:nvPicPr>
        <p:blipFill>
          <a:blip r:embed="rId2"/>
          <a:stretch>
            <a:fillRect/>
          </a:stretch>
        </p:blipFill>
        <p:spPr>
          <a:xfrm>
            <a:off x="328564" y="881109"/>
            <a:ext cx="11534871" cy="5885015"/>
          </a:xfrm>
        </p:spPr>
      </p:pic>
    </p:spTree>
    <p:extLst>
      <p:ext uri="{BB962C8B-B14F-4D97-AF65-F5344CB8AC3E}">
        <p14:creationId xmlns:p14="http://schemas.microsoft.com/office/powerpoint/2010/main" val="413646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8B20-975D-481C-90BE-F2C034E944DD}"/>
              </a:ext>
            </a:extLst>
          </p:cNvPr>
          <p:cNvSpPr>
            <a:spLocks noGrp="1"/>
          </p:cNvSpPr>
          <p:nvPr>
            <p:ph type="title"/>
          </p:nvPr>
        </p:nvSpPr>
        <p:spPr>
          <a:xfrm>
            <a:off x="1794773" y="177553"/>
            <a:ext cx="8086073" cy="792332"/>
          </a:xfrm>
        </p:spPr>
        <p:txBody>
          <a:bodyPr>
            <a:normAutofit/>
          </a:bodyPr>
          <a:lstStyle/>
          <a:p>
            <a:pPr algn="ctr"/>
            <a:r>
              <a:rPr lang="en-IN" sz="3600" dirty="0">
                <a:latin typeface="Algerian" panose="04020705040A02060702" pitchFamily="82" charset="0"/>
              </a:rPr>
              <a:t> Dashboard</a:t>
            </a:r>
          </a:p>
        </p:txBody>
      </p:sp>
      <p:pic>
        <p:nvPicPr>
          <p:cNvPr id="5" name="Content Placeholder 4">
            <a:extLst>
              <a:ext uri="{FF2B5EF4-FFF2-40B4-BE49-F238E27FC236}">
                <a16:creationId xmlns:a16="http://schemas.microsoft.com/office/drawing/2014/main" id="{537AE663-8C2F-41C9-A359-BC0552D6469E}"/>
              </a:ext>
            </a:extLst>
          </p:cNvPr>
          <p:cNvPicPr>
            <a:picLocks noGrp="1" noChangeAspect="1"/>
          </p:cNvPicPr>
          <p:nvPr>
            <p:ph idx="1"/>
          </p:nvPr>
        </p:nvPicPr>
        <p:blipFill>
          <a:blip r:embed="rId2"/>
          <a:stretch>
            <a:fillRect/>
          </a:stretch>
        </p:blipFill>
        <p:spPr>
          <a:xfrm>
            <a:off x="111132" y="969885"/>
            <a:ext cx="11969736" cy="5710562"/>
          </a:xfrm>
        </p:spPr>
      </p:pic>
    </p:spTree>
    <p:extLst>
      <p:ext uri="{BB962C8B-B14F-4D97-AF65-F5344CB8AC3E}">
        <p14:creationId xmlns:p14="http://schemas.microsoft.com/office/powerpoint/2010/main" val="445673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E209-47D9-4529-AF67-83772B8E1C7F}"/>
              </a:ext>
            </a:extLst>
          </p:cNvPr>
          <p:cNvSpPr>
            <a:spLocks noGrp="1"/>
          </p:cNvSpPr>
          <p:nvPr>
            <p:ph type="title"/>
          </p:nvPr>
        </p:nvSpPr>
        <p:spPr>
          <a:xfrm>
            <a:off x="1574800" y="206406"/>
            <a:ext cx="9042400" cy="1600200"/>
          </a:xfrm>
        </p:spPr>
        <p:txBody>
          <a:bodyPr/>
          <a:lstStyle/>
          <a:p>
            <a:pPr algn="ctr"/>
            <a:r>
              <a:rPr lang="en-IN" dirty="0">
                <a:solidFill>
                  <a:schemeClr val="tx1"/>
                </a:solidFill>
              </a:rPr>
              <a:t>Recommendations</a:t>
            </a:r>
          </a:p>
        </p:txBody>
      </p:sp>
      <p:sp>
        <p:nvSpPr>
          <p:cNvPr id="3" name="Content Placeholder 2">
            <a:extLst>
              <a:ext uri="{FF2B5EF4-FFF2-40B4-BE49-F238E27FC236}">
                <a16:creationId xmlns:a16="http://schemas.microsoft.com/office/drawing/2014/main" id="{12A791CB-E213-47BF-948A-0A6FF003DA3C}"/>
              </a:ext>
            </a:extLst>
          </p:cNvPr>
          <p:cNvSpPr>
            <a:spLocks noGrp="1"/>
          </p:cNvSpPr>
          <p:nvPr>
            <p:ph idx="1"/>
          </p:nvPr>
        </p:nvSpPr>
        <p:spPr>
          <a:xfrm>
            <a:off x="1066800" y="1895383"/>
            <a:ext cx="10058400" cy="3886200"/>
          </a:xfrm>
        </p:spPr>
        <p:txBody>
          <a:bodyPr/>
          <a:lstStyle/>
          <a:p>
            <a:r>
              <a:rPr lang="en-IN" dirty="0"/>
              <a:t>Based upon the number of votes and the ratings of a certain restaurant, it would be profitable for the restaurant to have online delivery.</a:t>
            </a:r>
          </a:p>
          <a:p>
            <a:r>
              <a:rPr lang="en-IN" dirty="0"/>
              <a:t>Restaurants with lower ratings needs to add some popular cuisines in order to improve their ratings.</a:t>
            </a:r>
          </a:p>
          <a:p>
            <a:r>
              <a:rPr lang="en-IN" dirty="0"/>
              <a:t> Restaurants which have higher average cost for two people can improve by providing them special offers and attract more customers.</a:t>
            </a:r>
          </a:p>
        </p:txBody>
      </p:sp>
    </p:spTree>
    <p:extLst>
      <p:ext uri="{BB962C8B-B14F-4D97-AF65-F5344CB8AC3E}">
        <p14:creationId xmlns:p14="http://schemas.microsoft.com/office/powerpoint/2010/main" val="2062337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AD93-075D-403A-915F-A382B1FE9FFB}"/>
              </a:ext>
            </a:extLst>
          </p:cNvPr>
          <p:cNvSpPr>
            <a:spLocks noGrp="1"/>
          </p:cNvSpPr>
          <p:nvPr>
            <p:ph type="title"/>
          </p:nvPr>
        </p:nvSpPr>
        <p:spPr>
          <a:xfrm>
            <a:off x="1797666" y="2438399"/>
            <a:ext cx="8596668" cy="1320800"/>
          </a:xfrm>
        </p:spPr>
        <p:txBody>
          <a:bodyPr>
            <a:normAutofit/>
          </a:bodyPr>
          <a:lstStyle/>
          <a:p>
            <a:pPr algn="ctr"/>
            <a:r>
              <a:rPr lang="en-IN" dirty="0">
                <a:solidFill>
                  <a:schemeClr val="tx1"/>
                </a:solidFill>
              </a:rPr>
              <a:t>Thank You</a:t>
            </a:r>
          </a:p>
        </p:txBody>
      </p:sp>
    </p:spTree>
    <p:extLst>
      <p:ext uri="{BB962C8B-B14F-4D97-AF65-F5344CB8AC3E}">
        <p14:creationId xmlns:p14="http://schemas.microsoft.com/office/powerpoint/2010/main" val="90479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2715-E574-4370-B75C-2EF7AA9EF1B7}"/>
              </a:ext>
            </a:extLst>
          </p:cNvPr>
          <p:cNvSpPr>
            <a:spLocks noGrp="1"/>
          </p:cNvSpPr>
          <p:nvPr>
            <p:ph type="title"/>
          </p:nvPr>
        </p:nvSpPr>
        <p:spPr>
          <a:xfrm>
            <a:off x="1415496" y="0"/>
            <a:ext cx="9042400" cy="1600200"/>
          </a:xfrm>
        </p:spPr>
        <p:txBody>
          <a:bodyPr>
            <a:normAutofit/>
          </a:bodyPr>
          <a:lstStyle/>
          <a:p>
            <a:pPr algn="ctr"/>
            <a:r>
              <a:rPr lang="en-IN" sz="3600" dirty="0">
                <a:latin typeface="Algerian" panose="04020705040A02060702" pitchFamily="82" charset="0"/>
              </a:rPr>
              <a:t>Summary</a:t>
            </a:r>
          </a:p>
        </p:txBody>
      </p:sp>
      <p:sp>
        <p:nvSpPr>
          <p:cNvPr id="3" name="Content Placeholder 2">
            <a:extLst>
              <a:ext uri="{FF2B5EF4-FFF2-40B4-BE49-F238E27FC236}">
                <a16:creationId xmlns:a16="http://schemas.microsoft.com/office/drawing/2014/main" id="{13D778F8-8DDC-450D-BEA6-A99AF76C218F}"/>
              </a:ext>
            </a:extLst>
          </p:cNvPr>
          <p:cNvSpPr>
            <a:spLocks noGrp="1"/>
          </p:cNvSpPr>
          <p:nvPr>
            <p:ph idx="1"/>
          </p:nvPr>
        </p:nvSpPr>
        <p:spPr>
          <a:xfrm>
            <a:off x="1016000" y="1973062"/>
            <a:ext cx="10058400" cy="3886200"/>
          </a:xfrm>
        </p:spPr>
        <p:txBody>
          <a:bodyPr>
            <a:normAutofit fontScale="92500" lnSpcReduction="10000"/>
          </a:bodyPr>
          <a:lstStyle/>
          <a:p>
            <a:r>
              <a:rPr lang="en-US" dirty="0"/>
              <a:t>Zomato analysis is one of the most useful analysis for foodies who want to taste the best cuisines of every part of the world which lies in their budget. </a:t>
            </a:r>
            <a:br>
              <a:rPr lang="en-US" dirty="0"/>
            </a:br>
            <a:endParaRPr lang="en-US" dirty="0"/>
          </a:p>
          <a:p>
            <a:pPr marL="0" indent="0">
              <a:buNone/>
            </a:pPr>
            <a:endParaRPr lang="en-US" dirty="0"/>
          </a:p>
          <a:p>
            <a:r>
              <a:rPr lang="en-US" dirty="0"/>
              <a:t>This analysis is also for those who want to find the value for money in restaurants in various parts of the country for the cuisines. </a:t>
            </a:r>
          </a:p>
          <a:p>
            <a:endParaRPr lang="en-US" dirty="0"/>
          </a:p>
          <a:p>
            <a:pPr marL="0" indent="0">
              <a:buNone/>
            </a:pPr>
            <a:endParaRPr lang="en-US" dirty="0"/>
          </a:p>
          <a:p>
            <a:r>
              <a:rPr lang="en-US" dirty="0"/>
              <a:t>Additionally, this analysis caters the needs of people who are striving to get the best cuisine of the country and which locality of that country serves that cuisines with maximum number of restaurants.</a:t>
            </a:r>
            <a:endParaRPr lang="en-IN" dirty="0"/>
          </a:p>
        </p:txBody>
      </p:sp>
    </p:spTree>
    <p:extLst>
      <p:ext uri="{BB962C8B-B14F-4D97-AF65-F5344CB8AC3E}">
        <p14:creationId xmlns:p14="http://schemas.microsoft.com/office/powerpoint/2010/main" val="390736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F2C-F0A0-45CD-B1A9-02A5034FC7D2}"/>
              </a:ext>
            </a:extLst>
          </p:cNvPr>
          <p:cNvSpPr>
            <a:spLocks noGrp="1"/>
          </p:cNvSpPr>
          <p:nvPr>
            <p:ph type="title"/>
          </p:nvPr>
        </p:nvSpPr>
        <p:spPr>
          <a:xfrm>
            <a:off x="1574800" y="-155359"/>
            <a:ext cx="9042400" cy="1600200"/>
          </a:xfrm>
        </p:spPr>
        <p:txBody>
          <a:bodyPr>
            <a:normAutofit/>
          </a:bodyPr>
          <a:lstStyle/>
          <a:p>
            <a:pPr algn="ctr"/>
            <a:r>
              <a:rPr lang="en-IN" sz="3600" dirty="0">
                <a:latin typeface="Algerian" panose="04020705040A02060702" pitchFamily="82" charset="0"/>
              </a:rPr>
              <a:t>Research Objective</a:t>
            </a:r>
          </a:p>
        </p:txBody>
      </p:sp>
      <p:sp>
        <p:nvSpPr>
          <p:cNvPr id="3" name="Content Placeholder 2">
            <a:extLst>
              <a:ext uri="{FF2B5EF4-FFF2-40B4-BE49-F238E27FC236}">
                <a16:creationId xmlns:a16="http://schemas.microsoft.com/office/drawing/2014/main" id="{EE1B12A3-ADBC-4909-BF96-E4AAC8511239}"/>
              </a:ext>
            </a:extLst>
          </p:cNvPr>
          <p:cNvSpPr>
            <a:spLocks noGrp="1"/>
          </p:cNvSpPr>
          <p:nvPr>
            <p:ph idx="1"/>
          </p:nvPr>
        </p:nvSpPr>
        <p:spPr>
          <a:xfrm>
            <a:off x="1066800" y="1657905"/>
            <a:ext cx="10058400" cy="3886200"/>
          </a:xfrm>
        </p:spPr>
        <p:txBody>
          <a:bodyPr/>
          <a:lstStyle/>
          <a:p>
            <a:pPr marL="0" indent="0">
              <a:buNone/>
            </a:pPr>
            <a:r>
              <a:rPr lang="en-IN" dirty="0"/>
              <a:t> The data being used is the Zomato restaurants data in order to obtain the following objectives :-</a:t>
            </a:r>
          </a:p>
          <a:p>
            <a:pPr marL="0" indent="0">
              <a:buNone/>
            </a:pPr>
            <a:endParaRPr lang="en-IN" dirty="0"/>
          </a:p>
          <a:p>
            <a:r>
              <a:rPr lang="en-IN" dirty="0"/>
              <a:t>Segregating the restaurants based on the ratings provided by the customers.</a:t>
            </a:r>
          </a:p>
          <a:p>
            <a:r>
              <a:rPr lang="en-IN" dirty="0"/>
              <a:t>Higher is the rating, higher is the profit earned by the restaurant.</a:t>
            </a:r>
          </a:p>
          <a:p>
            <a:r>
              <a:rPr lang="en-IN" dirty="0"/>
              <a:t>Finding the restaurants, which one’s provide online delivery and the one’s that don’t.</a:t>
            </a:r>
          </a:p>
          <a:p>
            <a:r>
              <a:rPr lang="en-IN" dirty="0"/>
              <a:t>Segregating the restaurants based on the type of cuisines provided.</a:t>
            </a:r>
          </a:p>
          <a:p>
            <a:r>
              <a:rPr lang="en-IN" dirty="0"/>
              <a:t>Simplifying the process of selecting the restaurants based on the no of votes.</a:t>
            </a:r>
          </a:p>
          <a:p>
            <a:endParaRPr lang="en-IN" dirty="0"/>
          </a:p>
        </p:txBody>
      </p:sp>
    </p:spTree>
    <p:extLst>
      <p:ext uri="{BB962C8B-B14F-4D97-AF65-F5344CB8AC3E}">
        <p14:creationId xmlns:p14="http://schemas.microsoft.com/office/powerpoint/2010/main" val="133817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669A-440B-42E7-A974-B64E821B4AB3}"/>
              </a:ext>
            </a:extLst>
          </p:cNvPr>
          <p:cNvSpPr>
            <a:spLocks noGrp="1"/>
          </p:cNvSpPr>
          <p:nvPr>
            <p:ph type="title"/>
          </p:nvPr>
        </p:nvSpPr>
        <p:spPr>
          <a:xfrm>
            <a:off x="2157274" y="451988"/>
            <a:ext cx="7688062" cy="639192"/>
          </a:xfrm>
        </p:spPr>
        <p:txBody>
          <a:bodyPr>
            <a:noAutofit/>
          </a:bodyPr>
          <a:lstStyle/>
          <a:p>
            <a:pPr algn="ctr"/>
            <a:r>
              <a:rPr lang="en-IN" sz="3600" dirty="0">
                <a:latin typeface="Algerian" panose="04020705040A02060702" pitchFamily="82" charset="0"/>
              </a:rPr>
              <a:t>Entity Relationship Diagram </a:t>
            </a:r>
          </a:p>
        </p:txBody>
      </p:sp>
      <p:pic>
        <p:nvPicPr>
          <p:cNvPr id="7" name="Content Placeholder 6">
            <a:extLst>
              <a:ext uri="{FF2B5EF4-FFF2-40B4-BE49-F238E27FC236}">
                <a16:creationId xmlns:a16="http://schemas.microsoft.com/office/drawing/2014/main" id="{DD677D5C-7633-4C07-AACA-5FB1578DA3BB}"/>
              </a:ext>
            </a:extLst>
          </p:cNvPr>
          <p:cNvPicPr>
            <a:picLocks noGrp="1" noChangeAspect="1"/>
          </p:cNvPicPr>
          <p:nvPr>
            <p:ph idx="1"/>
          </p:nvPr>
        </p:nvPicPr>
        <p:blipFill>
          <a:blip r:embed="rId2"/>
          <a:stretch>
            <a:fillRect/>
          </a:stretch>
        </p:blipFill>
        <p:spPr>
          <a:xfrm>
            <a:off x="909961" y="1001781"/>
            <a:ext cx="10182687" cy="5856219"/>
          </a:xfrm>
        </p:spPr>
      </p:pic>
    </p:spTree>
    <p:extLst>
      <p:ext uri="{BB962C8B-B14F-4D97-AF65-F5344CB8AC3E}">
        <p14:creationId xmlns:p14="http://schemas.microsoft.com/office/powerpoint/2010/main" val="264782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B1F4-0D1B-4139-96B5-B7F3C5AD1B9D}"/>
              </a:ext>
            </a:extLst>
          </p:cNvPr>
          <p:cNvSpPr>
            <a:spLocks noGrp="1"/>
          </p:cNvSpPr>
          <p:nvPr>
            <p:ph type="title"/>
          </p:nvPr>
        </p:nvSpPr>
        <p:spPr>
          <a:xfrm>
            <a:off x="1574800" y="1997476"/>
            <a:ext cx="9042400" cy="1600200"/>
          </a:xfrm>
        </p:spPr>
        <p:txBody>
          <a:bodyPr/>
          <a:lstStyle/>
          <a:p>
            <a:pPr algn="ctr"/>
            <a:r>
              <a:rPr lang="en-IN" dirty="0"/>
              <a:t>SQL Operations</a:t>
            </a:r>
          </a:p>
        </p:txBody>
      </p:sp>
    </p:spTree>
    <p:extLst>
      <p:ext uri="{BB962C8B-B14F-4D97-AF65-F5344CB8AC3E}">
        <p14:creationId xmlns:p14="http://schemas.microsoft.com/office/powerpoint/2010/main" val="314877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B480-B6E7-4AD5-B41A-CB7EBECD318B}"/>
              </a:ext>
            </a:extLst>
          </p:cNvPr>
          <p:cNvSpPr>
            <a:spLocks noGrp="1"/>
          </p:cNvSpPr>
          <p:nvPr>
            <p:ph type="title"/>
          </p:nvPr>
        </p:nvSpPr>
        <p:spPr>
          <a:xfrm>
            <a:off x="1797666" y="2432482"/>
            <a:ext cx="8596668" cy="1495393"/>
          </a:xfrm>
        </p:spPr>
        <p:txBody>
          <a:bodyPr>
            <a:normAutofit fontScale="90000"/>
          </a:bodyPr>
          <a:lstStyle/>
          <a:p>
            <a:pPr algn="ctr"/>
            <a:r>
              <a:rPr lang="en-IN" dirty="0">
                <a:solidFill>
                  <a:schemeClr val="tx1"/>
                </a:solidFill>
              </a:rPr>
              <a:t>Representing each of the research objectives</a:t>
            </a:r>
            <a:br>
              <a:rPr lang="en-IN" dirty="0">
                <a:solidFill>
                  <a:schemeClr val="tx1"/>
                </a:solidFill>
              </a:rPr>
            </a:br>
            <a:r>
              <a:rPr lang="en-IN" dirty="0">
                <a:solidFill>
                  <a:schemeClr val="tx1"/>
                </a:solidFill>
              </a:rPr>
              <a:t>(SQL Queries)</a:t>
            </a:r>
          </a:p>
        </p:txBody>
      </p:sp>
    </p:spTree>
    <p:extLst>
      <p:ext uri="{BB962C8B-B14F-4D97-AF65-F5344CB8AC3E}">
        <p14:creationId xmlns:p14="http://schemas.microsoft.com/office/powerpoint/2010/main" val="367093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5AC50D-55D7-46F1-8B9A-3354E1C667F5}"/>
              </a:ext>
            </a:extLst>
          </p:cNvPr>
          <p:cNvPicPr>
            <a:picLocks noGrp="1" noChangeAspect="1"/>
          </p:cNvPicPr>
          <p:nvPr>
            <p:ph idx="1"/>
          </p:nvPr>
        </p:nvPicPr>
        <p:blipFill>
          <a:blip r:embed="rId2"/>
          <a:stretch>
            <a:fillRect/>
          </a:stretch>
        </p:blipFill>
        <p:spPr>
          <a:xfrm>
            <a:off x="609" y="692458"/>
            <a:ext cx="12191391" cy="6165542"/>
          </a:xfrm>
        </p:spPr>
      </p:pic>
    </p:spTree>
    <p:extLst>
      <p:ext uri="{BB962C8B-B14F-4D97-AF65-F5344CB8AC3E}">
        <p14:creationId xmlns:p14="http://schemas.microsoft.com/office/powerpoint/2010/main" val="8750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43DEB0-7C1B-477E-8902-7585A1397B9C}"/>
              </a:ext>
            </a:extLst>
          </p:cNvPr>
          <p:cNvPicPr>
            <a:picLocks noGrp="1" noChangeAspect="1"/>
          </p:cNvPicPr>
          <p:nvPr>
            <p:ph idx="1"/>
          </p:nvPr>
        </p:nvPicPr>
        <p:blipFill>
          <a:blip r:embed="rId2"/>
          <a:stretch>
            <a:fillRect/>
          </a:stretch>
        </p:blipFill>
        <p:spPr>
          <a:xfrm>
            <a:off x="0" y="666751"/>
            <a:ext cx="12192000" cy="6191249"/>
          </a:xfrm>
        </p:spPr>
      </p:pic>
    </p:spTree>
    <p:extLst>
      <p:ext uri="{BB962C8B-B14F-4D97-AF65-F5344CB8AC3E}">
        <p14:creationId xmlns:p14="http://schemas.microsoft.com/office/powerpoint/2010/main" val="3643140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TF00001183</Template>
  <TotalTime>449</TotalTime>
  <Words>248</Words>
  <Application>Microsoft Office PowerPoint</Application>
  <PresentationFormat>Widescreen</PresentationFormat>
  <Paragraphs>42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Algerian</vt:lpstr>
      <vt:lpstr>Arial</vt:lpstr>
      <vt:lpstr>Impact</vt:lpstr>
      <vt:lpstr>Times New Roman</vt:lpstr>
      <vt:lpstr>Newsprint</vt:lpstr>
      <vt:lpstr>Analysis of Zomato Records</vt:lpstr>
      <vt:lpstr>Contents:</vt:lpstr>
      <vt:lpstr>Summary</vt:lpstr>
      <vt:lpstr>Research Objective</vt:lpstr>
      <vt:lpstr>Entity Relationship Diagram </vt:lpstr>
      <vt:lpstr>SQL Operations</vt:lpstr>
      <vt:lpstr>Representing each of the research objectives (SQL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Visualizations Using Tableau</vt:lpstr>
      <vt:lpstr>Ratings By Restaurant in countries </vt:lpstr>
      <vt:lpstr>Countries Offering Online Delivery</vt:lpstr>
      <vt:lpstr>Country Wise Cost Distribution</vt:lpstr>
      <vt:lpstr>Votes vs Ratings</vt:lpstr>
      <vt:lpstr>Cuisines by ratings</vt:lpstr>
      <vt:lpstr>Rating Distribution</vt:lpstr>
      <vt:lpstr> Dashboard</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best restaurants of the major cities according to Zomato Records</dc:title>
  <dc:creator>Arnab Deka</dc:creator>
  <cp:lastModifiedBy>prudvireddy20@outlook.com</cp:lastModifiedBy>
  <cp:revision>38</cp:revision>
  <dcterms:created xsi:type="dcterms:W3CDTF">2018-12-23T09:20:53Z</dcterms:created>
  <dcterms:modified xsi:type="dcterms:W3CDTF">2019-09-28T17:45:21Z</dcterms:modified>
</cp:coreProperties>
</file>