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11" Type="http://schemas.openxmlformats.org/officeDocument/2006/relationships/slide" Target="slides/slide6.xml"/><Relationship Id="rId22" Type="http://schemas.openxmlformats.org/officeDocument/2006/relationships/font" Target="fonts/Nunito-italic.fntdata"/><Relationship Id="rId10" Type="http://schemas.openxmlformats.org/officeDocument/2006/relationships/slide" Target="slides/slide5.xml"/><Relationship Id="rId21" Type="http://schemas.openxmlformats.org/officeDocument/2006/relationships/font" Target="fonts/Nuni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cff3509c1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cff3509c1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cff3509c1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cff3509c1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cff3509c1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cff3509c1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02eb06b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02eb06b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4cff3509c1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4cff3509c1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cff3509c1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cff3509c1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cff3509c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cff3509c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cff3509c1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cff3509c1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cff3509c1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cff3509c1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cff3509c1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cff3509c1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cff3509c1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cff3509c1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cff3509c1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cff3509c1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cff3509c1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cff3509c1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91353" y="1190258"/>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Data Visualization and Business Problem Formulation</a:t>
            </a:r>
            <a:endParaRPr/>
          </a:p>
        </p:txBody>
      </p:sp>
      <p:sp>
        <p:nvSpPr>
          <p:cNvPr id="129" name="Google Shape;129;p13"/>
          <p:cNvSpPr txBox="1"/>
          <p:nvPr>
            <p:ph idx="1" type="subTitle"/>
          </p:nvPr>
        </p:nvSpPr>
        <p:spPr>
          <a:xfrm>
            <a:off x="4357875" y="404570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By</a:t>
            </a:r>
            <a:endParaRPr/>
          </a:p>
          <a:p>
            <a:pPr indent="0" lvl="0" marL="0" rtl="0" algn="ctr">
              <a:spcBef>
                <a:spcPts val="0"/>
              </a:spcBef>
              <a:spcAft>
                <a:spcPts val="0"/>
              </a:spcAft>
              <a:buNone/>
            </a:pPr>
            <a:r>
              <a:rPr lang="en-GB"/>
              <a:t>Mynampati Prudvi</a:t>
            </a:r>
            <a:endParaRPr/>
          </a:p>
        </p:txBody>
      </p:sp>
      <p:sp>
        <p:nvSpPr>
          <p:cNvPr id="130" name="Google Shape;130;p13"/>
          <p:cNvSpPr txBox="1"/>
          <p:nvPr/>
        </p:nvSpPr>
        <p:spPr>
          <a:xfrm>
            <a:off x="2364350" y="3007300"/>
            <a:ext cx="4635300" cy="522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a:latin typeface="Calibri"/>
                <a:ea typeface="Calibri"/>
                <a:cs typeface="Calibri"/>
                <a:sym typeface="Calibri"/>
              </a:rPr>
              <a:t>Production vs Consumption Of Energy  </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819150" y="6343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GB" sz="1800">
                <a:solidFill>
                  <a:srgbClr val="1155CC"/>
                </a:solidFill>
                <a:latin typeface="Arial"/>
                <a:ea typeface="Arial"/>
                <a:cs typeface="Arial"/>
                <a:sym typeface="Arial"/>
              </a:rPr>
              <a:t>Understanding the complete journey: Map out…everything</a:t>
            </a:r>
            <a:endParaRPr b="1" sz="1800">
              <a:solidFill>
                <a:srgbClr val="1155CC"/>
              </a:solidFill>
              <a:latin typeface="Arial"/>
              <a:ea typeface="Arial"/>
              <a:cs typeface="Arial"/>
              <a:sym typeface="Arial"/>
            </a:endParaRPr>
          </a:p>
          <a:p>
            <a:pPr indent="0" lvl="0" marL="0" rtl="0" algn="l">
              <a:spcBef>
                <a:spcPts val="0"/>
              </a:spcBef>
              <a:spcAft>
                <a:spcPts val="0"/>
              </a:spcAft>
              <a:buNone/>
            </a:pPr>
            <a:r>
              <a:t/>
            </a:r>
            <a:endParaRPr/>
          </a:p>
        </p:txBody>
      </p:sp>
      <p:sp>
        <p:nvSpPr>
          <p:cNvPr id="184" name="Google Shape;184;p22"/>
          <p:cNvSpPr txBox="1"/>
          <p:nvPr>
            <p:ph idx="1" type="body"/>
          </p:nvPr>
        </p:nvSpPr>
        <p:spPr>
          <a:xfrm>
            <a:off x="819150" y="1347750"/>
            <a:ext cx="7505700" cy="2448000"/>
          </a:xfrm>
          <a:prstGeom prst="rect">
            <a:avLst/>
          </a:prstGeom>
        </p:spPr>
        <p:txBody>
          <a:bodyPr anchorCtr="0" anchor="t" bIns="91425" lIns="91425" spcFirstLastPara="1" rIns="91425" wrap="square" tIns="91425">
            <a:noAutofit/>
          </a:bodyPr>
          <a:lstStyle/>
          <a:p>
            <a:pPr indent="-241300" lvl="0" marL="698500" rtl="0" algn="l">
              <a:spcBef>
                <a:spcPts val="0"/>
              </a:spcBef>
              <a:spcAft>
                <a:spcPts val="0"/>
              </a:spcAft>
              <a:buClr>
                <a:srgbClr val="000000"/>
              </a:buClr>
              <a:buSzPts val="1100"/>
              <a:buFont typeface="Arial"/>
              <a:buNone/>
            </a:pPr>
            <a:r>
              <a:rPr lang="en-GB" sz="1400">
                <a:solidFill>
                  <a:srgbClr val="000000"/>
                </a:solidFill>
                <a:latin typeface="Arial"/>
                <a:ea typeface="Arial"/>
                <a:cs typeface="Arial"/>
                <a:sym typeface="Arial"/>
              </a:rPr>
              <a:t>1)  This states have less power capacity of generation in that state to meet demand</a:t>
            </a:r>
            <a:endParaRPr sz="1400">
              <a:solidFill>
                <a:srgbClr val="000000"/>
              </a:solidFill>
              <a:latin typeface="Arial"/>
              <a:ea typeface="Arial"/>
              <a:cs typeface="Arial"/>
              <a:sym typeface="Arial"/>
            </a:endParaRPr>
          </a:p>
          <a:p>
            <a:pPr indent="-241300" lvl="0" marL="698500" rtl="0" algn="l">
              <a:spcBef>
                <a:spcPts val="0"/>
              </a:spcBef>
              <a:spcAft>
                <a:spcPts val="0"/>
              </a:spcAft>
              <a:buClr>
                <a:srgbClr val="000000"/>
              </a:buClr>
              <a:buSzPts val="1100"/>
              <a:buFont typeface="Arial"/>
              <a:buNone/>
            </a:pPr>
            <a:r>
              <a:rPr lang="en-GB" sz="1400">
                <a:solidFill>
                  <a:srgbClr val="000000"/>
                </a:solidFill>
                <a:latin typeface="Arial"/>
                <a:ea typeface="Arial"/>
                <a:cs typeface="Arial"/>
                <a:sym typeface="Arial"/>
              </a:rPr>
              <a:t>2)  </a:t>
            </a:r>
            <a:r>
              <a:rPr lang="en-GB" sz="1400">
                <a:solidFill>
                  <a:srgbClr val="222222"/>
                </a:solidFill>
                <a:highlight>
                  <a:srgbClr val="FFFFFF"/>
                </a:highlight>
                <a:latin typeface="Arial"/>
                <a:ea typeface="Arial"/>
                <a:cs typeface="Arial"/>
                <a:sym typeface="Arial"/>
              </a:rPr>
              <a:t>Avoidance of the depletion of natural resources in order to maintain an ecological balance.</a:t>
            </a:r>
            <a:endParaRPr sz="1400">
              <a:solidFill>
                <a:srgbClr val="222222"/>
              </a:solidFill>
              <a:highlight>
                <a:srgbClr val="FFFFFF"/>
              </a:highlight>
              <a:latin typeface="Arial"/>
              <a:ea typeface="Arial"/>
              <a:cs typeface="Arial"/>
              <a:sym typeface="Arial"/>
            </a:endParaRPr>
          </a:p>
          <a:p>
            <a:pPr indent="-241300" lvl="0" marL="698500" rtl="0" algn="l">
              <a:spcBef>
                <a:spcPts val="0"/>
              </a:spcBef>
              <a:spcAft>
                <a:spcPts val="0"/>
              </a:spcAft>
              <a:buClr>
                <a:srgbClr val="000000"/>
              </a:buClr>
              <a:buSzPts val="1100"/>
              <a:buFont typeface="Arial"/>
              <a:buNone/>
            </a:pPr>
            <a:r>
              <a:rPr lang="en-GB" sz="1400">
                <a:solidFill>
                  <a:srgbClr val="000000"/>
                </a:solidFill>
                <a:latin typeface="Arial"/>
                <a:ea typeface="Arial"/>
                <a:cs typeface="Arial"/>
                <a:sym typeface="Arial"/>
              </a:rPr>
              <a:t>3)  </a:t>
            </a:r>
            <a:r>
              <a:rPr lang="en-GB" sz="1400">
                <a:solidFill>
                  <a:srgbClr val="4D4D4D"/>
                </a:solidFill>
                <a:highlight>
                  <a:srgbClr val="FEFEFE"/>
                </a:highlight>
                <a:latin typeface="Arial"/>
                <a:ea typeface="Arial"/>
                <a:cs typeface="Arial"/>
                <a:sym typeface="Arial"/>
              </a:rPr>
              <a:t>The uninterrupted availability of energy sources at an affordable price.</a:t>
            </a:r>
            <a:endParaRPr sz="1400">
              <a:solidFill>
                <a:srgbClr val="4D4D4D"/>
              </a:solidFill>
              <a:highlight>
                <a:srgbClr val="FEFEFE"/>
              </a:highlight>
              <a:latin typeface="Arial"/>
              <a:ea typeface="Arial"/>
              <a:cs typeface="Arial"/>
              <a:sym typeface="Arial"/>
            </a:endParaRPr>
          </a:p>
          <a:p>
            <a:pPr indent="-241300" lvl="0" marL="698500" rtl="0" algn="l">
              <a:spcBef>
                <a:spcPts val="0"/>
              </a:spcBef>
              <a:spcAft>
                <a:spcPts val="0"/>
              </a:spcAft>
              <a:buClr>
                <a:srgbClr val="000000"/>
              </a:buClr>
              <a:buSzPts val="1100"/>
              <a:buFont typeface="Arial"/>
              <a:buNone/>
            </a:pPr>
            <a:r>
              <a:rPr lang="en-GB" sz="1400">
                <a:solidFill>
                  <a:srgbClr val="000000"/>
                </a:solidFill>
                <a:latin typeface="Arial"/>
                <a:ea typeface="Arial"/>
                <a:cs typeface="Arial"/>
                <a:sym typeface="Arial"/>
              </a:rPr>
              <a:t>4)  </a:t>
            </a:r>
            <a:r>
              <a:rPr lang="en-GB" sz="1400">
                <a:solidFill>
                  <a:srgbClr val="4D4D4D"/>
                </a:solidFill>
                <a:highlight>
                  <a:srgbClr val="FEFEFE"/>
                </a:highlight>
                <a:latin typeface="Arial"/>
                <a:ea typeface="Arial"/>
                <a:cs typeface="Arial"/>
                <a:sym typeface="Arial"/>
              </a:rPr>
              <a:t> long-term energy security mainly deals with timely investments to supply energy in line with economic developments</a:t>
            </a:r>
            <a:endParaRPr sz="1400">
              <a:solidFill>
                <a:srgbClr val="4D4D4D"/>
              </a:solidFill>
              <a:highlight>
                <a:srgbClr val="FEFEFE"/>
              </a:highlight>
              <a:latin typeface="Arial"/>
              <a:ea typeface="Arial"/>
              <a:cs typeface="Arial"/>
              <a:sym typeface="Arial"/>
            </a:endParaRPr>
          </a:p>
          <a:p>
            <a:pPr indent="-241300" lvl="0" marL="698500" rtl="0" algn="l">
              <a:spcBef>
                <a:spcPts val="0"/>
              </a:spcBef>
              <a:spcAft>
                <a:spcPts val="0"/>
              </a:spcAft>
              <a:buClr>
                <a:srgbClr val="000000"/>
              </a:buClr>
              <a:buSzPts val="1100"/>
              <a:buFont typeface="Arial"/>
              <a:buNone/>
            </a:pPr>
            <a:r>
              <a:rPr lang="en-GB" sz="1400">
                <a:solidFill>
                  <a:srgbClr val="000000"/>
                </a:solidFill>
                <a:latin typeface="Arial"/>
                <a:ea typeface="Arial"/>
                <a:cs typeface="Arial"/>
                <a:sym typeface="Arial"/>
              </a:rPr>
              <a:t>5)  </a:t>
            </a:r>
            <a:r>
              <a:rPr lang="en-GB" sz="1400">
                <a:solidFill>
                  <a:srgbClr val="4D4D4D"/>
                </a:solidFill>
                <a:highlight>
                  <a:srgbClr val="FEFEFE"/>
                </a:highlight>
                <a:latin typeface="Arial"/>
                <a:ea typeface="Arial"/>
                <a:cs typeface="Arial"/>
                <a:sym typeface="Arial"/>
              </a:rPr>
              <a:t> capacity constraints</a:t>
            </a:r>
            <a:endParaRPr sz="1400">
              <a:solidFill>
                <a:srgbClr val="4D4D4D"/>
              </a:solidFill>
              <a:highlight>
                <a:srgbClr val="FEFEFE"/>
              </a:highlight>
              <a:latin typeface="Arial"/>
              <a:ea typeface="Arial"/>
              <a:cs typeface="Arial"/>
              <a:sym typeface="Arial"/>
            </a:endParaRPr>
          </a:p>
          <a:p>
            <a:pPr indent="-241300" lvl="0" marL="698500" rtl="0" algn="l">
              <a:spcBef>
                <a:spcPts val="0"/>
              </a:spcBef>
              <a:spcAft>
                <a:spcPts val="0"/>
              </a:spcAft>
              <a:buClr>
                <a:srgbClr val="000000"/>
              </a:buClr>
              <a:buSzPts val="1100"/>
              <a:buFont typeface="Arial"/>
              <a:buNone/>
            </a:pPr>
            <a:r>
              <a:rPr lang="en-GB" sz="1400">
                <a:solidFill>
                  <a:srgbClr val="000000"/>
                </a:solidFill>
                <a:latin typeface="Arial"/>
                <a:ea typeface="Arial"/>
                <a:cs typeface="Arial"/>
                <a:sym typeface="Arial"/>
              </a:rPr>
              <a:t>6)  </a:t>
            </a:r>
            <a:r>
              <a:rPr lang="en-GB" sz="1400">
                <a:solidFill>
                  <a:srgbClr val="4D4D4D"/>
                </a:solidFill>
                <a:highlight>
                  <a:srgbClr val="FEFEFE"/>
                </a:highlight>
                <a:latin typeface="Arial"/>
                <a:ea typeface="Arial"/>
                <a:cs typeface="Arial"/>
                <a:sym typeface="Arial"/>
              </a:rPr>
              <a:t>work as an adjustment mechanism to balance supply and demand in the short term</a:t>
            </a:r>
            <a:endParaRPr sz="1400">
              <a:solidFill>
                <a:srgbClr val="4D4D4D"/>
              </a:solidFill>
              <a:highlight>
                <a:srgbClr val="FEFEFE"/>
              </a:highlight>
              <a:latin typeface="Arial"/>
              <a:ea typeface="Arial"/>
              <a:cs typeface="Arial"/>
              <a:sym typeface="Arial"/>
            </a:endParaRPr>
          </a:p>
          <a:p>
            <a:pPr indent="-241300" lvl="0" marL="698500" rtl="0" algn="l">
              <a:spcBef>
                <a:spcPts val="0"/>
              </a:spcBef>
              <a:spcAft>
                <a:spcPts val="0"/>
              </a:spcAft>
              <a:buClr>
                <a:srgbClr val="000000"/>
              </a:buClr>
              <a:buSzPts val="1100"/>
              <a:buFont typeface="Arial"/>
              <a:buNone/>
            </a:pPr>
            <a:r>
              <a:rPr lang="en-GB" sz="1400">
                <a:solidFill>
                  <a:srgbClr val="000000"/>
                </a:solidFill>
                <a:latin typeface="Arial"/>
                <a:ea typeface="Arial"/>
                <a:cs typeface="Arial"/>
                <a:sym typeface="Arial"/>
              </a:rPr>
              <a:t>7)  </a:t>
            </a:r>
            <a:r>
              <a:rPr lang="en-GB" sz="1400">
                <a:solidFill>
                  <a:srgbClr val="4D4D4D"/>
                </a:solidFill>
                <a:highlight>
                  <a:srgbClr val="FEFEFE"/>
                </a:highlight>
                <a:latin typeface="Arial"/>
                <a:ea typeface="Arial"/>
                <a:cs typeface="Arial"/>
                <a:sym typeface="Arial"/>
              </a:rPr>
              <a:t>Energy types and supply sources that facilitate better functioning and more integrated energy markets.</a:t>
            </a:r>
            <a:endParaRPr sz="1400">
              <a:solidFill>
                <a:srgbClr val="4D4D4D"/>
              </a:solidFill>
              <a:highlight>
                <a:srgbClr val="FEFEFE"/>
              </a:highlight>
              <a:latin typeface="Arial"/>
              <a:ea typeface="Arial"/>
              <a:cs typeface="Arial"/>
              <a:sym typeface="Arial"/>
            </a:endParaRPr>
          </a:p>
          <a:p>
            <a:pPr indent="-241300" lvl="0" marL="698500" rtl="0" algn="l">
              <a:spcBef>
                <a:spcPts val="0"/>
              </a:spcBef>
              <a:spcAft>
                <a:spcPts val="0"/>
              </a:spcAft>
              <a:buClr>
                <a:srgbClr val="000000"/>
              </a:buClr>
              <a:buSzPts val="1100"/>
              <a:buFont typeface="Arial"/>
              <a:buNone/>
            </a:pPr>
            <a:r>
              <a:rPr lang="en-GB" sz="1400">
                <a:solidFill>
                  <a:srgbClr val="000000"/>
                </a:solidFill>
                <a:latin typeface="Arial"/>
                <a:ea typeface="Arial"/>
                <a:cs typeface="Arial"/>
                <a:sym typeface="Arial"/>
              </a:rPr>
              <a:t>8)  </a:t>
            </a:r>
            <a:r>
              <a:rPr lang="en-GB" sz="1400">
                <a:solidFill>
                  <a:srgbClr val="252525"/>
                </a:solidFill>
                <a:highlight>
                  <a:srgbClr val="FFFFFF"/>
                </a:highlight>
                <a:latin typeface="Arial"/>
                <a:ea typeface="Arial"/>
                <a:cs typeface="Arial"/>
                <a:sym typeface="Arial"/>
              </a:rPr>
              <a:t>energy companies can sometimes send excess energy to storage facilities</a:t>
            </a:r>
            <a:endParaRPr sz="1400">
              <a:solidFill>
                <a:srgbClr val="252525"/>
              </a:solidFill>
              <a:highlight>
                <a:srgbClr val="FFFFFF"/>
              </a:highlight>
              <a:latin typeface="Arial"/>
              <a:ea typeface="Arial"/>
              <a:cs typeface="Arial"/>
              <a:sym typeface="Arial"/>
            </a:endParaRPr>
          </a:p>
          <a:p>
            <a:pPr indent="-241300" lvl="0" marL="698500" rtl="0" algn="l">
              <a:spcBef>
                <a:spcPts val="0"/>
              </a:spcBef>
              <a:spcAft>
                <a:spcPts val="0"/>
              </a:spcAft>
              <a:buClr>
                <a:srgbClr val="000000"/>
              </a:buClr>
              <a:buSzPts val="1100"/>
              <a:buFont typeface="Arial"/>
              <a:buNone/>
            </a:pPr>
            <a:r>
              <a:rPr lang="en-GB" sz="1400">
                <a:solidFill>
                  <a:srgbClr val="000000"/>
                </a:solidFill>
                <a:latin typeface="Arial"/>
                <a:ea typeface="Arial"/>
                <a:cs typeface="Arial"/>
                <a:sym typeface="Arial"/>
              </a:rPr>
              <a:t>9)  Increase the investors and industrialist in this energy field.</a:t>
            </a:r>
            <a:endParaRPr sz="14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819150" y="5425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GB" sz="1800">
                <a:solidFill>
                  <a:srgbClr val="1155CC"/>
                </a:solidFill>
                <a:latin typeface="Arial"/>
                <a:ea typeface="Arial"/>
                <a:cs typeface="Arial"/>
                <a:sym typeface="Arial"/>
              </a:rPr>
              <a:t>Synthesizes the experiences of utilities and complete operation</a:t>
            </a:r>
            <a:endParaRPr b="1" sz="1800">
              <a:solidFill>
                <a:srgbClr val="1155CC"/>
              </a:solidFill>
              <a:latin typeface="Arial"/>
              <a:ea typeface="Arial"/>
              <a:cs typeface="Arial"/>
              <a:sym typeface="Arial"/>
            </a:endParaRPr>
          </a:p>
          <a:p>
            <a:pPr indent="0" lvl="0" marL="0" rtl="0" algn="l">
              <a:spcBef>
                <a:spcPts val="0"/>
              </a:spcBef>
              <a:spcAft>
                <a:spcPts val="0"/>
              </a:spcAft>
              <a:buNone/>
            </a:pPr>
            <a:r>
              <a:t/>
            </a:r>
            <a:endParaRPr/>
          </a:p>
        </p:txBody>
      </p:sp>
      <p:sp>
        <p:nvSpPr>
          <p:cNvPr id="190" name="Google Shape;190;p23"/>
          <p:cNvSpPr txBox="1"/>
          <p:nvPr>
            <p:ph idx="1" type="body"/>
          </p:nvPr>
        </p:nvSpPr>
        <p:spPr>
          <a:xfrm>
            <a:off x="819150" y="937075"/>
            <a:ext cx="7505700" cy="27393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GB" sz="1400">
                <a:latin typeface="Arial"/>
                <a:ea typeface="Arial"/>
                <a:cs typeface="Arial"/>
                <a:sym typeface="Arial"/>
              </a:rPr>
              <a:t>The Four factors that influence the synthesize are </a:t>
            </a:r>
            <a:r>
              <a:rPr b="1" lang="en-GB" sz="1400">
                <a:latin typeface="Arial"/>
                <a:ea typeface="Arial"/>
                <a:cs typeface="Arial"/>
                <a:sym typeface="Arial"/>
              </a:rPr>
              <a:t>R</a:t>
            </a:r>
            <a:r>
              <a:rPr b="1" lang="en-GB" sz="1400">
                <a:latin typeface="Arial"/>
                <a:ea typeface="Arial"/>
                <a:cs typeface="Arial"/>
                <a:sym typeface="Arial"/>
              </a:rPr>
              <a:t>easons, Implementation Methods, Compensation Practices and Mitigation Strategies.</a:t>
            </a:r>
            <a:endParaRPr b="1" sz="1400">
              <a:latin typeface="Arial"/>
              <a:ea typeface="Arial"/>
              <a:cs typeface="Arial"/>
              <a:sym typeface="Arial"/>
            </a:endParaRPr>
          </a:p>
          <a:p>
            <a:pPr indent="-317500" lvl="0" marL="457200" rtl="0" algn="l">
              <a:lnSpc>
                <a:spcPct val="115000"/>
              </a:lnSpc>
              <a:spcBef>
                <a:spcPts val="1600"/>
              </a:spcBef>
              <a:spcAft>
                <a:spcPts val="0"/>
              </a:spcAft>
              <a:buClr>
                <a:srgbClr val="000000"/>
              </a:buClr>
              <a:buSzPts val="1400"/>
              <a:buFont typeface="Arial"/>
              <a:buAutoNum type="arabicPeriod"/>
            </a:pPr>
            <a:r>
              <a:rPr lang="en-GB" sz="1400">
                <a:solidFill>
                  <a:srgbClr val="000000"/>
                </a:solidFill>
                <a:latin typeface="Arial"/>
                <a:ea typeface="Arial"/>
                <a:cs typeface="Arial"/>
                <a:sym typeface="Arial"/>
              </a:rPr>
              <a:t>Challenges in balancing the system with higher penetrations of wind energy due to oversupply of generation, typically during low load periods.</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AutoNum type="arabicPeriod"/>
            </a:pPr>
            <a:r>
              <a:rPr lang="en-GB" sz="1400">
                <a:solidFill>
                  <a:srgbClr val="000000"/>
                </a:solidFill>
                <a:latin typeface="Arial"/>
                <a:ea typeface="Arial"/>
                <a:cs typeface="Arial"/>
                <a:sym typeface="Arial"/>
              </a:rPr>
              <a:t>Avoid the construction of necessary transmission lags behind the pace of wind farm development, resulting in infrastructure that is insufficient for the amount of wind generation on line.</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AutoNum type="arabicPeriod"/>
            </a:pPr>
            <a:r>
              <a:rPr lang="en-GB" sz="1400">
                <a:solidFill>
                  <a:srgbClr val="000000"/>
                </a:solidFill>
                <a:latin typeface="Arial"/>
                <a:ea typeface="Arial"/>
                <a:cs typeface="Arial"/>
                <a:sym typeface="Arial"/>
              </a:rPr>
              <a:t>Try to avoid accidents or maintenance.</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AutoNum type="arabicPeriod"/>
            </a:pPr>
            <a:r>
              <a:rPr lang="en-GB" sz="1400">
                <a:solidFill>
                  <a:srgbClr val="000000"/>
                </a:solidFill>
                <a:latin typeface="Arial"/>
                <a:ea typeface="Arial"/>
                <a:cs typeface="Arial"/>
                <a:sym typeface="Arial"/>
              </a:rPr>
              <a:t>Support from the government and financially incentives.</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AutoNum type="arabicPeriod"/>
            </a:pPr>
            <a:r>
              <a:rPr lang="en-GB" sz="1400">
                <a:solidFill>
                  <a:srgbClr val="000000"/>
                </a:solidFill>
                <a:latin typeface="Arial"/>
                <a:ea typeface="Arial"/>
                <a:cs typeface="Arial"/>
                <a:sym typeface="Arial"/>
              </a:rPr>
              <a:t>Oversupply of hydropower generation which it may leads to water deficit for  protecting irrigation.</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SzPts val="1400"/>
              <a:buFont typeface="Arial"/>
              <a:buAutoNum type="arabicPeriod"/>
            </a:pPr>
            <a:r>
              <a:rPr lang="en-GB" sz="1400">
                <a:solidFill>
                  <a:srgbClr val="252525"/>
                </a:solidFill>
                <a:highlight>
                  <a:srgbClr val="FFFFFF"/>
                </a:highlight>
                <a:latin typeface="Arial"/>
                <a:ea typeface="Arial"/>
                <a:cs typeface="Arial"/>
                <a:sym typeface="Arial"/>
              </a:rPr>
              <a:t>If supply does not match demand, the frequency of the voltage can change</a:t>
            </a:r>
            <a:r>
              <a:rPr lang="en-GB" sz="1400">
                <a:solidFill>
                  <a:srgbClr val="000000"/>
                </a:solidFill>
                <a:latin typeface="Arial"/>
                <a:ea typeface="Arial"/>
                <a:cs typeface="Arial"/>
                <a:sym typeface="Arial"/>
              </a:rPr>
              <a:t> it can cause the effect on power supply grid.</a:t>
            </a:r>
            <a:endParaRPr sz="1400">
              <a:solidFill>
                <a:srgbClr val="000000"/>
              </a:solidFill>
              <a:latin typeface="Arial"/>
              <a:ea typeface="Arial"/>
              <a:cs typeface="Arial"/>
              <a:sym typeface="Arial"/>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4"/>
          <p:cNvSpPr txBox="1"/>
          <p:nvPr>
            <p:ph idx="1" type="body"/>
          </p:nvPr>
        </p:nvSpPr>
        <p:spPr>
          <a:xfrm>
            <a:off x="819150" y="48710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latin typeface="Arial"/>
                <a:ea typeface="Arial"/>
                <a:cs typeface="Arial"/>
                <a:sym typeface="Arial"/>
              </a:rPr>
              <a:t> 6.     </a:t>
            </a:r>
            <a:r>
              <a:rPr lang="en-GB" sz="1400">
                <a:solidFill>
                  <a:srgbClr val="252525"/>
                </a:solidFill>
                <a:highlight>
                  <a:srgbClr val="FFFFFF"/>
                </a:highlight>
                <a:latin typeface="Arial"/>
                <a:ea typeface="Arial"/>
                <a:cs typeface="Arial"/>
                <a:sym typeface="Arial"/>
              </a:rPr>
              <a:t>If supply does not match demand, the frequency of the voltage can change</a:t>
            </a:r>
            <a:r>
              <a:rPr lang="en-GB" sz="1400">
                <a:solidFill>
                  <a:srgbClr val="000000"/>
                </a:solidFill>
                <a:latin typeface="Arial"/>
                <a:ea typeface="Arial"/>
                <a:cs typeface="Arial"/>
                <a:sym typeface="Arial"/>
              </a:rPr>
              <a:t> it can cause the effect on power supply grid.</a:t>
            </a:r>
            <a:r>
              <a:rPr lang="en-GB" sz="1400">
                <a:latin typeface="Arial"/>
                <a:ea typeface="Arial"/>
                <a:cs typeface="Arial"/>
                <a:sym typeface="Arial"/>
              </a:rPr>
              <a:t>    </a:t>
            </a:r>
            <a:r>
              <a:rPr lang="en-GB" sz="1400">
                <a:solidFill>
                  <a:srgbClr val="252525"/>
                </a:solidFill>
                <a:highlight>
                  <a:srgbClr val="FFFFFF"/>
                </a:highlight>
                <a:latin typeface="Arial"/>
                <a:ea typeface="Arial"/>
                <a:cs typeface="Arial"/>
                <a:sym typeface="Arial"/>
              </a:rPr>
              <a:t> </a:t>
            </a:r>
            <a:endParaRPr sz="1400">
              <a:solidFill>
                <a:srgbClr val="252525"/>
              </a:solidFill>
              <a:highlight>
                <a:srgbClr val="FFFFFF"/>
              </a:highlight>
              <a:latin typeface="Arial"/>
              <a:ea typeface="Arial"/>
              <a:cs typeface="Arial"/>
              <a:sym typeface="Arial"/>
            </a:endParaRPr>
          </a:p>
          <a:p>
            <a:pPr indent="0" lvl="0" marL="0" rtl="0" algn="l">
              <a:spcBef>
                <a:spcPts val="1600"/>
              </a:spcBef>
              <a:spcAft>
                <a:spcPts val="0"/>
              </a:spcAft>
              <a:buNone/>
            </a:pPr>
            <a:r>
              <a:rPr lang="en-GB" sz="1400">
                <a:solidFill>
                  <a:srgbClr val="252525"/>
                </a:solidFill>
                <a:highlight>
                  <a:srgbClr val="FFFFFF"/>
                </a:highlight>
                <a:latin typeface="Arial"/>
                <a:ea typeface="Arial"/>
                <a:cs typeface="Arial"/>
                <a:sym typeface="Arial"/>
              </a:rPr>
              <a:t>7)    </a:t>
            </a:r>
            <a:r>
              <a:rPr lang="en-GB" sz="1400">
                <a:solidFill>
                  <a:srgbClr val="000000"/>
                </a:solidFill>
                <a:latin typeface="Arial"/>
                <a:ea typeface="Arial"/>
                <a:cs typeface="Arial"/>
                <a:sym typeface="Arial"/>
              </a:rPr>
              <a:t>Paying less money when there have sufficient energy from private energy producers like winters where most of the people use less power as the temperature is already cool and in summer they use more power as we need more electricity as the temperature is high.</a:t>
            </a:r>
            <a:endParaRPr sz="1100">
              <a:solidFill>
                <a:srgbClr val="000000"/>
              </a:solidFill>
              <a:latin typeface="Courier New"/>
              <a:ea typeface="Courier New"/>
              <a:cs typeface="Courier New"/>
              <a:sym typeface="Courier New"/>
            </a:endParaRPr>
          </a:p>
          <a:p>
            <a:pPr indent="0" lvl="0" marL="0" rtl="0" algn="l">
              <a:spcBef>
                <a:spcPts val="1600"/>
              </a:spcBef>
              <a:spcAft>
                <a:spcPts val="1600"/>
              </a:spcAft>
              <a:buNone/>
            </a:pPr>
            <a:r>
              <a:t/>
            </a:r>
            <a:endParaRPr sz="1400">
              <a:solidFill>
                <a:srgbClr val="252525"/>
              </a:solidFill>
              <a:highlight>
                <a:srgbClr val="FFFFFF"/>
              </a:highlight>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rgbClr val="1155CC"/>
                </a:solidFill>
                <a:latin typeface="Arial"/>
                <a:ea typeface="Arial"/>
                <a:cs typeface="Arial"/>
                <a:sym typeface="Arial"/>
              </a:rPr>
              <a:t>Hypothesis</a:t>
            </a:r>
            <a:endParaRPr b="1">
              <a:solidFill>
                <a:srgbClr val="1155CC"/>
              </a:solidFill>
              <a:latin typeface="Arial"/>
              <a:ea typeface="Arial"/>
              <a:cs typeface="Arial"/>
              <a:sym typeface="Arial"/>
            </a:endParaRPr>
          </a:p>
        </p:txBody>
      </p:sp>
      <p:sp>
        <p:nvSpPr>
          <p:cNvPr id="201" name="Google Shape;201;p25"/>
          <p:cNvSpPr txBox="1"/>
          <p:nvPr>
            <p:ph idx="1" type="body"/>
          </p:nvPr>
        </p:nvSpPr>
        <p:spPr>
          <a:xfrm>
            <a:off x="888200" y="172605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latin typeface="Arial"/>
                <a:ea typeface="Arial"/>
                <a:cs typeface="Arial"/>
                <a:sym typeface="Arial"/>
              </a:rPr>
              <a:t>Our plan is to synthesis the problems and  transform into new strategy to maintain the appropriate need of power by their own state and not to buy any energy resource or  energy from the neighbours states and build or increase the capacity by keeping future need.</a:t>
            </a:r>
            <a:endParaRPr sz="1400">
              <a:latin typeface="Arial"/>
              <a:ea typeface="Arial"/>
              <a:cs typeface="Arial"/>
              <a:sym typeface="Arial"/>
            </a:endParaRPr>
          </a:p>
          <a:p>
            <a:pPr indent="0" lvl="0" marL="0" rtl="0" algn="l">
              <a:spcBef>
                <a:spcPts val="1600"/>
              </a:spcBef>
              <a:spcAft>
                <a:spcPts val="0"/>
              </a:spcAft>
              <a:buNone/>
            </a:pPr>
            <a:r>
              <a:rPr lang="en-GB" sz="1400">
                <a:latin typeface="Arial"/>
                <a:ea typeface="Arial"/>
                <a:cs typeface="Arial"/>
                <a:sym typeface="Arial"/>
              </a:rPr>
              <a:t>Calculate the produced and consumed resource of last 5 Years from the recorded data and predict the use of next coming years and be prepared for that to supply power without any interruption.</a:t>
            </a:r>
            <a:endParaRPr sz="1400">
              <a:latin typeface="Arial"/>
              <a:ea typeface="Arial"/>
              <a:cs typeface="Arial"/>
              <a:sym typeface="Arial"/>
            </a:endParaRPr>
          </a:p>
          <a:p>
            <a:pPr indent="0" lvl="0" marL="0" rtl="0" algn="l">
              <a:spcBef>
                <a:spcPts val="1600"/>
              </a:spcBef>
              <a:spcAft>
                <a:spcPts val="1600"/>
              </a:spcAft>
              <a:buNone/>
            </a:pPr>
            <a:r>
              <a:rPr lang="en-GB" sz="1400">
                <a:latin typeface="Arial"/>
                <a:ea typeface="Arial"/>
                <a:cs typeface="Arial"/>
                <a:sym typeface="Arial"/>
              </a:rPr>
              <a:t>Installed power grid maintenance strategies and their utilizations.</a:t>
            </a:r>
            <a:endParaRPr sz="14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GB" sz="2400">
                <a:solidFill>
                  <a:srgbClr val="1155CC"/>
                </a:solidFill>
                <a:latin typeface="Arial"/>
                <a:ea typeface="Arial"/>
                <a:cs typeface="Arial"/>
                <a:sym typeface="Arial"/>
              </a:rPr>
              <a:t>Visualization</a:t>
            </a:r>
            <a:endParaRPr sz="2400">
              <a:solidFill>
                <a:srgbClr val="1155CC"/>
              </a:solidFill>
              <a:latin typeface="Arial"/>
              <a:ea typeface="Arial"/>
              <a:cs typeface="Arial"/>
              <a:sym typeface="Arial"/>
            </a:endParaRPr>
          </a:p>
          <a:p>
            <a:pPr indent="0" lvl="0" marL="0" rtl="0" algn="l">
              <a:spcBef>
                <a:spcPts val="0"/>
              </a:spcBef>
              <a:spcAft>
                <a:spcPts val="0"/>
              </a:spcAft>
              <a:buNone/>
            </a:pPr>
            <a:r>
              <a:t/>
            </a:r>
            <a:endParaRPr/>
          </a:p>
        </p:txBody>
      </p:sp>
      <p:sp>
        <p:nvSpPr>
          <p:cNvPr id="207" name="Google Shape;207;p2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AutoNum type="arabicPeriod"/>
            </a:pPr>
            <a:r>
              <a:rPr lang="en-GB" sz="1400">
                <a:solidFill>
                  <a:srgbClr val="000000"/>
                </a:solidFill>
                <a:latin typeface="Arial"/>
                <a:ea typeface="Arial"/>
                <a:cs typeface="Arial"/>
                <a:sym typeface="Arial"/>
              </a:rPr>
              <a:t> Line graph for trend of utilization of current consumption and total generation.</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AutoNum type="arabicPeriod"/>
            </a:pPr>
            <a:r>
              <a:rPr lang="en-GB" sz="1400">
                <a:solidFill>
                  <a:srgbClr val="000000"/>
                </a:solidFill>
                <a:latin typeface="Arial"/>
                <a:ea typeface="Arial"/>
                <a:cs typeface="Arial"/>
                <a:sym typeface="Arial"/>
              </a:rPr>
              <a:t> Bar graph for what quantity of different resources are generated.</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AutoNum type="arabicPeriod"/>
            </a:pPr>
            <a:r>
              <a:rPr lang="en-GB" sz="1400">
                <a:solidFill>
                  <a:srgbClr val="000000"/>
                </a:solidFill>
                <a:latin typeface="Arial"/>
                <a:ea typeface="Arial"/>
                <a:cs typeface="Arial"/>
                <a:sym typeface="Arial"/>
              </a:rPr>
              <a:t> Compare which states in southern region is having more deficit year wise.</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AutoNum type="arabicPeriod"/>
            </a:pPr>
            <a:r>
              <a:rPr lang="en-GB" sz="1400">
                <a:solidFill>
                  <a:srgbClr val="000000"/>
                </a:solidFill>
                <a:latin typeface="Arial"/>
                <a:ea typeface="Arial"/>
                <a:cs typeface="Arial"/>
                <a:sym typeface="Arial"/>
              </a:rPr>
              <a:t> Bar graph to represent the non-renewable and renewable resources utilization yearly.</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AutoNum type="arabicPeriod"/>
            </a:pPr>
            <a:r>
              <a:rPr lang="en-GB" sz="1400">
                <a:solidFill>
                  <a:srgbClr val="000000"/>
                </a:solidFill>
                <a:latin typeface="Arial"/>
                <a:ea typeface="Arial"/>
                <a:cs typeface="Arial"/>
                <a:sym typeface="Arial"/>
              </a:rPr>
              <a:t> Line graph for Solar industries growth. </a:t>
            </a:r>
            <a:endParaRPr sz="14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rgbClr val="1155CC"/>
                </a:solidFill>
                <a:latin typeface="Arial"/>
                <a:ea typeface="Arial"/>
                <a:cs typeface="Arial"/>
                <a:sym typeface="Arial"/>
              </a:rPr>
              <a:t>Introduction</a:t>
            </a:r>
            <a:endParaRPr b="1">
              <a:solidFill>
                <a:srgbClr val="1155CC"/>
              </a:solidFill>
              <a:latin typeface="Arial"/>
              <a:ea typeface="Arial"/>
              <a:cs typeface="Arial"/>
              <a:sym typeface="Arial"/>
            </a:endParaRPr>
          </a:p>
        </p:txBody>
      </p:sp>
      <p:sp>
        <p:nvSpPr>
          <p:cNvPr id="136" name="Google Shape;136;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sz="1400">
                <a:solidFill>
                  <a:srgbClr val="000000"/>
                </a:solidFill>
                <a:latin typeface="Arial"/>
                <a:ea typeface="Arial"/>
                <a:cs typeface="Arial"/>
                <a:sym typeface="Arial"/>
              </a:rPr>
              <a:t>India is the third biggest country in consumption of primary energy like Renewable and non-Renewable resources. However it is the place where we can find these resources availability in huge quantity.</a:t>
            </a:r>
            <a:endParaRPr sz="1400">
              <a:solidFill>
                <a:srgbClr val="000000"/>
              </a:solidFill>
              <a:latin typeface="Arial"/>
              <a:ea typeface="Arial"/>
              <a:cs typeface="Arial"/>
              <a:sym typeface="Arial"/>
            </a:endParaRPr>
          </a:p>
          <a:p>
            <a:pPr indent="0" lvl="0" marL="0" rtl="0" algn="l">
              <a:spcBef>
                <a:spcPts val="1600"/>
              </a:spcBef>
              <a:spcAft>
                <a:spcPts val="0"/>
              </a:spcAft>
              <a:buClr>
                <a:srgbClr val="000000"/>
              </a:buClr>
              <a:buSzPts val="1100"/>
              <a:buFont typeface="Arial"/>
              <a:buNone/>
            </a:pPr>
            <a:r>
              <a:rPr lang="en-GB" sz="1400">
                <a:solidFill>
                  <a:srgbClr val="000000"/>
                </a:solidFill>
                <a:latin typeface="Arial"/>
                <a:ea typeface="Arial"/>
                <a:cs typeface="Arial"/>
                <a:sym typeface="Arial"/>
              </a:rPr>
              <a:t> India’s energy demand has been growing rapidly in the last decade. This demand has been boosted by industrial growth as well as a rise in household consumption</a:t>
            </a:r>
            <a:endParaRPr sz="14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1155CC"/>
                </a:solidFill>
              </a:rPr>
              <a:t>Most Affected Deficit Regions:</a:t>
            </a:r>
            <a:endParaRPr b="1">
              <a:solidFill>
                <a:srgbClr val="1155CC"/>
              </a:solidFill>
            </a:endParaRPr>
          </a:p>
        </p:txBody>
      </p:sp>
      <p:sp>
        <p:nvSpPr>
          <p:cNvPr id="142" name="Google Shape;142;p15"/>
          <p:cNvSpPr txBox="1"/>
          <p:nvPr>
            <p:ph idx="1" type="body"/>
          </p:nvPr>
        </p:nvSpPr>
        <p:spPr>
          <a:xfrm>
            <a:off x="860650" y="1596650"/>
            <a:ext cx="7505700" cy="290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GB" sz="1400">
                <a:solidFill>
                  <a:srgbClr val="000000"/>
                </a:solidFill>
                <a:latin typeface="Arial"/>
                <a:ea typeface="Arial"/>
                <a:cs typeface="Arial"/>
                <a:sym typeface="Arial"/>
              </a:rPr>
              <a:t>Southern and northern region states have more deficit in production and to reach the demand of utilization but these two regions :</a:t>
            </a:r>
            <a:endParaRPr b="1" sz="1400">
              <a:solidFill>
                <a:srgbClr val="000000"/>
              </a:solidFill>
              <a:latin typeface="Arial"/>
              <a:ea typeface="Arial"/>
              <a:cs typeface="Arial"/>
              <a:sym typeface="Arial"/>
            </a:endParaRPr>
          </a:p>
          <a:p>
            <a:pPr indent="0" lvl="0" marL="0" rtl="0" algn="l">
              <a:spcBef>
                <a:spcPts val="1600"/>
              </a:spcBef>
              <a:spcAft>
                <a:spcPts val="0"/>
              </a:spcAft>
              <a:buClr>
                <a:srgbClr val="000000"/>
              </a:buClr>
              <a:buSzPts val="1100"/>
              <a:buFont typeface="Arial"/>
              <a:buNone/>
            </a:pPr>
            <a:r>
              <a:rPr b="1" lang="en-GB" sz="1400">
                <a:solidFill>
                  <a:srgbClr val="000000"/>
                </a:solidFill>
                <a:latin typeface="Arial"/>
                <a:ea typeface="Arial"/>
                <a:cs typeface="Arial"/>
                <a:sym typeface="Arial"/>
              </a:rPr>
              <a:t>Northern Region</a:t>
            </a:r>
            <a:r>
              <a:rPr lang="en-GB" sz="1400">
                <a:solidFill>
                  <a:srgbClr val="000000"/>
                </a:solidFill>
                <a:latin typeface="Arial"/>
                <a:ea typeface="Arial"/>
                <a:cs typeface="Arial"/>
                <a:sym typeface="Arial"/>
              </a:rPr>
              <a:t> : In this region the temperature of climate is very low and most of the time their we can see snowfall in most of the states they use more electric city for heater and production is very less as we cannot install non renewable energy generators also.</a:t>
            </a:r>
            <a:endParaRPr sz="1400">
              <a:solidFill>
                <a:srgbClr val="000000"/>
              </a:solidFill>
              <a:latin typeface="Arial"/>
              <a:ea typeface="Arial"/>
              <a:cs typeface="Arial"/>
              <a:sym typeface="Arial"/>
            </a:endParaRPr>
          </a:p>
          <a:p>
            <a:pPr indent="0" lvl="0" marL="0" rtl="0" algn="l">
              <a:spcBef>
                <a:spcPts val="1600"/>
              </a:spcBef>
              <a:spcAft>
                <a:spcPts val="0"/>
              </a:spcAft>
              <a:buClr>
                <a:srgbClr val="000000"/>
              </a:buClr>
              <a:buSzPts val="1100"/>
              <a:buFont typeface="Arial"/>
              <a:buNone/>
            </a:pPr>
            <a:r>
              <a:rPr b="1" lang="en-GB" sz="1400">
                <a:solidFill>
                  <a:srgbClr val="000000"/>
                </a:solidFill>
                <a:latin typeface="Arial"/>
                <a:ea typeface="Arial"/>
                <a:cs typeface="Arial"/>
                <a:sym typeface="Arial"/>
              </a:rPr>
              <a:t>Southern Region</a:t>
            </a:r>
            <a:r>
              <a:rPr lang="en-GB" sz="1400">
                <a:solidFill>
                  <a:srgbClr val="000000"/>
                </a:solidFill>
                <a:latin typeface="Arial"/>
                <a:ea typeface="Arial"/>
                <a:cs typeface="Arial"/>
                <a:sym typeface="Arial"/>
              </a:rPr>
              <a:t> : The climate conditions are moderate in this region but there is a huge development in software industries, hardware industries and huge populations are staying in this region for employment they require more power for continuous functionality of industries and house holders as they don’t have sufficient power in their for full fill this demand they buy power from other states which generates more then what they require.</a:t>
            </a:r>
            <a:endParaRPr sz="14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GB" sz="1800">
                <a:solidFill>
                  <a:srgbClr val="1155CC"/>
                </a:solidFill>
                <a:latin typeface="Arial"/>
                <a:ea typeface="Arial"/>
                <a:cs typeface="Arial"/>
                <a:sym typeface="Arial"/>
              </a:rPr>
              <a:t>ACTION</a:t>
            </a:r>
            <a:endParaRPr b="1" sz="1800">
              <a:solidFill>
                <a:srgbClr val="1155CC"/>
              </a:solidFill>
              <a:latin typeface="Arial"/>
              <a:ea typeface="Arial"/>
              <a:cs typeface="Arial"/>
              <a:sym typeface="Arial"/>
            </a:endParaRPr>
          </a:p>
          <a:p>
            <a:pPr indent="0" lvl="0" marL="0" rtl="0" algn="l">
              <a:spcBef>
                <a:spcPts val="0"/>
              </a:spcBef>
              <a:spcAft>
                <a:spcPts val="0"/>
              </a:spcAft>
              <a:buNone/>
            </a:pPr>
            <a:r>
              <a:t/>
            </a:r>
            <a:endParaRPr/>
          </a:p>
        </p:txBody>
      </p:sp>
      <p:sp>
        <p:nvSpPr>
          <p:cNvPr id="148" name="Google Shape;148;p16"/>
          <p:cNvSpPr txBox="1"/>
          <p:nvPr>
            <p:ph idx="1" type="body"/>
          </p:nvPr>
        </p:nvSpPr>
        <p:spPr>
          <a:xfrm>
            <a:off x="819150" y="1534750"/>
            <a:ext cx="7505700" cy="29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sz="1100">
                <a:solidFill>
                  <a:srgbClr val="000000"/>
                </a:solidFill>
                <a:latin typeface="Courier New"/>
                <a:ea typeface="Courier New"/>
                <a:cs typeface="Courier New"/>
                <a:sym typeface="Courier New"/>
              </a:rPr>
              <a:t> </a:t>
            </a:r>
            <a:endParaRPr sz="1100">
              <a:solidFill>
                <a:srgbClr val="000000"/>
              </a:solidFill>
              <a:latin typeface="Courier New"/>
              <a:ea typeface="Courier New"/>
              <a:cs typeface="Courier New"/>
              <a:sym typeface="Courier New"/>
            </a:endParaRPr>
          </a:p>
          <a:p>
            <a:pPr indent="0" lvl="0" marL="0" rtl="0" algn="l">
              <a:spcBef>
                <a:spcPts val="1600"/>
              </a:spcBef>
              <a:spcAft>
                <a:spcPts val="1600"/>
              </a:spcAft>
              <a:buNone/>
            </a:pPr>
            <a:r>
              <a:rPr lang="en-GB" sz="1800">
                <a:solidFill>
                  <a:srgbClr val="000000"/>
                </a:solidFill>
                <a:latin typeface="Arial"/>
                <a:ea typeface="Arial"/>
                <a:cs typeface="Arial"/>
                <a:sym typeface="Arial"/>
              </a:rPr>
              <a:t>As most states of </a:t>
            </a:r>
            <a:r>
              <a:rPr b="1" lang="en-GB" sz="1800">
                <a:solidFill>
                  <a:srgbClr val="000000"/>
                </a:solidFill>
                <a:latin typeface="Arial"/>
                <a:ea typeface="Arial"/>
                <a:cs typeface="Arial"/>
                <a:sym typeface="Arial"/>
              </a:rPr>
              <a:t>southern region </a:t>
            </a:r>
            <a:r>
              <a:rPr lang="en-GB" sz="1800">
                <a:solidFill>
                  <a:srgbClr val="000000"/>
                </a:solidFill>
                <a:latin typeface="Arial"/>
                <a:ea typeface="Arial"/>
                <a:cs typeface="Arial"/>
                <a:sym typeface="Arial"/>
              </a:rPr>
              <a:t>of India are in </a:t>
            </a:r>
            <a:r>
              <a:rPr b="1" lang="en-GB" sz="1800">
                <a:solidFill>
                  <a:srgbClr val="000000"/>
                </a:solidFill>
                <a:latin typeface="Arial"/>
                <a:ea typeface="Arial"/>
                <a:cs typeface="Arial"/>
                <a:sym typeface="Arial"/>
              </a:rPr>
              <a:t>deficits and demand in need of power</a:t>
            </a:r>
            <a:r>
              <a:rPr lang="en-GB" sz="1800">
                <a:solidFill>
                  <a:srgbClr val="000000"/>
                </a:solidFill>
                <a:latin typeface="Arial"/>
                <a:ea typeface="Arial"/>
                <a:cs typeface="Arial"/>
                <a:sym typeface="Arial"/>
              </a:rPr>
              <a:t> . Now ,they have many opportunities to get rid from this problem by installing non-renewable energy resources like </a:t>
            </a:r>
            <a:r>
              <a:rPr b="1" lang="en-GB" sz="1800">
                <a:solidFill>
                  <a:srgbClr val="000000"/>
                </a:solidFill>
                <a:latin typeface="Arial"/>
                <a:ea typeface="Arial"/>
                <a:cs typeface="Arial"/>
                <a:sym typeface="Arial"/>
              </a:rPr>
              <a:t>Wind , Solar,Biomass and Waste </a:t>
            </a:r>
            <a:r>
              <a:rPr lang="en-GB" sz="1800">
                <a:solidFill>
                  <a:srgbClr val="000000"/>
                </a:solidFill>
                <a:latin typeface="Arial"/>
                <a:ea typeface="Arial"/>
                <a:cs typeface="Arial"/>
                <a:sym typeface="Arial"/>
              </a:rPr>
              <a:t>etc ..to generate electric power to feed the demand and reduce the utilization of natural resources like </a:t>
            </a:r>
            <a:r>
              <a:rPr b="1" lang="en-GB" sz="1800">
                <a:solidFill>
                  <a:srgbClr val="000000"/>
                </a:solidFill>
                <a:latin typeface="Arial"/>
                <a:ea typeface="Arial"/>
                <a:cs typeface="Arial"/>
                <a:sym typeface="Arial"/>
              </a:rPr>
              <a:t>coal,fuel</a:t>
            </a:r>
            <a:r>
              <a:rPr lang="en-GB" sz="1800">
                <a:solidFill>
                  <a:srgbClr val="000000"/>
                </a:solidFill>
                <a:latin typeface="Arial"/>
                <a:ea typeface="Arial"/>
                <a:cs typeface="Arial"/>
                <a:sym typeface="Arial"/>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1800">
                <a:solidFill>
                  <a:srgbClr val="1155CC"/>
                </a:solidFill>
                <a:latin typeface="Arial"/>
                <a:ea typeface="Arial"/>
                <a:cs typeface="Arial"/>
                <a:sym typeface="Arial"/>
              </a:rPr>
              <a:t>Non-Renewable Energy </a:t>
            </a:r>
            <a:endParaRPr b="1" sz="1800">
              <a:solidFill>
                <a:srgbClr val="1155CC"/>
              </a:solidFill>
              <a:latin typeface="Arial"/>
              <a:ea typeface="Arial"/>
              <a:cs typeface="Arial"/>
              <a:sym typeface="Arial"/>
            </a:endParaRPr>
          </a:p>
        </p:txBody>
      </p:sp>
      <p:sp>
        <p:nvSpPr>
          <p:cNvPr id="154" name="Google Shape;154;p1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400">
                <a:solidFill>
                  <a:srgbClr val="000000"/>
                </a:solidFill>
                <a:latin typeface="Arial"/>
                <a:ea typeface="Arial"/>
                <a:cs typeface="Arial"/>
                <a:sym typeface="Arial"/>
              </a:rPr>
              <a:t>Coal</a:t>
            </a:r>
            <a:r>
              <a:rPr lang="en-GB" sz="1400">
                <a:solidFill>
                  <a:srgbClr val="000000"/>
                </a:solidFill>
                <a:latin typeface="Arial"/>
                <a:ea typeface="Arial"/>
                <a:cs typeface="Arial"/>
                <a:sym typeface="Arial"/>
              </a:rPr>
              <a:t> : </a:t>
            </a:r>
            <a:r>
              <a:rPr b="1" lang="en-GB" sz="1400">
                <a:solidFill>
                  <a:srgbClr val="000000"/>
                </a:solidFill>
                <a:latin typeface="Arial"/>
                <a:ea typeface="Arial"/>
                <a:cs typeface="Arial"/>
                <a:sym typeface="Arial"/>
              </a:rPr>
              <a:t>Jharkhand</a:t>
            </a:r>
            <a:r>
              <a:rPr lang="en-GB" sz="1400">
                <a:solidFill>
                  <a:srgbClr val="000000"/>
                </a:solidFill>
                <a:latin typeface="Arial"/>
                <a:ea typeface="Arial"/>
                <a:cs typeface="Arial"/>
                <a:sym typeface="Arial"/>
              </a:rPr>
              <a:t> is one of the most coal producer to generate electricity.</a:t>
            </a:r>
            <a:endParaRPr sz="1400">
              <a:solidFill>
                <a:srgbClr val="000000"/>
              </a:solidFill>
              <a:latin typeface="Arial"/>
              <a:ea typeface="Arial"/>
              <a:cs typeface="Arial"/>
              <a:sym typeface="Arial"/>
            </a:endParaRPr>
          </a:p>
          <a:p>
            <a:pPr indent="0" lvl="0" marL="0" rtl="0" algn="l">
              <a:spcBef>
                <a:spcPts val="1600"/>
              </a:spcBef>
              <a:spcAft>
                <a:spcPts val="1600"/>
              </a:spcAft>
              <a:buNone/>
            </a:pPr>
            <a:r>
              <a:rPr b="1" lang="en-GB" sz="1400">
                <a:solidFill>
                  <a:srgbClr val="000000"/>
                </a:solidFill>
                <a:latin typeface="Arial"/>
                <a:ea typeface="Arial"/>
                <a:cs typeface="Arial"/>
                <a:sym typeface="Arial"/>
              </a:rPr>
              <a:t>Fuel</a:t>
            </a:r>
            <a:r>
              <a:rPr lang="en-GB" sz="1400">
                <a:solidFill>
                  <a:srgbClr val="000000"/>
                </a:solidFill>
                <a:latin typeface="Arial"/>
                <a:ea typeface="Arial"/>
                <a:cs typeface="Arial"/>
                <a:sym typeface="Arial"/>
              </a:rPr>
              <a:t> : </a:t>
            </a:r>
            <a:r>
              <a:rPr b="1" lang="en-GB" sz="1200">
                <a:solidFill>
                  <a:srgbClr val="222222"/>
                </a:solidFill>
                <a:highlight>
                  <a:srgbClr val="FFFFFF"/>
                </a:highlight>
                <a:latin typeface="Arial"/>
                <a:ea typeface="Arial"/>
                <a:cs typeface="Arial"/>
                <a:sym typeface="Arial"/>
              </a:rPr>
              <a:t>Assam</a:t>
            </a:r>
            <a:r>
              <a:rPr lang="en-GB" sz="1200">
                <a:solidFill>
                  <a:srgbClr val="222222"/>
                </a:solidFill>
                <a:highlight>
                  <a:srgbClr val="FFFFFF"/>
                </a:highlight>
                <a:latin typeface="Arial"/>
                <a:ea typeface="Arial"/>
                <a:cs typeface="Arial"/>
                <a:sym typeface="Arial"/>
              </a:rPr>
              <a:t> state has the highest percentage share.</a:t>
            </a:r>
            <a:endParaRPr sz="14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1800">
                <a:solidFill>
                  <a:srgbClr val="1155CC"/>
                </a:solidFill>
                <a:latin typeface="Arial"/>
                <a:ea typeface="Arial"/>
                <a:cs typeface="Arial"/>
                <a:sym typeface="Arial"/>
              </a:rPr>
              <a:t>Non-Renewable Resources:</a:t>
            </a:r>
            <a:endParaRPr b="1" sz="1800">
              <a:solidFill>
                <a:srgbClr val="1155CC"/>
              </a:solidFill>
              <a:latin typeface="Arial"/>
              <a:ea typeface="Arial"/>
              <a:cs typeface="Arial"/>
              <a:sym typeface="Arial"/>
            </a:endParaRPr>
          </a:p>
        </p:txBody>
      </p:sp>
      <p:sp>
        <p:nvSpPr>
          <p:cNvPr id="160" name="Google Shape;160;p18"/>
          <p:cNvSpPr txBox="1"/>
          <p:nvPr>
            <p:ph idx="1" type="body"/>
          </p:nvPr>
        </p:nvSpPr>
        <p:spPr>
          <a:xfrm>
            <a:off x="819150" y="160705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400">
                <a:solidFill>
                  <a:srgbClr val="000000"/>
                </a:solidFill>
                <a:latin typeface="Arial"/>
                <a:ea typeface="Arial"/>
                <a:cs typeface="Arial"/>
                <a:sym typeface="Arial"/>
              </a:rPr>
              <a:t>Wind Energy</a:t>
            </a:r>
            <a:r>
              <a:rPr lang="en-GB" sz="1400">
                <a:solidFill>
                  <a:srgbClr val="000000"/>
                </a:solidFill>
                <a:latin typeface="Arial"/>
                <a:ea typeface="Arial"/>
                <a:cs typeface="Arial"/>
                <a:sym typeface="Arial"/>
              </a:rPr>
              <a:t> : </a:t>
            </a:r>
            <a:r>
              <a:rPr b="1" lang="en-GB" sz="1400">
                <a:solidFill>
                  <a:srgbClr val="000000"/>
                </a:solidFill>
                <a:latin typeface="Arial"/>
                <a:ea typeface="Arial"/>
                <a:cs typeface="Arial"/>
                <a:sym typeface="Arial"/>
              </a:rPr>
              <a:t>Tamil Nadu</a:t>
            </a:r>
            <a:r>
              <a:rPr lang="en-GB" sz="1400">
                <a:solidFill>
                  <a:srgbClr val="000000"/>
                </a:solidFill>
                <a:latin typeface="Arial"/>
                <a:ea typeface="Arial"/>
                <a:cs typeface="Arial"/>
                <a:sym typeface="Arial"/>
              </a:rPr>
              <a:t> is the place we find largest wind power plants.</a:t>
            </a:r>
            <a:endParaRPr sz="1400">
              <a:solidFill>
                <a:srgbClr val="000000"/>
              </a:solidFill>
              <a:latin typeface="Arial"/>
              <a:ea typeface="Arial"/>
              <a:cs typeface="Arial"/>
              <a:sym typeface="Arial"/>
            </a:endParaRPr>
          </a:p>
          <a:p>
            <a:pPr indent="0" lvl="0" marL="0" rtl="0" algn="l">
              <a:spcBef>
                <a:spcPts val="1600"/>
              </a:spcBef>
              <a:spcAft>
                <a:spcPts val="0"/>
              </a:spcAft>
              <a:buClr>
                <a:srgbClr val="000000"/>
              </a:buClr>
              <a:buSzPts val="1100"/>
              <a:buFont typeface="Arial"/>
              <a:buNone/>
            </a:pPr>
            <a:r>
              <a:rPr b="1" lang="en-GB" sz="1400">
                <a:solidFill>
                  <a:srgbClr val="000000"/>
                </a:solidFill>
                <a:latin typeface="Arial"/>
                <a:ea typeface="Arial"/>
                <a:cs typeface="Arial"/>
                <a:sym typeface="Arial"/>
              </a:rPr>
              <a:t>Hydro Energy</a:t>
            </a:r>
            <a:r>
              <a:rPr lang="en-GB" sz="1400">
                <a:solidFill>
                  <a:srgbClr val="000000"/>
                </a:solidFill>
                <a:latin typeface="Arial"/>
                <a:ea typeface="Arial"/>
                <a:cs typeface="Arial"/>
                <a:sym typeface="Arial"/>
              </a:rPr>
              <a:t> :  </a:t>
            </a:r>
            <a:r>
              <a:rPr b="1" lang="en-GB" sz="1400">
                <a:solidFill>
                  <a:srgbClr val="000000"/>
                </a:solidFill>
                <a:latin typeface="Arial"/>
                <a:ea typeface="Arial"/>
                <a:cs typeface="Arial"/>
                <a:sym typeface="Arial"/>
              </a:rPr>
              <a:t>Maharashtra</a:t>
            </a:r>
            <a:r>
              <a:rPr lang="en-GB" sz="1400">
                <a:solidFill>
                  <a:srgbClr val="000000"/>
                </a:solidFill>
                <a:latin typeface="Arial"/>
                <a:ea typeface="Arial"/>
                <a:cs typeface="Arial"/>
                <a:sym typeface="Arial"/>
              </a:rPr>
              <a:t> is the place we find generating of hydro power is high</a:t>
            </a:r>
            <a:endParaRPr sz="1400">
              <a:solidFill>
                <a:srgbClr val="000000"/>
              </a:solidFill>
              <a:latin typeface="Arial"/>
              <a:ea typeface="Arial"/>
              <a:cs typeface="Arial"/>
              <a:sym typeface="Arial"/>
            </a:endParaRPr>
          </a:p>
          <a:p>
            <a:pPr indent="0" lvl="0" marL="0" rtl="0" algn="l">
              <a:spcBef>
                <a:spcPts val="1600"/>
              </a:spcBef>
              <a:spcAft>
                <a:spcPts val="0"/>
              </a:spcAft>
              <a:buClr>
                <a:srgbClr val="000000"/>
              </a:buClr>
              <a:buSzPts val="1100"/>
              <a:buFont typeface="Arial"/>
              <a:buNone/>
            </a:pPr>
            <a:r>
              <a:rPr b="1" lang="en-GB" sz="1400">
                <a:solidFill>
                  <a:srgbClr val="000000"/>
                </a:solidFill>
                <a:latin typeface="Arial"/>
                <a:ea typeface="Arial"/>
                <a:cs typeface="Arial"/>
                <a:sym typeface="Arial"/>
              </a:rPr>
              <a:t>Solar Energy</a:t>
            </a:r>
            <a:r>
              <a:rPr lang="en-GB" sz="1400">
                <a:solidFill>
                  <a:srgbClr val="000000"/>
                </a:solidFill>
                <a:latin typeface="Arial"/>
                <a:ea typeface="Arial"/>
                <a:cs typeface="Arial"/>
                <a:sym typeface="Arial"/>
              </a:rPr>
              <a:t> :  </a:t>
            </a:r>
            <a:r>
              <a:rPr b="1" lang="en-GB" sz="1400">
                <a:solidFill>
                  <a:srgbClr val="000000"/>
                </a:solidFill>
                <a:latin typeface="Arial"/>
                <a:ea typeface="Arial"/>
                <a:cs typeface="Arial"/>
                <a:sym typeface="Arial"/>
              </a:rPr>
              <a:t>Gujarat</a:t>
            </a:r>
            <a:r>
              <a:rPr lang="en-GB" sz="1400">
                <a:solidFill>
                  <a:srgbClr val="000000"/>
                </a:solidFill>
                <a:latin typeface="Arial"/>
                <a:ea typeface="Arial"/>
                <a:cs typeface="Arial"/>
                <a:sym typeface="Arial"/>
              </a:rPr>
              <a:t> is one of India's most solar-developed states</a:t>
            </a:r>
            <a:endParaRPr sz="1400">
              <a:solidFill>
                <a:srgbClr val="000000"/>
              </a:solidFill>
              <a:latin typeface="Arial"/>
              <a:ea typeface="Arial"/>
              <a:cs typeface="Arial"/>
              <a:sym typeface="Arial"/>
            </a:endParaRPr>
          </a:p>
          <a:p>
            <a:pPr indent="0" lvl="0" marL="0" rtl="0" algn="l">
              <a:spcBef>
                <a:spcPts val="1600"/>
              </a:spcBef>
              <a:spcAft>
                <a:spcPts val="0"/>
              </a:spcAft>
              <a:buClr>
                <a:srgbClr val="000000"/>
              </a:buClr>
              <a:buSzPts val="1100"/>
              <a:buFont typeface="Arial"/>
              <a:buNone/>
            </a:pPr>
            <a:r>
              <a:rPr b="1" lang="en-GB" sz="1400">
                <a:solidFill>
                  <a:srgbClr val="000000"/>
                </a:solidFill>
                <a:latin typeface="Arial"/>
                <a:ea typeface="Arial"/>
                <a:cs typeface="Arial"/>
                <a:sym typeface="Arial"/>
              </a:rPr>
              <a:t>Biomass and Waste Energy</a:t>
            </a:r>
            <a:r>
              <a:rPr lang="en-GB" sz="1400">
                <a:solidFill>
                  <a:srgbClr val="000000"/>
                </a:solidFill>
                <a:latin typeface="Arial"/>
                <a:ea typeface="Arial"/>
                <a:cs typeface="Arial"/>
                <a:sym typeface="Arial"/>
              </a:rPr>
              <a:t> : </a:t>
            </a:r>
            <a:r>
              <a:rPr b="1" lang="en-GB" sz="1400">
                <a:solidFill>
                  <a:srgbClr val="000000"/>
                </a:solidFill>
                <a:latin typeface="Arial"/>
                <a:ea typeface="Arial"/>
                <a:cs typeface="Arial"/>
                <a:sym typeface="Arial"/>
              </a:rPr>
              <a:t>Maharashtra, Uttar Pradesh and Karnataka</a:t>
            </a:r>
            <a:r>
              <a:rPr lang="en-GB" sz="1400">
                <a:solidFill>
                  <a:srgbClr val="000000"/>
                </a:solidFill>
                <a:latin typeface="Arial"/>
                <a:ea typeface="Arial"/>
                <a:cs typeface="Arial"/>
                <a:sym typeface="Arial"/>
              </a:rPr>
              <a:t> each one having more than 1 GW of Grid interacted biomass power</a:t>
            </a:r>
            <a:endParaRPr sz="14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GB" sz="1800">
                <a:solidFill>
                  <a:srgbClr val="1155CC"/>
                </a:solidFill>
                <a:latin typeface="Arial"/>
                <a:ea typeface="Arial"/>
                <a:cs typeface="Arial"/>
                <a:sym typeface="Arial"/>
              </a:rPr>
              <a:t>‘Purpose-driven’ data: What am I looking at?</a:t>
            </a:r>
            <a:endParaRPr b="1" sz="1800">
              <a:solidFill>
                <a:srgbClr val="1155CC"/>
              </a:solidFill>
              <a:latin typeface="Arial"/>
              <a:ea typeface="Arial"/>
              <a:cs typeface="Arial"/>
              <a:sym typeface="Arial"/>
            </a:endParaRPr>
          </a:p>
          <a:p>
            <a:pPr indent="0" lvl="0" marL="0" rtl="0" algn="l">
              <a:spcBef>
                <a:spcPts val="0"/>
              </a:spcBef>
              <a:spcAft>
                <a:spcPts val="0"/>
              </a:spcAft>
              <a:buNone/>
            </a:pPr>
            <a:r>
              <a:t/>
            </a:r>
            <a:endParaRPr/>
          </a:p>
        </p:txBody>
      </p:sp>
      <p:sp>
        <p:nvSpPr>
          <p:cNvPr id="166" name="Google Shape;166;p19"/>
          <p:cNvSpPr txBox="1"/>
          <p:nvPr>
            <p:ph idx="1" type="body"/>
          </p:nvPr>
        </p:nvSpPr>
        <p:spPr>
          <a:xfrm>
            <a:off x="819150" y="1444325"/>
            <a:ext cx="7505700" cy="2994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AutoNum type="arabicPeriod"/>
            </a:pPr>
            <a:r>
              <a:rPr lang="en-GB" sz="1400">
                <a:solidFill>
                  <a:srgbClr val="000000"/>
                </a:solidFill>
                <a:latin typeface="Arial"/>
                <a:ea typeface="Arial"/>
                <a:cs typeface="Arial"/>
                <a:sym typeface="Arial"/>
              </a:rPr>
              <a:t>At what price we are buying the resource and to what extent we are utilizing them correctly.</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lang="en-GB" sz="1400">
                <a:solidFill>
                  <a:srgbClr val="000000"/>
                </a:solidFill>
                <a:latin typeface="Arial"/>
                <a:ea typeface="Arial"/>
                <a:cs typeface="Arial"/>
                <a:sym typeface="Arial"/>
              </a:rPr>
              <a:t>Check Renewable vs non-Renewable usage.</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lang="en-GB" sz="1400">
                <a:solidFill>
                  <a:srgbClr val="000000"/>
                </a:solidFill>
                <a:latin typeface="Arial"/>
                <a:ea typeface="Arial"/>
                <a:cs typeface="Arial"/>
                <a:sym typeface="Arial"/>
              </a:rPr>
              <a:t>Climate conditions: Hydro power depends on rainfall, solar power: depends on sunlight to generate power.</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lang="en-GB" sz="1400">
                <a:solidFill>
                  <a:srgbClr val="000000"/>
                </a:solidFill>
                <a:latin typeface="Arial"/>
                <a:ea typeface="Arial"/>
                <a:cs typeface="Arial"/>
                <a:sym typeface="Arial"/>
              </a:rPr>
              <a:t>Availability of Non-Renewable resources and capacity it can generate.</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lang="en-GB" sz="1400">
                <a:solidFill>
                  <a:srgbClr val="000000"/>
                </a:solidFill>
                <a:latin typeface="Arial"/>
                <a:ea typeface="Arial"/>
                <a:cs typeface="Arial"/>
                <a:sym typeface="Arial"/>
              </a:rPr>
              <a:t>Individual state population and industrial growth of past few years growth.</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lang="en-GB" sz="1400">
                <a:solidFill>
                  <a:srgbClr val="000000"/>
                </a:solidFill>
                <a:latin typeface="Arial"/>
                <a:ea typeface="Arial"/>
                <a:cs typeface="Arial"/>
                <a:sym typeface="Arial"/>
              </a:rPr>
              <a:t>Every state will have some kind of resource but they may not  full fill their needs completely or  it might be non-renewable resource storing for future use.</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lang="en-GB" sz="1400">
                <a:solidFill>
                  <a:srgbClr val="000000"/>
                </a:solidFill>
                <a:latin typeface="Arial"/>
                <a:ea typeface="Arial"/>
                <a:cs typeface="Arial"/>
                <a:sym typeface="Arial"/>
              </a:rPr>
              <a:t>Which places are suitable for installing this industries like wind energy we require continuous wind to generate so, choosing the place near coastal areas we can find continuous air flowing which is right place to install.</a:t>
            </a:r>
            <a:endParaRPr sz="140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GB" sz="1800">
                <a:solidFill>
                  <a:srgbClr val="1155CC"/>
                </a:solidFill>
                <a:latin typeface="Arial"/>
                <a:ea typeface="Arial"/>
                <a:cs typeface="Arial"/>
                <a:sym typeface="Arial"/>
              </a:rPr>
              <a:t>Define what matters: Why am I looking at it?</a:t>
            </a:r>
            <a:endParaRPr b="1" sz="1800">
              <a:solidFill>
                <a:srgbClr val="1155CC"/>
              </a:solidFill>
              <a:latin typeface="Arial"/>
              <a:ea typeface="Arial"/>
              <a:cs typeface="Arial"/>
              <a:sym typeface="Arial"/>
            </a:endParaRPr>
          </a:p>
          <a:p>
            <a:pPr indent="0" lvl="0" marL="457200" rtl="0" algn="l">
              <a:spcBef>
                <a:spcPts val="0"/>
              </a:spcBef>
              <a:spcAft>
                <a:spcPts val="0"/>
              </a:spcAft>
              <a:buNone/>
            </a:pPr>
            <a:r>
              <a:t/>
            </a:r>
            <a:endParaRPr/>
          </a:p>
        </p:txBody>
      </p:sp>
      <p:sp>
        <p:nvSpPr>
          <p:cNvPr id="172" name="Google Shape;172;p20"/>
          <p:cNvSpPr txBox="1"/>
          <p:nvPr>
            <p:ph idx="1" type="body"/>
          </p:nvPr>
        </p:nvSpPr>
        <p:spPr>
          <a:xfrm>
            <a:off x="819150" y="1384525"/>
            <a:ext cx="7505700" cy="3175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AutoNum type="arabicPeriod"/>
            </a:pPr>
            <a:r>
              <a:rPr lang="en-GB" sz="1400">
                <a:solidFill>
                  <a:srgbClr val="000000"/>
                </a:solidFill>
                <a:latin typeface="Arial"/>
                <a:ea typeface="Arial"/>
                <a:cs typeface="Arial"/>
                <a:sym typeface="Arial"/>
              </a:rPr>
              <a:t>India is short of power mostly from the southern region , and thus, new renewable capacity produces electricity for an undersupplied market.</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lang="en-GB" sz="1400">
                <a:solidFill>
                  <a:srgbClr val="000000"/>
                </a:solidFill>
                <a:latin typeface="Arial"/>
                <a:ea typeface="Arial"/>
                <a:cs typeface="Arial"/>
                <a:sym typeface="Arial"/>
              </a:rPr>
              <a:t>Renewable electricity prices are similar to those of electricity from other sources.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lang="en-GB" sz="1400">
                <a:solidFill>
                  <a:srgbClr val="000000"/>
                </a:solidFill>
                <a:latin typeface="Arial"/>
                <a:ea typeface="Arial"/>
                <a:cs typeface="Arial"/>
                <a:sym typeface="Arial"/>
              </a:rPr>
              <a:t>Renewable capacity is faster to market than alternatives such as coal-fired power.</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lang="en-GB" sz="1400">
                <a:solidFill>
                  <a:srgbClr val="000000"/>
                </a:solidFill>
                <a:latin typeface="Arial"/>
                <a:ea typeface="Arial"/>
                <a:cs typeface="Arial"/>
                <a:sym typeface="Arial"/>
              </a:rPr>
              <a:t>Increasing the investors and industrialist in this energy field to help the states which they are need and they are not able to install them.</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lang="en-GB" sz="1400">
                <a:solidFill>
                  <a:srgbClr val="000000"/>
                </a:solidFill>
                <a:latin typeface="Arial"/>
                <a:ea typeface="Arial"/>
                <a:cs typeface="Arial"/>
                <a:sym typeface="Arial"/>
              </a:rPr>
              <a:t>Solar tariff trend in the last few years.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lang="en-GB" sz="1400">
                <a:solidFill>
                  <a:srgbClr val="000000"/>
                </a:solidFill>
                <a:latin typeface="Arial"/>
                <a:ea typeface="Arial"/>
                <a:cs typeface="Arial"/>
                <a:sym typeface="Arial"/>
              </a:rPr>
              <a:t>Investments and financing.</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lang="en-GB" sz="1400">
                <a:solidFill>
                  <a:srgbClr val="000000"/>
                </a:solidFill>
                <a:latin typeface="Arial"/>
                <a:ea typeface="Arial"/>
                <a:cs typeface="Arial"/>
                <a:sym typeface="Arial"/>
              </a:rPr>
              <a:t>Renewable energy is attractive to power utilities that are contracting new long-term capacity, and in addition, this avoids them the burden of take-or-pay contracts and fuel risk.</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lang="en-GB" sz="1400">
                <a:solidFill>
                  <a:srgbClr val="000000"/>
                </a:solidFill>
                <a:latin typeface="Arial"/>
                <a:ea typeface="Arial"/>
                <a:cs typeface="Arial"/>
                <a:sym typeface="Arial"/>
              </a:rPr>
              <a:t>Trying to utilise more Renewable energy.</a:t>
            </a:r>
            <a:endParaRPr sz="1400">
              <a:solidFill>
                <a:srgbClr val="000000"/>
              </a:solidFill>
              <a:latin typeface="Arial"/>
              <a:ea typeface="Arial"/>
              <a:cs typeface="Arial"/>
              <a:sym typeface="Arial"/>
            </a:endParaRPr>
          </a:p>
          <a:p>
            <a:pPr indent="0" lvl="0" marL="457200" rtl="0" algn="l">
              <a:spcBef>
                <a:spcPts val="1600"/>
              </a:spcBef>
              <a:spcAft>
                <a:spcPts val="0"/>
              </a:spcAft>
              <a:buNone/>
            </a:pPr>
            <a:r>
              <a:t/>
            </a:r>
            <a:endParaRPr sz="11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819150" y="6687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GB" sz="1800">
                <a:solidFill>
                  <a:srgbClr val="1155CC"/>
                </a:solidFill>
                <a:latin typeface="Arial"/>
                <a:ea typeface="Arial"/>
                <a:cs typeface="Arial"/>
                <a:sym typeface="Arial"/>
              </a:rPr>
              <a:t>Ask the right questions: Put the question horse before the data-collection cart</a:t>
            </a:r>
            <a:endParaRPr b="1" sz="1800">
              <a:solidFill>
                <a:srgbClr val="1155CC"/>
              </a:solidFill>
              <a:latin typeface="Arial"/>
              <a:ea typeface="Arial"/>
              <a:cs typeface="Arial"/>
              <a:sym typeface="Arial"/>
            </a:endParaRPr>
          </a:p>
          <a:p>
            <a:pPr indent="0" lvl="0" marL="0" rtl="0" algn="l">
              <a:spcBef>
                <a:spcPts val="0"/>
              </a:spcBef>
              <a:spcAft>
                <a:spcPts val="0"/>
              </a:spcAft>
              <a:buNone/>
            </a:pPr>
            <a:r>
              <a:t/>
            </a:r>
            <a:endParaRPr/>
          </a:p>
        </p:txBody>
      </p:sp>
      <p:sp>
        <p:nvSpPr>
          <p:cNvPr id="178" name="Google Shape;178;p21"/>
          <p:cNvSpPr txBox="1"/>
          <p:nvPr>
            <p:ph idx="1" type="body"/>
          </p:nvPr>
        </p:nvSpPr>
        <p:spPr>
          <a:xfrm>
            <a:off x="819150" y="1623350"/>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AutoNum type="arabicPeriod"/>
            </a:pPr>
            <a:r>
              <a:rPr lang="en-GB" sz="1400">
                <a:solidFill>
                  <a:srgbClr val="000000"/>
                </a:solidFill>
                <a:latin typeface="Arial"/>
                <a:ea typeface="Arial"/>
                <a:cs typeface="Arial"/>
                <a:sym typeface="Arial"/>
              </a:rPr>
              <a:t>How can decrease the power generation from non-renewable and utilize renewable more?</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lang="en-GB" sz="1400">
                <a:solidFill>
                  <a:srgbClr val="000000"/>
                </a:solidFill>
                <a:latin typeface="Arial"/>
                <a:ea typeface="Arial"/>
                <a:cs typeface="Arial"/>
                <a:sym typeface="Arial"/>
              </a:rPr>
              <a:t>Are the industrialist are ready to invest in these fields and to what extent they can serve the need?</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lang="en-GB" sz="1400">
                <a:solidFill>
                  <a:srgbClr val="000000"/>
                </a:solidFill>
                <a:latin typeface="Arial"/>
                <a:ea typeface="Arial"/>
                <a:cs typeface="Arial"/>
                <a:sym typeface="Arial"/>
              </a:rPr>
              <a:t>How can we improve Production from less cost long life?</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lang="en-GB" sz="1400">
                <a:solidFill>
                  <a:srgbClr val="000000"/>
                </a:solidFill>
                <a:latin typeface="Arial"/>
                <a:ea typeface="Arial"/>
                <a:cs typeface="Arial"/>
                <a:sym typeface="Arial"/>
              </a:rPr>
              <a:t>How long it will take to construct and come to existence?</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lang="en-GB" sz="1400">
                <a:solidFill>
                  <a:srgbClr val="000000"/>
                </a:solidFill>
                <a:latin typeface="Arial"/>
                <a:ea typeface="Arial"/>
                <a:cs typeface="Arial"/>
                <a:sym typeface="Arial"/>
              </a:rPr>
              <a:t>Is that cost effective?</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lang="en-GB" sz="1400">
                <a:solidFill>
                  <a:srgbClr val="000000"/>
                </a:solidFill>
                <a:latin typeface="Arial"/>
                <a:ea typeface="Arial"/>
                <a:cs typeface="Arial"/>
                <a:sym typeface="Arial"/>
              </a:rPr>
              <a:t>How can we optimize Labour recruitment and their maintenance?</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lang="en-GB" sz="1400">
                <a:solidFill>
                  <a:srgbClr val="000000"/>
                </a:solidFill>
                <a:latin typeface="Arial"/>
                <a:ea typeface="Arial"/>
                <a:cs typeface="Arial"/>
                <a:sym typeface="Arial"/>
              </a:rPr>
              <a:t>How long we can utilize this Non-Renewable resources in future?</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lang="en-GB" sz="1400">
                <a:solidFill>
                  <a:srgbClr val="000000"/>
                </a:solidFill>
                <a:latin typeface="Arial"/>
                <a:ea typeface="Arial"/>
                <a:cs typeface="Arial"/>
                <a:sym typeface="Arial"/>
              </a:rPr>
              <a:t>Is there any support or incentives from the government as they are building industry and supplying the power?</a:t>
            </a:r>
            <a:endParaRPr sz="14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