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5143500" cx="9144000"/>
  <p:notesSz cx="6858000" cy="9144000"/>
  <p:embeddedFontLst>
    <p:embeddedFont>
      <p:font typeface="Nunito"/>
      <p:regular r:id="rId33"/>
      <p:bold r:id="rId34"/>
      <p:italic r:id="rId35"/>
      <p:boldItalic r:id="rId36"/>
    </p:embeddedFont>
    <p:embeddedFont>
      <p:font typeface="Maven Pro"/>
      <p:regular r:id="rId37"/>
      <p:bold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Nunito-regular.fntdata"/><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Nunito-italic.fntdata"/><Relationship Id="rId12" Type="http://schemas.openxmlformats.org/officeDocument/2006/relationships/slide" Target="slides/slide8.xml"/><Relationship Id="rId34" Type="http://schemas.openxmlformats.org/officeDocument/2006/relationships/font" Target="fonts/Nunito-bold.fntdata"/><Relationship Id="rId15" Type="http://schemas.openxmlformats.org/officeDocument/2006/relationships/slide" Target="slides/slide11.xml"/><Relationship Id="rId37" Type="http://schemas.openxmlformats.org/officeDocument/2006/relationships/font" Target="fonts/MavenPro-regular.fntdata"/><Relationship Id="rId14" Type="http://schemas.openxmlformats.org/officeDocument/2006/relationships/slide" Target="slides/slide10.xml"/><Relationship Id="rId36" Type="http://schemas.openxmlformats.org/officeDocument/2006/relationships/font" Target="fonts/Nunito-boldItalic.fntdata"/><Relationship Id="rId17" Type="http://schemas.openxmlformats.org/officeDocument/2006/relationships/slide" Target="slides/slide13.xml"/><Relationship Id="rId16" Type="http://schemas.openxmlformats.org/officeDocument/2006/relationships/slide" Target="slides/slide12.xml"/><Relationship Id="rId38" Type="http://schemas.openxmlformats.org/officeDocument/2006/relationships/font" Target="fonts/MavenPro-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4f2ed2529a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4f2ed2529a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g4fb8c60702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4fb8c6070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4f2ed2529a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4f2ed2529a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g4fb8c6070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4fb8c6070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4f2ed2529a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4f2ed2529a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g4f2ed2529a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4f2ed2529a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4fcc0ae5b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4fcc0ae5b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g4fb8c60702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4fb8c60702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g4f2ed2529a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4f2ed2529a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g4f2ed2529a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4f2ed2529a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4f2c309e7e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4f2c309e7e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g4fb8c6070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4fb8c6070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g4fb8c6070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4fb8c6070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Google Shape;418;g4fb8c6070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4fb8c6070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Google Shape;424;g4fb8c6070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4fb8c6070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g4fb8c6070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4fb8c6070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g4fb8c6070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4fb8c6070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Google Shape;443;g4fb8c60702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4fb8c60702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Google Shape;450;g4fb8c6070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4fb8c6070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4" name="Shape 454"/>
        <p:cNvGrpSpPr/>
        <p:nvPr/>
      </p:nvGrpSpPr>
      <p:grpSpPr>
        <a:xfrm>
          <a:off x="0" y="0"/>
          <a:ext cx="0" cy="0"/>
          <a:chOff x="0" y="0"/>
          <a:chExt cx="0" cy="0"/>
        </a:xfrm>
      </p:grpSpPr>
      <p:sp>
        <p:nvSpPr>
          <p:cNvPr id="455" name="Google Shape;455;g4fb8c60702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4fb8c60702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4f2c309e7e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4f2c309e7e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4f2c309e7e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4f2c309e7e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4f2ed2529a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4f2ed2529a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4f2ed2529a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4f2ed2529a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4fcc0ae5b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4fcc0ae5b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4f2ed2529a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4f2ed2529a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4f2ed2529a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4f2ed2529a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entm.ag/x35"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7.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jpg"/><Relationship Id="rId4" Type="http://schemas.openxmlformats.org/officeDocument/2006/relationships/image" Target="../media/image10.jpg"/><Relationship Id="rId5" Type="http://schemas.openxmlformats.org/officeDocument/2006/relationships/image" Target="../media/image14.jpg"/><Relationship Id="rId6" Type="http://schemas.openxmlformats.org/officeDocument/2006/relationships/image" Target="../media/image1.jpg"/><Relationship Id="rId7" Type="http://schemas.openxmlformats.org/officeDocument/2006/relationships/image" Target="../media/image3.jpg"/><Relationship Id="rId8"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jpg"/><Relationship Id="rId4" Type="http://schemas.openxmlformats.org/officeDocument/2006/relationships/image" Target="../media/image6.jpg"/><Relationship Id="rId5" Type="http://schemas.openxmlformats.org/officeDocument/2006/relationships/image" Target="../media/image9.jpg"/><Relationship Id="rId6" Type="http://schemas.openxmlformats.org/officeDocument/2006/relationships/image" Target="../media/image34.png"/><Relationship Id="rId7" Type="http://schemas.openxmlformats.org/officeDocument/2006/relationships/image" Target="../media/image35.png"/><Relationship Id="rId8" Type="http://schemas.openxmlformats.org/officeDocument/2006/relationships/image" Target="../media/image2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jpg"/><Relationship Id="rId4" Type="http://schemas.openxmlformats.org/officeDocument/2006/relationships/image" Target="../media/image5.jpg"/><Relationship Id="rId5" Type="http://schemas.openxmlformats.org/officeDocument/2006/relationships/image" Target="../media/image2.jpg"/><Relationship Id="rId6" Type="http://schemas.openxmlformats.org/officeDocument/2006/relationships/image" Target="../media/image23.png"/><Relationship Id="rId7" Type="http://schemas.openxmlformats.org/officeDocument/2006/relationships/image" Target="../media/image32.png"/><Relationship Id="rId8" Type="http://schemas.openxmlformats.org/officeDocument/2006/relationships/image" Target="../media/image2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glassdoor.com/blog/10-companies-with-amazing-career-opportunities-hiring-now/" TargetMode="External"/><Relationship Id="rId4" Type="http://schemas.openxmlformats.org/officeDocument/2006/relationships/hyperlink" Target="https://www.glassdoor.com/blog/skill-set-upgrad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494775" y="580250"/>
            <a:ext cx="6601200" cy="2395500"/>
          </a:xfrm>
          <a:prstGeom prst="rect">
            <a:avLst/>
          </a:prstGeom>
        </p:spPr>
        <p:txBody>
          <a:bodyPr anchorCtr="0" anchor="ctr" bIns="91425" lIns="91425" spcFirstLastPara="1" rIns="91425" wrap="square" tIns="91425">
            <a:noAutofit/>
          </a:bodyPr>
          <a:lstStyle/>
          <a:p>
            <a:pPr indent="0" lvl="0" marL="0" rtl="0" algn="l">
              <a:lnSpc>
                <a:spcPct val="125000"/>
              </a:lnSpc>
              <a:spcBef>
                <a:spcPts val="0"/>
              </a:spcBef>
              <a:spcAft>
                <a:spcPts val="0"/>
              </a:spcAft>
              <a:buClr>
                <a:srgbClr val="000000"/>
              </a:buClr>
              <a:buSzPts val="1100"/>
              <a:buFont typeface="Arial"/>
              <a:buNone/>
            </a:pPr>
            <a:r>
              <a:rPr b="0" lang="en" sz="3000">
                <a:solidFill>
                  <a:srgbClr val="FFFFFF"/>
                </a:solidFill>
                <a:latin typeface="Arial"/>
                <a:ea typeface="Arial"/>
                <a:cs typeface="Arial"/>
                <a:sym typeface="Arial"/>
              </a:rPr>
              <a:t>Employee Reviews On Top Listed MNC’s Helpfull For Future Generations On Their Carrier Goals</a:t>
            </a:r>
            <a:endParaRPr b="0" sz="3000">
              <a:solidFill>
                <a:srgbClr val="FFFFFF"/>
              </a:solidFill>
              <a:latin typeface="Arial"/>
              <a:ea typeface="Arial"/>
              <a:cs typeface="Arial"/>
              <a:sym typeface="Arial"/>
            </a:endParaRPr>
          </a:p>
          <a:p>
            <a:pPr indent="0" lvl="0" marL="0" rtl="0" algn="l">
              <a:spcBef>
                <a:spcPts val="600"/>
              </a:spcBef>
              <a:spcAft>
                <a:spcPts val="0"/>
              </a:spcAft>
              <a:buNone/>
            </a:pPr>
            <a:r>
              <a:t/>
            </a:r>
            <a:endParaRPr/>
          </a:p>
        </p:txBody>
      </p:sp>
      <p:sp>
        <p:nvSpPr>
          <p:cNvPr id="278" name="Google Shape;278;p13"/>
          <p:cNvSpPr txBox="1"/>
          <p:nvPr>
            <p:ph idx="1" type="subTitle"/>
          </p:nvPr>
        </p:nvSpPr>
        <p:spPr>
          <a:xfrm>
            <a:off x="3575525" y="3943000"/>
            <a:ext cx="21663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Mynampati Prudvi</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22"/>
          <p:cNvSpPr txBox="1"/>
          <p:nvPr>
            <p:ph type="title"/>
          </p:nvPr>
        </p:nvSpPr>
        <p:spPr>
          <a:xfrm>
            <a:off x="1287800" y="2878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212121"/>
                </a:solidFill>
                <a:highlight>
                  <a:srgbClr val="FFFFFF"/>
                </a:highlight>
                <a:latin typeface="Arial"/>
                <a:ea typeface="Arial"/>
                <a:cs typeface="Arial"/>
                <a:sym typeface="Arial"/>
              </a:rPr>
              <a:t>2.</a:t>
            </a:r>
            <a:r>
              <a:rPr lang="en" sz="2400">
                <a:solidFill>
                  <a:srgbClr val="1155CC"/>
                </a:solidFill>
                <a:highlight>
                  <a:srgbClr val="FFFFFF"/>
                </a:highlight>
                <a:latin typeface="Arial"/>
                <a:ea typeface="Arial"/>
                <a:cs typeface="Arial"/>
                <a:sym typeface="Arial"/>
              </a:rPr>
              <a:t> </a:t>
            </a:r>
            <a:r>
              <a:rPr lang="en" sz="2400">
                <a:solidFill>
                  <a:srgbClr val="1155CC"/>
                </a:solidFill>
                <a:highlight>
                  <a:srgbClr val="FFFFFF"/>
                </a:highlight>
                <a:latin typeface="Arial"/>
                <a:ea typeface="Arial"/>
                <a:cs typeface="Arial"/>
                <a:sym typeface="Arial"/>
              </a:rPr>
              <a:t>How </a:t>
            </a:r>
            <a:r>
              <a:rPr lang="en" sz="2400">
                <a:solidFill>
                  <a:srgbClr val="1155CC"/>
                </a:solidFill>
                <a:highlight>
                  <a:srgbClr val="FFFFFF"/>
                </a:highlight>
                <a:latin typeface="Arial"/>
                <a:ea typeface="Arial"/>
                <a:cs typeface="Arial"/>
                <a:sym typeface="Arial"/>
              </a:rPr>
              <a:t>is the company performing</a:t>
            </a:r>
            <a:r>
              <a:rPr lang="en" sz="2400">
                <a:solidFill>
                  <a:srgbClr val="212121"/>
                </a:solidFill>
                <a:highlight>
                  <a:srgbClr val="FFFFFF"/>
                </a:highlight>
                <a:latin typeface="Arial"/>
                <a:ea typeface="Arial"/>
                <a:cs typeface="Arial"/>
                <a:sym typeface="Arial"/>
              </a:rPr>
              <a:t>?</a:t>
            </a:r>
            <a:endParaRPr sz="2400">
              <a:latin typeface="Arial"/>
              <a:ea typeface="Arial"/>
              <a:cs typeface="Arial"/>
              <a:sym typeface="Arial"/>
            </a:endParaRPr>
          </a:p>
        </p:txBody>
      </p:sp>
      <p:sp>
        <p:nvSpPr>
          <p:cNvPr id="352" name="Google Shape;352;p22"/>
          <p:cNvSpPr txBox="1"/>
          <p:nvPr>
            <p:ph idx="1" type="body"/>
          </p:nvPr>
        </p:nvSpPr>
        <p:spPr>
          <a:xfrm>
            <a:off x="780050" y="787200"/>
            <a:ext cx="8046000" cy="3342000"/>
          </a:xfrm>
          <a:prstGeom prst="rect">
            <a:avLst/>
          </a:prstGeom>
        </p:spPr>
        <p:txBody>
          <a:bodyPr anchorCtr="0" anchor="t" bIns="91425" lIns="91425" spcFirstLastPara="1" rIns="91425" wrap="square" tIns="91425">
            <a:noAutofit/>
          </a:bodyPr>
          <a:lstStyle/>
          <a:p>
            <a:pPr indent="-314325" lvl="0" marL="457200" rtl="0" algn="l">
              <a:spcBef>
                <a:spcPts val="900"/>
              </a:spcBef>
              <a:spcAft>
                <a:spcPts val="0"/>
              </a:spcAft>
              <a:buClr>
                <a:srgbClr val="404040"/>
              </a:buClr>
              <a:buSzPts val="1350"/>
              <a:buFont typeface="Arial"/>
              <a:buChar char="●"/>
            </a:pPr>
            <a:r>
              <a:rPr lang="en" sz="1800">
                <a:solidFill>
                  <a:srgbClr val="212121"/>
                </a:solidFill>
                <a:highlight>
                  <a:srgbClr val="FFFFFF"/>
                </a:highlight>
                <a:latin typeface="Arial"/>
                <a:ea typeface="Arial"/>
                <a:cs typeface="Arial"/>
                <a:sym typeface="Arial"/>
              </a:rPr>
              <a:t>Before we get into this, it’s worth taking a moment to think about what that question really means. At first glance, it’s about the company’s financial fortunes– a healthy balance sheet bodes well for your own future with the firm.</a:t>
            </a:r>
            <a:endParaRPr sz="1800">
              <a:solidFill>
                <a:srgbClr val="212121"/>
              </a:solidFill>
              <a:highlight>
                <a:srgbClr val="FFFFFF"/>
              </a:highlight>
              <a:latin typeface="Arial"/>
              <a:ea typeface="Arial"/>
              <a:cs typeface="Arial"/>
              <a:sym typeface="Arial"/>
            </a:endParaRPr>
          </a:p>
          <a:p>
            <a:pPr indent="-314325" lvl="0" marL="457200" rtl="0" algn="l">
              <a:spcBef>
                <a:spcPts val="0"/>
              </a:spcBef>
              <a:spcAft>
                <a:spcPts val="0"/>
              </a:spcAft>
              <a:buClr>
                <a:srgbClr val="404040"/>
              </a:buClr>
              <a:buSzPts val="1350"/>
              <a:buFont typeface="Arial"/>
              <a:buChar char="●"/>
            </a:pPr>
            <a:r>
              <a:rPr lang="en" sz="1800">
                <a:solidFill>
                  <a:srgbClr val="222222"/>
                </a:solidFill>
                <a:highlight>
                  <a:srgbClr val="FFFFFF"/>
                </a:highlight>
                <a:latin typeface="Arial"/>
                <a:ea typeface="Arial"/>
                <a:cs typeface="Arial"/>
                <a:sym typeface="Arial"/>
              </a:rPr>
              <a:t>There may be plenty of ways to keep a company performance on top in market.</a:t>
            </a:r>
            <a:r>
              <a:rPr lang="en" sz="1800">
                <a:solidFill>
                  <a:srgbClr val="212121"/>
                </a:solidFill>
                <a:highlight>
                  <a:srgbClr val="FFFFFF"/>
                </a:highlight>
                <a:latin typeface="Arial"/>
                <a:ea typeface="Arial"/>
                <a:cs typeface="Arial"/>
                <a:sym typeface="Arial"/>
              </a:rPr>
              <a:t>, whether it’s following them on LinkedIn or just targeting news stories about them.</a:t>
            </a:r>
            <a:endParaRPr sz="1800">
              <a:solidFill>
                <a:srgbClr val="212121"/>
              </a:solidFill>
              <a:highlight>
                <a:srgbClr val="FFFFFF"/>
              </a:highlight>
              <a:latin typeface="Arial"/>
              <a:ea typeface="Arial"/>
              <a:cs typeface="Arial"/>
              <a:sym typeface="Arial"/>
            </a:endParaRPr>
          </a:p>
          <a:p>
            <a:pPr indent="-314325" lvl="0" marL="457200" rtl="0" algn="l">
              <a:spcBef>
                <a:spcPts val="0"/>
              </a:spcBef>
              <a:spcAft>
                <a:spcPts val="0"/>
              </a:spcAft>
              <a:buClr>
                <a:srgbClr val="404040"/>
              </a:buClr>
              <a:buSzPts val="1350"/>
              <a:buFont typeface="Arial"/>
              <a:buChar char="●"/>
            </a:pPr>
            <a:r>
              <a:rPr lang="en" sz="1800">
                <a:solidFill>
                  <a:srgbClr val="212121"/>
                </a:solidFill>
                <a:highlight>
                  <a:srgbClr val="FFFFFF"/>
                </a:highlight>
                <a:latin typeface="Arial"/>
                <a:ea typeface="Arial"/>
                <a:cs typeface="Arial"/>
                <a:sym typeface="Arial"/>
              </a:rPr>
              <a:t>Payscale also found that employee retention was the number one priority of these top performers. As  “satisfied employees are the most important assets a company can have.</a:t>
            </a:r>
            <a:endParaRPr sz="1800">
              <a:solidFill>
                <a:srgbClr val="212121"/>
              </a:solidFill>
              <a:highlight>
                <a:srgbClr val="FFFFFF"/>
              </a:highlight>
              <a:latin typeface="Arial"/>
              <a:ea typeface="Arial"/>
              <a:cs typeface="Arial"/>
              <a:sym typeface="Arial"/>
            </a:endParaRPr>
          </a:p>
          <a:p>
            <a:pPr indent="-314325" lvl="0" marL="457200" rtl="0" algn="l">
              <a:spcBef>
                <a:spcPts val="0"/>
              </a:spcBef>
              <a:spcAft>
                <a:spcPts val="0"/>
              </a:spcAft>
              <a:buClr>
                <a:srgbClr val="404040"/>
              </a:buClr>
              <a:buSzPts val="1350"/>
              <a:buFont typeface="Arial"/>
              <a:buChar char="●"/>
            </a:pPr>
            <a:r>
              <a:rPr lang="en" sz="1800">
                <a:solidFill>
                  <a:srgbClr val="212121"/>
                </a:solidFill>
                <a:highlight>
                  <a:srgbClr val="FFFFFF"/>
                </a:highlight>
                <a:latin typeface="Arial"/>
                <a:ea typeface="Arial"/>
                <a:cs typeface="Arial"/>
                <a:sym typeface="Arial"/>
              </a:rPr>
              <a:t> They are more productive, </a:t>
            </a:r>
            <a:r>
              <a:rPr lang="en" sz="1800" u="sng">
                <a:solidFill>
                  <a:srgbClr val="1289C4"/>
                </a:solidFill>
                <a:highlight>
                  <a:srgbClr val="FFFFFF"/>
                </a:highlight>
                <a:latin typeface="Arial"/>
                <a:ea typeface="Arial"/>
                <a:cs typeface="Arial"/>
                <a:sym typeface="Arial"/>
                <a:hlinkClick r:id="rId3"/>
              </a:rPr>
              <a:t>motivated and loyal,</a:t>
            </a:r>
            <a:r>
              <a:rPr lang="en" sz="1800">
                <a:solidFill>
                  <a:srgbClr val="212121"/>
                </a:solidFill>
                <a:highlight>
                  <a:srgbClr val="FFFFFF"/>
                </a:highlight>
                <a:latin typeface="Arial"/>
                <a:ea typeface="Arial"/>
                <a:cs typeface="Arial"/>
                <a:sym typeface="Arial"/>
              </a:rPr>
              <a:t> which improves an organization’s chances of success.”</a:t>
            </a:r>
            <a:endParaRPr sz="1800">
              <a:solidFill>
                <a:srgbClr val="212121"/>
              </a:solidFill>
              <a:highlight>
                <a:srgbClr val="FFFFFF"/>
              </a:highlight>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pic>
        <p:nvPicPr>
          <p:cNvPr id="357" name="Google Shape;357;p23"/>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2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212121"/>
                </a:solidFill>
                <a:highlight>
                  <a:srgbClr val="FFFFFF"/>
                </a:highlight>
                <a:latin typeface="Arial"/>
                <a:ea typeface="Arial"/>
                <a:cs typeface="Arial"/>
                <a:sym typeface="Arial"/>
              </a:rPr>
              <a:t>3. </a:t>
            </a:r>
            <a:r>
              <a:rPr lang="en" sz="2400">
                <a:solidFill>
                  <a:srgbClr val="1155CC"/>
                </a:solidFill>
                <a:highlight>
                  <a:srgbClr val="FFFFFF"/>
                </a:highlight>
                <a:latin typeface="Arial"/>
                <a:ea typeface="Arial"/>
                <a:cs typeface="Arial"/>
                <a:sym typeface="Arial"/>
              </a:rPr>
              <a:t>Work-life balance – what do they expect from you</a:t>
            </a:r>
            <a:r>
              <a:rPr lang="en" sz="2400">
                <a:solidFill>
                  <a:srgbClr val="212121"/>
                </a:solidFill>
                <a:highlight>
                  <a:srgbClr val="FFFFFF"/>
                </a:highlight>
                <a:latin typeface="Arial"/>
                <a:ea typeface="Arial"/>
                <a:cs typeface="Arial"/>
                <a:sym typeface="Arial"/>
              </a:rPr>
              <a:t>?</a:t>
            </a:r>
            <a:endParaRPr sz="2400">
              <a:latin typeface="Arial"/>
              <a:ea typeface="Arial"/>
              <a:cs typeface="Arial"/>
              <a:sym typeface="Arial"/>
            </a:endParaRPr>
          </a:p>
        </p:txBody>
      </p:sp>
      <p:sp>
        <p:nvSpPr>
          <p:cNvPr id="363" name="Google Shape;363;p2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4325" lvl="0" marL="457200" rtl="0" algn="l">
              <a:spcBef>
                <a:spcPts val="900"/>
              </a:spcBef>
              <a:spcAft>
                <a:spcPts val="0"/>
              </a:spcAft>
              <a:buClr>
                <a:srgbClr val="404040"/>
              </a:buClr>
              <a:buSzPts val="1350"/>
              <a:buFont typeface="Arial"/>
              <a:buChar char="●"/>
            </a:pPr>
            <a:r>
              <a:rPr lang="en" sz="1800">
                <a:solidFill>
                  <a:srgbClr val="212121"/>
                </a:solidFill>
                <a:highlight>
                  <a:srgbClr val="FFFFFF"/>
                </a:highlight>
                <a:latin typeface="Arial"/>
                <a:ea typeface="Arial"/>
                <a:cs typeface="Arial"/>
                <a:sym typeface="Arial"/>
              </a:rPr>
              <a:t>It’s important to find out everything possible in terms of how the company and in particular your new manager approaches their relationship with employees.</a:t>
            </a:r>
            <a:endParaRPr sz="1800">
              <a:solidFill>
                <a:srgbClr val="212121"/>
              </a:solidFill>
              <a:highlight>
                <a:srgbClr val="FFFFFF"/>
              </a:highlight>
              <a:latin typeface="Arial"/>
              <a:ea typeface="Arial"/>
              <a:cs typeface="Arial"/>
              <a:sym typeface="Arial"/>
            </a:endParaRPr>
          </a:p>
          <a:p>
            <a:pPr indent="-314325" lvl="0" marL="457200" rtl="0" algn="l">
              <a:spcBef>
                <a:spcPts val="0"/>
              </a:spcBef>
              <a:spcAft>
                <a:spcPts val="0"/>
              </a:spcAft>
              <a:buClr>
                <a:srgbClr val="404040"/>
              </a:buClr>
              <a:buSzPts val="1350"/>
              <a:buFont typeface="Arial"/>
              <a:buChar char="●"/>
            </a:pPr>
            <a:r>
              <a:rPr lang="en" sz="1800">
                <a:solidFill>
                  <a:srgbClr val="212121"/>
                </a:solidFill>
                <a:highlight>
                  <a:srgbClr val="FFFFFF"/>
                </a:highlight>
                <a:latin typeface="Arial"/>
                <a:ea typeface="Arial"/>
                <a:cs typeface="Arial"/>
                <a:sym typeface="Arial"/>
              </a:rPr>
              <a:t> For this, remember the power of social networking– research whether any of your connections work for the firm, or perhaps more tellingly, have worked there in the past. Find out about the role, the team and the manager.</a:t>
            </a:r>
            <a:endParaRPr sz="18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pic>
        <p:nvPicPr>
          <p:cNvPr id="368" name="Google Shape;368;p25"/>
          <p:cNvPicPr preferRelativeResize="0"/>
          <p:nvPr/>
        </p:nvPicPr>
        <p:blipFill>
          <a:blip r:embed="rId3">
            <a:alphaModFix/>
          </a:blip>
          <a:stretch>
            <a:fillRect/>
          </a:stretch>
        </p:blipFill>
        <p:spPr>
          <a:xfrm>
            <a:off x="736400" y="0"/>
            <a:ext cx="7703925" cy="51434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26"/>
          <p:cNvSpPr txBox="1"/>
          <p:nvPr>
            <p:ph type="title"/>
          </p:nvPr>
        </p:nvSpPr>
        <p:spPr>
          <a:xfrm>
            <a:off x="1303800" y="519300"/>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212121"/>
                </a:solidFill>
                <a:highlight>
                  <a:srgbClr val="FFFFFF"/>
                </a:highlight>
                <a:latin typeface="Arial"/>
                <a:ea typeface="Arial"/>
                <a:cs typeface="Arial"/>
                <a:sym typeface="Arial"/>
              </a:rPr>
              <a:t>4. </a:t>
            </a:r>
            <a:r>
              <a:rPr lang="en" sz="2400">
                <a:solidFill>
                  <a:srgbClr val="1155CC"/>
                </a:solidFill>
                <a:highlight>
                  <a:srgbClr val="FFFFFF"/>
                </a:highlight>
                <a:latin typeface="Arial"/>
                <a:ea typeface="Arial"/>
                <a:cs typeface="Arial"/>
                <a:sym typeface="Arial"/>
              </a:rPr>
              <a:t>Do you fit in</a:t>
            </a:r>
            <a:r>
              <a:rPr lang="en" sz="2400">
                <a:solidFill>
                  <a:srgbClr val="212121"/>
                </a:solidFill>
                <a:highlight>
                  <a:srgbClr val="FFFFFF"/>
                </a:highlight>
                <a:latin typeface="Arial"/>
                <a:ea typeface="Arial"/>
                <a:cs typeface="Arial"/>
                <a:sym typeface="Arial"/>
              </a:rPr>
              <a:t>?</a:t>
            </a:r>
            <a:endParaRPr sz="2400">
              <a:latin typeface="Arial"/>
              <a:ea typeface="Arial"/>
              <a:cs typeface="Arial"/>
              <a:sym typeface="Arial"/>
            </a:endParaRPr>
          </a:p>
        </p:txBody>
      </p:sp>
      <p:sp>
        <p:nvSpPr>
          <p:cNvPr id="374" name="Google Shape;374;p26"/>
          <p:cNvSpPr txBox="1"/>
          <p:nvPr>
            <p:ph idx="1" type="body"/>
          </p:nvPr>
        </p:nvSpPr>
        <p:spPr>
          <a:xfrm>
            <a:off x="751175" y="1246675"/>
            <a:ext cx="5638500" cy="336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212121"/>
                </a:solidFill>
                <a:highlight>
                  <a:srgbClr val="FFFFFF"/>
                </a:highlight>
                <a:latin typeface="Arial"/>
                <a:ea typeface="Arial"/>
                <a:cs typeface="Arial"/>
                <a:sym typeface="Arial"/>
              </a:rPr>
              <a:t>“Find a job you love and you’ll never work a day in your life.” But finding the right role for you is as much about the company and its culture, vision and values as it is about the job on paper.</a:t>
            </a:r>
            <a:endParaRPr b="1" sz="1800">
              <a:solidFill>
                <a:srgbClr val="212121"/>
              </a:solidFill>
              <a:highlight>
                <a:srgbClr val="FFFFFF"/>
              </a:highlight>
              <a:latin typeface="Arial"/>
              <a:ea typeface="Arial"/>
              <a:cs typeface="Arial"/>
              <a:sym typeface="Arial"/>
            </a:endParaRPr>
          </a:p>
          <a:p>
            <a:pPr indent="-314325" lvl="0" marL="457200" rtl="0" algn="l">
              <a:spcBef>
                <a:spcPts val="1600"/>
              </a:spcBef>
              <a:spcAft>
                <a:spcPts val="0"/>
              </a:spcAft>
              <a:buClr>
                <a:srgbClr val="404040"/>
              </a:buClr>
              <a:buSzPts val="1350"/>
              <a:buFont typeface="Arial"/>
              <a:buChar char="●"/>
            </a:pPr>
            <a:r>
              <a:rPr lang="en" sz="1800">
                <a:solidFill>
                  <a:srgbClr val="212121"/>
                </a:solidFill>
                <a:highlight>
                  <a:srgbClr val="FFFFFF"/>
                </a:highlight>
                <a:latin typeface="Arial"/>
                <a:ea typeface="Arial"/>
                <a:cs typeface="Arial"/>
                <a:sym typeface="Arial"/>
              </a:rPr>
              <a:t>Employers looking to hire someone who not only fulfills the technical requirements, but has the qualities to fit into the company culture. </a:t>
            </a:r>
            <a:endParaRPr sz="1800">
              <a:solidFill>
                <a:srgbClr val="212121"/>
              </a:solidFill>
              <a:highlight>
                <a:srgbClr val="FFFFFF"/>
              </a:highlight>
              <a:latin typeface="Arial"/>
              <a:ea typeface="Arial"/>
              <a:cs typeface="Arial"/>
              <a:sym typeface="Arial"/>
            </a:endParaRPr>
          </a:p>
          <a:p>
            <a:pPr indent="-314325" lvl="0" marL="457200" rtl="0" algn="l">
              <a:spcBef>
                <a:spcPts val="0"/>
              </a:spcBef>
              <a:spcAft>
                <a:spcPts val="0"/>
              </a:spcAft>
              <a:buClr>
                <a:srgbClr val="404040"/>
              </a:buClr>
              <a:buSzPts val="1350"/>
              <a:buFont typeface="Arial"/>
              <a:buChar char="●"/>
            </a:pPr>
            <a:r>
              <a:rPr lang="en" sz="1800">
                <a:solidFill>
                  <a:srgbClr val="212121"/>
                </a:solidFill>
                <a:highlight>
                  <a:srgbClr val="FFFFFF"/>
                </a:highlight>
                <a:latin typeface="Arial"/>
                <a:ea typeface="Arial"/>
                <a:cs typeface="Arial"/>
                <a:sym typeface="Arial"/>
              </a:rPr>
              <a:t>It’s about asking questions on work style, what good results look like, how they solve problems, and how they go about building relationships</a:t>
            </a:r>
            <a:endParaRPr sz="1800">
              <a:solidFill>
                <a:srgbClr val="212121"/>
              </a:solidFill>
              <a:highlight>
                <a:srgbClr val="FFFFFF"/>
              </a:highlight>
              <a:latin typeface="Arial"/>
              <a:ea typeface="Arial"/>
              <a:cs typeface="Arial"/>
              <a:sym typeface="Arial"/>
            </a:endParaRPr>
          </a:p>
        </p:txBody>
      </p:sp>
      <p:pic>
        <p:nvPicPr>
          <p:cNvPr id="375" name="Google Shape;375;p26"/>
          <p:cNvPicPr preferRelativeResize="0"/>
          <p:nvPr/>
        </p:nvPicPr>
        <p:blipFill>
          <a:blip r:embed="rId3">
            <a:alphaModFix/>
          </a:blip>
          <a:stretch>
            <a:fillRect/>
          </a:stretch>
        </p:blipFill>
        <p:spPr>
          <a:xfrm>
            <a:off x="6231100" y="1047100"/>
            <a:ext cx="2696375" cy="3489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27"/>
          <p:cNvSpPr txBox="1"/>
          <p:nvPr>
            <p:ph type="title"/>
          </p:nvPr>
        </p:nvSpPr>
        <p:spPr>
          <a:xfrm>
            <a:off x="1303800" y="8271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212121"/>
                </a:solidFill>
                <a:highlight>
                  <a:srgbClr val="FFFFFF"/>
                </a:highlight>
                <a:latin typeface="Arial"/>
                <a:ea typeface="Arial"/>
                <a:cs typeface="Arial"/>
                <a:sym typeface="Arial"/>
              </a:rPr>
              <a:t>5. </a:t>
            </a:r>
            <a:r>
              <a:rPr lang="en" sz="2400">
                <a:solidFill>
                  <a:srgbClr val="1155CC"/>
                </a:solidFill>
                <a:highlight>
                  <a:srgbClr val="FFFFFF"/>
                </a:highlight>
                <a:latin typeface="Arial"/>
                <a:ea typeface="Arial"/>
                <a:cs typeface="Arial"/>
                <a:sym typeface="Arial"/>
              </a:rPr>
              <a:t>Can you learn something</a:t>
            </a:r>
            <a:r>
              <a:rPr lang="en" sz="2400">
                <a:solidFill>
                  <a:srgbClr val="212121"/>
                </a:solidFill>
                <a:highlight>
                  <a:srgbClr val="FFFFFF"/>
                </a:highlight>
                <a:latin typeface="Arial"/>
                <a:ea typeface="Arial"/>
                <a:cs typeface="Arial"/>
                <a:sym typeface="Arial"/>
              </a:rPr>
              <a:t>?</a:t>
            </a:r>
            <a:endParaRPr sz="2400">
              <a:latin typeface="Arial"/>
              <a:ea typeface="Arial"/>
              <a:cs typeface="Arial"/>
              <a:sym typeface="Arial"/>
            </a:endParaRPr>
          </a:p>
        </p:txBody>
      </p:sp>
      <p:sp>
        <p:nvSpPr>
          <p:cNvPr id="381" name="Google Shape;381;p27"/>
          <p:cNvSpPr txBox="1"/>
          <p:nvPr>
            <p:ph idx="1" type="body"/>
          </p:nvPr>
        </p:nvSpPr>
        <p:spPr>
          <a:xfrm>
            <a:off x="1303800" y="1416150"/>
            <a:ext cx="4428900" cy="3115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333333"/>
              </a:buClr>
              <a:buSzPts val="1800"/>
              <a:buFont typeface="Arial"/>
              <a:buChar char="●"/>
            </a:pPr>
            <a:r>
              <a:rPr lang="en" sz="1800">
                <a:solidFill>
                  <a:srgbClr val="212121"/>
                </a:solidFill>
                <a:highlight>
                  <a:srgbClr val="FFFFFF"/>
                </a:highlight>
                <a:latin typeface="Arial"/>
                <a:ea typeface="Arial"/>
                <a:cs typeface="Arial"/>
                <a:sym typeface="Arial"/>
              </a:rPr>
              <a:t>If someone offers you an amazing opportunity and you’re not sure you can do it, say yes– then learn how to do it later.</a:t>
            </a:r>
            <a:endParaRPr sz="1800">
              <a:solidFill>
                <a:srgbClr val="212121"/>
              </a:solidFill>
              <a:highlight>
                <a:srgbClr val="FFFFFF"/>
              </a:highlight>
              <a:latin typeface="Arial"/>
              <a:ea typeface="Arial"/>
              <a:cs typeface="Arial"/>
              <a:sym typeface="Arial"/>
            </a:endParaRPr>
          </a:p>
          <a:p>
            <a:pPr indent="-342900" lvl="0" marL="457200" rtl="0" algn="l">
              <a:spcBef>
                <a:spcPts val="0"/>
              </a:spcBef>
              <a:spcAft>
                <a:spcPts val="0"/>
              </a:spcAft>
              <a:buClr>
                <a:srgbClr val="212121"/>
              </a:buClr>
              <a:buSzPts val="1800"/>
              <a:buFont typeface="Arial"/>
              <a:buChar char="●"/>
            </a:pPr>
            <a:r>
              <a:rPr lang="en" sz="1800">
                <a:solidFill>
                  <a:srgbClr val="222222"/>
                </a:solidFill>
                <a:highlight>
                  <a:srgbClr val="FFFFFF"/>
                </a:highlight>
                <a:latin typeface="Arial"/>
                <a:ea typeface="Arial"/>
                <a:cs typeface="Arial"/>
                <a:sym typeface="Arial"/>
              </a:rPr>
              <a:t>career progression doesn't mean designation with more responsibility. Take it as an opportunity to develop your skill set.</a:t>
            </a:r>
            <a:endParaRPr sz="1100">
              <a:solidFill>
                <a:srgbClr val="222222"/>
              </a:solidFill>
              <a:highlight>
                <a:srgbClr val="FFFFFF"/>
              </a:highlight>
              <a:latin typeface="Arial"/>
              <a:ea typeface="Arial"/>
              <a:cs typeface="Arial"/>
              <a:sym typeface="Arial"/>
            </a:endParaRPr>
          </a:p>
        </p:txBody>
      </p:sp>
      <p:pic>
        <p:nvPicPr>
          <p:cNvPr id="382" name="Google Shape;382;p27"/>
          <p:cNvPicPr preferRelativeResize="0"/>
          <p:nvPr/>
        </p:nvPicPr>
        <p:blipFill>
          <a:blip r:embed="rId3">
            <a:alphaModFix/>
          </a:blip>
          <a:stretch>
            <a:fillRect/>
          </a:stretch>
        </p:blipFill>
        <p:spPr>
          <a:xfrm>
            <a:off x="5800600" y="509825"/>
            <a:ext cx="3228850" cy="4350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2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Arial"/>
                <a:ea typeface="Arial"/>
                <a:cs typeface="Arial"/>
                <a:sym typeface="Arial"/>
              </a:rPr>
              <a:t> </a:t>
            </a:r>
            <a:r>
              <a:rPr lang="en" sz="2400">
                <a:solidFill>
                  <a:srgbClr val="1155CC"/>
                </a:solidFill>
                <a:latin typeface="Arial"/>
                <a:ea typeface="Arial"/>
                <a:cs typeface="Arial"/>
                <a:sym typeface="Arial"/>
              </a:rPr>
              <a:t>Carrier target to achieve</a:t>
            </a:r>
            <a:endParaRPr sz="2400">
              <a:solidFill>
                <a:srgbClr val="1155CC"/>
              </a:solidFill>
              <a:latin typeface="Arial"/>
              <a:ea typeface="Arial"/>
              <a:cs typeface="Arial"/>
              <a:sym typeface="Arial"/>
            </a:endParaRPr>
          </a:p>
        </p:txBody>
      </p:sp>
      <p:sp>
        <p:nvSpPr>
          <p:cNvPr id="388" name="Google Shape;388;p28"/>
          <p:cNvSpPr txBox="1"/>
          <p:nvPr>
            <p:ph idx="1" type="body"/>
          </p:nvPr>
        </p:nvSpPr>
        <p:spPr>
          <a:xfrm>
            <a:off x="534475" y="1271200"/>
            <a:ext cx="7799700" cy="3260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333333"/>
              </a:buClr>
              <a:buSzPts val="1800"/>
              <a:buFont typeface="Arial"/>
              <a:buChar char="●"/>
            </a:pPr>
            <a:r>
              <a:rPr lang="en" sz="1800">
                <a:solidFill>
                  <a:srgbClr val="333333"/>
                </a:solidFill>
                <a:latin typeface="Arial"/>
                <a:ea typeface="Arial"/>
                <a:cs typeface="Arial"/>
                <a:sym typeface="Arial"/>
              </a:rPr>
              <a:t>I am interested in learning more about (</a:t>
            </a:r>
            <a:r>
              <a:rPr b="1" lang="en" sz="1800">
                <a:solidFill>
                  <a:srgbClr val="1155CC"/>
                </a:solidFill>
                <a:latin typeface="Arial"/>
                <a:ea typeface="Arial"/>
                <a:cs typeface="Arial"/>
                <a:sym typeface="Arial"/>
              </a:rPr>
              <a:t>something this job includes</a:t>
            </a:r>
            <a:r>
              <a:rPr lang="en" sz="1800">
                <a:solidFill>
                  <a:srgbClr val="333333"/>
                </a:solidFill>
                <a:latin typeface="Arial"/>
                <a:ea typeface="Arial"/>
                <a:cs typeface="Arial"/>
                <a:sym typeface="Arial"/>
              </a:rPr>
              <a:t>), and this job provides an opportunity to leverage my current areas of expertise and increase my skills </a:t>
            </a:r>
            <a:endParaRPr sz="1800">
              <a:solidFill>
                <a:srgbClr val="333333"/>
              </a:solidFill>
              <a:latin typeface="Arial"/>
              <a:ea typeface="Arial"/>
              <a:cs typeface="Arial"/>
              <a:sym typeface="Arial"/>
            </a:endParaRPr>
          </a:p>
          <a:p>
            <a:pPr indent="-342900" lvl="0" marL="457200" rtl="0" algn="l">
              <a:spcBef>
                <a:spcPts val="0"/>
              </a:spcBef>
              <a:spcAft>
                <a:spcPts val="0"/>
              </a:spcAft>
              <a:buClr>
                <a:srgbClr val="333333"/>
              </a:buClr>
              <a:buSzPts val="1800"/>
              <a:buFont typeface="Arial"/>
              <a:buChar char="●"/>
            </a:pPr>
            <a:r>
              <a:rPr lang="en" sz="1800">
                <a:solidFill>
                  <a:srgbClr val="333333"/>
                </a:solidFill>
                <a:latin typeface="Arial"/>
                <a:ea typeface="Arial"/>
                <a:cs typeface="Arial"/>
                <a:sym typeface="Arial"/>
              </a:rPr>
              <a:t>Your focus here is on (</a:t>
            </a:r>
            <a:r>
              <a:rPr b="1" lang="en" sz="1800">
                <a:solidFill>
                  <a:srgbClr val="1155CC"/>
                </a:solidFill>
                <a:latin typeface="Arial"/>
                <a:ea typeface="Arial"/>
                <a:cs typeface="Arial"/>
                <a:sym typeface="Arial"/>
              </a:rPr>
              <a:t>something that you like</a:t>
            </a:r>
            <a:r>
              <a:rPr lang="en" sz="1800">
                <a:solidFill>
                  <a:srgbClr val="333333"/>
                </a:solidFill>
                <a:latin typeface="Arial"/>
                <a:ea typeface="Arial"/>
                <a:cs typeface="Arial"/>
                <a:sym typeface="Arial"/>
              </a:rPr>
              <a:t>), and I really enjoy doing (</a:t>
            </a:r>
            <a:r>
              <a:rPr b="1" lang="en" sz="1800">
                <a:solidFill>
                  <a:srgbClr val="1155CC"/>
                </a:solidFill>
                <a:latin typeface="Arial"/>
                <a:ea typeface="Arial"/>
                <a:cs typeface="Arial"/>
                <a:sym typeface="Arial"/>
              </a:rPr>
              <a:t>whatever that is</a:t>
            </a:r>
            <a:r>
              <a:rPr lang="en" sz="1800">
                <a:solidFill>
                  <a:srgbClr val="333333"/>
                </a:solidFill>
                <a:latin typeface="Arial"/>
                <a:ea typeface="Arial"/>
                <a:cs typeface="Arial"/>
                <a:sym typeface="Arial"/>
              </a:rPr>
              <a:t>). So, I expect to increase my enjoyment of my work when I am able to focus more on (</a:t>
            </a:r>
            <a:r>
              <a:rPr b="1" lang="en" sz="1800">
                <a:solidFill>
                  <a:srgbClr val="1155CC"/>
                </a:solidFill>
                <a:latin typeface="Arial"/>
                <a:ea typeface="Arial"/>
                <a:cs typeface="Arial"/>
                <a:sym typeface="Arial"/>
              </a:rPr>
              <a:t>that aspect of the job</a:t>
            </a:r>
            <a:r>
              <a:rPr lang="en" sz="1800">
                <a:solidFill>
                  <a:srgbClr val="333333"/>
                </a:solidFill>
                <a:latin typeface="Arial"/>
                <a:ea typeface="Arial"/>
                <a:cs typeface="Arial"/>
                <a:sym typeface="Arial"/>
              </a:rPr>
              <a:t>).</a:t>
            </a:r>
            <a:endParaRPr sz="1800">
              <a:solidFill>
                <a:srgbClr val="333333"/>
              </a:solidFill>
              <a:latin typeface="Arial"/>
              <a:ea typeface="Arial"/>
              <a:cs typeface="Arial"/>
              <a:sym typeface="Arial"/>
            </a:endParaRPr>
          </a:p>
          <a:p>
            <a:pPr indent="-342900" lvl="0" marL="457200" rtl="0" algn="l">
              <a:spcBef>
                <a:spcPts val="0"/>
              </a:spcBef>
              <a:spcAft>
                <a:spcPts val="0"/>
              </a:spcAft>
              <a:buClr>
                <a:srgbClr val="333333"/>
              </a:buClr>
              <a:buSzPts val="1800"/>
              <a:buFont typeface="Arial"/>
              <a:buChar char="●"/>
            </a:pPr>
            <a:r>
              <a:rPr lang="en" sz="1800">
                <a:solidFill>
                  <a:srgbClr val="333333"/>
                </a:solidFill>
                <a:latin typeface="Arial"/>
                <a:ea typeface="Arial"/>
                <a:cs typeface="Arial"/>
                <a:sym typeface="Arial"/>
              </a:rPr>
              <a:t>I enjoy working as part of a team and am looking for an opportunity to work on an interesting project. This job is part of a team working on a fascinating project, and I would love to join in this work</a:t>
            </a:r>
            <a:endParaRPr sz="1800">
              <a:solidFill>
                <a:srgbClr val="333333"/>
              </a:solidFill>
              <a:latin typeface="Arial"/>
              <a:ea typeface="Arial"/>
              <a:cs typeface="Arial"/>
              <a:sym typeface="Arial"/>
            </a:endParaRPr>
          </a:p>
          <a:p>
            <a:pPr indent="0" lvl="0" marL="0" rtl="0" algn="l">
              <a:spcBef>
                <a:spcPts val="8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pic>
        <p:nvPicPr>
          <p:cNvPr id="393" name="Google Shape;393;p29"/>
          <p:cNvPicPr preferRelativeResize="0"/>
          <p:nvPr/>
        </p:nvPicPr>
        <p:blipFill>
          <a:blip r:embed="rId3">
            <a:alphaModFix/>
          </a:blip>
          <a:stretch>
            <a:fillRect/>
          </a:stretch>
        </p:blipFill>
        <p:spPr>
          <a:xfrm>
            <a:off x="0" y="0"/>
            <a:ext cx="9144000" cy="51435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Google Shape;398;p3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latin typeface="Arial"/>
              <a:ea typeface="Arial"/>
              <a:cs typeface="Arial"/>
              <a:sym typeface="Arial"/>
            </a:endParaRPr>
          </a:p>
          <a:p>
            <a:pPr indent="0" lvl="0" marL="0" rtl="0" algn="ctr">
              <a:spcBef>
                <a:spcPts val="0"/>
              </a:spcBef>
              <a:spcAft>
                <a:spcPts val="0"/>
              </a:spcAft>
              <a:buNone/>
            </a:pPr>
            <a:r>
              <a:rPr lang="en">
                <a:solidFill>
                  <a:srgbClr val="1155CC"/>
                </a:solidFill>
                <a:latin typeface="Arial"/>
                <a:ea typeface="Arial"/>
                <a:cs typeface="Arial"/>
                <a:sym typeface="Arial"/>
              </a:rPr>
              <a:t>D</a:t>
            </a:r>
            <a:r>
              <a:rPr lang="en">
                <a:solidFill>
                  <a:srgbClr val="1155CC"/>
                </a:solidFill>
                <a:latin typeface="Arial"/>
                <a:ea typeface="Arial"/>
                <a:cs typeface="Arial"/>
                <a:sym typeface="Arial"/>
              </a:rPr>
              <a:t>ata Visualization Reports Of the Companies prefer to join?</a:t>
            </a:r>
            <a:r>
              <a:rPr lang="en">
                <a:latin typeface="Arial"/>
                <a:ea typeface="Arial"/>
                <a:cs typeface="Arial"/>
                <a:sym typeface="Arial"/>
              </a:rPr>
              <a:t>                                   </a:t>
            </a:r>
            <a:r>
              <a:rPr b="0" lang="en">
                <a:latin typeface="Arial"/>
                <a:ea typeface="Arial"/>
                <a:cs typeface="Arial"/>
                <a:sym typeface="Arial"/>
              </a:rPr>
              <a:t>(derived from the Ratings given By Employees</a:t>
            </a:r>
            <a:endParaRPr b="0">
              <a:latin typeface="Arial"/>
              <a:ea typeface="Arial"/>
              <a:cs typeface="Arial"/>
              <a:sym typeface="Arial"/>
            </a:endParaRPr>
          </a:p>
          <a:p>
            <a:pPr indent="0" lvl="0" marL="0" rtl="0" algn="ctr">
              <a:spcBef>
                <a:spcPts val="0"/>
              </a:spcBef>
              <a:spcAft>
                <a:spcPts val="0"/>
              </a:spcAft>
              <a:buNone/>
            </a:pPr>
            <a:r>
              <a:rPr b="0" lang="en">
                <a:latin typeface="Arial"/>
                <a:ea typeface="Arial"/>
                <a:cs typeface="Arial"/>
                <a:sym typeface="Arial"/>
              </a:rPr>
              <a:t>From Glassdoor Data from Kaggle)</a:t>
            </a:r>
            <a:endParaRPr b="0">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Google Shape;403;p31"/>
          <p:cNvSpPr txBox="1"/>
          <p:nvPr>
            <p:ph type="title"/>
          </p:nvPr>
        </p:nvSpPr>
        <p:spPr>
          <a:xfrm>
            <a:off x="103325" y="326675"/>
            <a:ext cx="88749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1155CC"/>
                </a:solidFill>
                <a:highlight>
                  <a:srgbClr val="FFFFFF"/>
                </a:highlight>
                <a:latin typeface="Arial"/>
                <a:ea typeface="Arial"/>
                <a:cs typeface="Arial"/>
                <a:sym typeface="Arial"/>
              </a:rPr>
              <a:t>Education is the key factor for a step in but the path which which we choose make the situations change in life.</a:t>
            </a:r>
            <a:endParaRPr sz="2400">
              <a:solidFill>
                <a:srgbClr val="1155CC"/>
              </a:solidFill>
              <a:latin typeface="Arial"/>
              <a:ea typeface="Arial"/>
              <a:cs typeface="Arial"/>
              <a:sym typeface="Arial"/>
            </a:endParaRPr>
          </a:p>
        </p:txBody>
      </p:sp>
      <p:pic>
        <p:nvPicPr>
          <p:cNvPr id="404" name="Google Shape;404;p31"/>
          <p:cNvPicPr preferRelativeResize="0"/>
          <p:nvPr/>
        </p:nvPicPr>
        <p:blipFill>
          <a:blip r:embed="rId3">
            <a:alphaModFix/>
          </a:blip>
          <a:stretch>
            <a:fillRect/>
          </a:stretch>
        </p:blipFill>
        <p:spPr>
          <a:xfrm>
            <a:off x="0" y="1325975"/>
            <a:ext cx="9144000" cy="38175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C78D8"/>
                </a:solidFill>
                <a:latin typeface="Arial"/>
                <a:ea typeface="Arial"/>
                <a:cs typeface="Arial"/>
                <a:sym typeface="Arial"/>
              </a:rPr>
              <a:t>Introduction</a:t>
            </a:r>
            <a:endParaRPr>
              <a:solidFill>
                <a:srgbClr val="3C78D8"/>
              </a:solidFill>
              <a:latin typeface="Arial"/>
              <a:ea typeface="Arial"/>
              <a:cs typeface="Arial"/>
              <a:sym typeface="Arial"/>
            </a:endParaRPr>
          </a:p>
        </p:txBody>
      </p:sp>
      <p:sp>
        <p:nvSpPr>
          <p:cNvPr id="284" name="Google Shape;284;p14"/>
          <p:cNvSpPr txBox="1"/>
          <p:nvPr>
            <p:ph idx="1" type="body"/>
          </p:nvPr>
        </p:nvSpPr>
        <p:spPr>
          <a:xfrm>
            <a:off x="411875" y="1393500"/>
            <a:ext cx="5193600" cy="31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highlight>
                  <a:srgbClr val="FFFFFF"/>
                </a:highlight>
                <a:latin typeface="Arial"/>
                <a:ea typeface="Arial"/>
                <a:cs typeface="Arial"/>
                <a:sym typeface="Arial"/>
              </a:rPr>
              <a:t>Employee reviews on MNC such as Google, Amazon, Facebook, Apple, Microsoft, and Netflix in various aspects of organisation activities and exposure like  carrier-opportunities,comp-benefit,culture-values,senior-management,work-balance which also include the individual employee ratings adding advantage to the new employee.</a:t>
            </a:r>
            <a:endParaRPr sz="1800">
              <a:solidFill>
                <a:srgbClr val="000000"/>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sz="1800">
              <a:solidFill>
                <a:srgbClr val="000000"/>
              </a:solidFill>
              <a:highlight>
                <a:srgbClr val="FFFFFF"/>
              </a:highlight>
              <a:latin typeface="Arial"/>
              <a:ea typeface="Arial"/>
              <a:cs typeface="Arial"/>
              <a:sym typeface="Arial"/>
            </a:endParaRPr>
          </a:p>
        </p:txBody>
      </p:sp>
      <p:pic>
        <p:nvPicPr>
          <p:cNvPr id="285" name="Google Shape;285;p14"/>
          <p:cNvPicPr preferRelativeResize="0"/>
          <p:nvPr/>
        </p:nvPicPr>
        <p:blipFill>
          <a:blip r:embed="rId3">
            <a:alphaModFix/>
          </a:blip>
          <a:stretch>
            <a:fillRect/>
          </a:stretch>
        </p:blipFill>
        <p:spPr>
          <a:xfrm>
            <a:off x="6190800" y="1750275"/>
            <a:ext cx="2800800" cy="214009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Google Shape;409;p32"/>
          <p:cNvSpPr txBox="1"/>
          <p:nvPr>
            <p:ph type="title"/>
          </p:nvPr>
        </p:nvSpPr>
        <p:spPr>
          <a:xfrm>
            <a:off x="658050" y="224725"/>
            <a:ext cx="81561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1155CC"/>
                </a:solidFill>
                <a:latin typeface="Arial"/>
                <a:ea typeface="Arial"/>
                <a:cs typeface="Arial"/>
                <a:sym typeface="Arial"/>
              </a:rPr>
              <a:t>Select the carrier path which enables to work with interest</a:t>
            </a:r>
            <a:endParaRPr>
              <a:solidFill>
                <a:srgbClr val="1155CC"/>
              </a:solidFill>
              <a:latin typeface="Arial"/>
              <a:ea typeface="Arial"/>
              <a:cs typeface="Arial"/>
              <a:sym typeface="Arial"/>
            </a:endParaRPr>
          </a:p>
        </p:txBody>
      </p:sp>
      <p:pic>
        <p:nvPicPr>
          <p:cNvPr id="410" name="Google Shape;410;p32"/>
          <p:cNvPicPr preferRelativeResize="0"/>
          <p:nvPr/>
        </p:nvPicPr>
        <p:blipFill>
          <a:blip r:embed="rId3">
            <a:alphaModFix/>
          </a:blip>
          <a:stretch>
            <a:fillRect/>
          </a:stretch>
        </p:blipFill>
        <p:spPr>
          <a:xfrm>
            <a:off x="0" y="1297100"/>
            <a:ext cx="9144001" cy="3846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Google Shape;415;p33"/>
          <p:cNvSpPr txBox="1"/>
          <p:nvPr>
            <p:ph type="title"/>
          </p:nvPr>
        </p:nvSpPr>
        <p:spPr>
          <a:xfrm>
            <a:off x="437825" y="123775"/>
            <a:ext cx="81303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1155CC"/>
                </a:solidFill>
                <a:latin typeface="Arial"/>
                <a:ea typeface="Arial"/>
                <a:cs typeface="Arial"/>
                <a:sym typeface="Arial"/>
              </a:rPr>
              <a:t>Selecting the organization with carrier </a:t>
            </a:r>
            <a:r>
              <a:rPr lang="en">
                <a:solidFill>
                  <a:srgbClr val="1155CC"/>
                </a:solidFill>
                <a:latin typeface="Arial"/>
                <a:ea typeface="Arial"/>
                <a:cs typeface="Arial"/>
                <a:sym typeface="Arial"/>
              </a:rPr>
              <a:t>opportunity based on employee ratings</a:t>
            </a:r>
            <a:endParaRPr>
              <a:solidFill>
                <a:srgbClr val="1155CC"/>
              </a:solidFill>
              <a:latin typeface="Arial"/>
              <a:ea typeface="Arial"/>
              <a:cs typeface="Arial"/>
              <a:sym typeface="Arial"/>
            </a:endParaRPr>
          </a:p>
        </p:txBody>
      </p:sp>
      <p:pic>
        <p:nvPicPr>
          <p:cNvPr id="416" name="Google Shape;416;p33"/>
          <p:cNvPicPr preferRelativeResize="0"/>
          <p:nvPr/>
        </p:nvPicPr>
        <p:blipFill>
          <a:blip r:embed="rId3">
            <a:alphaModFix/>
          </a:blip>
          <a:stretch>
            <a:fillRect/>
          </a:stretch>
        </p:blipFill>
        <p:spPr>
          <a:xfrm>
            <a:off x="0" y="1054050"/>
            <a:ext cx="9144001" cy="40894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0" name="Shape 420"/>
        <p:cNvGrpSpPr/>
        <p:nvPr/>
      </p:nvGrpSpPr>
      <p:grpSpPr>
        <a:xfrm>
          <a:off x="0" y="0"/>
          <a:ext cx="0" cy="0"/>
          <a:chOff x="0" y="0"/>
          <a:chExt cx="0" cy="0"/>
        </a:xfrm>
      </p:grpSpPr>
      <p:sp>
        <p:nvSpPr>
          <p:cNvPr id="421" name="Google Shape;421;p34"/>
          <p:cNvSpPr txBox="1"/>
          <p:nvPr>
            <p:ph type="title"/>
          </p:nvPr>
        </p:nvSpPr>
        <p:spPr>
          <a:xfrm>
            <a:off x="0" y="0"/>
            <a:ext cx="91440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solidFill>
                  <a:srgbClr val="1155CC"/>
                </a:solidFill>
                <a:latin typeface="Arial"/>
                <a:ea typeface="Arial"/>
                <a:cs typeface="Arial"/>
                <a:sym typeface="Arial"/>
              </a:rPr>
              <a:t>Selecting the company with senior management support based on employee ratings preferabily </a:t>
            </a:r>
            <a:r>
              <a:rPr lang="en">
                <a:latin typeface="Arial"/>
                <a:ea typeface="Arial"/>
                <a:cs typeface="Arial"/>
                <a:sym typeface="Arial"/>
              </a:rPr>
              <a:t>gggreatgreatgreate greater than 4</a:t>
            </a:r>
            <a:endParaRPr>
              <a:latin typeface="Arial"/>
              <a:ea typeface="Arial"/>
              <a:cs typeface="Arial"/>
              <a:sym typeface="Arial"/>
            </a:endParaRPr>
          </a:p>
          <a:p>
            <a:pPr indent="0" lvl="0" marL="0" rtl="0" algn="l">
              <a:spcBef>
                <a:spcPts val="0"/>
              </a:spcBef>
              <a:spcAft>
                <a:spcPts val="0"/>
              </a:spcAft>
              <a:buNone/>
            </a:pPr>
            <a:r>
              <a:t/>
            </a:r>
            <a:endParaRPr/>
          </a:p>
        </p:txBody>
      </p:sp>
      <p:pic>
        <p:nvPicPr>
          <p:cNvPr id="422" name="Google Shape;422;p34"/>
          <p:cNvPicPr preferRelativeResize="0"/>
          <p:nvPr/>
        </p:nvPicPr>
        <p:blipFill>
          <a:blip r:embed="rId3">
            <a:alphaModFix/>
          </a:blip>
          <a:stretch>
            <a:fillRect/>
          </a:stretch>
        </p:blipFill>
        <p:spPr>
          <a:xfrm>
            <a:off x="0" y="999300"/>
            <a:ext cx="9144001" cy="4144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sp>
        <p:nvSpPr>
          <p:cNvPr id="427" name="Google Shape;427;p35"/>
          <p:cNvSpPr txBox="1"/>
          <p:nvPr>
            <p:ph type="title"/>
          </p:nvPr>
        </p:nvSpPr>
        <p:spPr>
          <a:xfrm>
            <a:off x="249250" y="134075"/>
            <a:ext cx="86412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solidFill>
                  <a:srgbClr val="1155CC"/>
                </a:solidFill>
                <a:latin typeface="Arial"/>
                <a:ea typeface="Arial"/>
                <a:cs typeface="Arial"/>
                <a:sym typeface="Arial"/>
              </a:rPr>
              <a:t>Selecting the company with culture value based on employee ratings</a:t>
            </a:r>
            <a:r>
              <a:rPr lang="en">
                <a:latin typeface="Arial"/>
                <a:ea typeface="Arial"/>
                <a:cs typeface="Arial"/>
                <a:sym typeface="Arial"/>
              </a:rPr>
              <a:t> </a:t>
            </a:r>
            <a:endParaRPr>
              <a:latin typeface="Arial"/>
              <a:ea typeface="Arial"/>
              <a:cs typeface="Arial"/>
              <a:sym typeface="Arial"/>
            </a:endParaRPr>
          </a:p>
        </p:txBody>
      </p:sp>
      <p:pic>
        <p:nvPicPr>
          <p:cNvPr id="428" name="Google Shape;428;p35"/>
          <p:cNvPicPr preferRelativeResize="0"/>
          <p:nvPr/>
        </p:nvPicPr>
        <p:blipFill>
          <a:blip r:embed="rId3">
            <a:alphaModFix/>
          </a:blip>
          <a:stretch>
            <a:fillRect/>
          </a:stretch>
        </p:blipFill>
        <p:spPr>
          <a:xfrm>
            <a:off x="657100" y="1133375"/>
            <a:ext cx="5664650" cy="4010125"/>
          </a:xfrm>
          <a:prstGeom prst="rect">
            <a:avLst/>
          </a:prstGeom>
          <a:noFill/>
          <a:ln>
            <a:noFill/>
          </a:ln>
        </p:spPr>
      </p:pic>
      <p:pic>
        <p:nvPicPr>
          <p:cNvPr id="429" name="Google Shape;429;p35"/>
          <p:cNvPicPr preferRelativeResize="0"/>
          <p:nvPr/>
        </p:nvPicPr>
        <p:blipFill>
          <a:blip r:embed="rId4">
            <a:alphaModFix/>
          </a:blip>
          <a:stretch>
            <a:fillRect/>
          </a:stretch>
        </p:blipFill>
        <p:spPr>
          <a:xfrm>
            <a:off x="6765675" y="1767375"/>
            <a:ext cx="2124775" cy="29003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sp>
        <p:nvSpPr>
          <p:cNvPr id="434" name="Google Shape;434;p36"/>
          <p:cNvSpPr txBox="1"/>
          <p:nvPr>
            <p:ph type="title"/>
          </p:nvPr>
        </p:nvSpPr>
        <p:spPr>
          <a:xfrm>
            <a:off x="0" y="0"/>
            <a:ext cx="91440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solidFill>
                  <a:srgbClr val="1155CC"/>
                </a:solidFill>
                <a:latin typeface="Arial"/>
                <a:ea typeface="Arial"/>
                <a:cs typeface="Arial"/>
                <a:sym typeface="Arial"/>
              </a:rPr>
              <a:t>Selecting the company with work Balance by employee ratings </a:t>
            </a:r>
            <a:endParaRPr>
              <a:solidFill>
                <a:srgbClr val="1155CC"/>
              </a:solidFill>
              <a:latin typeface="Arial"/>
              <a:ea typeface="Arial"/>
              <a:cs typeface="Arial"/>
              <a:sym typeface="Arial"/>
            </a:endParaRPr>
          </a:p>
        </p:txBody>
      </p:sp>
      <p:pic>
        <p:nvPicPr>
          <p:cNvPr id="435" name="Google Shape;435;p36"/>
          <p:cNvPicPr preferRelativeResize="0"/>
          <p:nvPr/>
        </p:nvPicPr>
        <p:blipFill>
          <a:blip r:embed="rId3">
            <a:alphaModFix/>
          </a:blip>
          <a:stretch>
            <a:fillRect/>
          </a:stretch>
        </p:blipFill>
        <p:spPr>
          <a:xfrm>
            <a:off x="0" y="999300"/>
            <a:ext cx="9144000" cy="41442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Google Shape;440;p37"/>
          <p:cNvSpPr txBox="1"/>
          <p:nvPr>
            <p:ph type="title"/>
          </p:nvPr>
        </p:nvSpPr>
        <p:spPr>
          <a:xfrm>
            <a:off x="0" y="0"/>
            <a:ext cx="90759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a:solidFill>
                  <a:srgbClr val="1155CC"/>
                </a:solidFill>
                <a:latin typeface="Arial"/>
                <a:ea typeface="Arial"/>
                <a:cs typeface="Arial"/>
                <a:sym typeface="Arial"/>
              </a:rPr>
              <a:t>Selecting the company with comp.Benefits based on employee ratings</a:t>
            </a:r>
            <a:endParaRPr>
              <a:solidFill>
                <a:srgbClr val="1155CC"/>
              </a:solidFill>
              <a:latin typeface="Arial"/>
              <a:ea typeface="Arial"/>
              <a:cs typeface="Arial"/>
              <a:sym typeface="Arial"/>
            </a:endParaRPr>
          </a:p>
          <a:p>
            <a:pPr indent="0" lvl="0" marL="0" rtl="0" algn="l">
              <a:spcBef>
                <a:spcPts val="0"/>
              </a:spcBef>
              <a:spcAft>
                <a:spcPts val="0"/>
              </a:spcAft>
              <a:buNone/>
            </a:pPr>
            <a:r>
              <a:t/>
            </a:r>
            <a:endParaRPr/>
          </a:p>
        </p:txBody>
      </p:sp>
      <p:pic>
        <p:nvPicPr>
          <p:cNvPr id="441" name="Google Shape;441;p37"/>
          <p:cNvPicPr preferRelativeResize="0"/>
          <p:nvPr/>
        </p:nvPicPr>
        <p:blipFill>
          <a:blip r:embed="rId3">
            <a:alphaModFix/>
          </a:blip>
          <a:stretch>
            <a:fillRect/>
          </a:stretch>
        </p:blipFill>
        <p:spPr>
          <a:xfrm>
            <a:off x="0" y="1104275"/>
            <a:ext cx="9075900" cy="39146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5" name="Shape 445"/>
        <p:cNvGrpSpPr/>
        <p:nvPr/>
      </p:nvGrpSpPr>
      <p:grpSpPr>
        <a:xfrm>
          <a:off x="0" y="0"/>
          <a:ext cx="0" cy="0"/>
          <a:chOff x="0" y="0"/>
          <a:chExt cx="0" cy="0"/>
        </a:xfrm>
      </p:grpSpPr>
      <p:sp>
        <p:nvSpPr>
          <p:cNvPr id="446" name="Google Shape;446;p3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Dream Job</a:t>
            </a:r>
            <a:endParaRPr/>
          </a:p>
        </p:txBody>
      </p:sp>
      <p:pic>
        <p:nvPicPr>
          <p:cNvPr id="447" name="Google Shape;447;p38"/>
          <p:cNvPicPr preferRelativeResize="0"/>
          <p:nvPr/>
        </p:nvPicPr>
        <p:blipFill>
          <a:blip r:embed="rId3">
            <a:alphaModFix/>
          </a:blip>
          <a:stretch>
            <a:fillRect/>
          </a:stretch>
        </p:blipFill>
        <p:spPr>
          <a:xfrm>
            <a:off x="4680350" y="1336850"/>
            <a:ext cx="3653950" cy="3761325"/>
          </a:xfrm>
          <a:prstGeom prst="rect">
            <a:avLst/>
          </a:prstGeom>
          <a:noFill/>
          <a:ln>
            <a:noFill/>
          </a:ln>
        </p:spPr>
      </p:pic>
      <p:sp>
        <p:nvSpPr>
          <p:cNvPr id="448" name="Google Shape;448;p38"/>
          <p:cNvSpPr txBox="1"/>
          <p:nvPr/>
        </p:nvSpPr>
        <p:spPr>
          <a:xfrm>
            <a:off x="346700" y="1459000"/>
            <a:ext cx="4160400" cy="340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Analysis and visualization on the factors of Comp.Benefits,work balance,culture values,Sr management,Carrier Opportunities which make person to choose their own direction of carrier path in there respective fields and interests according to the ratings of employees</a:t>
            </a: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pic>
        <p:nvPicPr>
          <p:cNvPr id="453" name="Google Shape;453;p39"/>
          <p:cNvPicPr preferRelativeResize="0"/>
          <p:nvPr/>
        </p:nvPicPr>
        <p:blipFill>
          <a:blip r:embed="rId3">
            <a:alphaModFix/>
          </a:blip>
          <a:stretch>
            <a:fillRect/>
          </a:stretch>
        </p:blipFill>
        <p:spPr>
          <a:xfrm>
            <a:off x="0" y="0"/>
            <a:ext cx="9143999" cy="51435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7" name="Shape 457"/>
        <p:cNvGrpSpPr/>
        <p:nvPr/>
      </p:nvGrpSpPr>
      <p:grpSpPr>
        <a:xfrm>
          <a:off x="0" y="0"/>
          <a:ext cx="0" cy="0"/>
          <a:chOff x="0" y="0"/>
          <a:chExt cx="0" cy="0"/>
        </a:xfrm>
      </p:grpSpPr>
      <p:pic>
        <p:nvPicPr>
          <p:cNvPr id="458" name="Google Shape;458;p40"/>
          <p:cNvPicPr preferRelativeResize="0"/>
          <p:nvPr/>
        </p:nvPicPr>
        <p:blipFill>
          <a:blip r:embed="rId3">
            <a:alphaModFix/>
          </a:blip>
          <a:stretch>
            <a:fillRect/>
          </a:stretch>
        </p:blipFill>
        <p:spPr>
          <a:xfrm>
            <a:off x="0" y="0"/>
            <a:ext cx="9143999"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pic>
        <p:nvPicPr>
          <p:cNvPr id="290" name="Google Shape;290;p15"/>
          <p:cNvPicPr preferRelativeResize="0"/>
          <p:nvPr/>
        </p:nvPicPr>
        <p:blipFill>
          <a:blip r:embed="rId3">
            <a:alphaModFix/>
          </a:blip>
          <a:stretch>
            <a:fillRect/>
          </a:stretch>
        </p:blipFill>
        <p:spPr>
          <a:xfrm>
            <a:off x="6254900" y="2576550"/>
            <a:ext cx="2889099" cy="2494225"/>
          </a:xfrm>
          <a:prstGeom prst="rect">
            <a:avLst/>
          </a:prstGeom>
          <a:noFill/>
          <a:ln>
            <a:noFill/>
          </a:ln>
        </p:spPr>
      </p:pic>
      <p:pic>
        <p:nvPicPr>
          <p:cNvPr id="291" name="Google Shape;291;p15"/>
          <p:cNvPicPr preferRelativeResize="0"/>
          <p:nvPr/>
        </p:nvPicPr>
        <p:blipFill>
          <a:blip r:embed="rId4">
            <a:alphaModFix/>
          </a:blip>
          <a:stretch>
            <a:fillRect/>
          </a:stretch>
        </p:blipFill>
        <p:spPr>
          <a:xfrm>
            <a:off x="3337400" y="2636925"/>
            <a:ext cx="2917500" cy="2433850"/>
          </a:xfrm>
          <a:prstGeom prst="rect">
            <a:avLst/>
          </a:prstGeom>
          <a:noFill/>
          <a:ln>
            <a:noFill/>
          </a:ln>
        </p:spPr>
      </p:pic>
      <p:pic>
        <p:nvPicPr>
          <p:cNvPr id="292" name="Google Shape;292;p15"/>
          <p:cNvPicPr preferRelativeResize="0"/>
          <p:nvPr/>
        </p:nvPicPr>
        <p:blipFill>
          <a:blip r:embed="rId5">
            <a:alphaModFix/>
          </a:blip>
          <a:stretch>
            <a:fillRect/>
          </a:stretch>
        </p:blipFill>
        <p:spPr>
          <a:xfrm>
            <a:off x="3337401" y="0"/>
            <a:ext cx="2917500" cy="2783275"/>
          </a:xfrm>
          <a:prstGeom prst="rect">
            <a:avLst/>
          </a:prstGeom>
          <a:noFill/>
          <a:ln>
            <a:noFill/>
          </a:ln>
        </p:spPr>
      </p:pic>
      <p:pic>
        <p:nvPicPr>
          <p:cNvPr id="293" name="Google Shape;293;p15"/>
          <p:cNvPicPr preferRelativeResize="0"/>
          <p:nvPr/>
        </p:nvPicPr>
        <p:blipFill>
          <a:blip r:embed="rId6">
            <a:alphaModFix/>
          </a:blip>
          <a:stretch>
            <a:fillRect/>
          </a:stretch>
        </p:blipFill>
        <p:spPr>
          <a:xfrm>
            <a:off x="6254899" y="0"/>
            <a:ext cx="2889101" cy="2576551"/>
          </a:xfrm>
          <a:prstGeom prst="rect">
            <a:avLst/>
          </a:prstGeom>
          <a:noFill/>
          <a:ln>
            <a:noFill/>
          </a:ln>
        </p:spPr>
      </p:pic>
      <p:pic>
        <p:nvPicPr>
          <p:cNvPr id="294" name="Google Shape;294;p15"/>
          <p:cNvPicPr preferRelativeResize="0"/>
          <p:nvPr/>
        </p:nvPicPr>
        <p:blipFill>
          <a:blip r:embed="rId7">
            <a:alphaModFix/>
          </a:blip>
          <a:stretch>
            <a:fillRect/>
          </a:stretch>
        </p:blipFill>
        <p:spPr>
          <a:xfrm>
            <a:off x="0" y="0"/>
            <a:ext cx="3337400" cy="3033550"/>
          </a:xfrm>
          <a:prstGeom prst="rect">
            <a:avLst/>
          </a:prstGeom>
          <a:noFill/>
          <a:ln>
            <a:noFill/>
          </a:ln>
        </p:spPr>
      </p:pic>
      <p:pic>
        <p:nvPicPr>
          <p:cNvPr id="295" name="Google Shape;295;p15"/>
          <p:cNvPicPr preferRelativeResize="0"/>
          <p:nvPr/>
        </p:nvPicPr>
        <p:blipFill>
          <a:blip r:embed="rId8">
            <a:alphaModFix/>
          </a:blip>
          <a:stretch>
            <a:fillRect/>
          </a:stretch>
        </p:blipFill>
        <p:spPr>
          <a:xfrm>
            <a:off x="0" y="3033550"/>
            <a:ext cx="3337400" cy="2109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pic>
        <p:nvPicPr>
          <p:cNvPr id="300" name="Google Shape;300;p16"/>
          <p:cNvPicPr preferRelativeResize="0"/>
          <p:nvPr/>
        </p:nvPicPr>
        <p:blipFill>
          <a:blip r:embed="rId3">
            <a:alphaModFix/>
          </a:blip>
          <a:stretch>
            <a:fillRect/>
          </a:stretch>
        </p:blipFill>
        <p:spPr>
          <a:xfrm>
            <a:off x="0" y="0"/>
            <a:ext cx="3081575" cy="2344625"/>
          </a:xfrm>
          <a:prstGeom prst="rect">
            <a:avLst/>
          </a:prstGeom>
          <a:noFill/>
          <a:ln>
            <a:noFill/>
          </a:ln>
        </p:spPr>
      </p:pic>
      <p:pic>
        <p:nvPicPr>
          <p:cNvPr id="301" name="Google Shape;301;p16"/>
          <p:cNvPicPr preferRelativeResize="0"/>
          <p:nvPr/>
        </p:nvPicPr>
        <p:blipFill>
          <a:blip r:embed="rId4">
            <a:alphaModFix/>
          </a:blip>
          <a:stretch>
            <a:fillRect/>
          </a:stretch>
        </p:blipFill>
        <p:spPr>
          <a:xfrm>
            <a:off x="6276425" y="0"/>
            <a:ext cx="2867575" cy="2344625"/>
          </a:xfrm>
          <a:prstGeom prst="rect">
            <a:avLst/>
          </a:prstGeom>
          <a:noFill/>
          <a:ln>
            <a:noFill/>
          </a:ln>
        </p:spPr>
      </p:pic>
      <p:pic>
        <p:nvPicPr>
          <p:cNvPr id="302" name="Google Shape;302;p16"/>
          <p:cNvPicPr preferRelativeResize="0"/>
          <p:nvPr/>
        </p:nvPicPr>
        <p:blipFill>
          <a:blip r:embed="rId5">
            <a:alphaModFix/>
          </a:blip>
          <a:stretch>
            <a:fillRect/>
          </a:stretch>
        </p:blipFill>
        <p:spPr>
          <a:xfrm>
            <a:off x="3081575" y="0"/>
            <a:ext cx="3250050" cy="2344625"/>
          </a:xfrm>
          <a:prstGeom prst="rect">
            <a:avLst/>
          </a:prstGeom>
          <a:noFill/>
          <a:ln>
            <a:noFill/>
          </a:ln>
        </p:spPr>
      </p:pic>
      <p:pic>
        <p:nvPicPr>
          <p:cNvPr id="303" name="Google Shape;303;p16"/>
          <p:cNvPicPr preferRelativeResize="0"/>
          <p:nvPr/>
        </p:nvPicPr>
        <p:blipFill>
          <a:blip r:embed="rId6">
            <a:alphaModFix/>
          </a:blip>
          <a:stretch>
            <a:fillRect/>
          </a:stretch>
        </p:blipFill>
        <p:spPr>
          <a:xfrm>
            <a:off x="6174400" y="2344625"/>
            <a:ext cx="2969600" cy="2782425"/>
          </a:xfrm>
          <a:prstGeom prst="rect">
            <a:avLst/>
          </a:prstGeom>
          <a:noFill/>
          <a:ln>
            <a:noFill/>
          </a:ln>
        </p:spPr>
      </p:pic>
      <p:pic>
        <p:nvPicPr>
          <p:cNvPr id="304" name="Google Shape;304;p16"/>
          <p:cNvPicPr preferRelativeResize="0"/>
          <p:nvPr/>
        </p:nvPicPr>
        <p:blipFill>
          <a:blip r:embed="rId7">
            <a:alphaModFix/>
          </a:blip>
          <a:stretch>
            <a:fillRect/>
          </a:stretch>
        </p:blipFill>
        <p:spPr>
          <a:xfrm>
            <a:off x="0" y="2361075"/>
            <a:ext cx="3004575" cy="2782425"/>
          </a:xfrm>
          <a:prstGeom prst="rect">
            <a:avLst/>
          </a:prstGeom>
          <a:noFill/>
          <a:ln>
            <a:noFill/>
          </a:ln>
        </p:spPr>
      </p:pic>
      <p:pic>
        <p:nvPicPr>
          <p:cNvPr id="305" name="Google Shape;305;p16"/>
          <p:cNvPicPr preferRelativeResize="0"/>
          <p:nvPr/>
        </p:nvPicPr>
        <p:blipFill>
          <a:blip r:embed="rId8">
            <a:alphaModFix/>
          </a:blip>
          <a:stretch>
            <a:fillRect/>
          </a:stretch>
        </p:blipFill>
        <p:spPr>
          <a:xfrm>
            <a:off x="3092825" y="2361075"/>
            <a:ext cx="3081575" cy="2782425"/>
          </a:xfrm>
          <a:prstGeom prst="rect">
            <a:avLst/>
          </a:prstGeom>
          <a:noFill/>
          <a:ln>
            <a:noFill/>
          </a:ln>
        </p:spPr>
      </p:pic>
      <p:sp>
        <p:nvSpPr>
          <p:cNvPr id="306" name="Google Shape;306;p16"/>
          <p:cNvSpPr txBox="1"/>
          <p:nvPr/>
        </p:nvSpPr>
        <p:spPr>
          <a:xfrm rot="-2074662">
            <a:off x="623122" y="2862309"/>
            <a:ext cx="2073219" cy="985931"/>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Nunito"/>
                <a:ea typeface="Nunito"/>
                <a:cs typeface="Nunito"/>
                <a:sym typeface="Nunito"/>
              </a:rPr>
              <a:t>$ 1 trillion Net Value</a:t>
            </a:r>
            <a:endParaRPr sz="1800">
              <a:latin typeface="Nunito"/>
              <a:ea typeface="Nunito"/>
              <a:cs typeface="Nunito"/>
              <a:sym typeface="Nunito"/>
            </a:endParaRPr>
          </a:p>
          <a:p>
            <a:pPr indent="0" lvl="0" marL="0" rtl="0" algn="l">
              <a:spcBef>
                <a:spcPts val="0"/>
              </a:spcBef>
              <a:spcAft>
                <a:spcPts val="0"/>
              </a:spcAft>
              <a:buNone/>
            </a:pPr>
            <a:r>
              <a:rPr lang="en" sz="1800">
                <a:latin typeface="Nunito"/>
                <a:ea typeface="Nunito"/>
                <a:cs typeface="Nunito"/>
                <a:sym typeface="Nunito"/>
              </a:rPr>
              <a:t>5th JULY 1994 ESTB</a:t>
            </a:r>
            <a:endParaRPr sz="1800">
              <a:latin typeface="Nunito"/>
              <a:ea typeface="Nunito"/>
              <a:cs typeface="Nunito"/>
              <a:sym typeface="Nunito"/>
            </a:endParaRPr>
          </a:p>
        </p:txBody>
      </p:sp>
      <p:sp>
        <p:nvSpPr>
          <p:cNvPr id="307" name="Google Shape;307;p16"/>
          <p:cNvSpPr txBox="1"/>
          <p:nvPr/>
        </p:nvSpPr>
        <p:spPr>
          <a:xfrm rot="-2131661">
            <a:off x="3580140" y="2826678"/>
            <a:ext cx="2197743" cy="91764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Nunito"/>
                <a:ea typeface="Nunito"/>
                <a:cs typeface="Nunito"/>
                <a:sym typeface="Nunito"/>
              </a:rPr>
              <a:t>$508 Billion Net Value</a:t>
            </a:r>
            <a:endParaRPr sz="1800">
              <a:latin typeface="Nunito"/>
              <a:ea typeface="Nunito"/>
              <a:cs typeface="Nunito"/>
              <a:sym typeface="Nunito"/>
            </a:endParaRPr>
          </a:p>
          <a:p>
            <a:pPr indent="0" lvl="0" marL="0" rtl="0" algn="l">
              <a:spcBef>
                <a:spcPts val="0"/>
              </a:spcBef>
              <a:spcAft>
                <a:spcPts val="0"/>
              </a:spcAft>
              <a:buNone/>
            </a:pPr>
            <a:r>
              <a:rPr lang="en" sz="1800">
                <a:latin typeface="Nunito"/>
                <a:ea typeface="Nunito"/>
                <a:cs typeface="Nunito"/>
                <a:sym typeface="Nunito"/>
              </a:rPr>
              <a:t>Feb 2004 ESTB</a:t>
            </a:r>
            <a:endParaRPr sz="1800">
              <a:latin typeface="Nunito"/>
              <a:ea typeface="Nunito"/>
              <a:cs typeface="Nunito"/>
              <a:sym typeface="Nunito"/>
            </a:endParaRPr>
          </a:p>
        </p:txBody>
      </p:sp>
      <p:sp>
        <p:nvSpPr>
          <p:cNvPr id="308" name="Google Shape;308;p16"/>
          <p:cNvSpPr txBox="1"/>
          <p:nvPr/>
        </p:nvSpPr>
        <p:spPr>
          <a:xfrm rot="-2000074">
            <a:off x="6633272" y="2936030"/>
            <a:ext cx="1971332" cy="838473"/>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Nunito"/>
                <a:ea typeface="Nunito"/>
                <a:cs typeface="Nunito"/>
                <a:sym typeface="Nunito"/>
              </a:rPr>
              <a:t>$852 Billion Net Value</a:t>
            </a:r>
            <a:endParaRPr sz="1800">
              <a:latin typeface="Nunito"/>
              <a:ea typeface="Nunito"/>
              <a:cs typeface="Nunito"/>
              <a:sym typeface="Nunito"/>
            </a:endParaRPr>
          </a:p>
          <a:p>
            <a:pPr indent="0" lvl="0" marL="0" rtl="0" algn="l">
              <a:spcBef>
                <a:spcPts val="0"/>
              </a:spcBef>
              <a:spcAft>
                <a:spcPts val="0"/>
              </a:spcAft>
              <a:buNone/>
            </a:pPr>
            <a:r>
              <a:rPr lang="en" sz="1800">
                <a:latin typeface="Nunito"/>
                <a:ea typeface="Nunito"/>
                <a:cs typeface="Nunito"/>
                <a:sym typeface="Nunito"/>
              </a:rPr>
              <a:t>1st APRIL 1976 ESTB</a:t>
            </a:r>
            <a:endParaRPr sz="1800">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pic>
        <p:nvPicPr>
          <p:cNvPr id="313" name="Google Shape;313;p17"/>
          <p:cNvPicPr preferRelativeResize="0"/>
          <p:nvPr/>
        </p:nvPicPr>
        <p:blipFill>
          <a:blip r:embed="rId3">
            <a:alphaModFix/>
          </a:blip>
          <a:stretch>
            <a:fillRect/>
          </a:stretch>
        </p:blipFill>
        <p:spPr>
          <a:xfrm>
            <a:off x="0" y="0"/>
            <a:ext cx="3014775" cy="2209225"/>
          </a:xfrm>
          <a:prstGeom prst="rect">
            <a:avLst/>
          </a:prstGeom>
          <a:noFill/>
          <a:ln>
            <a:noFill/>
          </a:ln>
        </p:spPr>
      </p:pic>
      <p:pic>
        <p:nvPicPr>
          <p:cNvPr id="314" name="Google Shape;314;p17"/>
          <p:cNvPicPr preferRelativeResize="0"/>
          <p:nvPr/>
        </p:nvPicPr>
        <p:blipFill>
          <a:blip r:embed="rId4">
            <a:alphaModFix/>
          </a:blip>
          <a:stretch>
            <a:fillRect/>
          </a:stretch>
        </p:blipFill>
        <p:spPr>
          <a:xfrm>
            <a:off x="3014775" y="0"/>
            <a:ext cx="3216300" cy="2209225"/>
          </a:xfrm>
          <a:prstGeom prst="rect">
            <a:avLst/>
          </a:prstGeom>
          <a:noFill/>
          <a:ln>
            <a:noFill/>
          </a:ln>
        </p:spPr>
      </p:pic>
      <p:pic>
        <p:nvPicPr>
          <p:cNvPr id="315" name="Google Shape;315;p17"/>
          <p:cNvPicPr preferRelativeResize="0"/>
          <p:nvPr/>
        </p:nvPicPr>
        <p:blipFill>
          <a:blip r:embed="rId5">
            <a:alphaModFix/>
          </a:blip>
          <a:stretch>
            <a:fillRect/>
          </a:stretch>
        </p:blipFill>
        <p:spPr>
          <a:xfrm>
            <a:off x="6231075" y="0"/>
            <a:ext cx="2912926" cy="2184694"/>
          </a:xfrm>
          <a:prstGeom prst="rect">
            <a:avLst/>
          </a:prstGeom>
          <a:noFill/>
          <a:ln>
            <a:noFill/>
          </a:ln>
        </p:spPr>
      </p:pic>
      <p:pic>
        <p:nvPicPr>
          <p:cNvPr id="316" name="Google Shape;316;p17"/>
          <p:cNvPicPr preferRelativeResize="0"/>
          <p:nvPr/>
        </p:nvPicPr>
        <p:blipFill>
          <a:blip r:embed="rId6">
            <a:alphaModFix/>
          </a:blip>
          <a:stretch>
            <a:fillRect/>
          </a:stretch>
        </p:blipFill>
        <p:spPr>
          <a:xfrm>
            <a:off x="0" y="2209225"/>
            <a:ext cx="3173850" cy="2934275"/>
          </a:xfrm>
          <a:prstGeom prst="rect">
            <a:avLst/>
          </a:prstGeom>
          <a:noFill/>
          <a:ln>
            <a:noFill/>
          </a:ln>
        </p:spPr>
      </p:pic>
      <p:pic>
        <p:nvPicPr>
          <p:cNvPr id="317" name="Google Shape;317;p17"/>
          <p:cNvPicPr preferRelativeResize="0"/>
          <p:nvPr/>
        </p:nvPicPr>
        <p:blipFill>
          <a:blip r:embed="rId7">
            <a:alphaModFix/>
          </a:blip>
          <a:stretch>
            <a:fillRect/>
          </a:stretch>
        </p:blipFill>
        <p:spPr>
          <a:xfrm>
            <a:off x="3173850" y="2209225"/>
            <a:ext cx="3057224" cy="2934275"/>
          </a:xfrm>
          <a:prstGeom prst="rect">
            <a:avLst/>
          </a:prstGeom>
          <a:noFill/>
          <a:ln>
            <a:noFill/>
          </a:ln>
        </p:spPr>
      </p:pic>
      <p:pic>
        <p:nvPicPr>
          <p:cNvPr id="318" name="Google Shape;318;p17"/>
          <p:cNvPicPr preferRelativeResize="0"/>
          <p:nvPr/>
        </p:nvPicPr>
        <p:blipFill>
          <a:blip r:embed="rId8">
            <a:alphaModFix/>
          </a:blip>
          <a:stretch>
            <a:fillRect/>
          </a:stretch>
        </p:blipFill>
        <p:spPr>
          <a:xfrm>
            <a:off x="6231075" y="2184700"/>
            <a:ext cx="2912924" cy="2958800"/>
          </a:xfrm>
          <a:prstGeom prst="rect">
            <a:avLst/>
          </a:prstGeom>
          <a:noFill/>
          <a:ln>
            <a:noFill/>
          </a:ln>
        </p:spPr>
      </p:pic>
      <p:sp>
        <p:nvSpPr>
          <p:cNvPr id="319" name="Google Shape;319;p17"/>
          <p:cNvSpPr txBox="1"/>
          <p:nvPr/>
        </p:nvSpPr>
        <p:spPr>
          <a:xfrm rot="-1468897">
            <a:off x="453975" y="2854994"/>
            <a:ext cx="2265919" cy="804309"/>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rgbClr val="000000"/>
              </a:buClr>
              <a:buSzPts val="1100"/>
              <a:buFont typeface="Arial"/>
              <a:buNone/>
            </a:pPr>
            <a:r>
              <a:rPr b="1" lang="en" sz="1800">
                <a:solidFill>
                  <a:srgbClr val="222222"/>
                </a:solidFill>
                <a:highlight>
                  <a:schemeClr val="lt1"/>
                </a:highlight>
              </a:rPr>
              <a:t>Near to  </a:t>
            </a:r>
            <a:r>
              <a:rPr b="1" lang="en" sz="1800">
                <a:solidFill>
                  <a:srgbClr val="222222"/>
                </a:solidFill>
                <a:highlight>
                  <a:schemeClr val="lt1"/>
                </a:highlight>
              </a:rPr>
              <a:t>$1 trillion Net Value  4 September 1998 ESTB</a:t>
            </a:r>
            <a:endParaRPr b="1" sz="1800">
              <a:latin typeface="Nunito"/>
              <a:ea typeface="Nunito"/>
              <a:cs typeface="Nunito"/>
              <a:sym typeface="Nunito"/>
            </a:endParaRPr>
          </a:p>
        </p:txBody>
      </p:sp>
      <p:sp>
        <p:nvSpPr>
          <p:cNvPr id="320" name="Google Shape;320;p17"/>
          <p:cNvSpPr txBox="1"/>
          <p:nvPr/>
        </p:nvSpPr>
        <p:spPr>
          <a:xfrm rot="-1558590">
            <a:off x="3746898" y="2842686"/>
            <a:ext cx="2259576" cy="82891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222222"/>
                </a:solidFill>
                <a:highlight>
                  <a:schemeClr val="lt1"/>
                </a:highlight>
              </a:rPr>
              <a:t>$753 billion Net Value</a:t>
            </a:r>
            <a:endParaRPr b="1" sz="1800">
              <a:solidFill>
                <a:srgbClr val="222222"/>
              </a:solidFill>
              <a:highlight>
                <a:schemeClr val="lt1"/>
              </a:highlight>
            </a:endParaRPr>
          </a:p>
          <a:p>
            <a:pPr indent="0" lvl="0" marL="0" rtl="0" algn="l">
              <a:lnSpc>
                <a:spcPct val="115000"/>
              </a:lnSpc>
              <a:spcBef>
                <a:spcPts val="1600"/>
              </a:spcBef>
              <a:spcAft>
                <a:spcPts val="0"/>
              </a:spcAft>
              <a:buClr>
                <a:srgbClr val="000000"/>
              </a:buClr>
              <a:buSzPts val="1100"/>
              <a:buFont typeface="Arial"/>
              <a:buNone/>
            </a:pPr>
            <a:r>
              <a:rPr b="1" lang="en" sz="1800">
                <a:solidFill>
                  <a:srgbClr val="222222"/>
                </a:solidFill>
                <a:highlight>
                  <a:schemeClr val="lt1"/>
                </a:highlight>
              </a:rPr>
              <a:t> 4 April 1975 ESTB</a:t>
            </a:r>
            <a:endParaRPr b="1" sz="1800">
              <a:solidFill>
                <a:srgbClr val="222222"/>
              </a:solidFill>
              <a:highlight>
                <a:schemeClr val="lt1"/>
              </a:highlight>
            </a:endParaRPr>
          </a:p>
          <a:p>
            <a:pPr indent="0" lvl="0" marL="0" rtl="0" algn="l">
              <a:spcBef>
                <a:spcPts val="1600"/>
              </a:spcBef>
              <a:spcAft>
                <a:spcPts val="0"/>
              </a:spcAft>
              <a:buNone/>
            </a:pPr>
            <a:r>
              <a:t/>
            </a:r>
            <a:endParaRPr>
              <a:latin typeface="Nunito"/>
              <a:ea typeface="Nunito"/>
              <a:cs typeface="Nunito"/>
              <a:sym typeface="Nunito"/>
            </a:endParaRPr>
          </a:p>
        </p:txBody>
      </p:sp>
      <p:sp>
        <p:nvSpPr>
          <p:cNvPr id="321" name="Google Shape;321;p17"/>
          <p:cNvSpPr txBox="1"/>
          <p:nvPr/>
        </p:nvSpPr>
        <p:spPr>
          <a:xfrm rot="-1547996">
            <a:off x="6658635" y="2825769"/>
            <a:ext cx="2180227" cy="86275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222222"/>
                </a:solidFill>
                <a:highlight>
                  <a:schemeClr val="lt1"/>
                </a:highlight>
              </a:rPr>
              <a:t>$3.7 billion Net Value</a:t>
            </a:r>
            <a:endParaRPr b="1" sz="1800">
              <a:solidFill>
                <a:srgbClr val="222222"/>
              </a:solidFill>
              <a:highlight>
                <a:schemeClr val="lt1"/>
              </a:highlight>
            </a:endParaRPr>
          </a:p>
          <a:p>
            <a:pPr indent="0" lvl="0" marL="0" rtl="0" algn="l">
              <a:lnSpc>
                <a:spcPct val="115000"/>
              </a:lnSpc>
              <a:spcBef>
                <a:spcPts val="1600"/>
              </a:spcBef>
              <a:spcAft>
                <a:spcPts val="1600"/>
              </a:spcAft>
              <a:buClr>
                <a:srgbClr val="000000"/>
              </a:buClr>
              <a:buSzPts val="1100"/>
              <a:buFont typeface="Arial"/>
              <a:buNone/>
            </a:pPr>
            <a:r>
              <a:rPr b="1" lang="en" sz="1800">
                <a:solidFill>
                  <a:srgbClr val="222222"/>
                </a:solidFill>
                <a:highlight>
                  <a:schemeClr val="lt1"/>
                </a:highlight>
              </a:rPr>
              <a:t>29 August 1997  ESTB</a:t>
            </a:r>
            <a:endParaRPr b="1" sz="1800">
              <a:solidFill>
                <a:srgbClr val="222222"/>
              </a:solidFill>
              <a:highlight>
                <a:schemeClr val="lt1"/>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t/>
            </a:r>
            <a:endParaRPr sz="3000">
              <a:solidFill>
                <a:srgbClr val="000000"/>
              </a:solidFill>
              <a:latin typeface="Arial"/>
              <a:ea typeface="Arial"/>
              <a:cs typeface="Arial"/>
              <a:sym typeface="Arial"/>
            </a:endParaRPr>
          </a:p>
          <a:p>
            <a:pPr indent="0" lvl="0" marL="0" rtl="0" algn="ctr">
              <a:lnSpc>
                <a:spcPct val="115000"/>
              </a:lnSpc>
              <a:spcBef>
                <a:spcPts val="0"/>
              </a:spcBef>
              <a:spcAft>
                <a:spcPts val="0"/>
              </a:spcAft>
              <a:buNone/>
            </a:pPr>
            <a:r>
              <a:t/>
            </a:r>
            <a:endParaRPr sz="3000">
              <a:solidFill>
                <a:srgbClr val="000000"/>
              </a:solidFill>
              <a:latin typeface="Arial"/>
              <a:ea typeface="Arial"/>
              <a:cs typeface="Arial"/>
              <a:sym typeface="Arial"/>
            </a:endParaRPr>
          </a:p>
          <a:p>
            <a:pPr indent="0" lvl="0" marL="0" rtl="0" algn="ctr">
              <a:lnSpc>
                <a:spcPct val="115000"/>
              </a:lnSpc>
              <a:spcBef>
                <a:spcPts val="2400"/>
              </a:spcBef>
              <a:spcAft>
                <a:spcPts val="0"/>
              </a:spcAft>
              <a:buNone/>
            </a:pPr>
            <a:r>
              <a:rPr lang="en" sz="2400">
                <a:solidFill>
                  <a:srgbClr val="1155CC"/>
                </a:solidFill>
                <a:latin typeface="Arial"/>
                <a:ea typeface="Arial"/>
                <a:cs typeface="Arial"/>
                <a:sym typeface="Arial"/>
              </a:rPr>
              <a:t>Factors driving an employee to shift from one MNC to another </a:t>
            </a:r>
            <a:endParaRPr sz="2400">
              <a:solidFill>
                <a:srgbClr val="1155CC"/>
              </a:solidFill>
              <a:latin typeface="Arial"/>
              <a:ea typeface="Arial"/>
              <a:cs typeface="Arial"/>
              <a:sym typeface="Arial"/>
            </a:endParaRPr>
          </a:p>
          <a:p>
            <a:pPr indent="0" lvl="0" marL="0" rtl="0" algn="ctr">
              <a:lnSpc>
                <a:spcPct val="115000"/>
              </a:lnSpc>
              <a:spcBef>
                <a:spcPts val="600"/>
              </a:spcBef>
              <a:spcAft>
                <a:spcPts val="0"/>
              </a:spcAft>
              <a:buClr>
                <a:srgbClr val="000000"/>
              </a:buClr>
              <a:buSzPts val="1100"/>
              <a:buFont typeface="Arial"/>
              <a:buNone/>
            </a:pPr>
            <a:r>
              <a:rPr b="0" lang="en" sz="1800">
                <a:solidFill>
                  <a:srgbClr val="000000"/>
                </a:solidFill>
                <a:latin typeface="Arial"/>
                <a:ea typeface="Arial"/>
                <a:cs typeface="Arial"/>
                <a:sym typeface="Arial"/>
              </a:rPr>
              <a:t>(Few things to look into)</a:t>
            </a:r>
            <a:endParaRPr b="0" sz="18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lnSpc>
                <a:spcPct val="138461"/>
              </a:lnSpc>
              <a:spcBef>
                <a:spcPts val="1200"/>
              </a:spcBef>
              <a:spcAft>
                <a:spcPts val="0"/>
              </a:spcAft>
              <a:buClr>
                <a:srgbClr val="000000"/>
              </a:buClr>
              <a:buSzPts val="1100"/>
              <a:buFont typeface="Arial"/>
              <a:buNone/>
            </a:pPr>
            <a:r>
              <a:rPr lang="en" sz="2400">
                <a:solidFill>
                  <a:srgbClr val="1155CC"/>
                </a:solidFill>
                <a:latin typeface="Arial"/>
                <a:ea typeface="Arial"/>
                <a:cs typeface="Arial"/>
                <a:sym typeface="Arial"/>
              </a:rPr>
              <a:t>Consider how each job aligns with your long-term career goals</a:t>
            </a:r>
            <a:endParaRPr sz="2400">
              <a:solidFill>
                <a:srgbClr val="1155CC"/>
              </a:solidFill>
              <a:latin typeface="Arial"/>
              <a:ea typeface="Arial"/>
              <a:cs typeface="Arial"/>
              <a:sym typeface="Arial"/>
            </a:endParaRPr>
          </a:p>
          <a:p>
            <a:pPr indent="0" lvl="0" marL="0" rtl="0" algn="l">
              <a:spcBef>
                <a:spcPts val="1200"/>
              </a:spcBef>
              <a:spcAft>
                <a:spcPts val="0"/>
              </a:spcAft>
              <a:buNone/>
            </a:pPr>
            <a:r>
              <a:t/>
            </a:r>
            <a:endParaRPr/>
          </a:p>
        </p:txBody>
      </p:sp>
      <p:sp>
        <p:nvSpPr>
          <p:cNvPr id="332" name="Google Shape;332;p19"/>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900"/>
              </a:spcBef>
              <a:spcAft>
                <a:spcPts val="0"/>
              </a:spcAft>
              <a:buClr>
                <a:srgbClr val="404040"/>
              </a:buClr>
              <a:buSzPts val="1800"/>
              <a:buFont typeface="Arial"/>
              <a:buChar char="●"/>
            </a:pPr>
            <a:r>
              <a:rPr lang="en" sz="1800">
                <a:solidFill>
                  <a:srgbClr val="222222"/>
                </a:solidFill>
                <a:highlight>
                  <a:srgbClr val="FFFFFF"/>
                </a:highlight>
                <a:latin typeface="Arial"/>
                <a:ea typeface="Arial"/>
                <a:cs typeface="Arial"/>
                <a:sym typeface="Arial"/>
              </a:rPr>
              <a:t>Is current job matching to your career goal?</a:t>
            </a:r>
            <a:endParaRPr sz="1800">
              <a:solidFill>
                <a:srgbClr val="404040"/>
              </a:solidFill>
              <a:latin typeface="Arial"/>
              <a:ea typeface="Arial"/>
              <a:cs typeface="Arial"/>
              <a:sym typeface="Arial"/>
            </a:endParaRPr>
          </a:p>
          <a:p>
            <a:pPr indent="-342900" lvl="0" marL="457200" rtl="0" algn="l">
              <a:lnSpc>
                <a:spcPct val="115000"/>
              </a:lnSpc>
              <a:spcBef>
                <a:spcPts val="0"/>
              </a:spcBef>
              <a:spcAft>
                <a:spcPts val="0"/>
              </a:spcAft>
              <a:buClr>
                <a:srgbClr val="404040"/>
              </a:buClr>
              <a:buSzPts val="1800"/>
              <a:buFont typeface="Arial"/>
              <a:buChar char="●"/>
            </a:pPr>
            <a:r>
              <a:rPr lang="en" sz="1800">
                <a:solidFill>
                  <a:srgbClr val="404040"/>
                </a:solidFill>
                <a:latin typeface="Arial"/>
                <a:ea typeface="Arial"/>
                <a:cs typeface="Arial"/>
                <a:sym typeface="Arial"/>
              </a:rPr>
              <a:t>Does one job have </a:t>
            </a:r>
            <a:r>
              <a:rPr lang="en" sz="1800" u="sng">
                <a:solidFill>
                  <a:srgbClr val="1861BF"/>
                </a:solidFill>
                <a:latin typeface="Arial"/>
                <a:ea typeface="Arial"/>
                <a:cs typeface="Arial"/>
                <a:sym typeface="Arial"/>
                <a:hlinkClick r:id="rId3"/>
              </a:rPr>
              <a:t>more opportunities for growth</a:t>
            </a:r>
            <a:r>
              <a:rPr lang="en" sz="1800">
                <a:solidFill>
                  <a:srgbClr val="404040"/>
                </a:solidFill>
                <a:latin typeface="Arial"/>
                <a:ea typeface="Arial"/>
                <a:cs typeface="Arial"/>
                <a:sym typeface="Arial"/>
              </a:rPr>
              <a:t> than the other?</a:t>
            </a:r>
            <a:endParaRPr sz="1800">
              <a:solidFill>
                <a:srgbClr val="404040"/>
              </a:solidFill>
              <a:latin typeface="Arial"/>
              <a:ea typeface="Arial"/>
              <a:cs typeface="Arial"/>
              <a:sym typeface="Arial"/>
            </a:endParaRPr>
          </a:p>
          <a:p>
            <a:pPr indent="-342900" lvl="0" marL="457200" rtl="0" algn="l">
              <a:lnSpc>
                <a:spcPct val="115000"/>
              </a:lnSpc>
              <a:spcBef>
                <a:spcPts val="0"/>
              </a:spcBef>
              <a:spcAft>
                <a:spcPts val="0"/>
              </a:spcAft>
              <a:buClr>
                <a:srgbClr val="404040"/>
              </a:buClr>
              <a:buSzPts val="1800"/>
              <a:buFont typeface="Arial"/>
              <a:buChar char="●"/>
            </a:pPr>
            <a:r>
              <a:rPr lang="en" sz="1800">
                <a:solidFill>
                  <a:srgbClr val="222222"/>
                </a:solidFill>
                <a:highlight>
                  <a:srgbClr val="FFFFFF"/>
                </a:highlight>
                <a:latin typeface="Arial"/>
                <a:ea typeface="Arial"/>
                <a:cs typeface="Arial"/>
                <a:sym typeface="Arial"/>
              </a:rPr>
              <a:t>which kind of job gives me a challenge</a:t>
            </a:r>
            <a:r>
              <a:rPr lang="en" sz="1800">
                <a:solidFill>
                  <a:srgbClr val="404040"/>
                </a:solidFill>
                <a:latin typeface="Arial"/>
                <a:ea typeface="Arial"/>
                <a:cs typeface="Arial"/>
                <a:sym typeface="Arial"/>
              </a:rPr>
              <a:t>?</a:t>
            </a:r>
            <a:endParaRPr sz="1800">
              <a:solidFill>
                <a:srgbClr val="404040"/>
              </a:solidFill>
              <a:latin typeface="Arial"/>
              <a:ea typeface="Arial"/>
              <a:cs typeface="Arial"/>
              <a:sym typeface="Arial"/>
            </a:endParaRPr>
          </a:p>
          <a:p>
            <a:pPr indent="-342900" lvl="0" marL="457200" rtl="0" algn="l">
              <a:lnSpc>
                <a:spcPct val="115000"/>
              </a:lnSpc>
              <a:spcBef>
                <a:spcPts val="0"/>
              </a:spcBef>
              <a:spcAft>
                <a:spcPts val="0"/>
              </a:spcAft>
              <a:buClr>
                <a:srgbClr val="404040"/>
              </a:buClr>
              <a:buSzPts val="1800"/>
              <a:buFont typeface="Arial"/>
              <a:buChar char="●"/>
            </a:pPr>
            <a:r>
              <a:rPr lang="en" sz="1800">
                <a:solidFill>
                  <a:srgbClr val="404040"/>
                </a:solidFill>
                <a:latin typeface="Arial"/>
                <a:ea typeface="Arial"/>
                <a:cs typeface="Arial"/>
                <a:sym typeface="Arial"/>
              </a:rPr>
              <a:t>Which job offers me the chance to </a:t>
            </a:r>
            <a:r>
              <a:rPr lang="en" sz="1800" u="sng">
                <a:solidFill>
                  <a:srgbClr val="1861BF"/>
                </a:solidFill>
                <a:latin typeface="Arial"/>
                <a:ea typeface="Arial"/>
                <a:cs typeface="Arial"/>
                <a:sym typeface="Arial"/>
                <a:hlinkClick r:id="rId4"/>
              </a:rPr>
              <a:t>learn new skills</a:t>
            </a:r>
            <a:r>
              <a:rPr lang="en" sz="1800">
                <a:solidFill>
                  <a:srgbClr val="404040"/>
                </a:solidFill>
                <a:latin typeface="Arial"/>
                <a:ea typeface="Arial"/>
                <a:cs typeface="Arial"/>
                <a:sym typeface="Arial"/>
              </a:rPr>
              <a:t>?</a:t>
            </a:r>
            <a:endParaRPr sz="1800">
              <a:solidFill>
                <a:srgbClr val="404040"/>
              </a:solidFill>
              <a:latin typeface="Arial"/>
              <a:ea typeface="Arial"/>
              <a:cs typeface="Arial"/>
              <a:sym typeface="Arial"/>
            </a:endParaRPr>
          </a:p>
          <a:p>
            <a:pPr indent="0" lvl="0" marL="0" rtl="0" algn="l">
              <a:lnSpc>
                <a:spcPct val="208695"/>
              </a:lnSpc>
              <a:spcBef>
                <a:spcPts val="900"/>
              </a:spcBef>
              <a:spcAft>
                <a:spcPts val="0"/>
              </a:spcAft>
              <a:buNone/>
            </a:pPr>
            <a:r>
              <a:t/>
            </a:r>
            <a:endParaRPr sz="1800">
              <a:solidFill>
                <a:srgbClr val="404040"/>
              </a:solidFill>
              <a:latin typeface="Arial"/>
              <a:ea typeface="Arial"/>
              <a:cs typeface="Arial"/>
              <a:sym typeface="Arial"/>
            </a:endParaRPr>
          </a:p>
          <a:p>
            <a:pPr indent="0" lvl="0" marL="0" rtl="0" algn="l">
              <a:spcBef>
                <a:spcPts val="9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212121"/>
                </a:solidFill>
                <a:highlight>
                  <a:srgbClr val="FFFFFF"/>
                </a:highlight>
                <a:latin typeface="Arial"/>
                <a:ea typeface="Arial"/>
                <a:cs typeface="Arial"/>
                <a:sym typeface="Arial"/>
              </a:rPr>
              <a:t>“</a:t>
            </a:r>
            <a:r>
              <a:rPr lang="en" sz="2400">
                <a:solidFill>
                  <a:srgbClr val="1155CC"/>
                </a:solidFill>
                <a:highlight>
                  <a:srgbClr val="FFFFFF"/>
                </a:highlight>
                <a:latin typeface="Arial"/>
                <a:ea typeface="Arial"/>
                <a:cs typeface="Arial"/>
                <a:sym typeface="Arial"/>
              </a:rPr>
              <a:t>Why do you want to work for this company</a:t>
            </a:r>
            <a:r>
              <a:rPr lang="en" sz="2400">
                <a:solidFill>
                  <a:srgbClr val="212121"/>
                </a:solidFill>
                <a:highlight>
                  <a:srgbClr val="FFFFFF"/>
                </a:highlight>
                <a:latin typeface="Arial"/>
                <a:ea typeface="Arial"/>
                <a:cs typeface="Arial"/>
                <a:sym typeface="Arial"/>
              </a:rPr>
              <a:t>?”</a:t>
            </a:r>
            <a:endParaRPr sz="2400">
              <a:latin typeface="Arial"/>
              <a:ea typeface="Arial"/>
              <a:cs typeface="Arial"/>
              <a:sym typeface="Arial"/>
            </a:endParaRPr>
          </a:p>
        </p:txBody>
      </p:sp>
      <p:sp>
        <p:nvSpPr>
          <p:cNvPr id="338" name="Google Shape;338;p20"/>
          <p:cNvSpPr txBox="1"/>
          <p:nvPr>
            <p:ph idx="1" type="body"/>
          </p:nvPr>
        </p:nvSpPr>
        <p:spPr>
          <a:xfrm>
            <a:off x="1035600" y="1438825"/>
            <a:ext cx="4640400" cy="309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212121"/>
                </a:solidFill>
                <a:highlight>
                  <a:srgbClr val="FFFFFF"/>
                </a:highlight>
                <a:latin typeface="Arial"/>
                <a:ea typeface="Arial"/>
                <a:cs typeface="Arial"/>
                <a:sym typeface="Arial"/>
              </a:rPr>
              <a:t>For example,This year, Google topped Fortune’s list of the 100 best companies to work for in the USA for the seventh time in a decade.</a:t>
            </a:r>
            <a:endParaRPr sz="1800">
              <a:solidFill>
                <a:srgbClr val="212121"/>
              </a:solidFill>
              <a:highlight>
                <a:srgbClr val="FFFFFF"/>
              </a:highlight>
              <a:latin typeface="Arial"/>
              <a:ea typeface="Arial"/>
              <a:cs typeface="Arial"/>
              <a:sym typeface="Arial"/>
            </a:endParaRPr>
          </a:p>
          <a:p>
            <a:pPr indent="-314325" lvl="0" marL="457200" rtl="0" algn="l">
              <a:lnSpc>
                <a:spcPct val="115000"/>
              </a:lnSpc>
              <a:spcBef>
                <a:spcPts val="1600"/>
              </a:spcBef>
              <a:spcAft>
                <a:spcPts val="0"/>
              </a:spcAft>
              <a:buClr>
                <a:srgbClr val="404040"/>
              </a:buClr>
              <a:buSzPts val="1350"/>
              <a:buFont typeface="Arial"/>
              <a:buChar char="●"/>
            </a:pPr>
            <a:r>
              <a:rPr lang="en" sz="1800">
                <a:solidFill>
                  <a:srgbClr val="212121"/>
                </a:solidFill>
                <a:highlight>
                  <a:schemeClr val="lt1"/>
                </a:highlight>
                <a:latin typeface="Arial"/>
                <a:ea typeface="Arial"/>
                <a:cs typeface="Arial"/>
                <a:sym typeface="Arial"/>
              </a:rPr>
              <a:t>Not every firm has the celebrity profile or resources of a Google or a Facebook, but there are some valuable lessons to learn about what they do well.</a:t>
            </a:r>
            <a:endParaRPr sz="1800">
              <a:latin typeface="Arial"/>
              <a:ea typeface="Arial"/>
              <a:cs typeface="Arial"/>
              <a:sym typeface="Arial"/>
            </a:endParaRPr>
          </a:p>
        </p:txBody>
      </p:sp>
      <p:pic>
        <p:nvPicPr>
          <p:cNvPr id="339" name="Google Shape;339;p20"/>
          <p:cNvPicPr preferRelativeResize="0"/>
          <p:nvPr/>
        </p:nvPicPr>
        <p:blipFill>
          <a:blip r:embed="rId3">
            <a:alphaModFix/>
          </a:blip>
          <a:stretch>
            <a:fillRect/>
          </a:stretch>
        </p:blipFill>
        <p:spPr>
          <a:xfrm>
            <a:off x="5828400" y="1750275"/>
            <a:ext cx="2857500" cy="1600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21"/>
          <p:cNvSpPr txBox="1"/>
          <p:nvPr>
            <p:ph type="title"/>
          </p:nvPr>
        </p:nvSpPr>
        <p:spPr>
          <a:xfrm>
            <a:off x="1292300" y="33392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212121"/>
                </a:solidFill>
                <a:highlight>
                  <a:srgbClr val="FFFFFF"/>
                </a:highlight>
                <a:latin typeface="Arial"/>
                <a:ea typeface="Arial"/>
                <a:cs typeface="Arial"/>
                <a:sym typeface="Arial"/>
              </a:rPr>
              <a:t>1. </a:t>
            </a:r>
            <a:r>
              <a:rPr lang="en" sz="2400">
                <a:solidFill>
                  <a:srgbClr val="1155CC"/>
                </a:solidFill>
                <a:highlight>
                  <a:srgbClr val="FFFFFF"/>
                </a:highlight>
                <a:latin typeface="Arial"/>
                <a:ea typeface="Arial"/>
                <a:cs typeface="Arial"/>
                <a:sym typeface="Arial"/>
              </a:rPr>
              <a:t>Staff turnover: what can it tell you</a:t>
            </a:r>
            <a:r>
              <a:rPr lang="en" sz="2400">
                <a:solidFill>
                  <a:srgbClr val="212121"/>
                </a:solidFill>
                <a:highlight>
                  <a:srgbClr val="FFFFFF"/>
                </a:highlight>
                <a:latin typeface="Arial"/>
                <a:ea typeface="Arial"/>
                <a:cs typeface="Arial"/>
                <a:sym typeface="Arial"/>
              </a:rPr>
              <a:t>?</a:t>
            </a:r>
            <a:endParaRPr sz="2400">
              <a:latin typeface="Arial"/>
              <a:ea typeface="Arial"/>
              <a:cs typeface="Arial"/>
              <a:sym typeface="Arial"/>
            </a:endParaRPr>
          </a:p>
        </p:txBody>
      </p:sp>
      <p:sp>
        <p:nvSpPr>
          <p:cNvPr id="345" name="Google Shape;345;p21"/>
          <p:cNvSpPr txBox="1"/>
          <p:nvPr>
            <p:ph idx="1" type="body"/>
          </p:nvPr>
        </p:nvSpPr>
        <p:spPr>
          <a:xfrm>
            <a:off x="172325" y="912150"/>
            <a:ext cx="6014100" cy="3319200"/>
          </a:xfrm>
          <a:prstGeom prst="rect">
            <a:avLst/>
          </a:prstGeom>
        </p:spPr>
        <p:txBody>
          <a:bodyPr anchorCtr="0" anchor="t" bIns="91425" lIns="91425" spcFirstLastPara="1" rIns="91425" wrap="square" tIns="91425">
            <a:noAutofit/>
          </a:bodyPr>
          <a:lstStyle/>
          <a:p>
            <a:pPr indent="-314325" lvl="0" marL="457200" rtl="0" algn="l">
              <a:spcBef>
                <a:spcPts val="900"/>
              </a:spcBef>
              <a:spcAft>
                <a:spcPts val="0"/>
              </a:spcAft>
              <a:buClr>
                <a:srgbClr val="404040"/>
              </a:buClr>
              <a:buSzPts val="1350"/>
              <a:buFont typeface="Arial"/>
              <a:buChar char="●"/>
            </a:pPr>
            <a:r>
              <a:rPr lang="en" sz="1800">
                <a:solidFill>
                  <a:srgbClr val="212121"/>
                </a:solidFill>
                <a:highlight>
                  <a:srgbClr val="FFFFFF"/>
                </a:highlight>
                <a:latin typeface="Arial"/>
                <a:ea typeface="Arial"/>
                <a:cs typeface="Arial"/>
                <a:sym typeface="Arial"/>
              </a:rPr>
              <a:t>Bayt.com carried out a report with YouGov in April 2015, which found that of 5,774 respondents, 43% expected to leave their jobs within two years.</a:t>
            </a:r>
            <a:endParaRPr sz="1800">
              <a:solidFill>
                <a:srgbClr val="212121"/>
              </a:solidFill>
              <a:highlight>
                <a:srgbClr val="FFFFFF"/>
              </a:highlight>
              <a:latin typeface="Arial"/>
              <a:ea typeface="Arial"/>
              <a:cs typeface="Arial"/>
              <a:sym typeface="Arial"/>
            </a:endParaRPr>
          </a:p>
          <a:p>
            <a:pPr indent="-342900" lvl="0" marL="457200" rtl="0" algn="l">
              <a:spcBef>
                <a:spcPts val="0"/>
              </a:spcBef>
              <a:spcAft>
                <a:spcPts val="0"/>
              </a:spcAft>
              <a:buClr>
                <a:srgbClr val="212121"/>
              </a:buClr>
              <a:buSzPts val="1800"/>
              <a:buFont typeface="Arial"/>
              <a:buChar char="●"/>
            </a:pPr>
            <a:r>
              <a:rPr lang="en" sz="1800">
                <a:solidFill>
                  <a:srgbClr val="222222"/>
                </a:solidFill>
                <a:latin typeface="Arial"/>
                <a:ea typeface="Arial"/>
                <a:cs typeface="Arial"/>
                <a:sym typeface="Arial"/>
              </a:rPr>
              <a:t>The reason might me salaries or lack of career growth opportunities.</a:t>
            </a:r>
            <a:endParaRPr sz="1800">
              <a:solidFill>
                <a:srgbClr val="222222"/>
              </a:solidFill>
              <a:latin typeface="Arial"/>
              <a:ea typeface="Arial"/>
              <a:cs typeface="Arial"/>
              <a:sym typeface="Arial"/>
            </a:endParaRPr>
          </a:p>
          <a:p>
            <a:pPr indent="-342900" lvl="0" marL="457200" rtl="0" algn="l">
              <a:spcBef>
                <a:spcPts val="0"/>
              </a:spcBef>
              <a:spcAft>
                <a:spcPts val="0"/>
              </a:spcAft>
              <a:buClr>
                <a:srgbClr val="222222"/>
              </a:buClr>
              <a:buSzPts val="1800"/>
              <a:buFont typeface="Arial"/>
              <a:buChar char="●"/>
            </a:pPr>
            <a:r>
              <a:rPr lang="en" sz="1800">
                <a:solidFill>
                  <a:srgbClr val="222222"/>
                </a:solidFill>
                <a:latin typeface="Arial"/>
                <a:ea typeface="Arial"/>
                <a:cs typeface="Arial"/>
                <a:sym typeface="Arial"/>
              </a:rPr>
              <a:t>This reflects the reason behind people switching as something more fundamental and long term is missing.</a:t>
            </a:r>
            <a:endParaRPr sz="1800">
              <a:solidFill>
                <a:srgbClr val="212121"/>
              </a:solidFill>
              <a:highlight>
                <a:srgbClr val="FFFFFF"/>
              </a:highlight>
              <a:latin typeface="Arial"/>
              <a:ea typeface="Arial"/>
              <a:cs typeface="Arial"/>
              <a:sym typeface="Arial"/>
            </a:endParaRPr>
          </a:p>
          <a:p>
            <a:pPr indent="-314325" lvl="0" marL="457200" rtl="0" algn="l">
              <a:spcBef>
                <a:spcPts val="0"/>
              </a:spcBef>
              <a:spcAft>
                <a:spcPts val="0"/>
              </a:spcAft>
              <a:buClr>
                <a:srgbClr val="404040"/>
              </a:buClr>
              <a:buSzPts val="1350"/>
              <a:buFont typeface="Arial"/>
              <a:buChar char="●"/>
            </a:pPr>
            <a:r>
              <a:rPr lang="en" sz="1800">
                <a:solidFill>
                  <a:srgbClr val="212121"/>
                </a:solidFill>
                <a:highlight>
                  <a:srgbClr val="FFFFFF"/>
                </a:highlight>
                <a:latin typeface="Arial"/>
                <a:ea typeface="Arial"/>
                <a:cs typeface="Arial"/>
                <a:sym typeface="Arial"/>
              </a:rPr>
              <a:t> Chances are that job turnover in your firm is already high, so if you’re looking for somewhere to settle, a shrewd approach may be to look at what the firm is doing about it.</a:t>
            </a:r>
            <a:endParaRPr sz="1800">
              <a:latin typeface="Arial"/>
              <a:ea typeface="Arial"/>
              <a:cs typeface="Arial"/>
              <a:sym typeface="Arial"/>
            </a:endParaRPr>
          </a:p>
        </p:txBody>
      </p:sp>
      <p:pic>
        <p:nvPicPr>
          <p:cNvPr id="346" name="Google Shape;346;p21"/>
          <p:cNvPicPr preferRelativeResize="0"/>
          <p:nvPr/>
        </p:nvPicPr>
        <p:blipFill>
          <a:blip r:embed="rId3">
            <a:alphaModFix/>
          </a:blip>
          <a:stretch>
            <a:fillRect/>
          </a:stretch>
        </p:blipFill>
        <p:spPr>
          <a:xfrm>
            <a:off x="5959200" y="1149075"/>
            <a:ext cx="3032400" cy="3183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