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embeddedFontLst>
    <p:embeddedFont>
      <p:font typeface="Cambria Math"/>
      <p:regular r:id="rId49"/>
    </p:embeddedFont>
    <p:embeddedFont>
      <p:font typeface="Century Gothic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64482E-053F-4D12-9B97-4B0F32E8891A}">
  <a:tblStyle styleId="{2664482E-053F-4D12-9B97-4B0F32E88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CambriaMat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bold.fntdata"/><Relationship Id="rId50" Type="http://schemas.openxmlformats.org/officeDocument/2006/relationships/font" Target="fonts/CenturyGothic-regular.fntdata"/><Relationship Id="rId53" Type="http://schemas.openxmlformats.org/officeDocument/2006/relationships/font" Target="fonts/CenturyGothic-boldItalic.fntdata"/><Relationship Id="rId52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70207d5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70207d5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a70207d5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a696063b6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a696063b6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5a696063b6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a696063b6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a696063b6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5a696063b6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a696063b6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a696063b6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a696063b6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696063b6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696063b6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a696063b6_0_1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a696063b6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a696063b6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5a696063b6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a696063b6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a696063b6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5a696063b6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a70207d55_4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a70207d55_4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5a70207d55_4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a70207d55_4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a70207d55_4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5a70207d55_4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a696063b6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a696063b6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5a696063b6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18d890da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18d890da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518d890dac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18d890da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18d890da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18d890da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a70207d5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a70207d5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5a70207d55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18d8950f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18d8950f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18d8950f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a70207d55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a70207d55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5a70207d55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18d8950fe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18d8950fe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518d8950fe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18d890da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18d890da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518d890dac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a70207d55_5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a70207d55_5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5a70207d55_5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a70207d55_5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a70207d55_5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5a70207d55_5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a70207d55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a70207d55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5a70207d55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18d8950fe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18d8950fe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518d8950fe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18d890dac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18d890da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518d890dac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a70207d55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a70207d55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5a70207d55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a70207d55_5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a70207d55_5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5a70207d55_5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a70207d55_5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a70207d55_5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5a70207d55_5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a70207d55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a70207d55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5a70207d55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a696063b6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a696063b6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5a696063b6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a70207d55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a70207d55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5a70207d55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a70207d5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5a70207d5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a63448402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a63448402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a63448402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9197C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9197C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9197CE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9197CE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9197C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197C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197C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197C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9197CE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9197CE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197C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197C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197C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9197CE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9197CE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9197C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197C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9197C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9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5963B8">
                  <a:alpha val="6666"/>
                </a:srgbClr>
              </a:gs>
              <a:gs pos="36000">
                <a:srgbClr val="5963B8">
                  <a:alpha val="5882"/>
                </a:srgbClr>
              </a:gs>
              <a:gs pos="69000">
                <a:srgbClr val="5963B8">
                  <a:alpha val="0"/>
                </a:srgbClr>
              </a:gs>
              <a:gs pos="100000">
                <a:srgbClr val="5963B8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9197CE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Relationship Id="rId5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mlg.ucd.ie/datasets/bbc.html" TargetMode="External"/><Relationship Id="rId4" Type="http://schemas.openxmlformats.org/officeDocument/2006/relationships/hyperlink" Target="http://mlg.ucd.ie/datasets/bbc.html" TargetMode="External"/><Relationship Id="rId5" Type="http://schemas.openxmlformats.org/officeDocument/2006/relationships/hyperlink" Target="http://mlg.ucd.ie/datasets/bbc.html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1097280" y="835151"/>
            <a:ext cx="10058400" cy="39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ambria Math"/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News Articles Classification using Machine Learning</a:t>
            </a:r>
            <a:br>
              <a:rPr lang="en-US">
                <a:latin typeface="Cambria Math"/>
                <a:ea typeface="Cambria Math"/>
                <a:cs typeface="Cambria Math"/>
                <a:sym typeface="Cambria Math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Final Project</a:t>
            </a:r>
            <a:br>
              <a:rPr lang="en-US">
                <a:latin typeface="Cambria Math"/>
                <a:ea typeface="Cambria Math"/>
                <a:cs typeface="Cambria Math"/>
                <a:sym typeface="Cambria Math"/>
              </a:rPr>
            </a:b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88897" y="4972455"/>
            <a:ext cx="116751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Group 4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Mynampati Prudvi || Sohitha || Vijay Agrawal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 Math"/>
                <a:ea typeface="Cambria Math"/>
                <a:cs typeface="Cambria Math"/>
                <a:sym typeface="Cambria Math"/>
              </a:rPr>
              <a:t>‹#›</a:t>
            </a:fld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Data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Preparation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103300" y="1379725"/>
            <a:ext cx="9565800" cy="48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Dataset consisted of 2000+ news articles in 5 folders, one for each category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Python script was created to combine the articles into one CSV with 2 columns: “news” and “type”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10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06" y="3792950"/>
            <a:ext cx="7323597" cy="24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3252394" y="310244"/>
            <a:ext cx="5253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Data Understanding</a:t>
            </a:r>
            <a:endParaRPr b="1"/>
          </a:p>
        </p:txBody>
      </p: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 Math"/>
                <a:ea typeface="Cambria Math"/>
                <a:cs typeface="Cambria Math"/>
                <a:sym typeface="Cambria Math"/>
              </a:rPr>
              <a:t>‹#›</a:t>
            </a:fld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175" y="2317200"/>
            <a:ext cx="7404825" cy="35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969650" y="1106875"/>
            <a:ext cx="9555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 Class Distribution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9281650" y="3827325"/>
            <a:ext cx="25803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Distribution is even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Contents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 Math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Business</a:t>
            </a:r>
            <a:r>
              <a:rPr lang="en-US" sz="4000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Understanding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67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ambria Math"/>
              <a:buAutoNum type="arabicPeriod"/>
            </a:pPr>
            <a:r>
              <a:rPr lang="en-US">
                <a:solidFill>
                  <a:schemeClr val="accent6"/>
                </a:solidFill>
                <a:latin typeface="Cambria Math"/>
                <a:ea typeface="Cambria Math"/>
                <a:cs typeface="Cambria Math"/>
                <a:sym typeface="Cambria Math"/>
              </a:rPr>
              <a:t>Data Understanding</a:t>
            </a:r>
            <a:endParaRPr>
              <a:solidFill>
                <a:schemeClr val="accent6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69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mbria Math"/>
              <a:buAutoNum type="arabicPeriod"/>
            </a:pPr>
            <a:r>
              <a:rPr lang="en-US" sz="36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 sz="36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 Math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Modeling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 Math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Evaluation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 Math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Conclusion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646100" y="452721"/>
            <a:ext cx="9404700" cy="6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2"/>
                </a:solidFill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 b="1">
              <a:solidFill>
                <a:schemeClr val="accent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13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775" y="2403825"/>
            <a:ext cx="7359475" cy="36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1032775" y="1174175"/>
            <a:ext cx="10158000" cy="1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 first 5 entries in dataframe to make sure it was loaded properly and review the various columns in the data frame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646100" y="452721"/>
            <a:ext cx="9404700" cy="68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 b="1">
              <a:solidFill>
                <a:schemeClr val="accent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14</a:t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00" y="2196323"/>
            <a:ext cx="6334125" cy="36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550" y="6071512"/>
            <a:ext cx="7543009" cy="57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748150" y="1174175"/>
            <a:ext cx="107316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Tokenization/string cleaning for datasets using Lemmatize function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806525" y="222121"/>
            <a:ext cx="9404700" cy="6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2"/>
                </a:solidFill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 b="1">
              <a:solidFill>
                <a:schemeClr val="accent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15</a:t>
            </a:r>
            <a:endParaRPr/>
          </a:p>
        </p:txBody>
      </p:sp>
      <p:sp>
        <p:nvSpPr>
          <p:cNvPr id="272" name="Google Shape;272;p33"/>
          <p:cNvSpPr txBox="1"/>
          <p:nvPr/>
        </p:nvSpPr>
        <p:spPr>
          <a:xfrm>
            <a:off x="544850" y="962875"/>
            <a:ext cx="105717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Convert words in the news articles into numerical features using tfdif</a:t>
            </a:r>
            <a:endParaRPr sz="24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25" y="3395025"/>
            <a:ext cx="8382000" cy="23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544850" y="1554750"/>
            <a:ext cx="104226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min_df is the minimum numbers of documents a word must be present in to be kept, and we are setting it to 5.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stop_words is set to "english" to remove all common pronouns ("a", "the", ...) and further reduce the number of noisy features.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862275" y="6085975"/>
            <a:ext cx="10571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7823  high frequency words were made into features that influence the categorization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646100" y="452722"/>
            <a:ext cx="9404700" cy="7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2"/>
                </a:solidFill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 b="1">
              <a:solidFill>
                <a:schemeClr val="accent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16</a:t>
            </a:r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910775" y="1445250"/>
            <a:ext cx="104361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dictionary ( python data structure ) can easily convert category names into category_ids and vice-versa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660850"/>
            <a:ext cx="9168701" cy="22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Contents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Business</a:t>
            </a:r>
            <a:r>
              <a:rPr lang="en-US" sz="4000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Understanding</a:t>
            </a:r>
            <a:endParaRPr/>
          </a:p>
          <a:p>
            <a:pPr indent="-2667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entury Gothic"/>
              <a:buAutoNum type="arabicPeriod"/>
            </a:pPr>
            <a:r>
              <a:rPr lang="en-US">
                <a:solidFill>
                  <a:schemeClr val="accent6"/>
                </a:solidFill>
                <a:latin typeface="Cambria Math"/>
                <a:ea typeface="Cambria Math"/>
                <a:cs typeface="Cambria Math"/>
                <a:sym typeface="Cambria Math"/>
              </a:rPr>
              <a:t>Data Understanding</a:t>
            </a:r>
            <a:endParaRPr>
              <a:solidFill>
                <a:schemeClr val="accent6"/>
              </a:solidFill>
            </a:endParaRPr>
          </a:p>
          <a:p>
            <a:pPr indent="-3683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entury Gothic"/>
              <a:buAutoNum type="arabicPeriod"/>
            </a:pPr>
            <a:r>
              <a:rPr lang="en-US">
                <a:solidFill>
                  <a:schemeClr val="accent6"/>
                </a:solidFill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>
              <a:solidFill>
                <a:schemeClr val="accent6"/>
              </a:solidFill>
            </a:endParaRPr>
          </a:p>
          <a:p>
            <a:pPr indent="-469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AutoNum type="arabicPeriod"/>
            </a:pPr>
            <a:r>
              <a:rPr lang="en-US" sz="36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Modeling</a:t>
            </a:r>
            <a:endParaRPr sz="36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Evaluation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Conclusion</a:t>
            </a:r>
            <a:endParaRPr/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798500" y="224122"/>
            <a:ext cx="9404700" cy="89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Modeling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</a:t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173425" y="1221875"/>
            <a:ext cx="1978800" cy="89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Logistic Regression</a:t>
            </a:r>
            <a:endParaRPr b="1" sz="2400"/>
          </a:p>
        </p:txBody>
      </p:sp>
      <p:sp>
        <p:nvSpPr>
          <p:cNvPr id="301" name="Google Shape;301;p36"/>
          <p:cNvSpPr/>
          <p:nvPr/>
        </p:nvSpPr>
        <p:spPr>
          <a:xfrm>
            <a:off x="173425" y="2795345"/>
            <a:ext cx="1978800" cy="8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Decision Trees</a:t>
            </a:r>
            <a:endParaRPr b="1" sz="2400"/>
          </a:p>
        </p:txBody>
      </p:sp>
      <p:sp>
        <p:nvSpPr>
          <p:cNvPr id="302" name="Google Shape;302;p36"/>
          <p:cNvSpPr/>
          <p:nvPr/>
        </p:nvSpPr>
        <p:spPr>
          <a:xfrm>
            <a:off x="173424" y="4368825"/>
            <a:ext cx="1978800" cy="8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Random Forest</a:t>
            </a:r>
            <a:endParaRPr b="1" sz="2400"/>
          </a:p>
        </p:txBody>
      </p:sp>
      <p:sp>
        <p:nvSpPr>
          <p:cNvPr id="303" name="Google Shape;303;p36"/>
          <p:cNvSpPr/>
          <p:nvPr/>
        </p:nvSpPr>
        <p:spPr>
          <a:xfrm>
            <a:off x="2973875" y="2237788"/>
            <a:ext cx="2873400" cy="66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 + Default Depth</a:t>
            </a:r>
            <a:endParaRPr b="1" sz="1800"/>
          </a:p>
        </p:txBody>
      </p:sp>
      <p:sp>
        <p:nvSpPr>
          <p:cNvPr id="304" name="Google Shape;304;p36"/>
          <p:cNvSpPr/>
          <p:nvPr/>
        </p:nvSpPr>
        <p:spPr>
          <a:xfrm>
            <a:off x="2973876" y="2978395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Grid Search Hyperparameter</a:t>
            </a:r>
            <a:endParaRPr b="1" sz="1800"/>
          </a:p>
        </p:txBody>
      </p:sp>
      <p:sp>
        <p:nvSpPr>
          <p:cNvPr id="305" name="Google Shape;305;p36"/>
          <p:cNvSpPr/>
          <p:nvPr/>
        </p:nvSpPr>
        <p:spPr>
          <a:xfrm>
            <a:off x="3003975" y="4514550"/>
            <a:ext cx="2873400" cy="7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Features +n_estimators=500, n_jobs=-1</a:t>
            </a:r>
            <a:endParaRPr b="1" sz="1800"/>
          </a:p>
        </p:txBody>
      </p:sp>
      <p:sp>
        <p:nvSpPr>
          <p:cNvPr id="306" name="Google Shape;306;p36"/>
          <p:cNvSpPr/>
          <p:nvPr/>
        </p:nvSpPr>
        <p:spPr>
          <a:xfrm>
            <a:off x="2973875" y="1361350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sp>
        <p:nvSpPr>
          <p:cNvPr id="307" name="Google Shape;307;p36"/>
          <p:cNvSpPr/>
          <p:nvPr/>
        </p:nvSpPr>
        <p:spPr>
          <a:xfrm>
            <a:off x="173424" y="5625050"/>
            <a:ext cx="1978800" cy="8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Voting Classifier</a:t>
            </a:r>
            <a:endParaRPr b="1" sz="2400"/>
          </a:p>
        </p:txBody>
      </p:sp>
      <p:sp>
        <p:nvSpPr>
          <p:cNvPr id="308" name="Google Shape;308;p36"/>
          <p:cNvSpPr/>
          <p:nvPr/>
        </p:nvSpPr>
        <p:spPr>
          <a:xfrm>
            <a:off x="3003975" y="5701600"/>
            <a:ext cx="2873400" cy="7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cxnSp>
        <p:nvCxnSpPr>
          <p:cNvPr id="309" name="Google Shape;309;p36"/>
          <p:cNvCxnSpPr/>
          <p:nvPr/>
        </p:nvCxnSpPr>
        <p:spPr>
          <a:xfrm flipH="1" rot="10800000">
            <a:off x="2183375" y="1701300"/>
            <a:ext cx="797400" cy="29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6"/>
          <p:cNvCxnSpPr>
            <a:endCxn id="303" idx="1"/>
          </p:cNvCxnSpPr>
          <p:nvPr/>
        </p:nvCxnSpPr>
        <p:spPr>
          <a:xfrm flipH="1" rot="10800000">
            <a:off x="2190275" y="2569888"/>
            <a:ext cx="783600" cy="639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6"/>
          <p:cNvCxnSpPr/>
          <p:nvPr/>
        </p:nvCxnSpPr>
        <p:spPr>
          <a:xfrm flipH="1" rot="10800000">
            <a:off x="2092575" y="4822200"/>
            <a:ext cx="911400" cy="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6"/>
          <p:cNvCxnSpPr>
            <a:stCxn id="301" idx="3"/>
            <a:endCxn id="304" idx="1"/>
          </p:cNvCxnSpPr>
          <p:nvPr/>
        </p:nvCxnSpPr>
        <p:spPr>
          <a:xfrm>
            <a:off x="2152225" y="3242645"/>
            <a:ext cx="821700" cy="3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6"/>
          <p:cNvCxnSpPr>
            <a:stCxn id="307" idx="3"/>
            <a:endCxn id="308" idx="1"/>
          </p:cNvCxnSpPr>
          <p:nvPr/>
        </p:nvCxnSpPr>
        <p:spPr>
          <a:xfrm>
            <a:off x="2152224" y="6072350"/>
            <a:ext cx="851700" cy="1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6"/>
          <p:cNvSpPr/>
          <p:nvPr/>
        </p:nvSpPr>
        <p:spPr>
          <a:xfrm>
            <a:off x="2973875" y="3651200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Resample data</a:t>
            </a:r>
            <a:endParaRPr b="1" sz="1800"/>
          </a:p>
        </p:txBody>
      </p:sp>
      <p:cxnSp>
        <p:nvCxnSpPr>
          <p:cNvPr id="315" name="Google Shape;315;p36"/>
          <p:cNvCxnSpPr>
            <a:stCxn id="301" idx="3"/>
            <a:endCxn id="314" idx="1"/>
          </p:cNvCxnSpPr>
          <p:nvPr/>
        </p:nvCxnSpPr>
        <p:spPr>
          <a:xfrm>
            <a:off x="2152225" y="3242645"/>
            <a:ext cx="821700" cy="70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title"/>
          </p:nvPr>
        </p:nvSpPr>
        <p:spPr>
          <a:xfrm>
            <a:off x="722300" y="71722"/>
            <a:ext cx="9404700" cy="76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Modeling</a:t>
            </a:r>
            <a:endParaRPr b="1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2" name="Google Shape;322;p3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173425" y="1221875"/>
            <a:ext cx="1978800" cy="89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Logistic Regression</a:t>
            </a:r>
            <a:endParaRPr b="1" sz="2400"/>
          </a:p>
        </p:txBody>
      </p:sp>
      <p:sp>
        <p:nvSpPr>
          <p:cNvPr id="324" name="Google Shape;324;p37"/>
          <p:cNvSpPr/>
          <p:nvPr/>
        </p:nvSpPr>
        <p:spPr>
          <a:xfrm>
            <a:off x="173425" y="2795345"/>
            <a:ext cx="1978800" cy="8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Decision Trees</a:t>
            </a:r>
            <a:endParaRPr b="1" sz="2400"/>
          </a:p>
        </p:txBody>
      </p:sp>
      <p:sp>
        <p:nvSpPr>
          <p:cNvPr id="325" name="Google Shape;325;p37"/>
          <p:cNvSpPr/>
          <p:nvPr/>
        </p:nvSpPr>
        <p:spPr>
          <a:xfrm>
            <a:off x="173424" y="4368825"/>
            <a:ext cx="1978800" cy="8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Random Forest</a:t>
            </a:r>
            <a:endParaRPr b="1" sz="2400"/>
          </a:p>
        </p:txBody>
      </p:sp>
      <p:sp>
        <p:nvSpPr>
          <p:cNvPr id="326" name="Google Shape;326;p37"/>
          <p:cNvSpPr/>
          <p:nvPr/>
        </p:nvSpPr>
        <p:spPr>
          <a:xfrm>
            <a:off x="2973875" y="2237788"/>
            <a:ext cx="2873400" cy="66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 + Default Depth</a:t>
            </a:r>
            <a:endParaRPr b="1" sz="1800"/>
          </a:p>
        </p:txBody>
      </p:sp>
      <p:sp>
        <p:nvSpPr>
          <p:cNvPr id="327" name="Google Shape;327;p37"/>
          <p:cNvSpPr/>
          <p:nvPr/>
        </p:nvSpPr>
        <p:spPr>
          <a:xfrm>
            <a:off x="2973876" y="2978395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Grid Search Hyperparameter</a:t>
            </a:r>
            <a:endParaRPr b="1" sz="1800"/>
          </a:p>
        </p:txBody>
      </p:sp>
      <p:sp>
        <p:nvSpPr>
          <p:cNvPr id="328" name="Google Shape;328;p37"/>
          <p:cNvSpPr/>
          <p:nvPr/>
        </p:nvSpPr>
        <p:spPr>
          <a:xfrm>
            <a:off x="2949075" y="4511275"/>
            <a:ext cx="2873400" cy="7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Features +n_estimators=500, n_jobs=-1</a:t>
            </a:r>
            <a:endParaRPr b="1" sz="1800"/>
          </a:p>
        </p:txBody>
      </p:sp>
      <p:sp>
        <p:nvSpPr>
          <p:cNvPr id="329" name="Google Shape;329;p37"/>
          <p:cNvSpPr/>
          <p:nvPr/>
        </p:nvSpPr>
        <p:spPr>
          <a:xfrm>
            <a:off x="2973875" y="1361350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sp>
        <p:nvSpPr>
          <p:cNvPr id="330" name="Google Shape;330;p37"/>
          <p:cNvSpPr/>
          <p:nvPr/>
        </p:nvSpPr>
        <p:spPr>
          <a:xfrm>
            <a:off x="7028113" y="2356538"/>
            <a:ext cx="1903800" cy="122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Decision Tree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+ 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sp>
        <p:nvSpPr>
          <p:cNvPr id="331" name="Google Shape;331;p37"/>
          <p:cNvSpPr/>
          <p:nvPr/>
        </p:nvSpPr>
        <p:spPr>
          <a:xfrm>
            <a:off x="7028125" y="929575"/>
            <a:ext cx="1903800" cy="122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Logistic Regression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  +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sp>
        <p:nvSpPr>
          <p:cNvPr id="332" name="Google Shape;332;p37"/>
          <p:cNvSpPr/>
          <p:nvPr/>
        </p:nvSpPr>
        <p:spPr>
          <a:xfrm>
            <a:off x="7028113" y="3975675"/>
            <a:ext cx="1903800" cy="122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Random Forest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+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  Feature </a:t>
            </a:r>
            <a:endParaRPr b="1" sz="1800"/>
          </a:p>
        </p:txBody>
      </p:sp>
      <p:sp>
        <p:nvSpPr>
          <p:cNvPr id="333" name="Google Shape;333;p37"/>
          <p:cNvSpPr/>
          <p:nvPr/>
        </p:nvSpPr>
        <p:spPr>
          <a:xfrm>
            <a:off x="173424" y="5625050"/>
            <a:ext cx="1978800" cy="8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Voting Classifier</a:t>
            </a:r>
            <a:endParaRPr b="1" sz="2400"/>
          </a:p>
        </p:txBody>
      </p:sp>
      <p:sp>
        <p:nvSpPr>
          <p:cNvPr id="334" name="Google Shape;334;p37"/>
          <p:cNvSpPr/>
          <p:nvPr/>
        </p:nvSpPr>
        <p:spPr>
          <a:xfrm>
            <a:off x="2973875" y="5774150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sp>
        <p:nvSpPr>
          <p:cNvPr id="335" name="Google Shape;335;p37"/>
          <p:cNvSpPr/>
          <p:nvPr/>
        </p:nvSpPr>
        <p:spPr>
          <a:xfrm>
            <a:off x="7028125" y="5393000"/>
            <a:ext cx="1903800" cy="122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Logistic,Decision,Random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  +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cxnSp>
        <p:nvCxnSpPr>
          <p:cNvPr id="336" name="Google Shape;336;p37"/>
          <p:cNvCxnSpPr>
            <a:endCxn id="329" idx="1"/>
          </p:cNvCxnSpPr>
          <p:nvPr/>
        </p:nvCxnSpPr>
        <p:spPr>
          <a:xfrm flipH="1" rot="10800000">
            <a:off x="2176475" y="1659550"/>
            <a:ext cx="797400" cy="29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7"/>
          <p:cNvCxnSpPr>
            <a:endCxn id="326" idx="1"/>
          </p:cNvCxnSpPr>
          <p:nvPr/>
        </p:nvCxnSpPr>
        <p:spPr>
          <a:xfrm flipH="1" rot="10800000">
            <a:off x="2190275" y="2569888"/>
            <a:ext cx="783600" cy="639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7"/>
          <p:cNvCxnSpPr>
            <a:stCxn id="325" idx="3"/>
            <a:endCxn id="328" idx="1"/>
          </p:cNvCxnSpPr>
          <p:nvPr/>
        </p:nvCxnSpPr>
        <p:spPr>
          <a:xfrm>
            <a:off x="2152224" y="4816125"/>
            <a:ext cx="796800" cy="7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7"/>
          <p:cNvCxnSpPr>
            <a:stCxn id="324" idx="3"/>
            <a:endCxn id="327" idx="1"/>
          </p:cNvCxnSpPr>
          <p:nvPr/>
        </p:nvCxnSpPr>
        <p:spPr>
          <a:xfrm>
            <a:off x="2152225" y="3242645"/>
            <a:ext cx="821700" cy="3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7"/>
          <p:cNvCxnSpPr>
            <a:endCxn id="334" idx="1"/>
          </p:cNvCxnSpPr>
          <p:nvPr/>
        </p:nvCxnSpPr>
        <p:spPr>
          <a:xfrm flipH="1" rot="10800000">
            <a:off x="2217575" y="6072350"/>
            <a:ext cx="756300" cy="87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7"/>
          <p:cNvCxnSpPr>
            <a:endCxn id="331" idx="1"/>
          </p:cNvCxnSpPr>
          <p:nvPr/>
        </p:nvCxnSpPr>
        <p:spPr>
          <a:xfrm flipH="1" rot="10800000">
            <a:off x="5859025" y="1541725"/>
            <a:ext cx="1169100" cy="119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7"/>
          <p:cNvCxnSpPr>
            <a:endCxn id="330" idx="1"/>
          </p:cNvCxnSpPr>
          <p:nvPr/>
        </p:nvCxnSpPr>
        <p:spPr>
          <a:xfrm>
            <a:off x="5859013" y="2596088"/>
            <a:ext cx="1169100" cy="372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37"/>
          <p:cNvSpPr/>
          <p:nvPr/>
        </p:nvSpPr>
        <p:spPr>
          <a:xfrm>
            <a:off x="2973875" y="3651200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Resample data</a:t>
            </a:r>
            <a:endParaRPr b="1" sz="1800"/>
          </a:p>
        </p:txBody>
      </p:sp>
      <p:cxnSp>
        <p:nvCxnSpPr>
          <p:cNvPr id="344" name="Google Shape;344;p37"/>
          <p:cNvCxnSpPr>
            <a:stCxn id="324" idx="3"/>
            <a:endCxn id="343" idx="1"/>
          </p:cNvCxnSpPr>
          <p:nvPr/>
        </p:nvCxnSpPr>
        <p:spPr>
          <a:xfrm>
            <a:off x="2152225" y="3242645"/>
            <a:ext cx="821700" cy="70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7"/>
          <p:cNvCxnSpPr>
            <a:stCxn id="327" idx="3"/>
            <a:endCxn id="330" idx="1"/>
          </p:cNvCxnSpPr>
          <p:nvPr/>
        </p:nvCxnSpPr>
        <p:spPr>
          <a:xfrm flipH="1" rot="10800000">
            <a:off x="5847276" y="2968795"/>
            <a:ext cx="1180800" cy="30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7"/>
          <p:cNvCxnSpPr>
            <a:endCxn id="330" idx="1"/>
          </p:cNvCxnSpPr>
          <p:nvPr/>
        </p:nvCxnSpPr>
        <p:spPr>
          <a:xfrm flipH="1" rot="10800000">
            <a:off x="5859013" y="2968688"/>
            <a:ext cx="1169100" cy="102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7"/>
          <p:cNvCxnSpPr>
            <a:stCxn id="328" idx="3"/>
            <a:endCxn id="332" idx="1"/>
          </p:cNvCxnSpPr>
          <p:nvPr/>
        </p:nvCxnSpPr>
        <p:spPr>
          <a:xfrm flipH="1" rot="10800000">
            <a:off x="5822475" y="4587925"/>
            <a:ext cx="1205700" cy="30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7"/>
          <p:cNvCxnSpPr>
            <a:stCxn id="334" idx="3"/>
            <a:endCxn id="335" idx="1"/>
          </p:cNvCxnSpPr>
          <p:nvPr/>
        </p:nvCxnSpPr>
        <p:spPr>
          <a:xfrm flipH="1" rot="10800000">
            <a:off x="5847275" y="6005150"/>
            <a:ext cx="1180800" cy="6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252600" y="434057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Problem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196775" y="1620025"/>
            <a:ext cx="116982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mbria Math"/>
                <a:ea typeface="Cambria Math"/>
                <a:cs typeface="Cambria Math"/>
                <a:sym typeface="Cambria Math"/>
              </a:rPr>
              <a:t>The Global News Group  has 1000s of news items being fed daily to its news aggregation centers </a:t>
            </a:r>
            <a:endParaRPr sz="3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mbria Math"/>
                <a:ea typeface="Cambria Math"/>
                <a:cs typeface="Cambria Math"/>
                <a:sym typeface="Cambria Math"/>
              </a:rPr>
              <a:t>They have a challenge of classifying the news articles into various categories such as “Sports”, “Entertainment”, “Politics”,”Business” etc. </a:t>
            </a:r>
            <a:endParaRPr sz="3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mbria Math"/>
                <a:ea typeface="Cambria Math"/>
                <a:cs typeface="Cambria Math"/>
                <a:sym typeface="Cambria Math"/>
              </a:rPr>
              <a:t>It is currently a manual time consuming process that is impacting their business as competitors are able to publish it before them.</a:t>
            </a:r>
            <a:endParaRPr sz="2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rtl="0" algn="ctr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625575" y="182400"/>
            <a:ext cx="9404700" cy="76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Modeling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173425" y="1221875"/>
            <a:ext cx="1978800" cy="89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Logistic Regression</a:t>
            </a:r>
            <a:endParaRPr b="1" sz="2400"/>
          </a:p>
        </p:txBody>
      </p:sp>
      <p:sp>
        <p:nvSpPr>
          <p:cNvPr id="357" name="Google Shape;357;p38"/>
          <p:cNvSpPr/>
          <p:nvPr/>
        </p:nvSpPr>
        <p:spPr>
          <a:xfrm>
            <a:off x="173425" y="2795345"/>
            <a:ext cx="1978800" cy="8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Decision Trees</a:t>
            </a:r>
            <a:endParaRPr b="1" sz="2400"/>
          </a:p>
        </p:txBody>
      </p:sp>
      <p:sp>
        <p:nvSpPr>
          <p:cNvPr id="358" name="Google Shape;358;p38"/>
          <p:cNvSpPr/>
          <p:nvPr/>
        </p:nvSpPr>
        <p:spPr>
          <a:xfrm>
            <a:off x="173424" y="4368825"/>
            <a:ext cx="1978800" cy="8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Random Forest</a:t>
            </a:r>
            <a:endParaRPr b="1" sz="2400"/>
          </a:p>
        </p:txBody>
      </p:sp>
      <p:sp>
        <p:nvSpPr>
          <p:cNvPr id="359" name="Google Shape;359;p38"/>
          <p:cNvSpPr/>
          <p:nvPr/>
        </p:nvSpPr>
        <p:spPr>
          <a:xfrm>
            <a:off x="2973875" y="2237788"/>
            <a:ext cx="2873400" cy="66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 + Default Depth</a:t>
            </a:r>
            <a:endParaRPr b="1" sz="1800"/>
          </a:p>
        </p:txBody>
      </p:sp>
      <p:sp>
        <p:nvSpPr>
          <p:cNvPr id="360" name="Google Shape;360;p38"/>
          <p:cNvSpPr/>
          <p:nvPr/>
        </p:nvSpPr>
        <p:spPr>
          <a:xfrm>
            <a:off x="2973876" y="3054595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Grid Search Hyperparameter</a:t>
            </a:r>
            <a:endParaRPr b="1" sz="1800"/>
          </a:p>
        </p:txBody>
      </p:sp>
      <p:sp>
        <p:nvSpPr>
          <p:cNvPr id="361" name="Google Shape;361;p38"/>
          <p:cNvSpPr/>
          <p:nvPr/>
        </p:nvSpPr>
        <p:spPr>
          <a:xfrm>
            <a:off x="3017225" y="4595450"/>
            <a:ext cx="2873400" cy="76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Features +n_estimators=500, n_jobs=-1</a:t>
            </a:r>
            <a:endParaRPr b="1" sz="1800"/>
          </a:p>
        </p:txBody>
      </p:sp>
      <p:sp>
        <p:nvSpPr>
          <p:cNvPr id="362" name="Google Shape;362;p38"/>
          <p:cNvSpPr/>
          <p:nvPr/>
        </p:nvSpPr>
        <p:spPr>
          <a:xfrm>
            <a:off x="2973875" y="1361350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sp>
        <p:nvSpPr>
          <p:cNvPr id="363" name="Google Shape;363;p38"/>
          <p:cNvSpPr/>
          <p:nvPr/>
        </p:nvSpPr>
        <p:spPr>
          <a:xfrm>
            <a:off x="9720475" y="2965475"/>
            <a:ext cx="2471700" cy="122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Logistic Regression with (98.2%) Accuracy</a:t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7028113" y="2356538"/>
            <a:ext cx="1903800" cy="122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Decision Tree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+ 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sp>
        <p:nvSpPr>
          <p:cNvPr id="365" name="Google Shape;365;p38"/>
          <p:cNvSpPr/>
          <p:nvPr/>
        </p:nvSpPr>
        <p:spPr>
          <a:xfrm>
            <a:off x="7028125" y="929575"/>
            <a:ext cx="1903800" cy="122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Logistic Regression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  +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sp>
        <p:nvSpPr>
          <p:cNvPr id="366" name="Google Shape;366;p38"/>
          <p:cNvSpPr/>
          <p:nvPr/>
        </p:nvSpPr>
        <p:spPr>
          <a:xfrm>
            <a:off x="7028113" y="3975675"/>
            <a:ext cx="1903800" cy="122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Random Forest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+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  Feature </a:t>
            </a:r>
            <a:endParaRPr b="1" sz="1800"/>
          </a:p>
        </p:txBody>
      </p:sp>
      <p:sp>
        <p:nvSpPr>
          <p:cNvPr id="367" name="Google Shape;367;p38"/>
          <p:cNvSpPr/>
          <p:nvPr/>
        </p:nvSpPr>
        <p:spPr>
          <a:xfrm>
            <a:off x="173424" y="5625050"/>
            <a:ext cx="1978800" cy="8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Voting Classifier</a:t>
            </a:r>
            <a:endParaRPr b="1" sz="2400"/>
          </a:p>
        </p:txBody>
      </p:sp>
      <p:sp>
        <p:nvSpPr>
          <p:cNvPr id="368" name="Google Shape;368;p38"/>
          <p:cNvSpPr/>
          <p:nvPr/>
        </p:nvSpPr>
        <p:spPr>
          <a:xfrm>
            <a:off x="3011925" y="5771225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sp>
        <p:nvSpPr>
          <p:cNvPr id="369" name="Google Shape;369;p38"/>
          <p:cNvSpPr/>
          <p:nvPr/>
        </p:nvSpPr>
        <p:spPr>
          <a:xfrm>
            <a:off x="7028125" y="5393000"/>
            <a:ext cx="1903800" cy="1224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Logistic,Decision,Random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    +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Feature</a:t>
            </a:r>
            <a:endParaRPr b="1" sz="1800"/>
          </a:p>
        </p:txBody>
      </p:sp>
      <p:cxnSp>
        <p:nvCxnSpPr>
          <p:cNvPr id="370" name="Google Shape;370;p38"/>
          <p:cNvCxnSpPr>
            <a:endCxn id="362" idx="1"/>
          </p:cNvCxnSpPr>
          <p:nvPr/>
        </p:nvCxnSpPr>
        <p:spPr>
          <a:xfrm flipH="1" rot="10800000">
            <a:off x="2176475" y="1659550"/>
            <a:ext cx="797400" cy="29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8"/>
          <p:cNvCxnSpPr>
            <a:endCxn id="359" idx="1"/>
          </p:cNvCxnSpPr>
          <p:nvPr/>
        </p:nvCxnSpPr>
        <p:spPr>
          <a:xfrm flipH="1" rot="10800000">
            <a:off x="2190275" y="2569888"/>
            <a:ext cx="783600" cy="639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8"/>
          <p:cNvCxnSpPr>
            <a:stCxn id="358" idx="3"/>
            <a:endCxn id="361" idx="1"/>
          </p:cNvCxnSpPr>
          <p:nvPr/>
        </p:nvCxnSpPr>
        <p:spPr>
          <a:xfrm>
            <a:off x="2152224" y="4816125"/>
            <a:ext cx="864900" cy="16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8"/>
          <p:cNvCxnSpPr>
            <a:stCxn id="357" idx="3"/>
            <a:endCxn id="360" idx="1"/>
          </p:cNvCxnSpPr>
          <p:nvPr/>
        </p:nvCxnSpPr>
        <p:spPr>
          <a:xfrm>
            <a:off x="2152225" y="3242645"/>
            <a:ext cx="821700" cy="110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8"/>
          <p:cNvCxnSpPr/>
          <p:nvPr/>
        </p:nvCxnSpPr>
        <p:spPr>
          <a:xfrm>
            <a:off x="2184725" y="6043100"/>
            <a:ext cx="783600" cy="58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8"/>
          <p:cNvCxnSpPr>
            <a:endCxn id="365" idx="1"/>
          </p:cNvCxnSpPr>
          <p:nvPr/>
        </p:nvCxnSpPr>
        <p:spPr>
          <a:xfrm flipH="1" rot="10800000">
            <a:off x="5859025" y="1541725"/>
            <a:ext cx="1169100" cy="119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8"/>
          <p:cNvCxnSpPr>
            <a:endCxn id="364" idx="1"/>
          </p:cNvCxnSpPr>
          <p:nvPr/>
        </p:nvCxnSpPr>
        <p:spPr>
          <a:xfrm>
            <a:off x="5859013" y="2596088"/>
            <a:ext cx="1169100" cy="372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8"/>
          <p:cNvSpPr/>
          <p:nvPr/>
        </p:nvSpPr>
        <p:spPr>
          <a:xfrm>
            <a:off x="2973875" y="3727400"/>
            <a:ext cx="2873400" cy="59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Resample data</a:t>
            </a:r>
            <a:endParaRPr b="1" sz="1800"/>
          </a:p>
        </p:txBody>
      </p:sp>
      <p:cxnSp>
        <p:nvCxnSpPr>
          <p:cNvPr id="378" name="Google Shape;378;p38"/>
          <p:cNvCxnSpPr>
            <a:stCxn id="357" idx="3"/>
            <a:endCxn id="377" idx="1"/>
          </p:cNvCxnSpPr>
          <p:nvPr/>
        </p:nvCxnSpPr>
        <p:spPr>
          <a:xfrm>
            <a:off x="2152225" y="3242645"/>
            <a:ext cx="821700" cy="78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8"/>
          <p:cNvCxnSpPr>
            <a:endCxn id="364" idx="1"/>
          </p:cNvCxnSpPr>
          <p:nvPr/>
        </p:nvCxnSpPr>
        <p:spPr>
          <a:xfrm flipH="1" rot="10800000">
            <a:off x="5873113" y="2968688"/>
            <a:ext cx="1155000" cy="464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8"/>
          <p:cNvCxnSpPr>
            <a:endCxn id="364" idx="1"/>
          </p:cNvCxnSpPr>
          <p:nvPr/>
        </p:nvCxnSpPr>
        <p:spPr>
          <a:xfrm flipH="1" rot="10800000">
            <a:off x="5859013" y="2968688"/>
            <a:ext cx="1169100" cy="12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8"/>
          <p:cNvCxnSpPr>
            <a:stCxn id="361" idx="3"/>
            <a:endCxn id="366" idx="1"/>
          </p:cNvCxnSpPr>
          <p:nvPr/>
        </p:nvCxnSpPr>
        <p:spPr>
          <a:xfrm flipH="1" rot="10800000">
            <a:off x="5890625" y="4587800"/>
            <a:ext cx="1137600" cy="391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8"/>
          <p:cNvCxnSpPr/>
          <p:nvPr/>
        </p:nvCxnSpPr>
        <p:spPr>
          <a:xfrm flipH="1" rot="10800000">
            <a:off x="5918875" y="5826500"/>
            <a:ext cx="1099200" cy="35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8"/>
          <p:cNvCxnSpPr>
            <a:endCxn id="363" idx="1"/>
          </p:cNvCxnSpPr>
          <p:nvPr/>
        </p:nvCxnSpPr>
        <p:spPr>
          <a:xfrm>
            <a:off x="8997775" y="1535825"/>
            <a:ext cx="722700" cy="2041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8"/>
          <p:cNvCxnSpPr>
            <a:endCxn id="363" idx="1"/>
          </p:cNvCxnSpPr>
          <p:nvPr/>
        </p:nvCxnSpPr>
        <p:spPr>
          <a:xfrm>
            <a:off x="8956075" y="3028625"/>
            <a:ext cx="764400" cy="549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38"/>
          <p:cNvCxnSpPr>
            <a:endCxn id="363" idx="1"/>
          </p:cNvCxnSpPr>
          <p:nvPr/>
        </p:nvCxnSpPr>
        <p:spPr>
          <a:xfrm flipH="1" rot="10800000">
            <a:off x="8956075" y="3577625"/>
            <a:ext cx="764400" cy="105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8"/>
          <p:cNvCxnSpPr>
            <a:endCxn id="363" idx="1"/>
          </p:cNvCxnSpPr>
          <p:nvPr/>
        </p:nvCxnSpPr>
        <p:spPr>
          <a:xfrm flipH="1" rot="10800000">
            <a:off x="8941975" y="3577625"/>
            <a:ext cx="778500" cy="242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>
            <p:ph type="title"/>
          </p:nvPr>
        </p:nvSpPr>
        <p:spPr>
          <a:xfrm>
            <a:off x="1366916" y="44338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Contents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92" name="Google Shape;392;p39"/>
          <p:cNvSpPr txBox="1"/>
          <p:nvPr>
            <p:ph idx="1" type="body"/>
          </p:nvPr>
        </p:nvSpPr>
        <p:spPr>
          <a:xfrm>
            <a:off x="1104293" y="2435290"/>
            <a:ext cx="8946541" cy="32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Business</a:t>
            </a:r>
            <a:r>
              <a:rPr lang="en-US" sz="4000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Understanding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Data Understanding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Modeling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AutoNum type="arabicPeriod"/>
            </a:pPr>
            <a:r>
              <a:rPr lang="en-US" sz="4000">
                <a:latin typeface="Cambria Math"/>
                <a:ea typeface="Cambria Math"/>
                <a:cs typeface="Cambria Math"/>
                <a:sym typeface="Cambria Math"/>
              </a:rPr>
              <a:t>Evaluation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Conclusion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93" name="Google Shape;393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 Math"/>
                <a:ea typeface="Cambria Math"/>
                <a:cs typeface="Cambria Math"/>
                <a:sym typeface="Cambria Math"/>
              </a:rPr>
              <a:t>‹#›</a:t>
            </a:fld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0" name="Google Shape;4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328500"/>
            <a:ext cx="7425024" cy="41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0"/>
          <p:cNvSpPr txBox="1"/>
          <p:nvPr/>
        </p:nvSpPr>
        <p:spPr>
          <a:xfrm>
            <a:off x="8562475" y="2125575"/>
            <a:ext cx="29178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ROC Curve is near ideal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small number of Politics articles are mis-categorized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articles mis-categorization is negligible and can be ignored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40"/>
          <p:cNvSpPr txBox="1"/>
          <p:nvPr/>
        </p:nvSpPr>
        <p:spPr>
          <a:xfrm>
            <a:off x="473250" y="5845350"/>
            <a:ext cx="105255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0: 'Business'    Class 1: 'Entertainment'  Class 2: "Politics"   Class 3: 'Sports'  Class 4: 'Tech'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40"/>
          <p:cNvSpPr txBox="1"/>
          <p:nvPr>
            <p:ph idx="4294967295" type="title"/>
          </p:nvPr>
        </p:nvSpPr>
        <p:spPr>
          <a:xfrm>
            <a:off x="1206500" y="72428"/>
            <a:ext cx="9404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LOGISTIC REGRESSION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10" name="Google Shape;4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50" y="4142000"/>
            <a:ext cx="5832728" cy="25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325" y="800100"/>
            <a:ext cx="5153525" cy="18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7325" y="2898675"/>
            <a:ext cx="5153525" cy="36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1"/>
          <p:cNvSpPr txBox="1"/>
          <p:nvPr/>
        </p:nvSpPr>
        <p:spPr>
          <a:xfrm>
            <a:off x="341900" y="800100"/>
            <a:ext cx="6068100" cy="3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Accuracy Score : 0.982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Number of Articles : 557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Classes : 5(['business', 'entertainment', 'politics', 'sport', 'tech'])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Auc : 0.99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Prediction Count: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414" name="Google Shape;414;p41"/>
          <p:cNvGraphicFramePr/>
          <p:nvPr/>
        </p:nvGraphicFramePr>
        <p:xfrm>
          <a:off x="2500425" y="311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{2664482E-053F-4D12-9B97-4B0F32E8891A}</a:tableStyleId>
              </a:tblPr>
              <a:tblGrid>
                <a:gridCol w="1813150"/>
                <a:gridCol w="1813150"/>
              </a:tblGrid>
              <a:tr h="499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Correctly predicted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Wrong</a:t>
                      </a:r>
                      <a:r>
                        <a:rPr lang="en-US">
                          <a:solidFill>
                            <a:srgbClr val="FFFFFF"/>
                          </a:solidFill>
                        </a:rPr>
                        <a:t> predicted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5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547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5" name="Google Shape;415;p41"/>
          <p:cNvSpPr txBox="1"/>
          <p:nvPr>
            <p:ph idx="4294967295" type="title"/>
          </p:nvPr>
        </p:nvSpPr>
        <p:spPr>
          <a:xfrm>
            <a:off x="1206500" y="72417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LOGISTIC REGRESSION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 txBox="1"/>
          <p:nvPr/>
        </p:nvSpPr>
        <p:spPr>
          <a:xfrm>
            <a:off x="702850" y="1063425"/>
            <a:ext cx="8912400" cy="51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Accuracy Score : 0.982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 Math"/>
              <a:buChar char="➔"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Accuracy of are very high ( 98.2%). 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 Math"/>
              <a:buChar char="➔"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There is no overfitting as accuracy scores are equally high on both train and test data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 Math"/>
              <a:buChar char="➔"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 ROC curve is close to ideal as can be seen compared with random guess.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mbria Math"/>
              <a:buChar char="➔"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Recall, Precision and F1 score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r>
              <a:rPr b="1"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Recall </a:t>
            </a: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or Sensitivity or TPR (True Positive Rate) is very high (98%)</a:t>
            </a:r>
            <a:b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</a:b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    measures the items correctly identified as positive out of total true positives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r>
              <a:rPr b="1"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Precision is very high (98%)</a:t>
            </a:r>
            <a:br>
              <a:rPr b="1"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</a:br>
            <a:r>
              <a:rPr b="1"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Number of items correctly identified as positive out of total items identified as positive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    F1 score combines both the above with equal weightage (98%)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In this dataset, F1 score is of significance as the business needs do not have any weightage on recall or precision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Weighted Avg of F1 score on Data is 98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42"/>
          <p:cNvSpPr txBox="1"/>
          <p:nvPr>
            <p:ph idx="4294967295" type="title"/>
          </p:nvPr>
        </p:nvSpPr>
        <p:spPr>
          <a:xfrm>
            <a:off x="1206500" y="72417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LOGISTIC REGRESSION - ANALYSIS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0" name="Google Shape;4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75" y="1368225"/>
            <a:ext cx="7519751" cy="38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3"/>
          <p:cNvSpPr txBox="1"/>
          <p:nvPr>
            <p:ph idx="4294967295" type="title"/>
          </p:nvPr>
        </p:nvSpPr>
        <p:spPr>
          <a:xfrm>
            <a:off x="1136325" y="295728"/>
            <a:ext cx="9404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latin typeface="Cambria Math"/>
                <a:ea typeface="Cambria Math"/>
                <a:cs typeface="Cambria Math"/>
                <a:sym typeface="Cambria Math"/>
              </a:rPr>
              <a:t>DECISION TREE - ROC WITHOUT MAXDEPTH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 sz="3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32" name="Google Shape;432;p43"/>
          <p:cNvSpPr txBox="1"/>
          <p:nvPr/>
        </p:nvSpPr>
        <p:spPr>
          <a:xfrm>
            <a:off x="8580500" y="2324100"/>
            <a:ext cx="29178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ROC Curve is good but not great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Politics articles are mis-categorized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articles mis-categorization is also present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43"/>
          <p:cNvSpPr txBox="1"/>
          <p:nvPr/>
        </p:nvSpPr>
        <p:spPr>
          <a:xfrm>
            <a:off x="491275" y="5586675"/>
            <a:ext cx="10525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0: 'Business'    Class 1: 'Entertainment'  Class 2: "Politics"   Class 3: 'Sports'  Class 4: 'Tech'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40" name="Google Shape;440;p44"/>
          <p:cNvPicPr preferRelativeResize="0"/>
          <p:nvPr/>
        </p:nvPicPr>
        <p:blipFill rotWithShape="1">
          <a:blip r:embed="rId3">
            <a:alphaModFix/>
          </a:blip>
          <a:srcRect b="-6840" l="0" r="0" t="6840"/>
          <a:stretch/>
        </p:blipFill>
        <p:spPr>
          <a:xfrm>
            <a:off x="279975" y="4457700"/>
            <a:ext cx="620685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025" y="909638"/>
            <a:ext cx="54572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3037" y="3048000"/>
            <a:ext cx="5457200" cy="37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4"/>
          <p:cNvSpPr txBox="1"/>
          <p:nvPr/>
        </p:nvSpPr>
        <p:spPr>
          <a:xfrm>
            <a:off x="125200" y="1063425"/>
            <a:ext cx="6207000" cy="3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Accuracy Score : 0.876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Number of Articles : 557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Classes : 5(['business', 'entertainment', 'politics', 'sport', 'tech'])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Auc : 0.92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Prediction Count: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444" name="Google Shape;444;p44"/>
          <p:cNvGraphicFramePr/>
          <p:nvPr/>
        </p:nvGraphicFramePr>
        <p:xfrm>
          <a:off x="20955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{2664482E-053F-4D12-9B97-4B0F32E8891A}</a:tableStyleId>
              </a:tblPr>
              <a:tblGrid>
                <a:gridCol w="2146175"/>
                <a:gridCol w="2146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Correctly predicted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Wrongly 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predicted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488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69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5" name="Google Shape;445;p44"/>
          <p:cNvSpPr txBox="1"/>
          <p:nvPr>
            <p:ph idx="4294967295" type="title"/>
          </p:nvPr>
        </p:nvSpPr>
        <p:spPr>
          <a:xfrm>
            <a:off x="513325" y="173700"/>
            <a:ext cx="100278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DECISION TREE - EVALUATION METRICS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2" name="Google Shape;4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977800"/>
            <a:ext cx="8227599" cy="44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5"/>
          <p:cNvSpPr txBox="1"/>
          <p:nvPr>
            <p:ph idx="4294967295" type="title"/>
          </p:nvPr>
        </p:nvSpPr>
        <p:spPr>
          <a:xfrm>
            <a:off x="1136325" y="295717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DECISION TREE - ROC WITH  MAXDEPTH 36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54" name="Google Shape;454;p45"/>
          <p:cNvSpPr txBox="1"/>
          <p:nvPr/>
        </p:nvSpPr>
        <p:spPr>
          <a:xfrm>
            <a:off x="9342475" y="3641550"/>
            <a:ext cx="25869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noticeable improvement with maxdepth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61" name="Google Shape;4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75" y="4309375"/>
            <a:ext cx="61239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00" y="1052275"/>
            <a:ext cx="5261975" cy="19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8612" y="3060900"/>
            <a:ext cx="5261963" cy="37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6"/>
          <p:cNvSpPr txBox="1"/>
          <p:nvPr/>
        </p:nvSpPr>
        <p:spPr>
          <a:xfrm>
            <a:off x="251375" y="947900"/>
            <a:ext cx="60681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Accuracy Score : 0.874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Number of Articles : 557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Classes : 5(['business', 'entertainment', 'politics', 'sport', 'tech'])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Auc : 0.92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Prediction Count: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465" name="Google Shape;465;p46"/>
          <p:cNvGraphicFramePr/>
          <p:nvPr/>
        </p:nvGraphicFramePr>
        <p:xfrm>
          <a:off x="2552700" y="290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{2664482E-053F-4D12-9B97-4B0F32E8891A}</a:tableStyleId>
              </a:tblPr>
              <a:tblGrid>
                <a:gridCol w="1764325"/>
                <a:gridCol w="1764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Correctly predicted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Wrong</a:t>
                      </a:r>
                      <a:r>
                        <a:rPr lang="en-US">
                          <a:solidFill>
                            <a:srgbClr val="FFFFFF"/>
                          </a:solidFill>
                        </a:rPr>
                        <a:t> predicted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487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6" name="Google Shape;466;p46"/>
          <p:cNvSpPr txBox="1"/>
          <p:nvPr>
            <p:ph idx="4294967295" type="title"/>
          </p:nvPr>
        </p:nvSpPr>
        <p:spPr>
          <a:xfrm>
            <a:off x="195575" y="173700"/>
            <a:ext cx="10345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latin typeface="Cambria Math"/>
                <a:ea typeface="Cambria Math"/>
                <a:cs typeface="Cambria Math"/>
                <a:sym typeface="Cambria Math"/>
              </a:rPr>
              <a:t>DECISION TREE (WITH MAXDEPTH) - EVALUATION METRICS</a:t>
            </a:r>
            <a:endParaRPr b="1" sz="3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3" name="Google Shape;4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875" y="1705775"/>
            <a:ext cx="6038975" cy="39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7"/>
          <p:cNvSpPr txBox="1"/>
          <p:nvPr>
            <p:ph idx="4294967295" type="title"/>
          </p:nvPr>
        </p:nvSpPr>
        <p:spPr>
          <a:xfrm>
            <a:off x="1136325" y="173692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DECISION TREE (WITH BOOTSTRAP RESAMPLING) - ROC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75" name="Google Shape;475;p47"/>
          <p:cNvSpPr txBox="1"/>
          <p:nvPr/>
        </p:nvSpPr>
        <p:spPr>
          <a:xfrm>
            <a:off x="7623225" y="2324400"/>
            <a:ext cx="29178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Improvement in Accuracy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47"/>
          <p:cNvSpPr txBox="1"/>
          <p:nvPr/>
        </p:nvSpPr>
        <p:spPr>
          <a:xfrm>
            <a:off x="464175" y="5840875"/>
            <a:ext cx="105255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0: 'Business'    Class 1: 'Entertainment'  Class 2: "Politics"   Class 3: 'Sports'  Class 4: 'Tech'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252600" y="434057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240366" y="2965407"/>
            <a:ext cx="11698356" cy="99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Supervised Machine Learning Algorithms and models,</a:t>
            </a:r>
            <a:r>
              <a:rPr lang="en-US" sz="2800">
                <a:latin typeface="Cambria Math"/>
                <a:ea typeface="Cambria Math"/>
                <a:cs typeface="Cambria Math"/>
                <a:sym typeface="Cambria Math"/>
              </a:rPr>
              <a:t> of course!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rtl="0" algn="ctr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83" name="Google Shape;4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25" y="1063425"/>
            <a:ext cx="50748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4226" y="3179450"/>
            <a:ext cx="5074861" cy="34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850" y="4333100"/>
            <a:ext cx="64816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8"/>
          <p:cNvSpPr txBox="1"/>
          <p:nvPr/>
        </p:nvSpPr>
        <p:spPr>
          <a:xfrm>
            <a:off x="192450" y="1107450"/>
            <a:ext cx="6481800" cy="3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Accuracy Score : 0.90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Number of Articles : 390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Classes : 5(['business', 'entertainment', 'politics', 'sport', 'tech'])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Auc : 0.94</a:t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Prediction Count: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487" name="Google Shape;487;p48"/>
          <p:cNvGraphicFramePr/>
          <p:nvPr/>
        </p:nvGraphicFramePr>
        <p:xfrm>
          <a:off x="2324100" y="28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{2664482E-053F-4D12-9B97-4B0F32E8891A}</a:tableStyleId>
              </a:tblPr>
              <a:tblGrid>
                <a:gridCol w="1974725"/>
                <a:gridCol w="1974725"/>
              </a:tblGrid>
              <a:tr h="25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Correctly predicted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Wrongly 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predicted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351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8" name="Google Shape;488;p48"/>
          <p:cNvSpPr txBox="1"/>
          <p:nvPr/>
        </p:nvSpPr>
        <p:spPr>
          <a:xfrm>
            <a:off x="531300" y="222725"/>
            <a:ext cx="952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DECISION TREE (WITH BOOTSTRAP RESAMPLING) - MATRIX</a:t>
            </a:r>
            <a:endParaRPr b="1" sz="3200"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49"/>
          <p:cNvSpPr txBox="1"/>
          <p:nvPr/>
        </p:nvSpPr>
        <p:spPr>
          <a:xfrm>
            <a:off x="702850" y="1063425"/>
            <a:ext cx="9534000" cy="53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Best </a:t>
            </a:r>
            <a:r>
              <a:rPr lang="en-US" sz="3000">
                <a:solidFill>
                  <a:srgbClr val="FFFFFF"/>
                </a:solidFill>
              </a:rPr>
              <a:t>Accuracy Score : 0.90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83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mbria Math"/>
              <a:buChar char="➔"/>
            </a:pPr>
            <a:r>
              <a:rPr lang="en-US" sz="2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Decision Tree model overfits the data - train data accuracy was observed to be 100% whereas on test data it reduced to 87.4%</a:t>
            </a:r>
            <a:endParaRPr sz="2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83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mbria Math"/>
              <a:buChar char="➔"/>
            </a:pPr>
            <a:r>
              <a:rPr lang="en-US" sz="2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Using HyperParameters and GridSearch improves accuracy slightly (to 87.6%)</a:t>
            </a:r>
            <a:endParaRPr sz="2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83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mbria Math"/>
              <a:buChar char="➔"/>
            </a:pPr>
            <a:r>
              <a:rPr lang="en-US" sz="2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By using bootstrap resampling, accuracy improved to 90%</a:t>
            </a:r>
            <a:endParaRPr sz="2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683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mbria Math"/>
              <a:buChar char="➔"/>
            </a:pPr>
            <a:r>
              <a:rPr lang="en-US" sz="22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Articles from almost all categories are mis-classified. Though Business-Politics mis-classification was higher. With bootstrap resampling, mis-classification narrows down to mainly business and tech articles</a:t>
            </a:r>
            <a:endParaRPr sz="22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Decision Tree has known limitation of overfitting</a:t>
            </a:r>
            <a:endParaRPr b="1" sz="24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6" name="Google Shape;496;p49"/>
          <p:cNvSpPr txBox="1"/>
          <p:nvPr>
            <p:ph idx="4294967295" type="title"/>
          </p:nvPr>
        </p:nvSpPr>
        <p:spPr>
          <a:xfrm>
            <a:off x="1179400" y="417067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DECISION TREE ANALYSIS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3" name="Google Shape;5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75" y="1559500"/>
            <a:ext cx="6517100" cy="34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0"/>
          <p:cNvSpPr txBox="1"/>
          <p:nvPr>
            <p:ph idx="4294967295" type="title"/>
          </p:nvPr>
        </p:nvSpPr>
        <p:spPr>
          <a:xfrm>
            <a:off x="1136325" y="295717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RANDOM FOREST - ROC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05" name="Google Shape;505;p50"/>
          <p:cNvSpPr txBox="1"/>
          <p:nvPr/>
        </p:nvSpPr>
        <p:spPr>
          <a:xfrm>
            <a:off x="7586100" y="2417700"/>
            <a:ext cx="37479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ROC Curve is close to ideal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Articles getting mis-categorized as Business and vice-versa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Sports categorization is perfect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50"/>
          <p:cNvSpPr txBox="1"/>
          <p:nvPr/>
        </p:nvSpPr>
        <p:spPr>
          <a:xfrm>
            <a:off x="491275" y="5434275"/>
            <a:ext cx="105255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0: 'Business'    Class 1: 'Entertainment'  Class 2: "Politics"   Class 3: 'Sports'  Class 4: 'Tech'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13" name="Google Shape;5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50" y="4181825"/>
            <a:ext cx="5883450" cy="25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650" y="908400"/>
            <a:ext cx="50331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8638" y="3082075"/>
            <a:ext cx="5033200" cy="36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1"/>
          <p:cNvSpPr txBox="1"/>
          <p:nvPr/>
        </p:nvSpPr>
        <p:spPr>
          <a:xfrm>
            <a:off x="222900" y="695325"/>
            <a:ext cx="61377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Accuracy Score : 0.978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Number of Articles : 557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Classes : 5(['business', 'entertainment', 'politics', 'sport', 'tech'])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Auc : 0.98</a:t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Cambria Math"/>
                <a:ea typeface="Cambria Math"/>
                <a:cs typeface="Cambria Math"/>
                <a:sym typeface="Cambria Math"/>
              </a:rPr>
              <a:t>Prediction Count: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aphicFrame>
        <p:nvGraphicFramePr>
          <p:cNvPr id="517" name="Google Shape;517;p51"/>
          <p:cNvGraphicFramePr/>
          <p:nvPr/>
        </p:nvGraphicFramePr>
        <p:xfrm>
          <a:off x="2215250" y="295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{2664482E-053F-4D12-9B97-4B0F32E8891A}</a:tableStyleId>
              </a:tblPr>
              <a:tblGrid>
                <a:gridCol w="2122450"/>
                <a:gridCol w="2122450"/>
              </a:tblGrid>
              <a:tr h="47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Correctly predicted </a:t>
                      </a:r>
                      <a:endParaRPr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Wrong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predicted </a:t>
                      </a:r>
                      <a:endParaRPr sz="1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47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545</a:t>
                      </a:r>
                      <a:endParaRPr sz="1800">
                        <a:solidFill>
                          <a:srgbClr val="FFFFFF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12</a:t>
                      </a:r>
                      <a:endParaRPr sz="1800">
                        <a:solidFill>
                          <a:srgbClr val="FFFFFF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8" name="Google Shape;518;p51"/>
          <p:cNvSpPr txBox="1"/>
          <p:nvPr>
            <p:ph idx="4294967295" type="title"/>
          </p:nvPr>
        </p:nvSpPr>
        <p:spPr>
          <a:xfrm>
            <a:off x="1136325" y="295717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latin typeface="Cambria Math"/>
                <a:ea typeface="Cambria Math"/>
                <a:cs typeface="Cambria Math"/>
                <a:sym typeface="Cambria Math"/>
              </a:rPr>
              <a:t>RANDOM FOREST - EVALUATION METRICS</a:t>
            </a:r>
            <a:endParaRPr b="1" sz="36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5" name="Google Shape;525;p52"/>
          <p:cNvSpPr txBox="1"/>
          <p:nvPr/>
        </p:nvSpPr>
        <p:spPr>
          <a:xfrm>
            <a:off x="692825" y="1469700"/>
            <a:ext cx="9534000" cy="4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Accuracy Score : 0.973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 Math"/>
              <a:buChar char="➔"/>
            </a:pPr>
            <a:r>
              <a:rPr lang="en-US" sz="24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Random Forest is providing excellent accuracy of ~97%</a:t>
            </a:r>
            <a:endParaRPr sz="24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 Math"/>
              <a:buChar char="➔"/>
            </a:pPr>
            <a:r>
              <a:rPr lang="en-US" sz="24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Business/Tech are the only minor areas of wrong classifications</a:t>
            </a:r>
            <a:endParaRPr sz="24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 Math"/>
              <a:buChar char="➔"/>
            </a:pPr>
            <a:r>
              <a:rPr lang="en-US" sz="24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Random Forest uses resampling internally hence resampling is not needed</a:t>
            </a:r>
            <a:endParaRPr sz="24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 Math"/>
              <a:buChar char="➔"/>
            </a:pPr>
            <a:r>
              <a:rPr lang="en-US" sz="24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Random Forest reduces variance compared to DT by using random subset of features and also by using multiple decision trees (a forest of trees) Hence its accuracy is better</a:t>
            </a:r>
            <a:endParaRPr sz="24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52"/>
          <p:cNvSpPr txBox="1"/>
          <p:nvPr>
            <p:ph idx="4294967295" type="title"/>
          </p:nvPr>
        </p:nvSpPr>
        <p:spPr>
          <a:xfrm>
            <a:off x="1206500" y="417067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RANDOM FOREST ANALYSIS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3" name="Google Shape;5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75" y="1329025"/>
            <a:ext cx="6238875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3"/>
          <p:cNvSpPr txBox="1"/>
          <p:nvPr>
            <p:ph idx="4294967295" type="title"/>
          </p:nvPr>
        </p:nvSpPr>
        <p:spPr>
          <a:xfrm>
            <a:off x="1142425" y="417067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VOTING CLASSIFIER ENSEMBLE - ROC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35" name="Google Shape;535;p53"/>
          <p:cNvSpPr txBox="1"/>
          <p:nvPr/>
        </p:nvSpPr>
        <p:spPr>
          <a:xfrm>
            <a:off x="7668225" y="2194049"/>
            <a:ext cx="37479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ROC Curve is close to ideal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Articles getting mis-categorized as Business and vice-versa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➔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Sports categorization is perfect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p53"/>
          <p:cNvSpPr txBox="1"/>
          <p:nvPr/>
        </p:nvSpPr>
        <p:spPr>
          <a:xfrm>
            <a:off x="491275" y="5434275"/>
            <a:ext cx="105255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0: 'Business'    Class 1: 'Entertainment'  Class 2: "Politics"   Class 3: 'Sports'  Class 4: 'Tech'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3" name="Google Shape;5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175" y="2702250"/>
            <a:ext cx="63436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4"/>
          <p:cNvSpPr txBox="1"/>
          <p:nvPr>
            <p:ph idx="4294967295" type="title"/>
          </p:nvPr>
        </p:nvSpPr>
        <p:spPr>
          <a:xfrm>
            <a:off x="619575" y="417075"/>
            <a:ext cx="99702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VOTING CLASSIFIER EVALUATION METRICS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1" name="Google Shape;551;p55"/>
          <p:cNvSpPr txBox="1"/>
          <p:nvPr/>
        </p:nvSpPr>
        <p:spPr>
          <a:xfrm>
            <a:off x="665700" y="1456475"/>
            <a:ext cx="9534000" cy="51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Accuracy Score : 0.967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 Math"/>
              <a:buChar char="➔"/>
            </a:pPr>
            <a:r>
              <a:rPr lang="en-US" sz="24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Voting Classifier is giving extremely good accuracy (~97%)</a:t>
            </a:r>
            <a:endParaRPr sz="24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 Math"/>
              <a:buChar char="➔"/>
            </a:pPr>
            <a:r>
              <a:rPr lang="en-US" sz="24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As data is equally weighted, soft voting works</a:t>
            </a:r>
            <a:endParaRPr sz="24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mbria Math"/>
              <a:buChar char="➔"/>
            </a:pPr>
            <a:r>
              <a:rPr lang="en-US" sz="24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Voting Classifier is resource intensive (takes time to compute)</a:t>
            </a:r>
            <a:endParaRPr sz="2400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55"/>
          <p:cNvSpPr txBox="1"/>
          <p:nvPr>
            <p:ph idx="4294967295" type="title"/>
          </p:nvPr>
        </p:nvSpPr>
        <p:spPr>
          <a:xfrm>
            <a:off x="1098075" y="417067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VOTING CLASSIFIER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ANALYSIS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59" name="Google Shape;559;p56"/>
          <p:cNvGraphicFramePr/>
          <p:nvPr/>
        </p:nvGraphicFramePr>
        <p:xfrm>
          <a:off x="803475" y="203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{2664482E-053F-4D12-9B97-4B0F32E8891A}</a:tableStyleId>
              </a:tblPr>
              <a:tblGrid>
                <a:gridCol w="1318950"/>
                <a:gridCol w="1318950"/>
                <a:gridCol w="1318950"/>
                <a:gridCol w="1751975"/>
                <a:gridCol w="1751975"/>
                <a:gridCol w="1547075"/>
                <a:gridCol w="1718375"/>
              </a:tblGrid>
              <a:tr h="89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Logistic Regression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Decision Tree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Decision Tree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(GridSearch)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Decision Tree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Resample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Random Forest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Voting Classifier  Ensemble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76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0.98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0.87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0.88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0.97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799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Recall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0.87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0.87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73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F1-score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0.87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0.87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83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0.982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0.870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0.874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0.90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0.973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0.960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0" name="Google Shape;560;p56"/>
          <p:cNvSpPr txBox="1"/>
          <p:nvPr>
            <p:ph idx="4294967295" type="title"/>
          </p:nvPr>
        </p:nvSpPr>
        <p:spPr>
          <a:xfrm>
            <a:off x="1206500" y="794317"/>
            <a:ext cx="940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EVALUATION METRICS COMPARISON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7" name="Google Shape;5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375" y="1702300"/>
            <a:ext cx="8718525" cy="48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7"/>
          <p:cNvSpPr txBox="1"/>
          <p:nvPr/>
        </p:nvSpPr>
        <p:spPr>
          <a:xfrm>
            <a:off x="362975" y="238550"/>
            <a:ext cx="99183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9197CE"/>
                </a:solidFill>
                <a:latin typeface="Cambria Math"/>
                <a:ea typeface="Cambria Math"/>
                <a:cs typeface="Cambria Math"/>
                <a:sym typeface="Cambria Math"/>
              </a:rPr>
              <a:t>CROSS VALIDATION </a:t>
            </a:r>
            <a:endParaRPr sz="4200">
              <a:solidFill>
                <a:srgbClr val="9197CE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9197CE"/>
                </a:solidFill>
                <a:latin typeface="Cambria Math"/>
                <a:ea typeface="Cambria Math"/>
                <a:cs typeface="Cambria Math"/>
                <a:sym typeface="Cambria Math"/>
              </a:rPr>
              <a:t>5 different folds of 20% Data</a:t>
            </a:r>
            <a:endParaRPr sz="4200">
              <a:solidFill>
                <a:srgbClr val="9197CE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415173" y="36315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Goals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246825" y="1417326"/>
            <a:ext cx="116985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6230" lvl="1" marL="74295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○"/>
            </a:pPr>
            <a:r>
              <a:rPr lang="en-US" sz="2400">
                <a:solidFill>
                  <a:srgbClr val="FFFF00"/>
                </a:solidFill>
                <a:latin typeface="Cambria Math"/>
                <a:ea typeface="Cambria Math"/>
                <a:cs typeface="Cambria Math"/>
                <a:sym typeface="Cambria Math"/>
              </a:rPr>
              <a:t>Predict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Create a text classifier that will streamline the process of categorizing news publications.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1" marL="4572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FFFF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85750" lvl="1" marL="74295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○"/>
            </a:pPr>
            <a:r>
              <a:rPr lang="en-US" sz="2400">
                <a:solidFill>
                  <a:srgbClr val="FFFF00"/>
                </a:solidFill>
                <a:latin typeface="Cambria Math"/>
                <a:ea typeface="Cambria Math"/>
                <a:cs typeface="Cambria Math"/>
                <a:sym typeface="Cambria Math"/>
              </a:rPr>
              <a:t>Categorize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news articles as: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Politics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Entertainment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Sports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Technology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Business.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47319" lvl="2" marL="11430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280"/>
              <a:buFont typeface="Century Gothic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8"/>
          <p:cNvSpPr txBox="1"/>
          <p:nvPr>
            <p:ph type="title"/>
          </p:nvPr>
        </p:nvSpPr>
        <p:spPr>
          <a:xfrm>
            <a:off x="1366916" y="44338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Contents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74" name="Google Shape;574;p58"/>
          <p:cNvSpPr txBox="1"/>
          <p:nvPr>
            <p:ph idx="1" type="body"/>
          </p:nvPr>
        </p:nvSpPr>
        <p:spPr>
          <a:xfrm>
            <a:off x="1104293" y="1978090"/>
            <a:ext cx="89466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Business</a:t>
            </a:r>
            <a:r>
              <a:rPr lang="en-US" sz="4000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Understanding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Data Understanding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Modeling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Evaluation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AutoNum type="arabicPeriod"/>
            </a:pPr>
            <a:r>
              <a:rPr lang="en-US" sz="4000">
                <a:latin typeface="Cambria Math"/>
                <a:ea typeface="Cambria Math"/>
                <a:cs typeface="Cambria Math"/>
                <a:sym typeface="Cambria Math"/>
              </a:rPr>
              <a:t>Conclusion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75" name="Google Shape;575;p5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 Math"/>
                <a:ea typeface="Cambria Math"/>
                <a:cs typeface="Cambria Math"/>
                <a:sym typeface="Cambria Math"/>
              </a:rPr>
              <a:t>‹#›</a:t>
            </a:fld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9"/>
          <p:cNvSpPr txBox="1"/>
          <p:nvPr>
            <p:ph idx="1" type="body"/>
          </p:nvPr>
        </p:nvSpPr>
        <p:spPr>
          <a:xfrm>
            <a:off x="268357" y="1845734"/>
            <a:ext cx="11698356" cy="3911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ML Algorithm is able to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solidFill>
                  <a:srgbClr val="FFFF00"/>
                </a:solidFill>
                <a:latin typeface="Cambria Math"/>
                <a:ea typeface="Cambria Math"/>
                <a:cs typeface="Cambria Math"/>
                <a:sym typeface="Cambria Math"/>
              </a:rPr>
              <a:t>Predict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with &gt; 98% accuracy category of any supplied news article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       The articles that got mis-classified are “Business” and “Politics” categories.</a:t>
            </a:r>
            <a:br>
              <a:rPr lang="en-US" sz="2400">
                <a:latin typeface="Cambria Math"/>
                <a:ea typeface="Cambria Math"/>
                <a:cs typeface="Cambria Math"/>
                <a:sym typeface="Cambria Math"/>
              </a:rPr>
            </a:b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        Upon close analysis, the nature of the mis-classified articles was such that it could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        actually belong to any of them, hence it is acceptable error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        The chosen algorithm (Logistic Regression) performs and scales well for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         the small number of classifications as is the case in this dataset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81" name="Google Shape;581;p59"/>
          <p:cNvSpPr txBox="1"/>
          <p:nvPr>
            <p:ph type="title"/>
          </p:nvPr>
        </p:nvSpPr>
        <p:spPr>
          <a:xfrm>
            <a:off x="1415173" y="363151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Conclusion</a:t>
            </a:r>
            <a:endParaRPr/>
          </a:p>
        </p:txBody>
      </p:sp>
      <p:sp>
        <p:nvSpPr>
          <p:cNvPr id="582" name="Google Shape;582;p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tick word" id="583" name="Google Shape;58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26" y="1845734"/>
            <a:ext cx="535079" cy="535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ick word" id="584" name="Google Shape;58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24" y="3049002"/>
            <a:ext cx="535079" cy="535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ick word" id="585" name="Google Shape;58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25" y="4537765"/>
            <a:ext cx="535079" cy="53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0"/>
          <p:cNvSpPr txBox="1"/>
          <p:nvPr>
            <p:ph idx="1" type="body"/>
          </p:nvPr>
        </p:nvSpPr>
        <p:spPr>
          <a:xfrm>
            <a:off x="268357" y="1845734"/>
            <a:ext cx="11698500" cy="3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519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920"/>
              <a:buChar char="➔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While this serves the categorization needs of the business, unsupervised learning can be leveraged to further classify into popular news personalities and titles - for example, in Entertainment, articles on popular stars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➔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This can be taken further to prepare trends and timeseries to give readers a rich experience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100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➔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Trends on popular news in each category, by various slicing and dicing such as by personalities, regions, languages etc can be done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     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91" name="Google Shape;591;p60"/>
          <p:cNvSpPr txBox="1"/>
          <p:nvPr>
            <p:ph type="title"/>
          </p:nvPr>
        </p:nvSpPr>
        <p:spPr>
          <a:xfrm>
            <a:off x="1393650" y="769750"/>
            <a:ext cx="94047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NEXT STEPS AND FURTHER WORK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592" name="Google Shape;592;p6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8" name="Google Shape;598;p61"/>
          <p:cNvSpPr txBox="1"/>
          <p:nvPr/>
        </p:nvSpPr>
        <p:spPr>
          <a:xfrm>
            <a:off x="5103845" y="2957803"/>
            <a:ext cx="20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1366916" y="44338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Contents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C2C2C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104293" y="2435290"/>
            <a:ext cx="8946541" cy="32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entury Gothic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Business Understanding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entury Gothic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Data Understanding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entury Gothic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entury Gothic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Modeling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entury Gothic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Evaluation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entury Gothic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Conclusion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 Math"/>
                <a:ea typeface="Cambria Math"/>
                <a:cs typeface="Cambria Math"/>
                <a:sym typeface="Cambria Math"/>
              </a:rPr>
              <a:t>‹#›</a:t>
            </a:fld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1366916" y="44338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Contents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 sz="3800">
              <a:solidFill>
                <a:srgbClr val="C2C2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1104293" y="2435290"/>
            <a:ext cx="8946541" cy="32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AutoNum type="arabicPeriod"/>
            </a:pPr>
            <a:r>
              <a:rPr lang="en-US" sz="4000">
                <a:latin typeface="Cambria Math"/>
                <a:ea typeface="Cambria Math"/>
                <a:cs typeface="Cambria Math"/>
                <a:sym typeface="Cambria Math"/>
              </a:rPr>
              <a:t>Business Understanding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Data Understanding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Modeling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Evaluation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Conclusion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 Math"/>
                <a:ea typeface="Cambria Math"/>
                <a:cs typeface="Cambria Math"/>
                <a:sym typeface="Cambria Math"/>
              </a:rPr>
              <a:t>‹#›</a:t>
            </a:fld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0" y="62992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1103298" y="1508875"/>
            <a:ext cx="101544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354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ambria Math"/>
              <a:buChar char="•"/>
            </a:pPr>
            <a:r>
              <a:rPr lang="en-US" sz="3200">
                <a:latin typeface="Cambria Math"/>
                <a:ea typeface="Cambria Math"/>
                <a:cs typeface="Cambria Math"/>
                <a:sym typeface="Cambria Math"/>
              </a:rPr>
              <a:t>Classification of news items is based on keywords in the article</a:t>
            </a:r>
            <a:endParaRPr sz="3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354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ambria Math"/>
              <a:buChar char="•"/>
            </a:pPr>
            <a:r>
              <a:rPr lang="en-US" sz="3200">
                <a:latin typeface="Cambria Math"/>
                <a:ea typeface="Cambria Math"/>
                <a:cs typeface="Cambria Math"/>
                <a:sym typeface="Cambria Math"/>
              </a:rPr>
              <a:t>Categories/Classes of the outcome are pre-determined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(one of</a:t>
            </a:r>
            <a:r>
              <a:rPr lang="en-US" sz="3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Politics, Entertainment, Sports, Technology, Business)</a:t>
            </a:r>
            <a:br>
              <a:rPr lang="en-US" sz="2200">
                <a:latin typeface="Cambria Math"/>
                <a:ea typeface="Cambria Math"/>
                <a:cs typeface="Cambria Math"/>
                <a:sym typeface="Cambria Math"/>
              </a:rPr>
            </a:b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354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Cambria Math"/>
              <a:buChar char="•"/>
            </a:pPr>
            <a:r>
              <a:rPr lang="en-US" sz="3200">
                <a:latin typeface="Cambria Math"/>
                <a:ea typeface="Cambria Math"/>
                <a:cs typeface="Cambria Math"/>
                <a:sym typeface="Cambria Math"/>
              </a:rPr>
              <a:t>They all are of equal weights from Business standpoint</a:t>
            </a:r>
            <a:endParaRPr sz="3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 Math"/>
                <a:ea typeface="Cambria Math"/>
                <a:cs typeface="Cambria Math"/>
                <a:sym typeface="Cambria Math"/>
              </a:rPr>
              <a:t>‹#›</a:t>
            </a:fld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425650" y="397572"/>
            <a:ext cx="83019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rPr b="1" i="0" lang="en-US" sz="4200" u="none" cap="none" strike="noStrike">
                <a:solidFill>
                  <a:schemeClr val="lt2"/>
                </a:solidFill>
                <a:latin typeface="Cambria Math"/>
                <a:ea typeface="Cambria Math"/>
                <a:cs typeface="Cambria Math"/>
                <a:sym typeface="Cambria Math"/>
              </a:rPr>
              <a:t>Business Understanding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366916" y="44338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Contents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ambria Math"/>
              <a:buNone/>
            </a:pPr>
            <a:r>
              <a:t/>
            </a:r>
            <a:endParaRPr sz="3800">
              <a:solidFill>
                <a:srgbClr val="C2C2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104293" y="2359090"/>
            <a:ext cx="89466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Business</a:t>
            </a:r>
            <a:r>
              <a:rPr lang="en-US" sz="4000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Understanding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AutoNum type="arabicPeriod"/>
            </a:pPr>
            <a:r>
              <a:rPr lang="en-US" sz="4000">
                <a:latin typeface="Cambria Math"/>
                <a:ea typeface="Cambria Math"/>
                <a:cs typeface="Cambria Math"/>
                <a:sym typeface="Cambria Math"/>
              </a:rPr>
              <a:t>Data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4000">
                <a:latin typeface="Cambria Math"/>
                <a:ea typeface="Cambria Math"/>
                <a:cs typeface="Cambria Math"/>
                <a:sym typeface="Cambria Math"/>
              </a:rPr>
              <a:t>Understanding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Data Preparation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Modeling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Evaluation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AutoNum type="arabicPeriod"/>
            </a:pPr>
            <a:r>
              <a:rPr lang="en-US">
                <a:solidFill>
                  <a:srgbClr val="A5A5A5"/>
                </a:solidFill>
                <a:latin typeface="Cambria Math"/>
                <a:ea typeface="Cambria Math"/>
                <a:cs typeface="Cambria Math"/>
                <a:sym typeface="Cambria Math"/>
              </a:rPr>
              <a:t>Conclusion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mbria Math"/>
                <a:ea typeface="Cambria Math"/>
                <a:cs typeface="Cambria Math"/>
                <a:sym typeface="Cambria Math"/>
              </a:rPr>
              <a:t>‹#›</a:t>
            </a:fld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Data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Understanding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1103300" y="1379725"/>
            <a:ext cx="9565800" cy="48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2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US" sz="2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http://mlg.ucd.ie/datasets/bbc.html</a:t>
            </a:r>
            <a:endParaRPr sz="22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Dataset consists of 2225 news articles extracted from the BBC website between 2004 and 2005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is open-sourced and made available by Insight Resources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contains categorized news articles in following folder structure: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9</a:t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8750" y="4166625"/>
            <a:ext cx="3726396" cy="17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7200" y="4166625"/>
            <a:ext cx="3570375" cy="17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