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3" r:id="rId21"/>
    <p:sldId id="275" r:id="rId22"/>
    <p:sldId id="276" r:id="rId23"/>
    <p:sldId id="277" r:id="rId24"/>
    <p:sldId id="278" r:id="rId25"/>
    <p:sldId id="279" r:id="rId26"/>
    <p:sldId id="280" r:id="rId27"/>
    <p:sldId id="282" r:id="rId28"/>
    <p:sldId id="281" r:id="rId29"/>
  </p:sldIdLst>
  <p:sldSz cx="9144000" cy="5143500" type="screen16x9"/>
  <p:notesSz cx="6858000" cy="9144000"/>
  <p:embeddedFontLst>
    <p:embeddedFont>
      <p:font typeface="Nunito"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55d858fa4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55d858fa4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5d858fa43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5d858fa43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5d858fa43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5d858fa43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5d858fa43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5d858fa43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5d858fa43_0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5d858fa43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5d858fa43_0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5d858fa43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5d858fa43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5d858fa43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5d858fa43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5d858fa43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5d858fa43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5d858fa43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5d858fa43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5d858fa43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43c277006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43c27700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3c27700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3c27700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43c277006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43c277006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5d858fa43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5d858fa43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5d858fa43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5d858fa43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4d3264eb9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4d3264eb9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5d858fa43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5d858fa43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3c27700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3c27700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55d858fa4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55d858fa4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5d858fa4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5d858fa4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543c27700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543c27700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55d858fa43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55d858fa43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5d858fa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5d858fa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5d858fa43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5d858fa43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5d858fa43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5d858fa43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1280199"/>
            <a:ext cx="5361300" cy="16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GB"/>
              <a:t>Data Visualization and Business Problem Formulation</a:t>
            </a:r>
            <a:endParaRPr/>
          </a:p>
        </p:txBody>
      </p:sp>
      <p:sp>
        <p:nvSpPr>
          <p:cNvPr id="129" name="Google Shape;129;p13"/>
          <p:cNvSpPr txBox="1">
            <a:spLocks noGrp="1"/>
          </p:cNvSpPr>
          <p:nvPr>
            <p:ph type="subTitle" idx="1"/>
          </p:nvPr>
        </p:nvSpPr>
        <p:spPr>
          <a:xfrm>
            <a:off x="2572450" y="3175233"/>
            <a:ext cx="5361300" cy="52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100"/>
              <a:buFont typeface="Arial"/>
              <a:buNone/>
            </a:pPr>
            <a:r>
              <a:rPr lang="en-GB" sz="1400">
                <a:solidFill>
                  <a:srgbClr val="000000"/>
                </a:solidFill>
              </a:rPr>
              <a:t>Consumption Of Energy vs GSDP Region  </a:t>
            </a:r>
            <a:endParaRPr/>
          </a:p>
        </p:txBody>
      </p:sp>
      <p:sp>
        <p:nvSpPr>
          <p:cNvPr id="130" name="Google Shape;130;p13"/>
          <p:cNvSpPr txBox="1"/>
          <p:nvPr/>
        </p:nvSpPr>
        <p:spPr>
          <a:xfrm>
            <a:off x="6379150" y="3697825"/>
            <a:ext cx="1908600" cy="10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Mynampati Prudvi</a:t>
            </a:r>
            <a:endParaRPr>
              <a:latin typeface="Calibri"/>
              <a:ea typeface="Calibri"/>
              <a:cs typeface="Calibri"/>
              <a:sym typeface="Calibri"/>
            </a:endParaRPr>
          </a:p>
          <a:p>
            <a:pPr marL="0" lvl="0" indent="0" algn="l" rtl="0">
              <a:spcBef>
                <a:spcPts val="0"/>
              </a:spcBef>
              <a:spcAft>
                <a:spcPts val="0"/>
              </a:spcAft>
              <a:buNone/>
            </a:pPr>
            <a:r>
              <a:rPr lang="en-GB">
                <a:latin typeface="Calibri"/>
                <a:ea typeface="Calibri"/>
                <a:cs typeface="Calibri"/>
                <a:sym typeface="Calibri"/>
              </a:rPr>
              <a:t>Sohitha M</a:t>
            </a:r>
            <a:endParaRPr>
              <a:latin typeface="Calibri"/>
              <a:ea typeface="Calibri"/>
              <a:cs typeface="Calibri"/>
              <a:sym typeface="Calibri"/>
            </a:endParaRPr>
          </a:p>
          <a:p>
            <a:pPr marL="0" lvl="0" indent="0" algn="l" rtl="0">
              <a:spcBef>
                <a:spcPts val="0"/>
              </a:spcBef>
              <a:spcAft>
                <a:spcPts val="0"/>
              </a:spcAft>
              <a:buNone/>
            </a:pPr>
            <a:r>
              <a:rPr lang="en-GB">
                <a:latin typeface="Calibri"/>
                <a:ea typeface="Calibri"/>
                <a:cs typeface="Calibri"/>
                <a:sym typeface="Calibri"/>
              </a:rPr>
              <a:t>Ashwin</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152400" y="152400"/>
            <a:ext cx="8839198" cy="471423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152400" y="228600"/>
            <a:ext cx="8839198" cy="4684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1155CC"/>
                </a:solidFill>
              </a:rPr>
              <a:t>Forecasting the Consumption of energy for Future </a:t>
            </a:r>
            <a:endParaRPr>
              <a:solidFill>
                <a:srgbClr val="1155CC"/>
              </a:solidFill>
            </a:endParaRPr>
          </a:p>
        </p:txBody>
      </p:sp>
      <p:sp>
        <p:nvSpPr>
          <p:cNvPr id="196" name="Google Shape;196;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Estimating the consumption of energy by regions with respective of population for the next 5 years to know the status of their production to increase to reach the mark without deficit. </a:t>
            </a:r>
            <a:endParaRPr sz="1200">
              <a:solidFill>
                <a:srgbClr val="333333"/>
              </a:solidFill>
              <a:latin typeface="Arial"/>
              <a:ea typeface="Arial"/>
              <a:cs typeface="Arial"/>
              <a:sym typeface="Arial"/>
            </a:endParaRPr>
          </a:p>
          <a:p>
            <a:pPr marL="457200" lvl="0" indent="-304800" algn="l" rtl="0">
              <a:lnSpc>
                <a:spcPct val="115000"/>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Northern Region is Going to consume more energy than any other region.</a:t>
            </a:r>
            <a:endParaRPr sz="1200">
              <a:solidFill>
                <a:srgbClr val="333333"/>
              </a:solidFill>
              <a:latin typeface="Arial"/>
              <a:ea typeface="Arial"/>
              <a:cs typeface="Arial"/>
              <a:sym typeface="Arial"/>
            </a:endParaRPr>
          </a:p>
          <a:p>
            <a:pPr marL="457200" lvl="0" indent="-304800" algn="l" rtl="0">
              <a:lnSpc>
                <a:spcPct val="115000"/>
              </a:lnSpc>
              <a:spcBef>
                <a:spcPts val="0"/>
              </a:spcBef>
              <a:spcAft>
                <a:spcPts val="0"/>
              </a:spcAft>
              <a:buClr>
                <a:srgbClr val="333333"/>
              </a:buClr>
              <a:buSzPts val="1200"/>
              <a:buFont typeface="Arial"/>
              <a:buAutoNum type="arabicPeriod"/>
            </a:pPr>
            <a:r>
              <a:rPr lang="en-GB" sz="1200">
                <a:solidFill>
                  <a:srgbClr val="333333"/>
                </a:solidFill>
                <a:latin typeface="Arial"/>
                <a:ea typeface="Arial"/>
                <a:cs typeface="Arial"/>
                <a:sym typeface="Arial"/>
              </a:rPr>
              <a:t>Estimating the Results .</a:t>
            </a:r>
            <a:endParaRPr sz="1200">
              <a:solidFill>
                <a:srgbClr val="333333"/>
              </a:solidFill>
              <a:latin typeface="Arial"/>
              <a:ea typeface="Arial"/>
              <a:cs typeface="Arial"/>
              <a:sym typeface="Arial"/>
            </a:endParaRPr>
          </a:p>
          <a:p>
            <a:pPr marL="0" lvl="0" indent="0" algn="l" rtl="0">
              <a:spcBef>
                <a:spcPts val="160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97" name="Google Shape;197;p24"/>
          <p:cNvPicPr preferRelativeResize="0"/>
          <p:nvPr/>
        </p:nvPicPr>
        <p:blipFill>
          <a:blip r:embed="rId3">
            <a:alphaModFix/>
          </a:blip>
          <a:stretch>
            <a:fillRect/>
          </a:stretch>
        </p:blipFill>
        <p:spPr>
          <a:xfrm>
            <a:off x="917013" y="2996575"/>
            <a:ext cx="6334125" cy="175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4" name="Google Shape;204;p25"/>
          <p:cNvPicPr preferRelativeResize="0"/>
          <p:nvPr/>
        </p:nvPicPr>
        <p:blipFill>
          <a:blip r:embed="rId3">
            <a:alphaModFix/>
          </a:blip>
          <a:stretch>
            <a:fillRect/>
          </a:stretch>
        </p:blipFill>
        <p:spPr>
          <a:xfrm>
            <a:off x="225675" y="798975"/>
            <a:ext cx="8731750" cy="4147325"/>
          </a:xfrm>
          <a:prstGeom prst="rect">
            <a:avLst/>
          </a:prstGeom>
          <a:noFill/>
          <a:ln>
            <a:noFill/>
          </a:ln>
        </p:spPr>
      </p:pic>
      <p:sp>
        <p:nvSpPr>
          <p:cNvPr id="205" name="Google Shape;205;p25"/>
          <p:cNvSpPr txBox="1"/>
          <p:nvPr/>
        </p:nvSpPr>
        <p:spPr>
          <a:xfrm>
            <a:off x="886400" y="2241500"/>
            <a:ext cx="5082600" cy="95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800" b="1">
                <a:solidFill>
                  <a:srgbClr val="333333"/>
                </a:solidFill>
              </a:rPr>
              <a:t>As per the data records of </a:t>
            </a:r>
            <a:r>
              <a:rPr lang="en-GB" sz="800" b="1"/>
              <a:t>4 years from 2014-2017</a:t>
            </a:r>
            <a:r>
              <a:rPr lang="en-GB" sz="800" b="1">
                <a:solidFill>
                  <a:srgbClr val="333333"/>
                </a:solidFill>
              </a:rPr>
              <a:t> the utilization of energy in </a:t>
            </a:r>
            <a:r>
              <a:rPr lang="en-GB" sz="800" b="1"/>
              <a:t>southern and Western region</a:t>
            </a:r>
            <a:r>
              <a:rPr lang="en-GB" sz="800" b="1">
                <a:solidFill>
                  <a:srgbClr val="333333"/>
                </a:solidFill>
              </a:rPr>
              <a:t> is increasing rapidly</a:t>
            </a:r>
            <a:r>
              <a:rPr lang="en-GB" sz="800" b="1"/>
              <a:t> year by year</a:t>
            </a:r>
            <a:r>
              <a:rPr lang="en-GB" sz="800" b="1">
                <a:solidFill>
                  <a:srgbClr val="333333"/>
                </a:solidFill>
              </a:rPr>
              <a:t> .</a:t>
            </a:r>
            <a:endParaRPr sz="800" b="1">
              <a:solidFill>
                <a:srgbClr val="333333"/>
              </a:solidFill>
            </a:endParaRPr>
          </a:p>
          <a:p>
            <a:pPr marL="0" lvl="0" indent="0" algn="ctr" rtl="0">
              <a:lnSpc>
                <a:spcPct val="115000"/>
              </a:lnSpc>
              <a:spcBef>
                <a:spcPts val="0"/>
              </a:spcBef>
              <a:spcAft>
                <a:spcPts val="0"/>
              </a:spcAft>
              <a:buNone/>
            </a:pPr>
            <a:endParaRPr sz="800" b="1">
              <a:solidFill>
                <a:srgbClr val="333333"/>
              </a:solidFill>
            </a:endParaRPr>
          </a:p>
          <a:p>
            <a:pPr marL="0" lvl="0" indent="0" algn="ctr" rtl="0">
              <a:lnSpc>
                <a:spcPct val="115000"/>
              </a:lnSpc>
              <a:spcBef>
                <a:spcPts val="0"/>
              </a:spcBef>
              <a:spcAft>
                <a:spcPts val="0"/>
              </a:spcAft>
              <a:buNone/>
            </a:pPr>
            <a:r>
              <a:rPr lang="en-GB" sz="800" b="1">
                <a:solidFill>
                  <a:srgbClr val="333333"/>
                </a:solidFill>
              </a:rPr>
              <a:t>By considering this data from 2016-2017 the </a:t>
            </a:r>
            <a:r>
              <a:rPr lang="en-GB" sz="800" b="1"/>
              <a:t>southern region</a:t>
            </a:r>
            <a:r>
              <a:rPr lang="en-GB" sz="800" b="1">
                <a:solidFill>
                  <a:srgbClr val="333333"/>
                </a:solidFill>
              </a:rPr>
              <a:t> utilized </a:t>
            </a:r>
            <a:r>
              <a:rPr lang="en-GB" sz="800" b="1"/>
              <a:t>2 times</a:t>
            </a:r>
            <a:r>
              <a:rPr lang="en-GB" sz="800" b="1">
                <a:solidFill>
                  <a:srgbClr val="333333"/>
                </a:solidFill>
              </a:rPr>
              <a:t> whatever the electricity used by Western region.</a:t>
            </a:r>
            <a:endParaRPr sz="800" b="1">
              <a:solidFill>
                <a:srgbClr val="333333"/>
              </a:solidFill>
            </a:endParaRPr>
          </a:p>
          <a:p>
            <a:pPr marL="0" lvl="0" indent="0" algn="ctr" rtl="0">
              <a:lnSpc>
                <a:spcPct val="115000"/>
              </a:lnSpc>
              <a:spcBef>
                <a:spcPts val="0"/>
              </a:spcBef>
              <a:spcAft>
                <a:spcPts val="0"/>
              </a:spcAft>
              <a:buNone/>
            </a:pPr>
            <a:endParaRPr sz="800" b="1">
              <a:solidFill>
                <a:srgbClr val="333333"/>
              </a:solidFill>
            </a:endParaRPr>
          </a:p>
          <a:p>
            <a:pPr marL="0" lvl="0" indent="0" algn="ctr" rtl="0">
              <a:lnSpc>
                <a:spcPct val="115000"/>
              </a:lnSpc>
              <a:spcBef>
                <a:spcPts val="0"/>
              </a:spcBef>
              <a:spcAft>
                <a:spcPts val="0"/>
              </a:spcAft>
              <a:buNone/>
            </a:pPr>
            <a:r>
              <a:rPr lang="en-GB" sz="800" b="1">
                <a:solidFill>
                  <a:srgbClr val="333333"/>
                </a:solidFill>
              </a:rPr>
              <a:t>Remaining </a:t>
            </a:r>
            <a:r>
              <a:rPr lang="en-GB" sz="800" b="1"/>
              <a:t>3 regions</a:t>
            </a:r>
            <a:r>
              <a:rPr lang="en-GB" sz="800" b="1">
                <a:solidFill>
                  <a:srgbClr val="333333"/>
                </a:solidFill>
              </a:rPr>
              <a:t> are varying approximately </a:t>
            </a:r>
            <a:r>
              <a:rPr lang="en-GB" sz="800" b="1"/>
              <a:t>10%</a:t>
            </a:r>
            <a:r>
              <a:rPr lang="en-GB" sz="800" b="1">
                <a:solidFill>
                  <a:srgbClr val="333333"/>
                </a:solidFill>
              </a:rPr>
              <a:t> from what they are utilizing every year</a:t>
            </a:r>
            <a:endParaRPr>
              <a:latin typeface="Calibri"/>
              <a:ea typeface="Calibri"/>
              <a:cs typeface="Calibri"/>
              <a:sym typeface="Calibri"/>
            </a:endParaRPr>
          </a:p>
        </p:txBody>
      </p:sp>
      <p:sp>
        <p:nvSpPr>
          <p:cNvPr id="206" name="Google Shape;206;p25"/>
          <p:cNvSpPr txBox="1"/>
          <p:nvPr/>
        </p:nvSpPr>
        <p:spPr>
          <a:xfrm>
            <a:off x="1252325" y="311050"/>
            <a:ext cx="5611200" cy="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1155CC"/>
                </a:solidFill>
              </a:rPr>
              <a:t>Consumption of energy Region wise from 2014- 2017</a:t>
            </a:r>
            <a:endParaRPr sz="1800">
              <a:solidFill>
                <a:srgbClr val="1155C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3" name="Google Shape;213;p26"/>
          <p:cNvPicPr preferRelativeResize="0"/>
          <p:nvPr/>
        </p:nvPicPr>
        <p:blipFill>
          <a:blip r:embed="rId3">
            <a:alphaModFix/>
          </a:blip>
          <a:stretch>
            <a:fillRect/>
          </a:stretch>
        </p:blipFill>
        <p:spPr>
          <a:xfrm>
            <a:off x="124025" y="74175"/>
            <a:ext cx="8833401" cy="49951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7"/>
          <p:cNvPicPr preferRelativeResize="0"/>
          <p:nvPr/>
        </p:nvPicPr>
        <p:blipFill>
          <a:blip r:embed="rId3">
            <a:alphaModFix/>
          </a:blip>
          <a:stretch>
            <a:fillRect/>
          </a:stretch>
        </p:blipFill>
        <p:spPr>
          <a:xfrm>
            <a:off x="215500" y="1057775"/>
            <a:ext cx="8758574" cy="3867925"/>
          </a:xfrm>
          <a:prstGeom prst="rect">
            <a:avLst/>
          </a:prstGeom>
          <a:noFill/>
          <a:ln>
            <a:noFill/>
          </a:ln>
        </p:spPr>
      </p:pic>
      <p:sp>
        <p:nvSpPr>
          <p:cNvPr id="219" name="Google Shape;219;p27"/>
          <p:cNvSpPr txBox="1"/>
          <p:nvPr/>
        </p:nvSpPr>
        <p:spPr>
          <a:xfrm>
            <a:off x="357800" y="321225"/>
            <a:ext cx="8091300" cy="5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As the population growth rate increases by 1.3% every year make difference in consumption of the energy requirement for the daily usage and industrial usage more and more as the population increases.</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1155CC"/>
                </a:solidFill>
                <a:latin typeface="Arial"/>
                <a:ea typeface="Arial"/>
                <a:cs typeface="Arial"/>
                <a:sym typeface="Arial"/>
              </a:rPr>
              <a:t>Urban and Rural Population Consumption and GDP</a:t>
            </a:r>
            <a:endParaRPr>
              <a:solidFill>
                <a:srgbClr val="1155CC"/>
              </a:solidFill>
              <a:latin typeface="Arial"/>
              <a:ea typeface="Arial"/>
              <a:cs typeface="Arial"/>
              <a:sym typeface="Arial"/>
            </a:endParaRPr>
          </a:p>
        </p:txBody>
      </p:sp>
      <p:sp>
        <p:nvSpPr>
          <p:cNvPr id="225" name="Google Shape;225;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total indian population is divided into two categories Urban and Rural Populations.</a:t>
            </a:r>
            <a:endParaRPr/>
          </a:p>
          <a:p>
            <a:pPr marL="0" lvl="0" indent="0" algn="l" rtl="0">
              <a:spcBef>
                <a:spcPts val="1600"/>
              </a:spcBef>
              <a:spcAft>
                <a:spcPts val="0"/>
              </a:spcAft>
              <a:buNone/>
            </a:pPr>
            <a:r>
              <a:rPr lang="en-GB"/>
              <a:t>The most of the population stays in rural areas than urban areas where the cost of living is higher .so ,the rural areas peoples consume more electrical energy  and  the space area is also high in rural region .</a:t>
            </a:r>
            <a:endParaRPr/>
          </a:p>
          <a:p>
            <a:pPr marL="0" lvl="0" indent="0" algn="l" rtl="0">
              <a:spcBef>
                <a:spcPts val="1600"/>
              </a:spcBef>
              <a:spcAft>
                <a:spcPts val="1600"/>
              </a:spcAft>
              <a:buNone/>
            </a:pPr>
            <a:r>
              <a:rPr lang="en-GB"/>
              <a:t>Where we have more consumption there we have more GDP rate of Growth..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9"/>
          <p:cNvPicPr preferRelativeResize="0"/>
          <p:nvPr/>
        </p:nvPicPr>
        <p:blipFill>
          <a:blip r:embed="rId3">
            <a:alphaModFix/>
          </a:blip>
          <a:stretch>
            <a:fillRect/>
          </a:stretch>
        </p:blipFill>
        <p:spPr>
          <a:xfrm>
            <a:off x="152400" y="152400"/>
            <a:ext cx="8839198" cy="4741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30"/>
          <p:cNvPicPr preferRelativeResize="0"/>
          <p:nvPr/>
        </p:nvPicPr>
        <p:blipFill>
          <a:blip r:embed="rId3">
            <a:alphaModFix/>
          </a:blip>
          <a:stretch>
            <a:fillRect/>
          </a:stretch>
        </p:blipFill>
        <p:spPr>
          <a:xfrm>
            <a:off x="4085325" y="214875"/>
            <a:ext cx="4791575" cy="4660025"/>
          </a:xfrm>
          <a:prstGeom prst="rect">
            <a:avLst/>
          </a:prstGeom>
          <a:noFill/>
          <a:ln>
            <a:noFill/>
          </a:ln>
        </p:spPr>
      </p:pic>
      <p:sp>
        <p:nvSpPr>
          <p:cNvPr id="236" name="Google Shape;236;p30"/>
          <p:cNvSpPr txBox="1"/>
          <p:nvPr/>
        </p:nvSpPr>
        <p:spPr>
          <a:xfrm>
            <a:off x="561100" y="1276950"/>
            <a:ext cx="3346800" cy="27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latin typeface="Calibri"/>
                <a:ea typeface="Calibri"/>
                <a:cs typeface="Calibri"/>
                <a:sym typeface="Calibri"/>
              </a:rPr>
              <a:t>UP was among high energy-consuming states. Demand (year-on-year) increased by around 12% in Maharashtra, 20% in Uttar Pradesh, 12% in Andhra Pradesh, 14% in Telangana </a:t>
            </a:r>
            <a:endParaRPr sz="1800">
              <a:latin typeface="Calibri"/>
              <a:ea typeface="Calibri"/>
              <a:cs typeface="Calibri"/>
              <a:sym typeface="Calibri"/>
            </a:endParaRPr>
          </a:p>
        </p:txBody>
      </p:sp>
      <p:sp>
        <p:nvSpPr>
          <p:cNvPr id="237" name="Google Shape;237;p30"/>
          <p:cNvSpPr txBox="1"/>
          <p:nvPr/>
        </p:nvSpPr>
        <p:spPr>
          <a:xfrm>
            <a:off x="225675" y="595675"/>
            <a:ext cx="5041800" cy="10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   </a:t>
            </a:r>
            <a:r>
              <a:rPr lang="en-GB" sz="1800">
                <a:solidFill>
                  <a:srgbClr val="1155CC"/>
                </a:solidFill>
              </a:rPr>
              <a:t>Total Consumption of Energy State Wise</a:t>
            </a:r>
            <a:endParaRPr sz="1800">
              <a:solidFill>
                <a:srgbClr val="1155C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1"/>
          <p:cNvPicPr preferRelativeResize="0"/>
          <p:nvPr/>
        </p:nvPicPr>
        <p:blipFill>
          <a:blip r:embed="rId3">
            <a:alphaModFix/>
          </a:blip>
          <a:stretch>
            <a:fillRect/>
          </a:stretch>
        </p:blipFill>
        <p:spPr>
          <a:xfrm>
            <a:off x="464913" y="778900"/>
            <a:ext cx="8214176" cy="3971225"/>
          </a:xfrm>
          <a:prstGeom prst="rect">
            <a:avLst/>
          </a:prstGeom>
          <a:noFill/>
          <a:ln>
            <a:noFill/>
          </a:ln>
        </p:spPr>
      </p:pic>
      <p:sp>
        <p:nvSpPr>
          <p:cNvPr id="243" name="Google Shape;243;p31"/>
          <p:cNvSpPr txBox="1"/>
          <p:nvPr/>
        </p:nvSpPr>
        <p:spPr>
          <a:xfrm>
            <a:off x="464925" y="295450"/>
            <a:ext cx="7338000" cy="3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latin typeface="Calibri"/>
                <a:ea typeface="Calibri"/>
                <a:cs typeface="Calibri"/>
                <a:sym typeface="Calibri"/>
              </a:rPr>
              <a:t>GDP constant and GDP current growth over a period of 2014-2017</a:t>
            </a:r>
            <a:endParaRPr sz="1800"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2211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1155CC"/>
                </a:solidFill>
                <a:latin typeface="Arial"/>
                <a:ea typeface="Arial"/>
                <a:cs typeface="Arial"/>
                <a:sym typeface="Arial"/>
              </a:rPr>
              <a:t>Introduction</a:t>
            </a:r>
            <a:endParaRPr sz="2400">
              <a:solidFill>
                <a:srgbClr val="1155CC"/>
              </a:solidFill>
              <a:latin typeface="Arial"/>
              <a:ea typeface="Arial"/>
              <a:cs typeface="Arial"/>
              <a:sym typeface="Arial"/>
            </a:endParaRPr>
          </a:p>
        </p:txBody>
      </p:sp>
      <p:sp>
        <p:nvSpPr>
          <p:cNvPr id="136" name="Google Shape;136;p14"/>
          <p:cNvSpPr txBox="1">
            <a:spLocks noGrp="1"/>
          </p:cNvSpPr>
          <p:nvPr>
            <p:ph type="body" idx="1"/>
          </p:nvPr>
        </p:nvSpPr>
        <p:spPr>
          <a:xfrm>
            <a:off x="819150" y="753100"/>
            <a:ext cx="7505700" cy="278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000000"/>
                </a:solidFill>
                <a:latin typeface="Arial"/>
                <a:ea typeface="Arial"/>
                <a:cs typeface="Arial"/>
                <a:sym typeface="Arial"/>
              </a:rPr>
              <a:t>India is the third biggest country in consumption of primary energy like Renewable and non-Renewable resources.</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GB" sz="1400">
                <a:solidFill>
                  <a:srgbClr val="000000"/>
                </a:solidFill>
                <a:latin typeface="Arial"/>
                <a:ea typeface="Arial"/>
                <a:cs typeface="Arial"/>
                <a:sym typeface="Arial"/>
              </a:rPr>
              <a:t>India’s energy demand has been growing rapidly in the last decade. This demand has been boosted by industrial growth as well as a rise in household consumption</a:t>
            </a:r>
            <a:endParaRPr sz="1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a:solidFill>
                  <a:srgbClr val="000000"/>
                </a:solidFill>
                <a:latin typeface="Arial"/>
                <a:ea typeface="Arial"/>
                <a:cs typeface="Arial"/>
                <a:sym typeface="Arial"/>
              </a:rPr>
              <a:t>The relationship between renewable energy and economic growth across all states in india, which indicates that there is long-run positive causality running from renewable energy to real GDP for the total sample as well as across regions.</a:t>
            </a:r>
            <a:endParaRPr sz="1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a:solidFill>
                  <a:srgbClr val="000000"/>
                </a:solidFill>
                <a:latin typeface="Arial"/>
                <a:ea typeface="Arial"/>
                <a:cs typeface="Arial"/>
                <a:sym typeface="Arial"/>
              </a:rPr>
              <a:t>The interdependence between renewable energy consumption and economic growth indicates that renewable energy is important for economic growth and likewise economic growth encourages the use of more renewable energy source.</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GB" sz="1400">
                <a:solidFill>
                  <a:srgbClr val="000000"/>
                </a:solidFill>
                <a:latin typeface="Arial"/>
                <a:ea typeface="Arial"/>
                <a:cs typeface="Arial"/>
                <a:sym typeface="Arial"/>
              </a:rPr>
              <a:t>The presence of causality provides an avenue to continue the use of government policies that enhance the development of the renewable energy sector.</a:t>
            </a:r>
            <a:endParaRPr sz="1400">
              <a:solidFill>
                <a:srgbClr val="000000"/>
              </a:solidFill>
              <a:latin typeface="Arial"/>
              <a:ea typeface="Arial"/>
              <a:cs typeface="Arial"/>
              <a:sym typeface="Arial"/>
            </a:endParaRPr>
          </a:p>
          <a:p>
            <a:pPr marL="0" lvl="0" indent="0" algn="l" rtl="0">
              <a:spcBef>
                <a:spcPts val="1600"/>
              </a:spcBef>
              <a:spcAft>
                <a:spcPts val="1600"/>
              </a:spcAft>
              <a:buClr>
                <a:srgbClr val="000000"/>
              </a:buClr>
              <a:buSzPts val="1100"/>
              <a:buFont typeface="Arial"/>
              <a:buNone/>
            </a:pPr>
            <a:r>
              <a:rPr lang="en-GB"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7D60-8C24-4A8C-9A5F-1B1B8ED5E690}"/>
              </a:ext>
            </a:extLst>
          </p:cNvPr>
          <p:cNvSpPr>
            <a:spLocks noGrp="1"/>
          </p:cNvSpPr>
          <p:nvPr>
            <p:ph type="title"/>
          </p:nvPr>
        </p:nvSpPr>
        <p:spPr>
          <a:xfrm>
            <a:off x="670294" y="276447"/>
            <a:ext cx="5103185" cy="318976"/>
          </a:xfrm>
        </p:spPr>
        <p:txBody>
          <a:bodyPr/>
          <a:lstStyle/>
          <a:p>
            <a:r>
              <a:rPr lang="en-US" sz="2000" b="1" dirty="0">
                <a:solidFill>
                  <a:srgbClr val="1155CC"/>
                </a:solidFill>
                <a:latin typeface="Arial"/>
                <a:cs typeface="Arial"/>
              </a:rPr>
              <a:t>Dashboard for Energy Surplus/Deficit</a:t>
            </a:r>
          </a:p>
        </p:txBody>
      </p:sp>
      <p:pic>
        <p:nvPicPr>
          <p:cNvPr id="4" name="Picture 3">
            <a:extLst>
              <a:ext uri="{FF2B5EF4-FFF2-40B4-BE49-F238E27FC236}">
                <a16:creationId xmlns:a16="http://schemas.microsoft.com/office/drawing/2014/main" id="{0E0E0D73-32C0-44F7-AC52-B86D9DDB5E73}"/>
              </a:ext>
            </a:extLst>
          </p:cNvPr>
          <p:cNvPicPr>
            <a:picLocks noChangeAspect="1"/>
          </p:cNvPicPr>
          <p:nvPr/>
        </p:nvPicPr>
        <p:blipFill>
          <a:blip r:embed="rId2"/>
          <a:stretch>
            <a:fillRect/>
          </a:stretch>
        </p:blipFill>
        <p:spPr>
          <a:xfrm>
            <a:off x="520994" y="850605"/>
            <a:ext cx="8091378" cy="4074478"/>
          </a:xfrm>
          <a:prstGeom prst="rect">
            <a:avLst/>
          </a:prstGeom>
        </p:spPr>
      </p:pic>
    </p:spTree>
    <p:extLst>
      <p:ext uri="{BB962C8B-B14F-4D97-AF65-F5344CB8AC3E}">
        <p14:creationId xmlns:p14="http://schemas.microsoft.com/office/powerpoint/2010/main" val="2208137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2"/>
          <p:cNvSpPr txBox="1">
            <a:spLocks noGrp="1"/>
          </p:cNvSpPr>
          <p:nvPr>
            <p:ph type="title"/>
          </p:nvPr>
        </p:nvSpPr>
        <p:spPr>
          <a:xfrm>
            <a:off x="739675" y="34587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solidFill>
                  <a:srgbClr val="1155CC"/>
                </a:solidFill>
                <a:latin typeface="Arial"/>
                <a:ea typeface="Arial"/>
                <a:cs typeface="Arial"/>
                <a:sym typeface="Arial"/>
              </a:rPr>
              <a:t>Assumptions:</a:t>
            </a:r>
            <a:endParaRPr sz="2400" dirty="0">
              <a:solidFill>
                <a:srgbClr val="1155CC"/>
              </a:solidFill>
            </a:endParaRPr>
          </a:p>
        </p:txBody>
      </p:sp>
      <p:sp>
        <p:nvSpPr>
          <p:cNvPr id="249" name="Google Shape;249;p32"/>
          <p:cNvSpPr txBox="1">
            <a:spLocks noGrp="1"/>
          </p:cNvSpPr>
          <p:nvPr>
            <p:ph type="body" idx="1"/>
          </p:nvPr>
        </p:nvSpPr>
        <p:spPr>
          <a:xfrm>
            <a:off x="739675" y="1445725"/>
            <a:ext cx="7505700" cy="282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D4D4D"/>
              </a:buClr>
              <a:buSzPts val="1400"/>
              <a:buFont typeface="Arial"/>
              <a:buAutoNum type="arabicPeriod"/>
            </a:pPr>
            <a:r>
              <a:rPr lang="en-GB" sz="1400" dirty="0">
                <a:solidFill>
                  <a:srgbClr val="000000"/>
                </a:solidFill>
                <a:latin typeface="Arial"/>
                <a:ea typeface="Arial"/>
                <a:cs typeface="Arial"/>
                <a:sym typeface="Arial"/>
              </a:rPr>
              <a:t>Population increment has been  assumed by 1.3%YoY</a:t>
            </a:r>
            <a:endParaRPr sz="1400"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GB" sz="1400" dirty="0">
                <a:solidFill>
                  <a:srgbClr val="000000"/>
                </a:solidFill>
                <a:latin typeface="Arial"/>
                <a:ea typeface="Arial"/>
                <a:cs typeface="Arial"/>
                <a:sym typeface="Arial"/>
              </a:rPr>
              <a:t>Most of the industrial investors are attracting to invest in renewable resource to make high profits</a:t>
            </a:r>
            <a:endParaRPr sz="1400"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GB" sz="1400" dirty="0">
                <a:solidFill>
                  <a:srgbClr val="000000"/>
                </a:solidFill>
                <a:latin typeface="Arial"/>
                <a:ea typeface="Arial"/>
                <a:cs typeface="Arial"/>
                <a:sym typeface="Arial"/>
              </a:rPr>
              <a:t>Calculated consumptions using formulas extracted from Trend line</a:t>
            </a:r>
            <a:endParaRPr sz="1400" dirty="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AutoNum type="arabicPeriod"/>
            </a:pPr>
            <a:r>
              <a:rPr lang="en-GB" sz="1400" dirty="0" err="1">
                <a:solidFill>
                  <a:srgbClr val="000000"/>
                </a:solidFill>
                <a:latin typeface="Arial"/>
                <a:ea typeface="Arial"/>
                <a:cs typeface="Arial"/>
                <a:sym typeface="Arial"/>
              </a:rPr>
              <a:t>Avg</a:t>
            </a:r>
            <a:r>
              <a:rPr lang="en-GB" sz="1400" dirty="0">
                <a:solidFill>
                  <a:srgbClr val="000000"/>
                </a:solidFill>
                <a:latin typeface="Arial"/>
                <a:ea typeface="Arial"/>
                <a:cs typeface="Arial"/>
                <a:sym typeface="Arial"/>
              </a:rPr>
              <a:t> power consumptions per year</a:t>
            </a:r>
            <a:endParaRPr sz="1400"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2400" b="1" u="sng" dirty="0">
                <a:solidFill>
                  <a:srgbClr val="1155CC"/>
                </a:solidFill>
                <a:latin typeface="Arial"/>
                <a:ea typeface="Arial"/>
                <a:cs typeface="Arial"/>
                <a:sym typeface="Arial"/>
              </a:rPr>
              <a:t>Extra Credit:</a:t>
            </a:r>
            <a:endParaRPr sz="2400" b="1" u="sng" dirty="0">
              <a:solidFill>
                <a:srgbClr val="1155CC"/>
              </a:solidFill>
              <a:latin typeface="Arial"/>
              <a:ea typeface="Arial"/>
              <a:cs typeface="Arial"/>
              <a:sym typeface="Arial"/>
            </a:endParaRPr>
          </a:p>
          <a:p>
            <a:pPr marL="0" lvl="0" indent="0" algn="l" rtl="0">
              <a:spcBef>
                <a:spcPts val="0"/>
              </a:spcBef>
              <a:spcAft>
                <a:spcPts val="0"/>
              </a:spcAft>
              <a:buNone/>
            </a:pPr>
            <a:endParaRPr dirty="0"/>
          </a:p>
        </p:txBody>
      </p:sp>
      <p:sp>
        <p:nvSpPr>
          <p:cNvPr id="255" name="Google Shape;255;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Arial"/>
                <a:ea typeface="Arial"/>
                <a:cs typeface="Arial"/>
                <a:sym typeface="Arial"/>
              </a:rPr>
              <a:t>Calculate the consumed resource of last 5 Years from the recorded data and predict the use of next coming years and be prepared for that to supply power without any interruption.</a:t>
            </a:r>
            <a:endParaRPr sz="1400">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a:latin typeface="Arial"/>
                <a:ea typeface="Arial"/>
                <a:cs typeface="Arial"/>
                <a:sym typeface="Arial"/>
              </a:rPr>
              <a:t>Installed power grid maintenance strategies and their utilizations.</a:t>
            </a:r>
            <a:endParaRPr sz="1400">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b="1">
                <a:latin typeface="Arial"/>
                <a:ea typeface="Arial"/>
                <a:cs typeface="Arial"/>
                <a:sym typeface="Arial"/>
              </a:rPr>
              <a:t>Northern Region</a:t>
            </a:r>
            <a:r>
              <a:rPr lang="en-GB" sz="1400">
                <a:latin typeface="Arial"/>
                <a:ea typeface="Arial"/>
                <a:cs typeface="Arial"/>
                <a:sym typeface="Arial"/>
              </a:rPr>
              <a:t> is utilizing more energy than any other region from last few years shown in the below Visualization.</a:t>
            </a:r>
            <a:endParaRPr sz="1400">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b="1">
                <a:latin typeface="Arial"/>
                <a:ea typeface="Arial"/>
                <a:cs typeface="Arial"/>
                <a:sym typeface="Arial"/>
              </a:rPr>
              <a:t>Maharashtra state</a:t>
            </a:r>
            <a:r>
              <a:rPr lang="en-GB" sz="1400">
                <a:latin typeface="Arial"/>
                <a:ea typeface="Arial"/>
                <a:cs typeface="Arial"/>
                <a:sym typeface="Arial"/>
              </a:rPr>
              <a:t> is standing high in the GDP from 2011-2018. </a:t>
            </a:r>
            <a:endParaRPr sz="1400">
              <a:latin typeface="Arial"/>
              <a:ea typeface="Arial"/>
              <a:cs typeface="Arial"/>
              <a:sym typeface="Arial"/>
            </a:endParaRPr>
          </a:p>
          <a:p>
            <a:pPr marL="0" lvl="0" indent="0" algn="l" rtl="0">
              <a:spcBef>
                <a:spcPts val="1600"/>
              </a:spcBef>
              <a:spcAft>
                <a:spcPts val="1600"/>
              </a:spcAft>
              <a:buClr>
                <a:srgbClr val="000000"/>
              </a:buClr>
              <a:buSzPts val="1100"/>
              <a:buFont typeface="Arial"/>
              <a:buNone/>
            </a:pPr>
            <a:endParaRPr sz="14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4"/>
          <p:cNvSpPr txBox="1">
            <a:spLocks noGrp="1"/>
          </p:cNvSpPr>
          <p:nvPr>
            <p:ph type="title"/>
          </p:nvPr>
        </p:nvSpPr>
        <p:spPr>
          <a:xfrm>
            <a:off x="819150" y="2052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1155CC"/>
                </a:solidFill>
              </a:rPr>
              <a:t>Energy Consumption Region Wise Forcast</a:t>
            </a:r>
            <a:endParaRPr>
              <a:solidFill>
                <a:srgbClr val="1155CC"/>
              </a:solidFill>
            </a:endParaRPr>
          </a:p>
        </p:txBody>
      </p:sp>
      <p:sp>
        <p:nvSpPr>
          <p:cNvPr id="261" name="Google Shape;261;p3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2" name="Google Shape;262;p34"/>
          <p:cNvPicPr preferRelativeResize="0"/>
          <p:nvPr/>
        </p:nvPicPr>
        <p:blipFill>
          <a:blip r:embed="rId3">
            <a:alphaModFix/>
          </a:blip>
          <a:stretch>
            <a:fillRect/>
          </a:stretch>
        </p:blipFill>
        <p:spPr>
          <a:xfrm>
            <a:off x="185000" y="1078375"/>
            <a:ext cx="8752076" cy="3837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9" name="Google Shape;269;p35"/>
          <p:cNvPicPr preferRelativeResize="0"/>
          <p:nvPr/>
        </p:nvPicPr>
        <p:blipFill>
          <a:blip r:embed="rId3">
            <a:alphaModFix/>
          </a:blip>
          <a:stretch>
            <a:fillRect/>
          </a:stretch>
        </p:blipFill>
        <p:spPr>
          <a:xfrm>
            <a:off x="215500" y="209400"/>
            <a:ext cx="8847549" cy="4757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body" idx="1"/>
          </p:nvPr>
        </p:nvSpPr>
        <p:spPr>
          <a:xfrm>
            <a:off x="819150" y="526900"/>
            <a:ext cx="7505700" cy="3945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endParaRPr sz="1400" b="1">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r>
              <a:rPr lang="en-GB" sz="1400" b="1">
                <a:solidFill>
                  <a:srgbClr val="000000"/>
                </a:solidFill>
                <a:latin typeface="Arial"/>
                <a:ea typeface="Arial"/>
                <a:cs typeface="Arial"/>
                <a:sym typeface="Arial"/>
              </a:rPr>
              <a:t>Energy Consumption by State Methodology:</a:t>
            </a:r>
            <a:endParaRPr sz="1400" b="1">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sz="1400" b="1">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Consumption of energy by Region over all year utilization from 2014 to 2017</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Aggregate to consumption  region Level.</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Deficit and surplus according to state level </a:t>
            </a: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endParaRPr sz="14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000000"/>
              </a:buClr>
              <a:buSzPts val="1100"/>
              <a:buFont typeface="Arial"/>
              <a:buNone/>
            </a:pPr>
            <a:r>
              <a:rPr lang="en-GB" sz="1400" b="1">
                <a:solidFill>
                  <a:srgbClr val="000000"/>
                </a:solidFill>
                <a:latin typeface="Arial"/>
                <a:ea typeface="Arial"/>
                <a:cs typeface="Arial"/>
                <a:sym typeface="Arial"/>
              </a:rPr>
              <a:t>Current GDP Methodology:</a:t>
            </a:r>
            <a:endParaRPr sz="1400" b="1">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State wise growth according to the respective years from 2011-2018.</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Fluctuation of growth rates year by year approx 3%.</a:t>
            </a:r>
            <a:endParaRPr sz="140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State wise GSDP in crores increases as years increases.</a:t>
            </a:r>
            <a:endParaRPr sz="1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7"/>
          <p:cNvSpPr txBox="1">
            <a:spLocks noGrp="1"/>
          </p:cNvSpPr>
          <p:nvPr>
            <p:ph type="body" idx="1"/>
          </p:nvPr>
        </p:nvSpPr>
        <p:spPr>
          <a:xfrm>
            <a:off x="778500" y="1128700"/>
            <a:ext cx="7722000" cy="4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1155CC"/>
                </a:solidFill>
                <a:latin typeface="Arial"/>
                <a:ea typeface="Arial"/>
                <a:cs typeface="Arial"/>
                <a:sym typeface="Arial"/>
              </a:rPr>
              <a:t>Population Growth Rate :</a:t>
            </a:r>
            <a:endParaRPr dirty="0">
              <a:solidFill>
                <a:srgbClr val="1155CC"/>
              </a:solidFill>
              <a:latin typeface="Arial"/>
              <a:ea typeface="Arial"/>
              <a:cs typeface="Arial"/>
              <a:sym typeface="Arial"/>
            </a:endParaRPr>
          </a:p>
          <a:p>
            <a:pPr marL="0" lvl="0" indent="0" algn="l" rtl="0">
              <a:spcBef>
                <a:spcPts val="0"/>
              </a:spcBef>
              <a:spcAft>
                <a:spcPts val="0"/>
              </a:spcAft>
              <a:buNone/>
            </a:pPr>
            <a:r>
              <a:rPr lang="en-GB" dirty="0">
                <a:solidFill>
                  <a:srgbClr val="000000"/>
                </a:solidFill>
                <a:latin typeface="Arial"/>
                <a:ea typeface="Arial"/>
                <a:cs typeface="Arial"/>
                <a:sym typeface="Arial"/>
              </a:rPr>
              <a:t>Population(2012)=Population(2011)+Population(2011)*0.013</a:t>
            </a:r>
            <a:endParaRPr dirty="0">
              <a:solidFill>
                <a:srgbClr val="000000"/>
              </a:solidFill>
              <a:latin typeface="Arial"/>
              <a:ea typeface="Arial"/>
              <a:cs typeface="Arial"/>
              <a:sym typeface="Arial"/>
            </a:endParaRPr>
          </a:p>
          <a:p>
            <a:pPr marL="0" lvl="0" indent="0" algn="l" rtl="0">
              <a:spcBef>
                <a:spcPts val="0"/>
              </a:spcBef>
              <a:spcAft>
                <a:spcPts val="0"/>
              </a:spcAft>
              <a:buNone/>
            </a:pPr>
            <a:endParaRPr dirty="0">
              <a:solidFill>
                <a:srgbClr val="000000"/>
              </a:solidFill>
              <a:latin typeface="Arial"/>
              <a:ea typeface="Arial"/>
              <a:cs typeface="Arial"/>
              <a:sym typeface="Arial"/>
            </a:endParaRPr>
          </a:p>
          <a:p>
            <a:pPr marL="0" lvl="0" indent="0" algn="l" rtl="0">
              <a:spcBef>
                <a:spcPts val="0"/>
              </a:spcBef>
              <a:spcAft>
                <a:spcPts val="0"/>
              </a:spcAft>
              <a:buNone/>
            </a:pPr>
            <a:r>
              <a:rPr lang="en-GB" dirty="0">
                <a:solidFill>
                  <a:srgbClr val="1155CC"/>
                </a:solidFill>
                <a:latin typeface="Arial"/>
                <a:ea typeface="Arial"/>
                <a:cs typeface="Arial"/>
                <a:sym typeface="Arial"/>
              </a:rPr>
              <a:t>Consumption Calculation according to population region wise  Formula:</a:t>
            </a:r>
            <a:endParaRPr dirty="0">
              <a:solidFill>
                <a:srgbClr val="1155CC"/>
              </a:solidFill>
              <a:latin typeface="Arial"/>
              <a:ea typeface="Arial"/>
              <a:cs typeface="Arial"/>
              <a:sym typeface="Arial"/>
            </a:endParaRPr>
          </a:p>
          <a:p>
            <a:pPr marL="0" lvl="0" indent="0" algn="l" rtl="0">
              <a:spcBef>
                <a:spcPts val="0"/>
              </a:spcBef>
              <a:spcAft>
                <a:spcPts val="0"/>
              </a:spcAft>
              <a:buNone/>
            </a:pPr>
            <a:r>
              <a:rPr lang="en-GB" dirty="0">
                <a:latin typeface="Arial"/>
                <a:ea typeface="Arial"/>
                <a:cs typeface="Arial"/>
                <a:sym typeface="Arial"/>
              </a:rPr>
              <a:t>ER=0.00268109*Population+-672123</a:t>
            </a:r>
            <a:endParaRPr dirty="0">
              <a:latin typeface="Arial"/>
              <a:ea typeface="Arial"/>
              <a:cs typeface="Arial"/>
              <a:sym typeface="Arial"/>
            </a:endParaRPr>
          </a:p>
          <a:p>
            <a:pPr marL="0" lvl="0" indent="0" algn="l" rtl="0">
              <a:spcBef>
                <a:spcPts val="0"/>
              </a:spcBef>
              <a:spcAft>
                <a:spcPts val="0"/>
              </a:spcAft>
              <a:buNone/>
            </a:pPr>
            <a:r>
              <a:rPr lang="en-GB" dirty="0">
                <a:latin typeface="Arial"/>
                <a:ea typeface="Arial"/>
                <a:cs typeface="Arial"/>
                <a:sym typeface="Arial"/>
              </a:rPr>
              <a:t>NER=0.00147977*population+-61637.6</a:t>
            </a:r>
            <a:endParaRPr dirty="0">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NR=0.0130961*population+-4.92231e+06</a:t>
            </a:r>
            <a:endParaRPr dirty="0">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SR=0.0102988*population+-2.48947e+06</a:t>
            </a:r>
            <a:endParaRPr dirty="0">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WR=0.00751263*population+-1.87849e+06</a:t>
            </a:r>
            <a:endParaRPr dirty="0">
              <a:latin typeface="Arial"/>
              <a:ea typeface="Arial"/>
              <a:cs typeface="Arial"/>
              <a:sym typeface="Arial"/>
            </a:endParaRPr>
          </a:p>
          <a:p>
            <a:pPr marL="0" lvl="0" indent="0" algn="l" rtl="0">
              <a:lnSpc>
                <a:spcPct val="115000"/>
              </a:lnSpc>
              <a:spcBef>
                <a:spcPts val="0"/>
              </a:spcBef>
              <a:spcAft>
                <a:spcPts val="0"/>
              </a:spcAft>
              <a:buNone/>
            </a:pPr>
            <a:endParaRPr dirty="0">
              <a:latin typeface="Arial"/>
              <a:ea typeface="Arial"/>
              <a:cs typeface="Arial"/>
              <a:sym typeface="Arial"/>
            </a:endParaRPr>
          </a:p>
          <a:p>
            <a:pPr marL="0" lvl="0" indent="0" algn="l" rtl="0">
              <a:lnSpc>
                <a:spcPct val="115000"/>
              </a:lnSpc>
              <a:spcBef>
                <a:spcPts val="0"/>
              </a:spcBef>
              <a:spcAft>
                <a:spcPts val="0"/>
              </a:spcAft>
              <a:buNone/>
            </a:pPr>
            <a:r>
              <a:rPr lang="en-GB" dirty="0">
                <a:solidFill>
                  <a:srgbClr val="1155CC"/>
                </a:solidFill>
                <a:latin typeface="Arial"/>
                <a:ea typeface="Arial"/>
                <a:cs typeface="Arial"/>
                <a:sym typeface="Arial"/>
              </a:rPr>
              <a:t>Consumption of energy by single person in </a:t>
            </a:r>
            <a:r>
              <a:rPr lang="en-GB" dirty="0" err="1">
                <a:solidFill>
                  <a:srgbClr val="1155CC"/>
                </a:solidFill>
                <a:latin typeface="Arial"/>
                <a:ea typeface="Arial"/>
                <a:cs typeface="Arial"/>
                <a:sym typeface="Arial"/>
              </a:rPr>
              <a:t>india</a:t>
            </a:r>
            <a:r>
              <a:rPr lang="en-GB" dirty="0">
                <a:solidFill>
                  <a:srgbClr val="1155CC"/>
                </a:solidFill>
                <a:latin typeface="Arial"/>
                <a:ea typeface="Arial"/>
                <a:cs typeface="Arial"/>
                <a:sym typeface="Arial"/>
              </a:rPr>
              <a:t> from 2014-2017</a:t>
            </a:r>
            <a:endParaRPr dirty="0">
              <a:solidFill>
                <a:srgbClr val="1155CC"/>
              </a:solidFill>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Energy(</a:t>
            </a:r>
            <a:r>
              <a:rPr lang="en-GB" dirty="0" err="1">
                <a:latin typeface="Arial"/>
                <a:ea typeface="Arial"/>
                <a:cs typeface="Arial"/>
                <a:sym typeface="Arial"/>
              </a:rPr>
              <a:t>Ghw</a:t>
            </a:r>
            <a:r>
              <a:rPr lang="en-GB" dirty="0">
                <a:latin typeface="Arial"/>
                <a:ea typeface="Arial"/>
                <a:cs typeface="Arial"/>
                <a:sym typeface="Arial"/>
              </a:rPr>
              <a:t>)       Year</a:t>
            </a:r>
            <a:endParaRPr dirty="0">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0.000506723      2014</a:t>
            </a:r>
            <a:endParaRPr dirty="0">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0.000642313      2015</a:t>
            </a:r>
            <a:endParaRPr dirty="0">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0.000716289      2016</a:t>
            </a:r>
            <a:endParaRPr dirty="0">
              <a:latin typeface="Arial"/>
              <a:ea typeface="Arial"/>
              <a:cs typeface="Arial"/>
              <a:sym typeface="Arial"/>
            </a:endParaRPr>
          </a:p>
          <a:p>
            <a:pPr marL="0" lvl="0" indent="0" algn="l" rtl="0">
              <a:lnSpc>
                <a:spcPct val="115000"/>
              </a:lnSpc>
              <a:spcBef>
                <a:spcPts val="0"/>
              </a:spcBef>
              <a:spcAft>
                <a:spcPts val="0"/>
              </a:spcAft>
              <a:buNone/>
            </a:pPr>
            <a:r>
              <a:rPr lang="en-GB" dirty="0">
                <a:latin typeface="Arial"/>
                <a:ea typeface="Arial"/>
                <a:cs typeface="Arial"/>
                <a:sym typeface="Arial"/>
              </a:rPr>
              <a:t>0.000819033      2017</a:t>
            </a:r>
            <a:endParaRPr dirty="0">
              <a:latin typeface="Arial"/>
              <a:ea typeface="Arial"/>
              <a:cs typeface="Arial"/>
              <a:sym typeface="Arial"/>
            </a:endParaRPr>
          </a:p>
          <a:p>
            <a:pPr marL="0" lvl="0" indent="0" algn="l" rtl="0">
              <a:lnSpc>
                <a:spcPct val="115000"/>
              </a:lnSpc>
              <a:spcBef>
                <a:spcPts val="0"/>
              </a:spcBef>
              <a:spcAft>
                <a:spcPts val="0"/>
              </a:spcAft>
              <a:buNone/>
            </a:pPr>
            <a:endParaRPr dirty="0"/>
          </a:p>
        </p:txBody>
      </p:sp>
      <p:sp>
        <p:nvSpPr>
          <p:cNvPr id="280" name="Google Shape;280;p37"/>
          <p:cNvSpPr txBox="1"/>
          <p:nvPr/>
        </p:nvSpPr>
        <p:spPr>
          <a:xfrm>
            <a:off x="896550" y="473700"/>
            <a:ext cx="6759600" cy="5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rgbClr val="1155CC"/>
                </a:solidFill>
              </a:rPr>
              <a:t>Data Preparation for Data Visualization </a:t>
            </a:r>
            <a:endParaRPr sz="1800" dirty="0">
              <a:solidFill>
                <a:srgbClr val="1155C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2837-ED1F-4AB3-A146-DFCF4F9641CD}"/>
              </a:ext>
            </a:extLst>
          </p:cNvPr>
          <p:cNvSpPr>
            <a:spLocks noGrp="1"/>
          </p:cNvSpPr>
          <p:nvPr>
            <p:ph type="title"/>
          </p:nvPr>
        </p:nvSpPr>
        <p:spPr>
          <a:xfrm>
            <a:off x="819150" y="845600"/>
            <a:ext cx="7505700" cy="462205"/>
          </a:xfrm>
        </p:spPr>
        <p:txBody>
          <a:bodyPr/>
          <a:lstStyle/>
          <a:p>
            <a:r>
              <a:rPr lang="en-US" sz="1800" dirty="0">
                <a:solidFill>
                  <a:srgbClr val="1155CC"/>
                </a:solidFill>
                <a:latin typeface="Arial"/>
                <a:cs typeface="Arial"/>
                <a:sym typeface="Arial"/>
              </a:rPr>
              <a:t>Recommendations</a:t>
            </a:r>
          </a:p>
        </p:txBody>
      </p:sp>
      <p:sp>
        <p:nvSpPr>
          <p:cNvPr id="3" name="Text Placeholder 2">
            <a:extLst>
              <a:ext uri="{FF2B5EF4-FFF2-40B4-BE49-F238E27FC236}">
                <a16:creationId xmlns:a16="http://schemas.microsoft.com/office/drawing/2014/main" id="{EB0ED26A-754B-43CD-AC60-1E60AB8F7F21}"/>
              </a:ext>
            </a:extLst>
          </p:cNvPr>
          <p:cNvSpPr>
            <a:spLocks noGrp="1"/>
          </p:cNvSpPr>
          <p:nvPr>
            <p:ph type="body" idx="1"/>
          </p:nvPr>
        </p:nvSpPr>
        <p:spPr>
          <a:xfrm>
            <a:off x="819150" y="1392865"/>
            <a:ext cx="7505700" cy="3045860"/>
          </a:xfrm>
        </p:spPr>
        <p:txBody>
          <a:bodyPr/>
          <a:lstStyle/>
          <a:p>
            <a:pPr marL="342900" indent="-342900">
              <a:buFont typeface="+mj-lt"/>
              <a:buAutoNum type="arabicPeriod"/>
            </a:pPr>
            <a:r>
              <a:rPr lang="en-US" dirty="0" err="1">
                <a:latin typeface="Arial"/>
                <a:cs typeface="Arial"/>
              </a:rPr>
              <a:t>Tamilnadu</a:t>
            </a:r>
            <a:r>
              <a:rPr lang="en-US" dirty="0">
                <a:latin typeface="Arial"/>
                <a:cs typeface="Arial"/>
              </a:rPr>
              <a:t> is right place to invest generating wind power</a:t>
            </a:r>
          </a:p>
          <a:p>
            <a:pPr marL="342900" indent="-342900">
              <a:buFont typeface="+mj-lt"/>
              <a:buAutoNum type="arabicPeriod"/>
            </a:pPr>
            <a:r>
              <a:rPr lang="en-US" dirty="0">
                <a:latin typeface="Arial"/>
                <a:cs typeface="Arial"/>
              </a:rPr>
              <a:t>Maharashtra is a place where we find huge storage of water which will help to generate hydro power</a:t>
            </a:r>
          </a:p>
          <a:p>
            <a:pPr marL="342900" indent="-342900">
              <a:buFont typeface="+mj-lt"/>
              <a:buAutoNum type="arabicPeriod"/>
            </a:pPr>
            <a:r>
              <a:rPr lang="en-US" dirty="0">
                <a:latin typeface="Arial"/>
                <a:cs typeface="Arial"/>
              </a:rPr>
              <a:t>Gujarat state is dry and hot weather most of the days where solar energy is the right choice for industrialists</a:t>
            </a:r>
          </a:p>
          <a:p>
            <a:pPr marL="342900" indent="-342900">
              <a:buFont typeface="+mj-lt"/>
              <a:buAutoNum type="arabicPeriod"/>
            </a:pPr>
            <a:r>
              <a:rPr lang="en-US" dirty="0">
                <a:latin typeface="Arial"/>
                <a:cs typeface="Arial"/>
              </a:rPr>
              <a:t>Maharashtra, Karnataka and UP have great plans for </a:t>
            </a:r>
            <a:r>
              <a:rPr lang="en-US" dirty="0" err="1">
                <a:latin typeface="Arial"/>
                <a:cs typeface="Arial"/>
              </a:rPr>
              <a:t>agro</a:t>
            </a:r>
            <a:r>
              <a:rPr lang="en-US" dirty="0">
                <a:latin typeface="Arial"/>
                <a:cs typeface="Arial"/>
              </a:rPr>
              <a:t> residues, forest and wastelands to generate Bio Mass energy </a:t>
            </a:r>
          </a:p>
        </p:txBody>
      </p:sp>
    </p:spTree>
    <p:extLst>
      <p:ext uri="{BB962C8B-B14F-4D97-AF65-F5344CB8AC3E}">
        <p14:creationId xmlns:p14="http://schemas.microsoft.com/office/powerpoint/2010/main" val="196085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7" name="Google Shape;287;p38"/>
          <p:cNvPicPr preferRelativeResize="0"/>
          <p:nvPr/>
        </p:nvPicPr>
        <p:blipFill>
          <a:blip r:embed="rId3">
            <a:alphaModFix/>
          </a:blip>
          <a:stretch>
            <a:fillRect/>
          </a:stretch>
        </p:blipFill>
        <p:spPr>
          <a:xfrm>
            <a:off x="203950" y="226575"/>
            <a:ext cx="8746200" cy="4712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rgbClr val="1155CC"/>
                </a:solidFill>
                <a:latin typeface="Arial"/>
                <a:ea typeface="Arial"/>
                <a:cs typeface="Arial"/>
                <a:sym typeface="Arial"/>
              </a:rPr>
              <a:t>Renewable Resources:</a:t>
            </a:r>
            <a:endParaRPr sz="1800" b="1">
              <a:solidFill>
                <a:srgbClr val="1155CC"/>
              </a:solidFill>
              <a:latin typeface="Arial"/>
              <a:ea typeface="Arial"/>
              <a:cs typeface="Arial"/>
              <a:sym typeface="Arial"/>
            </a:endParaRPr>
          </a:p>
        </p:txBody>
      </p:sp>
      <p:sp>
        <p:nvSpPr>
          <p:cNvPr id="142" name="Google Shape;142;p15"/>
          <p:cNvSpPr txBox="1">
            <a:spLocks noGrp="1"/>
          </p:cNvSpPr>
          <p:nvPr>
            <p:ph type="body" idx="1"/>
          </p:nvPr>
        </p:nvSpPr>
        <p:spPr>
          <a:xfrm>
            <a:off x="819150" y="16070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rgbClr val="000000"/>
                </a:solidFill>
                <a:latin typeface="Arial"/>
                <a:ea typeface="Arial"/>
                <a:cs typeface="Arial"/>
                <a:sym typeface="Arial"/>
              </a:rPr>
              <a:t>Wind Energy</a:t>
            </a:r>
            <a:r>
              <a:rPr lang="en-GB" sz="1400">
                <a:solidFill>
                  <a:srgbClr val="000000"/>
                </a:solidFill>
                <a:latin typeface="Arial"/>
                <a:ea typeface="Arial"/>
                <a:cs typeface="Arial"/>
                <a:sym typeface="Arial"/>
              </a:rPr>
              <a:t> : </a:t>
            </a:r>
            <a:r>
              <a:rPr lang="en-GB" sz="1400" b="1">
                <a:solidFill>
                  <a:srgbClr val="000000"/>
                </a:solidFill>
                <a:latin typeface="Arial"/>
                <a:ea typeface="Arial"/>
                <a:cs typeface="Arial"/>
                <a:sym typeface="Arial"/>
              </a:rPr>
              <a:t>Tamil Nadu</a:t>
            </a:r>
            <a:r>
              <a:rPr lang="en-GB" sz="1400">
                <a:solidFill>
                  <a:srgbClr val="000000"/>
                </a:solidFill>
                <a:latin typeface="Arial"/>
                <a:ea typeface="Arial"/>
                <a:cs typeface="Arial"/>
                <a:sym typeface="Arial"/>
              </a:rPr>
              <a:t> is the place we find largest wind power plants.</a:t>
            </a:r>
            <a:endParaRPr sz="1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b="1">
                <a:solidFill>
                  <a:srgbClr val="000000"/>
                </a:solidFill>
                <a:latin typeface="Arial"/>
                <a:ea typeface="Arial"/>
                <a:cs typeface="Arial"/>
                <a:sym typeface="Arial"/>
              </a:rPr>
              <a:t>Hydro Energy</a:t>
            </a:r>
            <a:r>
              <a:rPr lang="en-GB" sz="1400">
                <a:solidFill>
                  <a:srgbClr val="000000"/>
                </a:solidFill>
                <a:latin typeface="Arial"/>
                <a:ea typeface="Arial"/>
                <a:cs typeface="Arial"/>
                <a:sym typeface="Arial"/>
              </a:rPr>
              <a:t> :  </a:t>
            </a:r>
            <a:r>
              <a:rPr lang="en-GB" sz="1400" b="1">
                <a:solidFill>
                  <a:srgbClr val="000000"/>
                </a:solidFill>
                <a:latin typeface="Arial"/>
                <a:ea typeface="Arial"/>
                <a:cs typeface="Arial"/>
                <a:sym typeface="Arial"/>
              </a:rPr>
              <a:t>Maharashtra</a:t>
            </a:r>
            <a:r>
              <a:rPr lang="en-GB" sz="1400">
                <a:solidFill>
                  <a:srgbClr val="000000"/>
                </a:solidFill>
                <a:latin typeface="Arial"/>
                <a:ea typeface="Arial"/>
                <a:cs typeface="Arial"/>
                <a:sym typeface="Arial"/>
              </a:rPr>
              <a:t> is the place we find generating of hydro power is high</a:t>
            </a:r>
            <a:endParaRPr sz="1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b="1">
                <a:solidFill>
                  <a:srgbClr val="000000"/>
                </a:solidFill>
                <a:latin typeface="Arial"/>
                <a:ea typeface="Arial"/>
                <a:cs typeface="Arial"/>
                <a:sym typeface="Arial"/>
              </a:rPr>
              <a:t>Solar Energy</a:t>
            </a:r>
            <a:r>
              <a:rPr lang="en-GB" sz="1400">
                <a:solidFill>
                  <a:srgbClr val="000000"/>
                </a:solidFill>
                <a:latin typeface="Arial"/>
                <a:ea typeface="Arial"/>
                <a:cs typeface="Arial"/>
                <a:sym typeface="Arial"/>
              </a:rPr>
              <a:t> :  </a:t>
            </a:r>
            <a:r>
              <a:rPr lang="en-GB" sz="1400" b="1">
                <a:solidFill>
                  <a:srgbClr val="000000"/>
                </a:solidFill>
                <a:latin typeface="Arial"/>
                <a:ea typeface="Arial"/>
                <a:cs typeface="Arial"/>
                <a:sym typeface="Arial"/>
              </a:rPr>
              <a:t>Gujarat</a:t>
            </a:r>
            <a:r>
              <a:rPr lang="en-GB" sz="1400">
                <a:solidFill>
                  <a:srgbClr val="000000"/>
                </a:solidFill>
                <a:latin typeface="Arial"/>
                <a:ea typeface="Arial"/>
                <a:cs typeface="Arial"/>
                <a:sym typeface="Arial"/>
              </a:rPr>
              <a:t> is one of India's most solar-developed states</a:t>
            </a:r>
            <a:endParaRPr sz="1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b="1">
                <a:solidFill>
                  <a:srgbClr val="000000"/>
                </a:solidFill>
                <a:latin typeface="Arial"/>
                <a:ea typeface="Arial"/>
                <a:cs typeface="Arial"/>
                <a:sym typeface="Arial"/>
              </a:rPr>
              <a:t>Biomass and Waste Energy</a:t>
            </a:r>
            <a:r>
              <a:rPr lang="en-GB" sz="1400">
                <a:solidFill>
                  <a:srgbClr val="000000"/>
                </a:solidFill>
                <a:latin typeface="Arial"/>
                <a:ea typeface="Arial"/>
                <a:cs typeface="Arial"/>
                <a:sym typeface="Arial"/>
              </a:rPr>
              <a:t> : </a:t>
            </a:r>
            <a:r>
              <a:rPr lang="en-GB" sz="1400" b="1">
                <a:solidFill>
                  <a:srgbClr val="000000"/>
                </a:solidFill>
                <a:latin typeface="Arial"/>
                <a:ea typeface="Arial"/>
                <a:cs typeface="Arial"/>
                <a:sym typeface="Arial"/>
              </a:rPr>
              <a:t>Maharashtra, Uttar Pradesh and Karnataka</a:t>
            </a:r>
            <a:r>
              <a:rPr lang="en-GB" sz="1400">
                <a:solidFill>
                  <a:srgbClr val="000000"/>
                </a:solidFill>
                <a:latin typeface="Arial"/>
                <a:ea typeface="Arial"/>
                <a:cs typeface="Arial"/>
                <a:sym typeface="Arial"/>
              </a:rPr>
              <a:t> each one having more than 1 GW of Grid interacted biomass power</a:t>
            </a:r>
            <a:endParaRPr sz="14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rgbClr val="1155CC"/>
                </a:solidFill>
                <a:latin typeface="Arial"/>
                <a:ea typeface="Arial"/>
                <a:cs typeface="Arial"/>
                <a:sym typeface="Arial"/>
              </a:rPr>
              <a:t>Non-Renewable Energy </a:t>
            </a:r>
            <a:endParaRPr sz="1800" b="1">
              <a:solidFill>
                <a:srgbClr val="1155CC"/>
              </a:solidFill>
              <a:latin typeface="Arial"/>
              <a:ea typeface="Arial"/>
              <a:cs typeface="Arial"/>
              <a:sym typeface="Arial"/>
            </a:endParaRPr>
          </a:p>
        </p:txBody>
      </p:sp>
      <p:sp>
        <p:nvSpPr>
          <p:cNvPr id="148" name="Google Shape;148;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rgbClr val="000000"/>
                </a:solidFill>
                <a:latin typeface="Arial"/>
                <a:ea typeface="Arial"/>
                <a:cs typeface="Arial"/>
                <a:sym typeface="Arial"/>
              </a:rPr>
              <a:t>Coal</a:t>
            </a:r>
            <a:r>
              <a:rPr lang="en-GB" sz="1400">
                <a:solidFill>
                  <a:srgbClr val="000000"/>
                </a:solidFill>
                <a:latin typeface="Arial"/>
                <a:ea typeface="Arial"/>
                <a:cs typeface="Arial"/>
                <a:sym typeface="Arial"/>
              </a:rPr>
              <a:t> : </a:t>
            </a:r>
            <a:r>
              <a:rPr lang="en-GB" sz="1400" b="1">
                <a:solidFill>
                  <a:srgbClr val="000000"/>
                </a:solidFill>
                <a:latin typeface="Arial"/>
                <a:ea typeface="Arial"/>
                <a:cs typeface="Arial"/>
                <a:sym typeface="Arial"/>
              </a:rPr>
              <a:t>Jharkhand</a:t>
            </a:r>
            <a:r>
              <a:rPr lang="en-GB" sz="1400">
                <a:solidFill>
                  <a:srgbClr val="000000"/>
                </a:solidFill>
                <a:latin typeface="Arial"/>
                <a:ea typeface="Arial"/>
                <a:cs typeface="Arial"/>
                <a:sym typeface="Arial"/>
              </a:rPr>
              <a:t> is one of the most coal producer to generate electricity.</a:t>
            </a:r>
            <a:endParaRPr sz="1400">
              <a:solidFill>
                <a:srgbClr val="000000"/>
              </a:solidFill>
              <a:latin typeface="Arial"/>
              <a:ea typeface="Arial"/>
              <a:cs typeface="Arial"/>
              <a:sym typeface="Arial"/>
            </a:endParaRPr>
          </a:p>
          <a:p>
            <a:pPr marL="0" lvl="0" indent="0" algn="l" rtl="0">
              <a:spcBef>
                <a:spcPts val="1600"/>
              </a:spcBef>
              <a:spcAft>
                <a:spcPts val="1600"/>
              </a:spcAft>
              <a:buNone/>
            </a:pPr>
            <a:r>
              <a:rPr lang="en-GB" sz="1400" b="1">
                <a:solidFill>
                  <a:srgbClr val="000000"/>
                </a:solidFill>
                <a:latin typeface="Arial"/>
                <a:ea typeface="Arial"/>
                <a:cs typeface="Arial"/>
                <a:sym typeface="Arial"/>
              </a:rPr>
              <a:t>Fuel</a:t>
            </a:r>
            <a:r>
              <a:rPr lang="en-GB" sz="1400">
                <a:solidFill>
                  <a:srgbClr val="000000"/>
                </a:solidFill>
                <a:latin typeface="Arial"/>
                <a:ea typeface="Arial"/>
                <a:cs typeface="Arial"/>
                <a:sym typeface="Arial"/>
              </a:rPr>
              <a:t> : </a:t>
            </a:r>
            <a:r>
              <a:rPr lang="en-GB" sz="1200" b="1">
                <a:solidFill>
                  <a:srgbClr val="222222"/>
                </a:solidFill>
                <a:highlight>
                  <a:srgbClr val="FFFFFF"/>
                </a:highlight>
                <a:latin typeface="Arial"/>
                <a:ea typeface="Arial"/>
                <a:cs typeface="Arial"/>
                <a:sym typeface="Arial"/>
              </a:rPr>
              <a:t>Assam</a:t>
            </a:r>
            <a:r>
              <a:rPr lang="en-GB" sz="1200">
                <a:solidFill>
                  <a:srgbClr val="222222"/>
                </a:solidFill>
                <a:highlight>
                  <a:srgbClr val="FFFFFF"/>
                </a:highlight>
                <a:latin typeface="Arial"/>
                <a:ea typeface="Arial"/>
                <a:cs typeface="Arial"/>
                <a:sym typeface="Arial"/>
              </a:rPr>
              <a:t> state has the highest percentage share.</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5276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solidFill>
                  <a:srgbClr val="1155CC"/>
                </a:solidFill>
                <a:latin typeface="Arial"/>
                <a:ea typeface="Arial"/>
                <a:cs typeface="Arial"/>
                <a:sym typeface="Arial"/>
              </a:rPr>
              <a:t>Action</a:t>
            </a:r>
            <a:endParaRPr sz="2400">
              <a:solidFill>
                <a:srgbClr val="1155CC"/>
              </a:solidFill>
              <a:latin typeface="Arial"/>
              <a:ea typeface="Arial"/>
              <a:cs typeface="Arial"/>
              <a:sym typeface="Arial"/>
            </a:endParaRPr>
          </a:p>
        </p:txBody>
      </p:sp>
      <p:sp>
        <p:nvSpPr>
          <p:cNvPr id="154" name="Google Shape;154;p17"/>
          <p:cNvSpPr txBox="1">
            <a:spLocks noGrp="1"/>
          </p:cNvSpPr>
          <p:nvPr>
            <p:ph type="body" idx="1"/>
          </p:nvPr>
        </p:nvSpPr>
        <p:spPr>
          <a:xfrm>
            <a:off x="819150" y="10758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000000"/>
                </a:solidFill>
                <a:latin typeface="Arial"/>
                <a:ea typeface="Arial"/>
                <a:cs typeface="Arial"/>
                <a:sym typeface="Arial"/>
              </a:rPr>
              <a:t>The huge utilization of energy consuming lead to the depletion of the most easily accessible energy resources (i.e., oil, gas, coal) </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GB" sz="1400">
                <a:solidFill>
                  <a:srgbClr val="000000"/>
                </a:solidFill>
                <a:latin typeface="Arial"/>
                <a:ea typeface="Arial"/>
                <a:cs typeface="Arial"/>
                <a:sym typeface="Arial"/>
              </a:rPr>
              <a:t>Renewable energy is generated from solar, wind, wood, waste and biomass. Renewable energy is clean, safe and inexhaustible. Therefore, it is growing fast around the world and according to expectations it will edge out many conventional energy components and occupies a leading position in the overall share of energy consumption</a:t>
            </a:r>
            <a:endParaRPr sz="1400">
              <a:solidFill>
                <a:srgbClr val="000000"/>
              </a:solidFill>
              <a:latin typeface="Arial"/>
              <a:ea typeface="Arial"/>
              <a:cs typeface="Arial"/>
              <a:sym typeface="Arial"/>
            </a:endParaRPr>
          </a:p>
          <a:p>
            <a:pPr marL="0" lvl="0" indent="0" algn="l" rtl="0">
              <a:spcBef>
                <a:spcPts val="1600"/>
              </a:spcBef>
              <a:spcAft>
                <a:spcPts val="1600"/>
              </a:spcAft>
              <a:buNone/>
            </a:pPr>
            <a:r>
              <a:rPr lang="en-GB" sz="1400">
                <a:solidFill>
                  <a:srgbClr val="000000"/>
                </a:solidFill>
                <a:latin typeface="Arial"/>
                <a:ea typeface="Arial"/>
                <a:cs typeface="Arial"/>
                <a:sym typeface="Arial"/>
              </a:rPr>
              <a:t>As most states of </a:t>
            </a:r>
            <a:r>
              <a:rPr lang="en-GB" sz="1400" b="1">
                <a:solidFill>
                  <a:srgbClr val="000000"/>
                </a:solidFill>
                <a:latin typeface="Arial"/>
                <a:ea typeface="Arial"/>
                <a:cs typeface="Arial"/>
                <a:sym typeface="Arial"/>
              </a:rPr>
              <a:t>Western Region</a:t>
            </a:r>
            <a:r>
              <a:rPr lang="en-GB" sz="1400">
                <a:solidFill>
                  <a:srgbClr val="000000"/>
                </a:solidFill>
                <a:latin typeface="Arial"/>
                <a:ea typeface="Arial"/>
                <a:cs typeface="Arial"/>
                <a:sym typeface="Arial"/>
              </a:rPr>
              <a:t> are utilizing more power than any other region but </a:t>
            </a:r>
            <a:r>
              <a:rPr lang="en-GB" sz="1400" b="1">
                <a:solidFill>
                  <a:srgbClr val="000000"/>
                </a:solidFill>
                <a:latin typeface="Arial"/>
                <a:ea typeface="Arial"/>
                <a:cs typeface="Arial"/>
                <a:sym typeface="Arial"/>
              </a:rPr>
              <a:t>southern region </a:t>
            </a:r>
            <a:r>
              <a:rPr lang="en-GB" sz="1400">
                <a:solidFill>
                  <a:srgbClr val="000000"/>
                </a:solidFill>
                <a:latin typeface="Arial"/>
                <a:ea typeface="Arial"/>
                <a:cs typeface="Arial"/>
                <a:sym typeface="Arial"/>
              </a:rPr>
              <a:t>states consumption of power from last 2-3 years is increasing rapidly and they are also in </a:t>
            </a:r>
            <a:r>
              <a:rPr lang="en-GB" sz="1400" b="1">
                <a:solidFill>
                  <a:srgbClr val="000000"/>
                </a:solidFill>
                <a:latin typeface="Arial"/>
                <a:ea typeface="Arial"/>
                <a:cs typeface="Arial"/>
                <a:sym typeface="Arial"/>
              </a:rPr>
              <a:t>deficits and demand in need of power</a:t>
            </a:r>
            <a:r>
              <a:rPr lang="en-GB" sz="1400">
                <a:solidFill>
                  <a:srgbClr val="000000"/>
                </a:solidFill>
                <a:latin typeface="Arial"/>
                <a:ea typeface="Arial"/>
                <a:cs typeface="Arial"/>
                <a:sym typeface="Arial"/>
              </a:rPr>
              <a:t> . Now ,they have many opportunities to get rid from this problem by installing renewable energy resources like </a:t>
            </a:r>
            <a:r>
              <a:rPr lang="en-GB" sz="1400" b="1">
                <a:solidFill>
                  <a:srgbClr val="000000"/>
                </a:solidFill>
                <a:latin typeface="Arial"/>
                <a:ea typeface="Arial"/>
                <a:cs typeface="Arial"/>
                <a:sym typeface="Arial"/>
              </a:rPr>
              <a:t>Wind , Solar,Biomass and Waste </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08985" y="201457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CC0000"/>
                </a:solidFill>
                <a:latin typeface="Arial"/>
                <a:ea typeface="Arial"/>
                <a:cs typeface="Arial"/>
                <a:sym typeface="Arial"/>
              </a:rPr>
              <a:t>Deliverables</a:t>
            </a:r>
            <a:endParaRPr>
              <a:solidFill>
                <a:srgbClr val="CC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557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1155CC"/>
                </a:solidFill>
              </a:rPr>
              <a:t>Most Affected Deficit Regions:</a:t>
            </a:r>
            <a:endParaRPr b="1">
              <a:solidFill>
                <a:srgbClr val="1155CC"/>
              </a:solidFill>
            </a:endParaRPr>
          </a:p>
        </p:txBody>
      </p:sp>
      <p:sp>
        <p:nvSpPr>
          <p:cNvPr id="165" name="Google Shape;165;p19"/>
          <p:cNvSpPr txBox="1">
            <a:spLocks noGrp="1"/>
          </p:cNvSpPr>
          <p:nvPr>
            <p:ph type="body" idx="1"/>
          </p:nvPr>
        </p:nvSpPr>
        <p:spPr>
          <a:xfrm>
            <a:off x="860650" y="1596650"/>
            <a:ext cx="7505700" cy="29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GB" sz="1400" b="1">
                <a:solidFill>
                  <a:srgbClr val="000000"/>
                </a:solidFill>
                <a:latin typeface="Arial"/>
                <a:ea typeface="Arial"/>
                <a:cs typeface="Arial"/>
                <a:sym typeface="Arial"/>
              </a:rPr>
              <a:t>Southern and northern region states have more deficit in production and to reach the demand of utilization but these two regions :</a:t>
            </a:r>
            <a:endParaRPr sz="1400" b="1">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b="1">
                <a:solidFill>
                  <a:srgbClr val="000000"/>
                </a:solidFill>
                <a:latin typeface="Arial"/>
                <a:ea typeface="Arial"/>
                <a:cs typeface="Arial"/>
                <a:sym typeface="Arial"/>
              </a:rPr>
              <a:t>Northern Region</a:t>
            </a:r>
            <a:r>
              <a:rPr lang="en-GB" sz="1400">
                <a:solidFill>
                  <a:srgbClr val="000000"/>
                </a:solidFill>
                <a:latin typeface="Arial"/>
                <a:ea typeface="Arial"/>
                <a:cs typeface="Arial"/>
                <a:sym typeface="Arial"/>
              </a:rPr>
              <a:t> : In this region the temperature of climate is very low and most of the time their we can see snowfall in most of the states they use more electric city for heater and production is very less as we cannot install non renewable energy generators also.</a:t>
            </a:r>
            <a:endParaRPr sz="1400">
              <a:solidFill>
                <a:srgbClr val="000000"/>
              </a:solidFill>
              <a:latin typeface="Arial"/>
              <a:ea typeface="Arial"/>
              <a:cs typeface="Arial"/>
              <a:sym typeface="Arial"/>
            </a:endParaRPr>
          </a:p>
          <a:p>
            <a:pPr marL="0" lvl="0" indent="0" algn="l" rtl="0">
              <a:spcBef>
                <a:spcPts val="1600"/>
              </a:spcBef>
              <a:spcAft>
                <a:spcPts val="0"/>
              </a:spcAft>
              <a:buClr>
                <a:srgbClr val="000000"/>
              </a:buClr>
              <a:buSzPts val="1100"/>
              <a:buFont typeface="Arial"/>
              <a:buNone/>
            </a:pPr>
            <a:r>
              <a:rPr lang="en-GB" sz="1400" b="1">
                <a:solidFill>
                  <a:srgbClr val="000000"/>
                </a:solidFill>
                <a:latin typeface="Arial"/>
                <a:ea typeface="Arial"/>
                <a:cs typeface="Arial"/>
                <a:sym typeface="Arial"/>
              </a:rPr>
              <a:t>Southern Region</a:t>
            </a:r>
            <a:r>
              <a:rPr lang="en-GB" sz="1400">
                <a:solidFill>
                  <a:srgbClr val="000000"/>
                </a:solidFill>
                <a:latin typeface="Arial"/>
                <a:ea typeface="Arial"/>
                <a:cs typeface="Arial"/>
                <a:sym typeface="Arial"/>
              </a:rPr>
              <a:t> : The climate conditions are moderate in this region but there is a huge development in software industries, hardware industries and huge populations are staying in this region for employment they require more power for continuous functionality of industries and house holders as they don’t have sufficient power in their for full fill this demand they buy power from other states which generates more than what they require.</a:t>
            </a:r>
            <a:endParaRPr sz="1400">
              <a:solidFill>
                <a:srgbClr val="0000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2" name="Google Shape;172;p20"/>
          <p:cNvPicPr preferRelativeResize="0"/>
          <p:nvPr/>
        </p:nvPicPr>
        <p:blipFill>
          <a:blip r:embed="rId3">
            <a:alphaModFix/>
          </a:blip>
          <a:stretch>
            <a:fillRect/>
          </a:stretch>
        </p:blipFill>
        <p:spPr>
          <a:xfrm>
            <a:off x="0" y="-12225"/>
            <a:ext cx="9144000" cy="5143499"/>
          </a:xfrm>
          <a:prstGeom prst="rect">
            <a:avLst/>
          </a:prstGeom>
          <a:noFill/>
          <a:ln>
            <a:noFill/>
          </a:ln>
        </p:spPr>
      </p:pic>
      <p:sp>
        <p:nvSpPr>
          <p:cNvPr id="173" name="Google Shape;173;p20"/>
          <p:cNvSpPr txBox="1"/>
          <p:nvPr/>
        </p:nvSpPr>
        <p:spPr>
          <a:xfrm>
            <a:off x="5653325" y="790775"/>
            <a:ext cx="2107500" cy="88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             </a:t>
            </a:r>
            <a:r>
              <a:rPr lang="en-GB" b="1">
                <a:latin typeface="Calibri"/>
                <a:ea typeface="Calibri"/>
                <a:cs typeface="Calibri"/>
                <a:sym typeface="Calibri"/>
              </a:rPr>
              <a:t> Highest</a:t>
            </a:r>
            <a:endParaRPr b="1">
              <a:latin typeface="Calibri"/>
              <a:ea typeface="Calibri"/>
              <a:cs typeface="Calibri"/>
              <a:sym typeface="Calibri"/>
            </a:endParaRPr>
          </a:p>
          <a:p>
            <a:pPr marL="0" lvl="0" indent="0" algn="l" rtl="0">
              <a:spcBef>
                <a:spcPts val="0"/>
              </a:spcBef>
              <a:spcAft>
                <a:spcPts val="0"/>
              </a:spcAft>
              <a:buNone/>
            </a:pPr>
            <a:endParaRPr b="1">
              <a:latin typeface="Calibri"/>
              <a:ea typeface="Calibri"/>
              <a:cs typeface="Calibri"/>
              <a:sym typeface="Calibri"/>
            </a:endParaRPr>
          </a:p>
          <a:p>
            <a:pPr marL="0" lvl="0" indent="0" algn="l" rtl="0">
              <a:spcBef>
                <a:spcPts val="0"/>
              </a:spcBef>
              <a:spcAft>
                <a:spcPts val="0"/>
              </a:spcAft>
              <a:buNone/>
            </a:pPr>
            <a:r>
              <a:rPr lang="en-GB" b="1">
                <a:latin typeface="Calibri"/>
                <a:ea typeface="Calibri"/>
                <a:cs typeface="Calibri"/>
                <a:sym typeface="Calibri"/>
              </a:rPr>
              <a:t>Surplus</a:t>
            </a:r>
            <a:r>
              <a:rPr lang="en-GB">
                <a:latin typeface="Calibri"/>
                <a:ea typeface="Calibri"/>
                <a:cs typeface="Calibri"/>
                <a:sym typeface="Calibri"/>
              </a:rPr>
              <a:t> : Madhya Pradesh</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GB" b="1">
                <a:latin typeface="Calibri"/>
                <a:ea typeface="Calibri"/>
                <a:cs typeface="Calibri"/>
                <a:sym typeface="Calibri"/>
              </a:rPr>
              <a:t>Deficit</a:t>
            </a:r>
            <a:r>
              <a:rPr lang="en-GB">
                <a:latin typeface="Calibri"/>
                <a:ea typeface="Calibri"/>
                <a:cs typeface="Calibri"/>
                <a:sym typeface="Calibri"/>
              </a:rPr>
              <a:t> : Andhra Pradesh</a:t>
            </a:r>
            <a:endParaRPr>
              <a:latin typeface="Calibri"/>
              <a:ea typeface="Calibri"/>
              <a:cs typeface="Calibri"/>
              <a:sym typeface="Calibri"/>
            </a:endParaRPr>
          </a:p>
        </p:txBody>
      </p:sp>
      <p:sp>
        <p:nvSpPr>
          <p:cNvPr id="174" name="Google Shape;174;p20"/>
          <p:cNvSpPr txBox="1"/>
          <p:nvPr/>
        </p:nvSpPr>
        <p:spPr>
          <a:xfrm>
            <a:off x="158600" y="3169950"/>
            <a:ext cx="1574700" cy="13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libri"/>
                <a:ea typeface="Calibri"/>
                <a:cs typeface="Calibri"/>
                <a:sym typeface="Calibri"/>
              </a:rPr>
              <a:t>Brightness of states increase as the deficit/surplus increases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1155CC"/>
                </a:solidFill>
              </a:rPr>
              <a:t>Renewable and Non-Renewable Energy</a:t>
            </a:r>
            <a:endParaRPr>
              <a:solidFill>
                <a:srgbClr val="1155CC"/>
              </a:solidFill>
            </a:endParaRPr>
          </a:p>
        </p:txBody>
      </p:sp>
      <p:sp>
        <p:nvSpPr>
          <p:cNvPr id="180" name="Google Shape;180;p21"/>
          <p:cNvSpPr txBox="1">
            <a:spLocks noGrp="1"/>
          </p:cNvSpPr>
          <p:nvPr>
            <p:ph type="body" idx="1"/>
          </p:nvPr>
        </p:nvSpPr>
        <p:spPr>
          <a:xfrm>
            <a:off x="778475" y="1980550"/>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222222"/>
                </a:solidFill>
                <a:highlight>
                  <a:srgbClr val="FFFFFF"/>
                </a:highlight>
                <a:latin typeface="Arial"/>
                <a:ea typeface="Arial"/>
                <a:cs typeface="Arial"/>
                <a:sym typeface="Arial"/>
              </a:rPr>
              <a:t>The </a:t>
            </a:r>
            <a:r>
              <a:rPr lang="en-GB" sz="1200" b="1">
                <a:solidFill>
                  <a:srgbClr val="222222"/>
                </a:solidFill>
                <a:highlight>
                  <a:srgbClr val="FFFFFF"/>
                </a:highlight>
                <a:latin typeface="Arial"/>
                <a:ea typeface="Arial"/>
                <a:cs typeface="Arial"/>
                <a:sym typeface="Arial"/>
              </a:rPr>
              <a:t>Energy consumption</a:t>
            </a:r>
            <a:r>
              <a:rPr lang="en-GB" sz="1200">
                <a:solidFill>
                  <a:srgbClr val="222222"/>
                </a:solidFill>
                <a:highlight>
                  <a:srgbClr val="FFFFFF"/>
                </a:highlight>
                <a:latin typeface="Arial"/>
                <a:ea typeface="Arial"/>
                <a:cs typeface="Arial"/>
                <a:sym typeface="Arial"/>
              </a:rPr>
              <a:t> increases with the increasing number of developing areas population. </a:t>
            </a:r>
            <a:r>
              <a:rPr lang="en-GB" sz="1200">
                <a:solidFill>
                  <a:srgbClr val="373D3F"/>
                </a:solidFill>
                <a:highlight>
                  <a:srgbClr val="EAF5EA"/>
                </a:highlight>
                <a:latin typeface="Arial"/>
                <a:ea typeface="Arial"/>
                <a:cs typeface="Arial"/>
                <a:sym typeface="Arial"/>
              </a:rPr>
              <a:t>In order for this development to continue, while maintaining quality of life, new and renewable energy sources must be found and utilized.</a:t>
            </a:r>
            <a:endParaRPr sz="1200">
              <a:solidFill>
                <a:srgbClr val="373D3F"/>
              </a:solidFill>
              <a:highlight>
                <a:srgbClr val="EAF5EA"/>
              </a:highlight>
              <a:latin typeface="Arial"/>
              <a:ea typeface="Arial"/>
              <a:cs typeface="Arial"/>
              <a:sym typeface="Arial"/>
            </a:endParaRPr>
          </a:p>
          <a:p>
            <a:pPr marL="0" lvl="0" indent="0" algn="l" rtl="0">
              <a:lnSpc>
                <a:spcPct val="100000"/>
              </a:lnSpc>
              <a:spcBef>
                <a:spcPts val="1600"/>
              </a:spcBef>
              <a:spcAft>
                <a:spcPts val="0"/>
              </a:spcAft>
              <a:buNone/>
            </a:pPr>
            <a:r>
              <a:rPr lang="en-GB" sz="1200">
                <a:solidFill>
                  <a:srgbClr val="373D3F"/>
                </a:solidFill>
                <a:latin typeface="Arial"/>
                <a:ea typeface="Arial"/>
                <a:cs typeface="Arial"/>
                <a:sym typeface="Arial"/>
              </a:rPr>
              <a:t>Nonrenewable energy makes up 85% the energy used on earth—the most popular form of energy being coal in india. Over the year </a:t>
            </a:r>
            <a:r>
              <a:rPr lang="en-GB" sz="1200">
                <a:solidFill>
                  <a:srgbClr val="222222"/>
                </a:solidFill>
                <a:highlight>
                  <a:srgbClr val="FFFFFF"/>
                </a:highlight>
                <a:latin typeface="Arial"/>
                <a:ea typeface="Arial"/>
                <a:cs typeface="Arial"/>
                <a:sym typeface="Arial"/>
              </a:rPr>
              <a:t>India is one of the countries with the largest production of energy from renewable sources. </a:t>
            </a:r>
            <a:endParaRPr sz="1200">
              <a:solidFill>
                <a:srgbClr val="222222"/>
              </a:solidFill>
              <a:highlight>
                <a:srgbClr val="FFFFFF"/>
              </a:highlight>
              <a:latin typeface="Arial"/>
              <a:ea typeface="Arial"/>
              <a:cs typeface="Arial"/>
              <a:sym typeface="Arial"/>
            </a:endParaRPr>
          </a:p>
          <a:p>
            <a:pPr marL="0" lvl="0" indent="0" algn="l" rtl="0">
              <a:lnSpc>
                <a:spcPct val="100000"/>
              </a:lnSpc>
              <a:spcBef>
                <a:spcPts val="1800"/>
              </a:spcBef>
              <a:spcAft>
                <a:spcPts val="0"/>
              </a:spcAft>
              <a:buNone/>
            </a:pPr>
            <a:r>
              <a:rPr lang="en-GB" sz="1200">
                <a:solidFill>
                  <a:srgbClr val="333333"/>
                </a:solidFill>
                <a:latin typeface="Arial"/>
                <a:ea typeface="Arial"/>
                <a:cs typeface="Arial"/>
                <a:sym typeface="Arial"/>
              </a:rPr>
              <a:t>Over the period production of energy out of non renewable resources is decreased while the renewable energy became primary source.</a:t>
            </a:r>
            <a:endParaRPr sz="1200">
              <a:solidFill>
                <a:srgbClr val="222222"/>
              </a:solidFill>
              <a:highlight>
                <a:srgbClr val="FFFFFF"/>
              </a:highlight>
              <a:latin typeface="Arial"/>
              <a:ea typeface="Arial"/>
              <a:cs typeface="Arial"/>
              <a:sym typeface="Arial"/>
            </a:endParaRPr>
          </a:p>
          <a:p>
            <a:pPr marL="0" lvl="0" indent="0" algn="l" rtl="0">
              <a:lnSpc>
                <a:spcPct val="160000"/>
              </a:lnSpc>
              <a:spcBef>
                <a:spcPts val="1800"/>
              </a:spcBef>
              <a:spcAft>
                <a:spcPts val="0"/>
              </a:spcAft>
              <a:buNone/>
            </a:pPr>
            <a:endParaRPr sz="1200">
              <a:solidFill>
                <a:srgbClr val="222222"/>
              </a:solidFill>
              <a:highlight>
                <a:srgbClr val="FFFFFF"/>
              </a:highlight>
              <a:latin typeface="Arial"/>
              <a:ea typeface="Arial"/>
              <a:cs typeface="Arial"/>
              <a:sym typeface="Arial"/>
            </a:endParaRPr>
          </a:p>
          <a:p>
            <a:pPr marL="0" lvl="0" indent="0" algn="l" rtl="0">
              <a:spcBef>
                <a:spcPts val="1800"/>
              </a:spcBef>
              <a:spcAft>
                <a:spcPts val="1600"/>
              </a:spcAft>
              <a:buNone/>
            </a:pPr>
            <a:endParaRPr sz="1200">
              <a:solidFill>
                <a:srgbClr val="373D3F"/>
              </a:solidFill>
              <a:highlight>
                <a:srgbClr val="EAF5EA"/>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1322</Words>
  <Application>Microsoft Office PowerPoint</Application>
  <PresentationFormat>On-screen Show (16:9)</PresentationFormat>
  <Paragraphs>104</Paragraphs>
  <Slides>28</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Nunito</vt:lpstr>
      <vt:lpstr>Arial</vt:lpstr>
      <vt:lpstr>Calibri</vt:lpstr>
      <vt:lpstr>Shift</vt:lpstr>
      <vt:lpstr>Data Visualization and Business Problem Formulation</vt:lpstr>
      <vt:lpstr>Introduction</vt:lpstr>
      <vt:lpstr>Renewable Resources:</vt:lpstr>
      <vt:lpstr>Non-Renewable Energy </vt:lpstr>
      <vt:lpstr>Action</vt:lpstr>
      <vt:lpstr>Deliverables</vt:lpstr>
      <vt:lpstr>Most Affected Deficit Regions:</vt:lpstr>
      <vt:lpstr>PowerPoint Presentation</vt:lpstr>
      <vt:lpstr>Renewable and Non-Renewable Energy</vt:lpstr>
      <vt:lpstr>PowerPoint Presentation</vt:lpstr>
      <vt:lpstr>PowerPoint Presentation</vt:lpstr>
      <vt:lpstr>Forecasting the Consumption of energy for Future </vt:lpstr>
      <vt:lpstr>PowerPoint Presentation</vt:lpstr>
      <vt:lpstr>PowerPoint Presentation</vt:lpstr>
      <vt:lpstr>PowerPoint Presentation</vt:lpstr>
      <vt:lpstr>Urban and Rural Population Consumption and GDP</vt:lpstr>
      <vt:lpstr>PowerPoint Presentation</vt:lpstr>
      <vt:lpstr>PowerPoint Presentation</vt:lpstr>
      <vt:lpstr>PowerPoint Presentation</vt:lpstr>
      <vt:lpstr>Dashboard for Energy Surplus/Deficit</vt:lpstr>
      <vt:lpstr>Assumptions:</vt:lpstr>
      <vt:lpstr>Extra Credit: </vt:lpstr>
      <vt:lpstr>Energy Consumption Region Wise Forcast</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and Business Problem Formulation</dc:title>
  <cp:lastModifiedBy>Minamareddy, Sohitha</cp:lastModifiedBy>
  <cp:revision>4</cp:revision>
  <dcterms:modified xsi:type="dcterms:W3CDTF">2019-04-01T19:45:30Z</dcterms:modified>
</cp:coreProperties>
</file>