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66" r:id="rId5"/>
    <p:sldId id="308" r:id="rId6"/>
    <p:sldId id="310" r:id="rId7"/>
    <p:sldId id="311" r:id="rId8"/>
    <p:sldId id="312" r:id="rId9"/>
    <p:sldId id="313" r:id="rId10"/>
    <p:sldId id="314" r:id="rId11"/>
    <p:sldId id="315" r:id="rId12"/>
    <p:sldId id="316" r:id="rId13"/>
    <p:sldId id="317" r:id="rId14"/>
    <p:sldId id="318" r:id="rId15"/>
    <p:sldId id="319" r:id="rId16"/>
    <p:sldId id="320" r:id="rId17"/>
    <p:sldId id="321" r:id="rId18"/>
    <p:sldId id="322" r:id="rId19"/>
    <p:sldId id="323" r:id="rId20"/>
    <p:sldId id="324"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19" autoAdjust="0"/>
  </p:normalViewPr>
  <p:slideViewPr>
    <p:cSldViewPr snapToGrid="0">
      <p:cViewPr>
        <p:scale>
          <a:sx n="60" d="100"/>
          <a:sy n="60" d="100"/>
        </p:scale>
        <p:origin x="908" y="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7/7/2024</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872932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7/7/2024</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389807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7/7/2024</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223314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7/7/2024</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576118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7/7/2024</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028083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7/7/2024</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017711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7/7/2024</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07016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7/7/2024</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8013020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7/7/2024</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58826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fld id="{62D6E202-B606-4609-B914-27C9371A1F6D}" type="datetime1">
              <a:rPr lang="en-US" smtClean="0"/>
              <a:t>7/7/2024</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9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1601474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6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F452A527-3631-41ED-858D-3777A7D149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peak Pro"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6730000" y="639097"/>
            <a:ext cx="4813072" cy="3494791"/>
          </a:xfrm>
        </p:spPr>
        <p:txBody>
          <a:bodyPr>
            <a:normAutofit/>
          </a:bodyPr>
          <a:lstStyle/>
          <a:p>
            <a:r>
              <a:rPr lang="en-US" b="1" dirty="0">
                <a:solidFill>
                  <a:schemeClr val="accent6"/>
                </a:solidFill>
              </a:rPr>
              <a:t>Air bnb Analysis</a:t>
            </a:r>
          </a:p>
        </p:txBody>
      </p:sp>
      <p:pic>
        <p:nvPicPr>
          <p:cNvPr id="6" name="Picture 5">
            <a:extLst>
              <a:ext uri="{FF2B5EF4-FFF2-40B4-BE49-F238E27FC236}">
                <a16:creationId xmlns:a16="http://schemas.microsoft.com/office/drawing/2014/main" id="{8940CBE3-3F91-419A-A649-32AB388ECA8B}"/>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 y="10"/>
            <a:ext cx="6096000" cy="6857990"/>
          </a:xfrm>
          <a:prstGeom prst="rect">
            <a:avLst/>
          </a:prstGeom>
        </p:spPr>
      </p:pic>
      <p:cxnSp>
        <p:nvCxnSpPr>
          <p:cNvPr id="26" name="Straight Connector 25">
            <a:extLst>
              <a:ext uri="{FF2B5EF4-FFF2-40B4-BE49-F238E27FC236}">
                <a16:creationId xmlns:a16="http://schemas.microsoft.com/office/drawing/2014/main" id="{D28A9C89-B313-458F-9C85-515930A51A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805053" y="4294754"/>
            <a:ext cx="43891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959158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0A0E9-AC76-2C71-764A-40E2F650908D}"/>
              </a:ext>
            </a:extLst>
          </p:cNvPr>
          <p:cNvSpPr>
            <a:spLocks noGrp="1"/>
          </p:cNvSpPr>
          <p:nvPr>
            <p:ph type="title"/>
          </p:nvPr>
        </p:nvSpPr>
        <p:spPr/>
        <p:txBody>
          <a:bodyPr>
            <a:normAutofit/>
          </a:bodyPr>
          <a:lstStyle/>
          <a:p>
            <a:r>
              <a:rPr lang="en-IN" sz="3600" b="1" dirty="0"/>
              <a:t>Variable profiling and checking relationship between variables (Task 2) :</a:t>
            </a:r>
            <a:endParaRPr lang="en-IN" sz="3600" dirty="0"/>
          </a:p>
        </p:txBody>
      </p:sp>
      <p:sp>
        <p:nvSpPr>
          <p:cNvPr id="5" name="TextBox 4">
            <a:extLst>
              <a:ext uri="{FF2B5EF4-FFF2-40B4-BE49-F238E27FC236}">
                <a16:creationId xmlns:a16="http://schemas.microsoft.com/office/drawing/2014/main" id="{9CA0695E-4AF5-AB77-1B82-7730732E3A64}"/>
              </a:ext>
            </a:extLst>
          </p:cNvPr>
          <p:cNvSpPr txBox="1"/>
          <p:nvPr/>
        </p:nvSpPr>
        <p:spPr>
          <a:xfrm>
            <a:off x="239486" y="2764971"/>
            <a:ext cx="4234543" cy="369332"/>
          </a:xfrm>
          <a:prstGeom prst="rect">
            <a:avLst/>
          </a:prstGeom>
          <a:noFill/>
        </p:spPr>
        <p:txBody>
          <a:bodyPr wrap="square" rtlCol="0">
            <a:spAutoFit/>
          </a:bodyPr>
          <a:lstStyle/>
          <a:p>
            <a:r>
              <a:rPr lang="en-IN" b="1" dirty="0">
                <a:solidFill>
                  <a:schemeClr val="accent4"/>
                </a:solidFill>
                <a:latin typeface="Ink Free" panose="03080402000500000000" pitchFamily="66" charset="0"/>
              </a:rPr>
              <a:t>Analysis by Accommodates :</a:t>
            </a:r>
          </a:p>
        </p:txBody>
      </p:sp>
      <p:sp>
        <p:nvSpPr>
          <p:cNvPr id="6" name="TextBox 5">
            <a:extLst>
              <a:ext uri="{FF2B5EF4-FFF2-40B4-BE49-F238E27FC236}">
                <a16:creationId xmlns:a16="http://schemas.microsoft.com/office/drawing/2014/main" id="{B274D535-3BAD-D9D1-6B55-1CB2AE5FB836}"/>
              </a:ext>
            </a:extLst>
          </p:cNvPr>
          <p:cNvSpPr txBox="1"/>
          <p:nvPr/>
        </p:nvSpPr>
        <p:spPr>
          <a:xfrm>
            <a:off x="239486" y="3429000"/>
            <a:ext cx="5181600" cy="1200329"/>
          </a:xfrm>
          <a:prstGeom prst="rect">
            <a:avLst/>
          </a:prstGeom>
          <a:noFill/>
        </p:spPr>
        <p:txBody>
          <a:bodyPr wrap="square" rtlCol="0">
            <a:spAutoFit/>
          </a:bodyPr>
          <a:lstStyle/>
          <a:p>
            <a:pPr marL="285750" indent="-285750">
              <a:buFont typeface="Wingdings" panose="05000000000000000000" pitchFamily="2" charset="2"/>
              <a:buChar char="v"/>
            </a:pPr>
            <a:r>
              <a:rPr lang="en-IN" b="1" dirty="0">
                <a:latin typeface="Baskerville Old Face" panose="02020602080505020303" pitchFamily="18" charset="0"/>
              </a:rPr>
              <a:t>The accommodates varies from 1 to 16 depending on the property type.</a:t>
            </a:r>
          </a:p>
          <a:p>
            <a:pPr marL="285750" indent="-285750">
              <a:buFont typeface="Wingdings" panose="05000000000000000000" pitchFamily="2" charset="2"/>
              <a:buChar char="v"/>
            </a:pPr>
            <a:r>
              <a:rPr lang="en-IN" b="1" dirty="0">
                <a:latin typeface="Baskerville Old Face" panose="02020602080505020303" pitchFamily="18" charset="0"/>
              </a:rPr>
              <a:t>The prices of the even number of accommodations are relatively higher</a:t>
            </a:r>
          </a:p>
        </p:txBody>
      </p:sp>
      <p:pic>
        <p:nvPicPr>
          <p:cNvPr id="2050" name="Picture 2">
            <a:extLst>
              <a:ext uri="{FF2B5EF4-FFF2-40B4-BE49-F238E27FC236}">
                <a16:creationId xmlns:a16="http://schemas.microsoft.com/office/drawing/2014/main" id="{F88DBB06-0034-9DE7-5994-C9B6B23CA82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34739" y="1885562"/>
            <a:ext cx="6757261" cy="42872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106579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0A0E9-AC76-2C71-764A-40E2F650908D}"/>
              </a:ext>
            </a:extLst>
          </p:cNvPr>
          <p:cNvSpPr>
            <a:spLocks noGrp="1"/>
          </p:cNvSpPr>
          <p:nvPr>
            <p:ph type="title"/>
          </p:nvPr>
        </p:nvSpPr>
        <p:spPr/>
        <p:txBody>
          <a:bodyPr>
            <a:normAutofit/>
          </a:bodyPr>
          <a:lstStyle/>
          <a:p>
            <a:r>
              <a:rPr lang="en-IN" sz="3600" b="1" dirty="0"/>
              <a:t>Variable profiling and checking relationship between variables (Task 2) :</a:t>
            </a:r>
            <a:endParaRPr lang="en-IN" sz="3600" dirty="0"/>
          </a:p>
        </p:txBody>
      </p:sp>
      <p:sp>
        <p:nvSpPr>
          <p:cNvPr id="5" name="TextBox 4">
            <a:extLst>
              <a:ext uri="{FF2B5EF4-FFF2-40B4-BE49-F238E27FC236}">
                <a16:creationId xmlns:a16="http://schemas.microsoft.com/office/drawing/2014/main" id="{9CA0695E-4AF5-AB77-1B82-7730732E3A64}"/>
              </a:ext>
            </a:extLst>
          </p:cNvPr>
          <p:cNvSpPr txBox="1"/>
          <p:nvPr/>
        </p:nvSpPr>
        <p:spPr>
          <a:xfrm>
            <a:off x="239486" y="2764971"/>
            <a:ext cx="4234543" cy="369332"/>
          </a:xfrm>
          <a:prstGeom prst="rect">
            <a:avLst/>
          </a:prstGeom>
          <a:noFill/>
        </p:spPr>
        <p:txBody>
          <a:bodyPr wrap="square" rtlCol="0">
            <a:spAutoFit/>
          </a:bodyPr>
          <a:lstStyle/>
          <a:p>
            <a:r>
              <a:rPr lang="en-IN" b="1" dirty="0">
                <a:solidFill>
                  <a:schemeClr val="accent4"/>
                </a:solidFill>
                <a:latin typeface="Ink Free" panose="03080402000500000000" pitchFamily="66" charset="0"/>
              </a:rPr>
              <a:t>Analysis by Bedrooms :</a:t>
            </a:r>
          </a:p>
        </p:txBody>
      </p:sp>
      <p:sp>
        <p:nvSpPr>
          <p:cNvPr id="6" name="TextBox 5">
            <a:extLst>
              <a:ext uri="{FF2B5EF4-FFF2-40B4-BE49-F238E27FC236}">
                <a16:creationId xmlns:a16="http://schemas.microsoft.com/office/drawing/2014/main" id="{B274D535-3BAD-D9D1-6B55-1CB2AE5FB836}"/>
              </a:ext>
            </a:extLst>
          </p:cNvPr>
          <p:cNvSpPr txBox="1"/>
          <p:nvPr/>
        </p:nvSpPr>
        <p:spPr>
          <a:xfrm>
            <a:off x="239486" y="3429000"/>
            <a:ext cx="5181600" cy="923330"/>
          </a:xfrm>
          <a:prstGeom prst="rect">
            <a:avLst/>
          </a:prstGeom>
          <a:noFill/>
        </p:spPr>
        <p:txBody>
          <a:bodyPr wrap="square" rtlCol="0">
            <a:spAutoFit/>
          </a:bodyPr>
          <a:lstStyle/>
          <a:p>
            <a:pPr marL="285750" indent="-285750">
              <a:buFont typeface="Wingdings" panose="05000000000000000000" pitchFamily="2" charset="2"/>
              <a:buChar char="v"/>
            </a:pPr>
            <a:r>
              <a:rPr lang="en-IN" b="1" dirty="0">
                <a:latin typeface="Baskerville Old Face" panose="02020602080505020303" pitchFamily="18" charset="0"/>
              </a:rPr>
              <a:t>Most of the properties offer 1 to 5 bedrooms according to the room type.</a:t>
            </a:r>
          </a:p>
          <a:p>
            <a:pPr marL="285750" indent="-285750">
              <a:buFont typeface="Wingdings" panose="05000000000000000000" pitchFamily="2" charset="2"/>
              <a:buChar char="v"/>
            </a:pPr>
            <a:r>
              <a:rPr lang="en-IN" b="1" dirty="0">
                <a:latin typeface="Baskerville Old Face" panose="02020602080505020303" pitchFamily="18" charset="0"/>
              </a:rPr>
              <a:t>The highest price was for a single bed room.</a:t>
            </a:r>
          </a:p>
        </p:txBody>
      </p:sp>
      <p:pic>
        <p:nvPicPr>
          <p:cNvPr id="3074" name="Picture 2">
            <a:extLst>
              <a:ext uri="{FF2B5EF4-FFF2-40B4-BE49-F238E27FC236}">
                <a16:creationId xmlns:a16="http://schemas.microsoft.com/office/drawing/2014/main" id="{614E3E00-9AA1-B6E1-9F49-DBE9065EC3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48943" y="2065261"/>
            <a:ext cx="6679030" cy="42375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91966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0A0E9-AC76-2C71-764A-40E2F650908D}"/>
              </a:ext>
            </a:extLst>
          </p:cNvPr>
          <p:cNvSpPr>
            <a:spLocks noGrp="1"/>
          </p:cNvSpPr>
          <p:nvPr>
            <p:ph type="title"/>
          </p:nvPr>
        </p:nvSpPr>
        <p:spPr/>
        <p:txBody>
          <a:bodyPr>
            <a:normAutofit/>
          </a:bodyPr>
          <a:lstStyle/>
          <a:p>
            <a:r>
              <a:rPr lang="en-IN" sz="3600" b="1" dirty="0"/>
              <a:t>Variable profiling and checking relationship between variables (Task 2) :</a:t>
            </a:r>
            <a:endParaRPr lang="en-IN" sz="3600" dirty="0"/>
          </a:p>
        </p:txBody>
      </p:sp>
      <p:sp>
        <p:nvSpPr>
          <p:cNvPr id="5" name="TextBox 4">
            <a:extLst>
              <a:ext uri="{FF2B5EF4-FFF2-40B4-BE49-F238E27FC236}">
                <a16:creationId xmlns:a16="http://schemas.microsoft.com/office/drawing/2014/main" id="{9CA0695E-4AF5-AB77-1B82-7730732E3A64}"/>
              </a:ext>
            </a:extLst>
          </p:cNvPr>
          <p:cNvSpPr txBox="1"/>
          <p:nvPr/>
        </p:nvSpPr>
        <p:spPr>
          <a:xfrm>
            <a:off x="239486" y="2764971"/>
            <a:ext cx="4234543" cy="369332"/>
          </a:xfrm>
          <a:prstGeom prst="rect">
            <a:avLst/>
          </a:prstGeom>
          <a:noFill/>
        </p:spPr>
        <p:txBody>
          <a:bodyPr wrap="square" rtlCol="0">
            <a:spAutoFit/>
          </a:bodyPr>
          <a:lstStyle/>
          <a:p>
            <a:r>
              <a:rPr lang="en-IN" b="1" dirty="0">
                <a:solidFill>
                  <a:schemeClr val="accent4"/>
                </a:solidFill>
                <a:latin typeface="Ink Free" panose="03080402000500000000" pitchFamily="66" charset="0"/>
              </a:rPr>
              <a:t>Analysis by Booking month :</a:t>
            </a:r>
          </a:p>
        </p:txBody>
      </p:sp>
      <p:sp>
        <p:nvSpPr>
          <p:cNvPr id="6" name="TextBox 5">
            <a:extLst>
              <a:ext uri="{FF2B5EF4-FFF2-40B4-BE49-F238E27FC236}">
                <a16:creationId xmlns:a16="http://schemas.microsoft.com/office/drawing/2014/main" id="{B274D535-3BAD-D9D1-6B55-1CB2AE5FB836}"/>
              </a:ext>
            </a:extLst>
          </p:cNvPr>
          <p:cNvSpPr txBox="1"/>
          <p:nvPr/>
        </p:nvSpPr>
        <p:spPr>
          <a:xfrm>
            <a:off x="239486" y="3429000"/>
            <a:ext cx="5181600" cy="369332"/>
          </a:xfrm>
          <a:prstGeom prst="rect">
            <a:avLst/>
          </a:prstGeom>
          <a:noFill/>
        </p:spPr>
        <p:txBody>
          <a:bodyPr wrap="square" rtlCol="0">
            <a:spAutoFit/>
          </a:bodyPr>
          <a:lstStyle/>
          <a:p>
            <a:pPr marL="285750" indent="-285750">
              <a:buFont typeface="Wingdings" panose="05000000000000000000" pitchFamily="2" charset="2"/>
              <a:buChar char="v"/>
            </a:pPr>
            <a:r>
              <a:rPr lang="en-IN" b="1" dirty="0">
                <a:latin typeface="Baskerville Old Face" panose="02020602080505020303" pitchFamily="18" charset="0"/>
              </a:rPr>
              <a:t>The Average price increases in the winters</a:t>
            </a:r>
          </a:p>
        </p:txBody>
      </p:sp>
      <p:sp>
        <p:nvSpPr>
          <p:cNvPr id="3" name="TextBox 2">
            <a:extLst>
              <a:ext uri="{FF2B5EF4-FFF2-40B4-BE49-F238E27FC236}">
                <a16:creationId xmlns:a16="http://schemas.microsoft.com/office/drawing/2014/main" id="{9CCD5668-D496-4D2B-6EFA-9BF29FBE05DB}"/>
              </a:ext>
            </a:extLst>
          </p:cNvPr>
          <p:cNvSpPr txBox="1"/>
          <p:nvPr/>
        </p:nvSpPr>
        <p:spPr>
          <a:xfrm>
            <a:off x="-1" y="2190307"/>
            <a:ext cx="8782493" cy="369332"/>
          </a:xfrm>
          <a:prstGeom prst="rect">
            <a:avLst/>
          </a:prstGeom>
          <a:noFill/>
        </p:spPr>
        <p:txBody>
          <a:bodyPr wrap="square" rtlCol="0">
            <a:spAutoFit/>
          </a:bodyPr>
          <a:lstStyle/>
          <a:p>
            <a:pPr marL="285750" indent="-285750">
              <a:buFont typeface="Wingdings" panose="05000000000000000000" pitchFamily="2" charset="2"/>
              <a:buChar char="Ø"/>
            </a:pPr>
            <a:r>
              <a:rPr lang="en-IN" dirty="0"/>
              <a:t>Analysis using line chart on the basis of Change in Average price of Property Monthly</a:t>
            </a:r>
          </a:p>
        </p:txBody>
      </p:sp>
      <p:pic>
        <p:nvPicPr>
          <p:cNvPr id="4098" name="Picture 2">
            <a:extLst>
              <a:ext uri="{FF2B5EF4-FFF2-40B4-BE49-F238E27FC236}">
                <a16:creationId xmlns:a16="http://schemas.microsoft.com/office/drawing/2014/main" id="{858547BA-DE7A-34CD-FA1B-5F1B69838ED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20046" y="2629738"/>
            <a:ext cx="5732467" cy="36755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50060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0A0E9-AC76-2C71-764A-40E2F650908D}"/>
              </a:ext>
            </a:extLst>
          </p:cNvPr>
          <p:cNvSpPr>
            <a:spLocks noGrp="1"/>
          </p:cNvSpPr>
          <p:nvPr>
            <p:ph type="title"/>
          </p:nvPr>
        </p:nvSpPr>
        <p:spPr/>
        <p:txBody>
          <a:bodyPr>
            <a:normAutofit/>
          </a:bodyPr>
          <a:lstStyle/>
          <a:p>
            <a:r>
              <a:rPr lang="en-IN" sz="3600" b="1" dirty="0"/>
              <a:t>Variable profiling and checking relationship between variables (Task 2) :</a:t>
            </a:r>
            <a:endParaRPr lang="en-IN" sz="3600" dirty="0"/>
          </a:p>
        </p:txBody>
      </p:sp>
      <p:sp>
        <p:nvSpPr>
          <p:cNvPr id="4" name="TextBox 3">
            <a:extLst>
              <a:ext uri="{FF2B5EF4-FFF2-40B4-BE49-F238E27FC236}">
                <a16:creationId xmlns:a16="http://schemas.microsoft.com/office/drawing/2014/main" id="{9E95DDB4-7956-A8BD-4944-1440E8278844}"/>
              </a:ext>
            </a:extLst>
          </p:cNvPr>
          <p:cNvSpPr txBox="1"/>
          <p:nvPr/>
        </p:nvSpPr>
        <p:spPr>
          <a:xfrm>
            <a:off x="116958" y="2105247"/>
            <a:ext cx="10643191" cy="584775"/>
          </a:xfrm>
          <a:prstGeom prst="rect">
            <a:avLst/>
          </a:prstGeom>
          <a:noFill/>
        </p:spPr>
        <p:txBody>
          <a:bodyPr wrap="square" rtlCol="0">
            <a:spAutoFit/>
          </a:bodyPr>
          <a:lstStyle/>
          <a:p>
            <a:pPr marL="285750" indent="-285750">
              <a:buFont typeface="Wingdings" panose="05000000000000000000" pitchFamily="2" charset="2"/>
              <a:buChar char="q"/>
            </a:pPr>
            <a:r>
              <a:rPr lang="en-US" sz="1600" b="1" i="0" dirty="0">
                <a:solidFill>
                  <a:srgbClr val="000000"/>
                </a:solidFill>
                <a:effectLst/>
                <a:highlight>
                  <a:srgbClr val="FFFFFF"/>
                </a:highlight>
                <a:latin typeface="Helvetica Neue"/>
              </a:rPr>
              <a:t>Based on the above analysis summarize your findings and list down the transformations you will do on different predictors, remove the variables from further analysis.</a:t>
            </a:r>
          </a:p>
        </p:txBody>
      </p:sp>
      <p:sp>
        <p:nvSpPr>
          <p:cNvPr id="7" name="TextBox 6">
            <a:extLst>
              <a:ext uri="{FF2B5EF4-FFF2-40B4-BE49-F238E27FC236}">
                <a16:creationId xmlns:a16="http://schemas.microsoft.com/office/drawing/2014/main" id="{F8E966A4-B450-5D75-BD3D-8171329988D6}"/>
              </a:ext>
            </a:extLst>
          </p:cNvPr>
          <p:cNvSpPr txBox="1"/>
          <p:nvPr/>
        </p:nvSpPr>
        <p:spPr>
          <a:xfrm>
            <a:off x="223284" y="2881423"/>
            <a:ext cx="11259879" cy="3600986"/>
          </a:xfrm>
          <a:prstGeom prst="rect">
            <a:avLst/>
          </a:prstGeom>
          <a:noFill/>
        </p:spPr>
        <p:txBody>
          <a:bodyPr wrap="square" rtlCol="0">
            <a:spAutoFit/>
          </a:bodyPr>
          <a:lstStyle/>
          <a:p>
            <a:pPr algn="l"/>
            <a:r>
              <a:rPr lang="en-US" sz="1400" b="1" i="0" dirty="0">
                <a:solidFill>
                  <a:srgbClr val="00B050"/>
                </a:solidFill>
                <a:effectLst/>
                <a:highlight>
                  <a:srgbClr val="FFFFFF"/>
                </a:highlight>
                <a:latin typeface="Ink Free" panose="03080402000500000000" pitchFamily="66" charset="0"/>
              </a:rPr>
              <a:t>Analysis by Bathrooms:</a:t>
            </a:r>
            <a:endParaRPr lang="en-US" sz="1400" b="0" i="0" dirty="0">
              <a:solidFill>
                <a:srgbClr val="00B050"/>
              </a:solidFill>
              <a:effectLst/>
              <a:highlight>
                <a:srgbClr val="FFFFFF"/>
              </a:highlight>
              <a:latin typeface="Ink Free" panose="03080402000500000000" pitchFamily="66" charset="0"/>
            </a:endParaRPr>
          </a:p>
          <a:p>
            <a:pPr algn="l">
              <a:buFont typeface="Arial" panose="020B0604020202020204" pitchFamily="34" charset="0"/>
              <a:buChar char="•"/>
            </a:pPr>
            <a:r>
              <a:rPr lang="en-US" sz="1400" b="0" i="0" dirty="0">
                <a:solidFill>
                  <a:srgbClr val="000000"/>
                </a:solidFill>
                <a:effectLst/>
                <a:highlight>
                  <a:srgbClr val="FFFFFF"/>
                </a:highlight>
                <a:latin typeface="Helvetica Neue"/>
              </a:rPr>
              <a:t>Most of the properties offer 1 to 5 bathrooms.</a:t>
            </a:r>
          </a:p>
          <a:p>
            <a:pPr algn="l">
              <a:buFont typeface="Arial" panose="020B0604020202020204" pitchFamily="34" charset="0"/>
              <a:buChar char="•"/>
            </a:pPr>
            <a:r>
              <a:rPr lang="en-US" sz="1400" b="0" i="0" dirty="0">
                <a:solidFill>
                  <a:srgbClr val="000000"/>
                </a:solidFill>
                <a:effectLst/>
                <a:highlight>
                  <a:srgbClr val="FFFFFF"/>
                </a:highlight>
                <a:latin typeface="Helvetica Neue"/>
              </a:rPr>
              <a:t>The price increases when the bathroom count reaches 3 and then decreases.</a:t>
            </a:r>
          </a:p>
          <a:p>
            <a:pPr algn="l"/>
            <a:r>
              <a:rPr lang="en-US" sz="1400" b="1" i="0" dirty="0">
                <a:solidFill>
                  <a:srgbClr val="00B050"/>
                </a:solidFill>
                <a:effectLst/>
                <a:highlight>
                  <a:srgbClr val="FFFFFF"/>
                </a:highlight>
                <a:latin typeface="Ink Free" panose="03080402000500000000" pitchFamily="66" charset="0"/>
              </a:rPr>
              <a:t>Analysis by Amenities:</a:t>
            </a:r>
          </a:p>
          <a:p>
            <a:pPr algn="l">
              <a:buFont typeface="Arial" panose="020B0604020202020204" pitchFamily="34" charset="0"/>
              <a:buChar char="•"/>
            </a:pPr>
            <a:r>
              <a:rPr lang="en-US" sz="1400" b="0" i="0" dirty="0">
                <a:solidFill>
                  <a:srgbClr val="000000"/>
                </a:solidFill>
                <a:effectLst/>
                <a:highlight>
                  <a:srgbClr val="FFFFFF"/>
                </a:highlight>
                <a:latin typeface="Helvetica Neue"/>
              </a:rPr>
              <a:t>The price increases when the property offers more basic amenities that are provided by all the properties.</a:t>
            </a:r>
          </a:p>
          <a:p>
            <a:pPr algn="l"/>
            <a:r>
              <a:rPr lang="en-US" sz="1400" b="1" i="0" dirty="0">
                <a:solidFill>
                  <a:srgbClr val="00B050"/>
                </a:solidFill>
                <a:effectLst/>
                <a:highlight>
                  <a:srgbClr val="FFFFFF"/>
                </a:highlight>
                <a:latin typeface="Ink Free" panose="03080402000500000000" pitchFamily="66" charset="0"/>
              </a:rPr>
              <a:t>Analysis by Minimum Nights:</a:t>
            </a:r>
            <a:endParaRPr lang="en-US" sz="1400" b="0" i="0" dirty="0">
              <a:solidFill>
                <a:srgbClr val="00B050"/>
              </a:solidFill>
              <a:effectLst/>
              <a:highlight>
                <a:srgbClr val="FFFFFF"/>
              </a:highlight>
              <a:latin typeface="Ink Free" panose="03080402000500000000" pitchFamily="66" charset="0"/>
            </a:endParaRPr>
          </a:p>
          <a:p>
            <a:pPr algn="l">
              <a:buFont typeface="Arial" panose="020B0604020202020204" pitchFamily="34" charset="0"/>
              <a:buChar char="•"/>
            </a:pPr>
            <a:r>
              <a:rPr lang="en-US" sz="1400" b="0" i="0" dirty="0">
                <a:solidFill>
                  <a:srgbClr val="000000"/>
                </a:solidFill>
                <a:effectLst/>
                <a:highlight>
                  <a:srgbClr val="FFFFFF"/>
                </a:highlight>
                <a:latin typeface="Helvetica Neue"/>
              </a:rPr>
              <a:t>Most of the properties offer a minimum of 5 nights stay.</a:t>
            </a:r>
          </a:p>
          <a:p>
            <a:pPr algn="l"/>
            <a:r>
              <a:rPr lang="en-US" sz="1400" b="1" i="0" dirty="0">
                <a:solidFill>
                  <a:srgbClr val="00B050"/>
                </a:solidFill>
                <a:effectLst/>
                <a:highlight>
                  <a:srgbClr val="FFFFFF"/>
                </a:highlight>
                <a:latin typeface="Ink Free" panose="03080402000500000000" pitchFamily="66" charset="0"/>
              </a:rPr>
              <a:t>Analysis by Maximum Nights:</a:t>
            </a:r>
            <a:endParaRPr lang="en-US" sz="1400" b="0" i="0" dirty="0">
              <a:solidFill>
                <a:srgbClr val="00B050"/>
              </a:solidFill>
              <a:effectLst/>
              <a:highlight>
                <a:srgbClr val="FFFFFF"/>
              </a:highlight>
              <a:latin typeface="Ink Free" panose="03080402000500000000" pitchFamily="66" charset="0"/>
            </a:endParaRPr>
          </a:p>
          <a:p>
            <a:pPr algn="l">
              <a:buFont typeface="Arial" panose="020B0604020202020204" pitchFamily="34" charset="0"/>
              <a:buChar char="•"/>
            </a:pPr>
            <a:r>
              <a:rPr lang="en-US" sz="1400" b="0" i="0" dirty="0">
                <a:solidFill>
                  <a:srgbClr val="000000"/>
                </a:solidFill>
                <a:effectLst/>
                <a:highlight>
                  <a:srgbClr val="FFFFFF"/>
                </a:highlight>
                <a:latin typeface="Helvetica Neue"/>
              </a:rPr>
              <a:t>Most of the properties offer a maximum of 813 nights stay.</a:t>
            </a:r>
          </a:p>
          <a:p>
            <a:pPr algn="l"/>
            <a:r>
              <a:rPr lang="en-US" sz="1400" b="1" i="0" dirty="0">
                <a:solidFill>
                  <a:srgbClr val="00B050"/>
                </a:solidFill>
                <a:effectLst/>
                <a:highlight>
                  <a:srgbClr val="FFFFFF"/>
                </a:highlight>
                <a:latin typeface="Ink Free" panose="03080402000500000000" pitchFamily="66" charset="0"/>
              </a:rPr>
              <a:t>Analysis by Distance to Airport:</a:t>
            </a:r>
            <a:endParaRPr lang="en-US" sz="1400" b="0" i="0" dirty="0">
              <a:solidFill>
                <a:srgbClr val="00B050"/>
              </a:solidFill>
              <a:effectLst/>
              <a:highlight>
                <a:srgbClr val="FFFFFF"/>
              </a:highlight>
              <a:latin typeface="Ink Free" panose="03080402000500000000" pitchFamily="66" charset="0"/>
            </a:endParaRPr>
          </a:p>
          <a:p>
            <a:pPr algn="l">
              <a:buFont typeface="Arial" panose="020B0604020202020204" pitchFamily="34" charset="0"/>
              <a:buChar char="•"/>
            </a:pPr>
            <a:r>
              <a:rPr lang="en-US" sz="1400" b="0" i="0" dirty="0">
                <a:solidFill>
                  <a:srgbClr val="000000"/>
                </a:solidFill>
                <a:effectLst/>
                <a:highlight>
                  <a:srgbClr val="FFFFFF"/>
                </a:highlight>
                <a:latin typeface="Helvetica Neue"/>
              </a:rPr>
              <a:t>Most properties are located within 4.55 km distance from the airport.</a:t>
            </a:r>
          </a:p>
          <a:p>
            <a:pPr algn="l">
              <a:buFont typeface="Arial" panose="020B0604020202020204" pitchFamily="34" charset="0"/>
              <a:buChar char="•"/>
            </a:pPr>
            <a:r>
              <a:rPr lang="en-US" sz="1400" b="0" i="0" dirty="0">
                <a:solidFill>
                  <a:srgbClr val="000000"/>
                </a:solidFill>
                <a:effectLst/>
                <a:highlight>
                  <a:srgbClr val="FFFFFF"/>
                </a:highlight>
                <a:latin typeface="Helvetica Neue"/>
              </a:rPr>
              <a:t>The price is high when the distance is between 3 to 6 km.</a:t>
            </a:r>
          </a:p>
          <a:p>
            <a:pPr algn="l"/>
            <a:r>
              <a:rPr lang="en-US" sz="1400" b="1" i="0" dirty="0">
                <a:solidFill>
                  <a:srgbClr val="00B050"/>
                </a:solidFill>
                <a:effectLst/>
                <a:highlight>
                  <a:srgbClr val="FFFFFF"/>
                </a:highlight>
                <a:latin typeface="Ink Free" panose="03080402000500000000" pitchFamily="66" charset="0"/>
              </a:rPr>
              <a:t>Analysis by Distance to Railway:</a:t>
            </a:r>
            <a:endParaRPr lang="en-US" sz="1400" b="0" i="0" dirty="0">
              <a:solidFill>
                <a:srgbClr val="00B050"/>
              </a:solidFill>
              <a:effectLst/>
              <a:highlight>
                <a:srgbClr val="FFFFFF"/>
              </a:highlight>
              <a:latin typeface="Ink Free" panose="03080402000500000000" pitchFamily="66" charset="0"/>
            </a:endParaRPr>
          </a:p>
          <a:p>
            <a:pPr algn="l">
              <a:buFont typeface="Arial" panose="020B0604020202020204" pitchFamily="34" charset="0"/>
              <a:buChar char="•"/>
            </a:pPr>
            <a:r>
              <a:rPr lang="en-US" sz="1400" b="0" i="0" dirty="0">
                <a:solidFill>
                  <a:srgbClr val="000000"/>
                </a:solidFill>
                <a:effectLst/>
                <a:highlight>
                  <a:srgbClr val="FFFFFF"/>
                </a:highlight>
                <a:latin typeface="Helvetica Neue"/>
              </a:rPr>
              <a:t>Most properties are located within 1.73 km distance from the railway station.</a:t>
            </a:r>
          </a:p>
          <a:p>
            <a:pPr algn="l">
              <a:buFont typeface="Arial" panose="020B0604020202020204" pitchFamily="34" charset="0"/>
              <a:buChar char="•"/>
            </a:pPr>
            <a:r>
              <a:rPr lang="en-US" sz="1400" b="0" i="0" dirty="0">
                <a:solidFill>
                  <a:srgbClr val="000000"/>
                </a:solidFill>
                <a:effectLst/>
                <a:highlight>
                  <a:srgbClr val="FFFFFF"/>
                </a:highlight>
                <a:latin typeface="Helvetica Neue"/>
              </a:rPr>
              <a:t>The price is high when the distance is between 0 to 2 km.</a:t>
            </a:r>
          </a:p>
          <a:p>
            <a:endParaRPr lang="en-IN" dirty="0"/>
          </a:p>
        </p:txBody>
      </p:sp>
    </p:spTree>
    <p:extLst>
      <p:ext uri="{BB962C8B-B14F-4D97-AF65-F5344CB8AC3E}">
        <p14:creationId xmlns:p14="http://schemas.microsoft.com/office/powerpoint/2010/main" val="39420483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E07FB-2333-3761-3D68-271FEB238280}"/>
              </a:ext>
            </a:extLst>
          </p:cNvPr>
          <p:cNvSpPr>
            <a:spLocks noGrp="1"/>
          </p:cNvSpPr>
          <p:nvPr>
            <p:ph type="title"/>
          </p:nvPr>
        </p:nvSpPr>
        <p:spPr/>
        <p:txBody>
          <a:bodyPr/>
          <a:lstStyle/>
          <a:p>
            <a:r>
              <a:rPr lang="en-IN" dirty="0"/>
              <a:t>Modelling and insights (Task 2):</a:t>
            </a:r>
          </a:p>
        </p:txBody>
      </p:sp>
      <p:sp>
        <p:nvSpPr>
          <p:cNvPr id="4" name="TextBox 3">
            <a:extLst>
              <a:ext uri="{FF2B5EF4-FFF2-40B4-BE49-F238E27FC236}">
                <a16:creationId xmlns:a16="http://schemas.microsoft.com/office/drawing/2014/main" id="{DABA33BC-FF9A-3F6A-6EFF-7E6A57641BF8}"/>
              </a:ext>
            </a:extLst>
          </p:cNvPr>
          <p:cNvSpPr txBox="1"/>
          <p:nvPr/>
        </p:nvSpPr>
        <p:spPr>
          <a:xfrm>
            <a:off x="0" y="2158409"/>
            <a:ext cx="7910623" cy="369332"/>
          </a:xfrm>
          <a:prstGeom prst="rect">
            <a:avLst/>
          </a:prstGeom>
          <a:noFill/>
        </p:spPr>
        <p:txBody>
          <a:bodyPr wrap="square" rtlCol="0">
            <a:spAutoFit/>
          </a:bodyPr>
          <a:lstStyle/>
          <a:p>
            <a:pPr marL="285750" indent="-285750">
              <a:buFont typeface="Wingdings" panose="05000000000000000000" pitchFamily="2" charset="2"/>
              <a:buChar char="Ø"/>
            </a:pPr>
            <a:r>
              <a:rPr lang="en-US" b="1" i="1" dirty="0">
                <a:solidFill>
                  <a:srgbClr val="000000"/>
                </a:solidFill>
                <a:effectLst/>
                <a:highlight>
                  <a:srgbClr val="FFFFFF"/>
                </a:highlight>
                <a:latin typeface="Helvetica Neue"/>
              </a:rPr>
              <a:t>Explain your approach on creating train/test/validation splits</a:t>
            </a:r>
          </a:p>
        </p:txBody>
      </p:sp>
      <p:sp>
        <p:nvSpPr>
          <p:cNvPr id="5" name="TextBox 4">
            <a:extLst>
              <a:ext uri="{FF2B5EF4-FFF2-40B4-BE49-F238E27FC236}">
                <a16:creationId xmlns:a16="http://schemas.microsoft.com/office/drawing/2014/main" id="{4B57CE12-71AA-E2CA-5D21-39D317A73140}"/>
              </a:ext>
            </a:extLst>
          </p:cNvPr>
          <p:cNvSpPr txBox="1"/>
          <p:nvPr/>
        </p:nvSpPr>
        <p:spPr>
          <a:xfrm>
            <a:off x="0" y="2743200"/>
            <a:ext cx="7804298" cy="2031325"/>
          </a:xfrm>
          <a:prstGeom prst="rect">
            <a:avLst/>
          </a:prstGeom>
          <a:noFill/>
        </p:spPr>
        <p:txBody>
          <a:bodyPr wrap="square" rtlCol="0">
            <a:spAutoFit/>
          </a:bodyPr>
          <a:lstStyle/>
          <a:p>
            <a:r>
              <a:rPr lang="en-IN" b="1" dirty="0">
                <a:solidFill>
                  <a:srgbClr val="00B0F0"/>
                </a:solidFill>
                <a:latin typeface="Ink Free" panose="03080402000500000000" pitchFamily="66" charset="0"/>
              </a:rPr>
              <a:t>Training &amp; Testing: Assuming </a:t>
            </a:r>
            <a:r>
              <a:rPr lang="en-IN" b="1" dirty="0" err="1">
                <a:solidFill>
                  <a:srgbClr val="00B0F0"/>
                </a:solidFill>
                <a:latin typeface="Ink Free" panose="03080402000500000000" pitchFamily="66" charset="0"/>
              </a:rPr>
              <a:t>merged_df</a:t>
            </a:r>
            <a:r>
              <a:rPr lang="en-IN" b="1" dirty="0">
                <a:solidFill>
                  <a:srgbClr val="00B0F0"/>
                </a:solidFill>
                <a:latin typeface="Ink Free" panose="03080402000500000000" pitchFamily="66" charset="0"/>
              </a:rPr>
              <a:t> is our final </a:t>
            </a:r>
            <a:r>
              <a:rPr lang="en-IN" b="1" dirty="0" err="1">
                <a:solidFill>
                  <a:srgbClr val="00B0F0"/>
                </a:solidFill>
                <a:latin typeface="Ink Free" panose="03080402000500000000" pitchFamily="66" charset="0"/>
              </a:rPr>
              <a:t>preprocessed</a:t>
            </a:r>
            <a:r>
              <a:rPr lang="en-IN" b="1" dirty="0">
                <a:solidFill>
                  <a:srgbClr val="00B0F0"/>
                </a:solidFill>
                <a:latin typeface="Ink Free" panose="03080402000500000000" pitchFamily="66" charset="0"/>
              </a:rPr>
              <a:t> data frame and ‘price’ is the target variable.</a:t>
            </a:r>
          </a:p>
          <a:p>
            <a:r>
              <a:rPr lang="en-IN" dirty="0"/>
              <a:t>X – predictor/input and Y – Target Variable(price)</a:t>
            </a:r>
          </a:p>
          <a:p>
            <a:r>
              <a:rPr lang="en-IN" b="1" dirty="0">
                <a:solidFill>
                  <a:srgbClr val="00B0F0"/>
                </a:solidFill>
                <a:latin typeface="Ink Free" panose="03080402000500000000" pitchFamily="66" charset="0"/>
              </a:rPr>
              <a:t>Split the Data into 2 parts, validation set = Training set &amp; Test set by 70/30 ratio(%)</a:t>
            </a:r>
          </a:p>
          <a:p>
            <a:r>
              <a:rPr lang="en-IN" dirty="0"/>
              <a:t>By default random state =0</a:t>
            </a:r>
          </a:p>
          <a:p>
            <a:r>
              <a:rPr lang="en-IN" dirty="0"/>
              <a:t>Random state = Int value</a:t>
            </a:r>
          </a:p>
        </p:txBody>
      </p:sp>
      <p:sp>
        <p:nvSpPr>
          <p:cNvPr id="6" name="TextBox 5">
            <a:extLst>
              <a:ext uri="{FF2B5EF4-FFF2-40B4-BE49-F238E27FC236}">
                <a16:creationId xmlns:a16="http://schemas.microsoft.com/office/drawing/2014/main" id="{CFFCF667-B9C5-530C-E37D-EAB7C692947F}"/>
              </a:ext>
            </a:extLst>
          </p:cNvPr>
          <p:cNvSpPr txBox="1"/>
          <p:nvPr/>
        </p:nvSpPr>
        <p:spPr>
          <a:xfrm>
            <a:off x="74428" y="4774525"/>
            <a:ext cx="7474688" cy="923330"/>
          </a:xfrm>
          <a:prstGeom prst="rect">
            <a:avLst/>
          </a:prstGeom>
          <a:noFill/>
        </p:spPr>
        <p:txBody>
          <a:bodyPr wrap="square" rtlCol="0">
            <a:spAutoFit/>
          </a:bodyPr>
          <a:lstStyle/>
          <a:p>
            <a:r>
              <a:rPr lang="en-IN" b="1" dirty="0">
                <a:solidFill>
                  <a:srgbClr val="00B0F0"/>
                </a:solidFill>
                <a:effectLst/>
                <a:highlight>
                  <a:srgbClr val="FFFFFF"/>
                </a:highlight>
                <a:latin typeface="Ink Free" panose="03080402000500000000" pitchFamily="66" charset="0"/>
              </a:rPr>
              <a:t>Create a comparison matrix to compare different regression models you've run</a:t>
            </a:r>
          </a:p>
          <a:p>
            <a:endParaRPr lang="en-IN" dirty="0"/>
          </a:p>
        </p:txBody>
      </p:sp>
      <p:sp>
        <p:nvSpPr>
          <p:cNvPr id="7" name="TextBox 6">
            <a:extLst>
              <a:ext uri="{FF2B5EF4-FFF2-40B4-BE49-F238E27FC236}">
                <a16:creationId xmlns:a16="http://schemas.microsoft.com/office/drawing/2014/main" id="{5CACF0CE-7D21-0390-4B90-372D7287C6F3}"/>
              </a:ext>
            </a:extLst>
          </p:cNvPr>
          <p:cNvSpPr txBox="1"/>
          <p:nvPr/>
        </p:nvSpPr>
        <p:spPr>
          <a:xfrm>
            <a:off x="74428" y="5454502"/>
            <a:ext cx="7729870" cy="830997"/>
          </a:xfrm>
          <a:prstGeom prst="rect">
            <a:avLst/>
          </a:prstGeom>
          <a:noFill/>
        </p:spPr>
        <p:txBody>
          <a:bodyPr wrap="square" rtlCol="0">
            <a:spAutoFit/>
          </a:bodyPr>
          <a:lstStyle/>
          <a:p>
            <a:r>
              <a:rPr lang="en-US" sz="1600" b="0" i="1" dirty="0">
                <a:solidFill>
                  <a:srgbClr val="000000"/>
                </a:solidFill>
                <a:effectLst/>
                <a:highlight>
                  <a:srgbClr val="FFFFFF"/>
                </a:highlight>
                <a:latin typeface="Helvetica Neue"/>
              </a:rPr>
              <a:t>We'll create a function to evaluate different regression models and compare their performance using metrics such as Mean Absolute Error (MAE), Mean Squared Error (MSE), and R-squared (R²).</a:t>
            </a:r>
            <a:endParaRPr lang="en-IN" sz="1600" i="1" dirty="0"/>
          </a:p>
        </p:txBody>
      </p:sp>
      <p:pic>
        <p:nvPicPr>
          <p:cNvPr id="9" name="Picture 8">
            <a:extLst>
              <a:ext uri="{FF2B5EF4-FFF2-40B4-BE49-F238E27FC236}">
                <a16:creationId xmlns:a16="http://schemas.microsoft.com/office/drawing/2014/main" id="{6C1722FC-B2E3-A51F-F64F-FE59D1FBAE5F}"/>
              </a:ext>
            </a:extLst>
          </p:cNvPr>
          <p:cNvPicPr>
            <a:picLocks noChangeAspect="1"/>
          </p:cNvPicPr>
          <p:nvPr/>
        </p:nvPicPr>
        <p:blipFill>
          <a:blip r:embed="rId2"/>
          <a:stretch>
            <a:fillRect/>
          </a:stretch>
        </p:blipFill>
        <p:spPr>
          <a:xfrm>
            <a:off x="7623544" y="3073061"/>
            <a:ext cx="4380613" cy="2477133"/>
          </a:xfrm>
          <a:prstGeom prst="rect">
            <a:avLst/>
          </a:prstGeom>
        </p:spPr>
      </p:pic>
    </p:spTree>
    <p:extLst>
      <p:ext uri="{BB962C8B-B14F-4D97-AF65-F5344CB8AC3E}">
        <p14:creationId xmlns:p14="http://schemas.microsoft.com/office/powerpoint/2010/main" val="38007540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87BC3-11AE-9FAD-8622-CE2DA8B64461}"/>
              </a:ext>
            </a:extLst>
          </p:cNvPr>
          <p:cNvSpPr>
            <a:spLocks noGrp="1"/>
          </p:cNvSpPr>
          <p:nvPr>
            <p:ph type="title"/>
          </p:nvPr>
        </p:nvSpPr>
        <p:spPr/>
        <p:txBody>
          <a:bodyPr/>
          <a:lstStyle/>
          <a:p>
            <a:r>
              <a:rPr lang="en-IN" dirty="0"/>
              <a:t>Modelling and insights (Task 2):</a:t>
            </a:r>
          </a:p>
        </p:txBody>
      </p:sp>
      <p:sp>
        <p:nvSpPr>
          <p:cNvPr id="4" name="TextBox 3">
            <a:extLst>
              <a:ext uri="{FF2B5EF4-FFF2-40B4-BE49-F238E27FC236}">
                <a16:creationId xmlns:a16="http://schemas.microsoft.com/office/drawing/2014/main" id="{790B03DE-F38B-5F10-4574-1D073A6D5C76}"/>
              </a:ext>
            </a:extLst>
          </p:cNvPr>
          <p:cNvSpPr txBox="1"/>
          <p:nvPr/>
        </p:nvSpPr>
        <p:spPr>
          <a:xfrm>
            <a:off x="85061" y="2105247"/>
            <a:ext cx="8059480" cy="4247317"/>
          </a:xfrm>
          <a:prstGeom prst="rect">
            <a:avLst/>
          </a:prstGeom>
          <a:noFill/>
        </p:spPr>
        <p:txBody>
          <a:bodyPr wrap="square" rtlCol="0">
            <a:spAutoFit/>
          </a:bodyPr>
          <a:lstStyle/>
          <a:p>
            <a:pPr algn="l"/>
            <a:r>
              <a:rPr lang="en-US" sz="1400" b="1" i="0" dirty="0">
                <a:solidFill>
                  <a:srgbClr val="000000"/>
                </a:solidFill>
                <a:effectLst/>
                <a:highlight>
                  <a:srgbClr val="FFFFFF"/>
                </a:highlight>
                <a:latin typeface="Helvetica Neue"/>
              </a:rPr>
              <a:t>Explanation of the Finalized Model</a:t>
            </a:r>
          </a:p>
          <a:p>
            <a:pPr algn="l"/>
            <a:r>
              <a:rPr lang="en-US" sz="1400" b="1" i="0" dirty="0">
                <a:solidFill>
                  <a:srgbClr val="000000"/>
                </a:solidFill>
                <a:effectLst/>
                <a:highlight>
                  <a:srgbClr val="FFFFFF"/>
                </a:highlight>
                <a:latin typeface="Helvetica Neue"/>
              </a:rPr>
              <a:t>Model Finalized:</a:t>
            </a:r>
            <a:r>
              <a:rPr lang="en-US" sz="1400" b="0" i="0" dirty="0">
                <a:solidFill>
                  <a:srgbClr val="000000"/>
                </a:solidFill>
                <a:effectLst/>
                <a:highlight>
                  <a:srgbClr val="FFFFFF"/>
                </a:highlight>
                <a:latin typeface="Helvetica Neue"/>
              </a:rPr>
              <a:t> Random Forest Regressor</a:t>
            </a:r>
          </a:p>
          <a:p>
            <a:pPr algn="l"/>
            <a:r>
              <a:rPr lang="en-US" sz="1400" b="1" i="0" dirty="0">
                <a:solidFill>
                  <a:srgbClr val="000000"/>
                </a:solidFill>
                <a:effectLst/>
                <a:highlight>
                  <a:srgbClr val="FFFFFF"/>
                </a:highlight>
                <a:latin typeface="Helvetica Neue"/>
              </a:rPr>
              <a:t>Reason for Finalization</a:t>
            </a:r>
            <a:r>
              <a:rPr lang="en-US" sz="1400" b="0" i="0" dirty="0">
                <a:solidFill>
                  <a:srgbClr val="000000"/>
                </a:solidFill>
                <a:effectLst/>
                <a:highlight>
                  <a:srgbClr val="FFFFFF"/>
                </a:highlight>
                <a:latin typeface="Helvetica Neue"/>
              </a:rPr>
              <a:t>: The Random Forest Regressor had the lowest MAE and MSE, and the highest R² score among all models tested, indicating superior performance in predicting the target variable.</a:t>
            </a:r>
          </a:p>
          <a:p>
            <a:pPr algn="l"/>
            <a:r>
              <a:rPr lang="en-US" sz="1400" b="1" i="0" dirty="0">
                <a:solidFill>
                  <a:srgbClr val="000000"/>
                </a:solidFill>
                <a:effectLst/>
                <a:highlight>
                  <a:srgbClr val="FFFFFF"/>
                </a:highlight>
                <a:latin typeface="Helvetica Neue"/>
              </a:rPr>
              <a:t>Top 5 Most Important Predictors:</a:t>
            </a:r>
            <a:endParaRPr lang="en-US" sz="1400" b="0" i="0" dirty="0">
              <a:solidFill>
                <a:srgbClr val="000000"/>
              </a:solidFill>
              <a:effectLst/>
              <a:highlight>
                <a:srgbClr val="FFFFFF"/>
              </a:highlight>
              <a:latin typeface="Helvetica Neue"/>
            </a:endParaRPr>
          </a:p>
          <a:p>
            <a:pPr algn="l"/>
            <a:r>
              <a:rPr lang="en-US" sz="1400" b="1" i="0" dirty="0">
                <a:solidFill>
                  <a:srgbClr val="000000"/>
                </a:solidFill>
                <a:effectLst/>
                <a:highlight>
                  <a:srgbClr val="FFFFFF"/>
                </a:highlight>
                <a:latin typeface="Helvetica Neue"/>
              </a:rPr>
              <a:t>property_type_Private room in townhouse:</a:t>
            </a:r>
            <a:r>
              <a:rPr lang="en-US" sz="1400" b="0" i="0" dirty="0">
                <a:solidFill>
                  <a:srgbClr val="000000"/>
                </a:solidFill>
                <a:effectLst/>
                <a:highlight>
                  <a:srgbClr val="FFFFFF"/>
                </a:highlight>
                <a:latin typeface="Helvetica Neue"/>
              </a:rPr>
              <a:t> High importance value, indicates it significantly influences the target variable.</a:t>
            </a:r>
            <a:br>
              <a:rPr lang="en-US" sz="1400" b="0" i="0" dirty="0">
                <a:solidFill>
                  <a:srgbClr val="000000"/>
                </a:solidFill>
                <a:effectLst/>
                <a:highlight>
                  <a:srgbClr val="FFFFFF"/>
                </a:highlight>
                <a:latin typeface="Helvetica Neue"/>
              </a:rPr>
            </a:br>
            <a:r>
              <a:rPr lang="en-US" sz="1400" b="1" i="0" dirty="0">
                <a:solidFill>
                  <a:srgbClr val="000000"/>
                </a:solidFill>
                <a:effectLst/>
                <a:highlight>
                  <a:srgbClr val="FFFFFF"/>
                </a:highlight>
                <a:latin typeface="Helvetica Neue"/>
              </a:rPr>
              <a:t>property_type_Entire villa:</a:t>
            </a:r>
            <a:r>
              <a:rPr lang="en-US" sz="1400" b="0" i="0" dirty="0">
                <a:solidFill>
                  <a:srgbClr val="000000"/>
                </a:solidFill>
                <a:effectLst/>
                <a:highlight>
                  <a:srgbClr val="FFFFFF"/>
                </a:highlight>
                <a:latin typeface="Helvetica Neue"/>
              </a:rPr>
              <a:t> High importance value, second most influential predictor.</a:t>
            </a:r>
            <a:br>
              <a:rPr lang="en-US" sz="1400" b="0" i="0" dirty="0">
                <a:solidFill>
                  <a:srgbClr val="000000"/>
                </a:solidFill>
                <a:effectLst/>
                <a:highlight>
                  <a:srgbClr val="FFFFFF"/>
                </a:highlight>
                <a:latin typeface="Helvetica Neue"/>
              </a:rPr>
            </a:br>
            <a:r>
              <a:rPr lang="en-US" sz="1400" b="1" i="0" dirty="0">
                <a:solidFill>
                  <a:srgbClr val="000000"/>
                </a:solidFill>
                <a:effectLst/>
                <a:highlight>
                  <a:srgbClr val="FFFFFF"/>
                </a:highlight>
                <a:latin typeface="Helvetica Neue"/>
              </a:rPr>
              <a:t>accomodates:</a:t>
            </a:r>
            <a:r>
              <a:rPr lang="en-US" sz="1400" b="0" i="0" dirty="0">
                <a:solidFill>
                  <a:srgbClr val="000000"/>
                </a:solidFill>
                <a:effectLst/>
                <a:highlight>
                  <a:srgbClr val="FFFFFF"/>
                </a:highlight>
                <a:latin typeface="Helvetica Neue"/>
              </a:rPr>
              <a:t> Moderate importance value, third most influential.</a:t>
            </a:r>
            <a:br>
              <a:rPr lang="en-US" sz="1400" b="0" i="0" dirty="0">
                <a:solidFill>
                  <a:srgbClr val="000000"/>
                </a:solidFill>
                <a:effectLst/>
                <a:highlight>
                  <a:srgbClr val="FFFFFF"/>
                </a:highlight>
                <a:latin typeface="Helvetica Neue"/>
              </a:rPr>
            </a:br>
            <a:r>
              <a:rPr lang="en-US" sz="1400" b="1" i="0" dirty="0">
                <a:solidFill>
                  <a:srgbClr val="000000"/>
                </a:solidFill>
                <a:effectLst/>
                <a:highlight>
                  <a:srgbClr val="FFFFFF"/>
                </a:highlight>
                <a:latin typeface="Helvetica Neue"/>
              </a:rPr>
              <a:t>distance_to_railway_station:</a:t>
            </a:r>
            <a:r>
              <a:rPr lang="en-US" sz="1400" b="0" i="0" dirty="0">
                <a:solidFill>
                  <a:srgbClr val="000000"/>
                </a:solidFill>
                <a:effectLst/>
                <a:highlight>
                  <a:srgbClr val="FFFFFF"/>
                </a:highlight>
                <a:latin typeface="Helvetica Neue"/>
              </a:rPr>
              <a:t> Lower importance value, fourth most influential.</a:t>
            </a:r>
            <a:br>
              <a:rPr lang="en-US" sz="1400" b="0" i="0" dirty="0">
                <a:solidFill>
                  <a:srgbClr val="000000"/>
                </a:solidFill>
                <a:effectLst/>
                <a:highlight>
                  <a:srgbClr val="FFFFFF"/>
                </a:highlight>
                <a:latin typeface="Helvetica Neue"/>
              </a:rPr>
            </a:br>
            <a:r>
              <a:rPr lang="en-US" sz="1400" b="1" i="0" dirty="0">
                <a:solidFill>
                  <a:srgbClr val="000000"/>
                </a:solidFill>
                <a:effectLst/>
                <a:highlight>
                  <a:srgbClr val="FFFFFF"/>
                </a:highlight>
                <a:latin typeface="Helvetica Neue"/>
              </a:rPr>
              <a:t>latitude:</a:t>
            </a:r>
            <a:r>
              <a:rPr lang="en-US" sz="1400" b="0" i="0" dirty="0">
                <a:solidFill>
                  <a:srgbClr val="000000"/>
                </a:solidFill>
                <a:effectLst/>
                <a:highlight>
                  <a:srgbClr val="FFFFFF"/>
                </a:highlight>
                <a:latin typeface="Helvetica Neue"/>
              </a:rPr>
              <a:t> Lowest importance value among the top 5, but still significant.</a:t>
            </a:r>
          </a:p>
          <a:p>
            <a:pPr algn="l"/>
            <a:r>
              <a:rPr lang="en-US" sz="1400" b="1" i="0" dirty="0">
                <a:solidFill>
                  <a:srgbClr val="000000"/>
                </a:solidFill>
                <a:effectLst/>
                <a:highlight>
                  <a:srgbClr val="FFFFFF"/>
                </a:highlight>
                <a:latin typeface="Helvetica Neue"/>
              </a:rPr>
              <a:t>Direction of Impact:</a:t>
            </a:r>
            <a:r>
              <a:rPr lang="en-US" sz="1400" b="0" i="0" dirty="0">
                <a:solidFill>
                  <a:srgbClr val="000000"/>
                </a:solidFill>
                <a:effectLst/>
                <a:highlight>
                  <a:srgbClr val="FFFFFF"/>
                </a:highlight>
                <a:latin typeface="Helvetica Neue"/>
              </a:rPr>
              <a:t> Generally, in tree-based models like Random Forest, higher importance means the feature is more frequently used in the splits and thus has a more significant impact on the predictions. However, the direction (positive or negative) would need further analysis using partial dependence plots or similar techniques.</a:t>
            </a:r>
          </a:p>
          <a:p>
            <a:pPr algn="l"/>
            <a:r>
              <a:rPr lang="en-US" sz="1400" b="0" i="0" dirty="0">
                <a:solidFill>
                  <a:srgbClr val="000000"/>
                </a:solidFill>
                <a:effectLst/>
                <a:highlight>
                  <a:srgbClr val="FFFFFF"/>
                </a:highlight>
                <a:latin typeface="Helvetica Neue"/>
              </a:rPr>
              <a:t>This approach gives a comprehensive understanding of model performance and the significance of each predictor.</a:t>
            </a:r>
          </a:p>
          <a:p>
            <a:endParaRPr lang="en-IN" dirty="0"/>
          </a:p>
        </p:txBody>
      </p:sp>
      <p:pic>
        <p:nvPicPr>
          <p:cNvPr id="6" name="Picture 5">
            <a:extLst>
              <a:ext uri="{FF2B5EF4-FFF2-40B4-BE49-F238E27FC236}">
                <a16:creationId xmlns:a16="http://schemas.microsoft.com/office/drawing/2014/main" id="{2B7219F8-5BB6-2E66-2C41-84668BB0A113}"/>
              </a:ext>
            </a:extLst>
          </p:cNvPr>
          <p:cNvPicPr>
            <a:picLocks noChangeAspect="1"/>
          </p:cNvPicPr>
          <p:nvPr/>
        </p:nvPicPr>
        <p:blipFill>
          <a:blip r:embed="rId2"/>
          <a:stretch>
            <a:fillRect/>
          </a:stretch>
        </p:blipFill>
        <p:spPr>
          <a:xfrm>
            <a:off x="8144541" y="2566800"/>
            <a:ext cx="3455580" cy="2037098"/>
          </a:xfrm>
          <a:prstGeom prst="rect">
            <a:avLst/>
          </a:prstGeom>
        </p:spPr>
      </p:pic>
    </p:spTree>
    <p:extLst>
      <p:ext uri="{BB962C8B-B14F-4D97-AF65-F5344CB8AC3E}">
        <p14:creationId xmlns:p14="http://schemas.microsoft.com/office/powerpoint/2010/main" val="20528145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94B7840-3906-FA54-29D0-C6CE6A4BCE59}"/>
              </a:ext>
            </a:extLst>
          </p:cNvPr>
          <p:cNvSpPr txBox="1"/>
          <p:nvPr/>
        </p:nvSpPr>
        <p:spPr>
          <a:xfrm>
            <a:off x="180753" y="2844225"/>
            <a:ext cx="5748669" cy="1077218"/>
          </a:xfrm>
          <a:prstGeom prst="rect">
            <a:avLst/>
          </a:prstGeom>
          <a:noFill/>
        </p:spPr>
        <p:txBody>
          <a:bodyPr wrap="square" rtlCol="0">
            <a:spAutoFit/>
          </a:bodyPr>
          <a:lstStyle/>
          <a:p>
            <a:r>
              <a:rPr lang="en-IN" sz="3200" b="1" dirty="0">
                <a:latin typeface="Algerian" panose="04020705040A02060702" pitchFamily="82" charset="0"/>
              </a:rPr>
              <a:t>Deployment of final model:</a:t>
            </a:r>
          </a:p>
        </p:txBody>
      </p:sp>
      <p:pic>
        <p:nvPicPr>
          <p:cNvPr id="8" name="Picture 7">
            <a:extLst>
              <a:ext uri="{FF2B5EF4-FFF2-40B4-BE49-F238E27FC236}">
                <a16:creationId xmlns:a16="http://schemas.microsoft.com/office/drawing/2014/main" id="{FE130F50-08FA-F6F3-6EC6-2886E2705170}"/>
              </a:ext>
            </a:extLst>
          </p:cNvPr>
          <p:cNvPicPr>
            <a:picLocks noChangeAspect="1"/>
          </p:cNvPicPr>
          <p:nvPr/>
        </p:nvPicPr>
        <p:blipFill>
          <a:blip r:embed="rId2"/>
          <a:stretch>
            <a:fillRect/>
          </a:stretch>
        </p:blipFill>
        <p:spPr>
          <a:xfrm>
            <a:off x="5975498" y="95693"/>
            <a:ext cx="5748669" cy="6262577"/>
          </a:xfrm>
          <a:prstGeom prst="rect">
            <a:avLst/>
          </a:prstGeom>
        </p:spPr>
      </p:pic>
    </p:spTree>
    <p:extLst>
      <p:ext uri="{BB962C8B-B14F-4D97-AF65-F5344CB8AC3E}">
        <p14:creationId xmlns:p14="http://schemas.microsoft.com/office/powerpoint/2010/main" val="34301562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26C6A9A-71D1-A1FA-2AB5-BF4C4A17F37A}"/>
              </a:ext>
            </a:extLst>
          </p:cNvPr>
          <p:cNvSpPr txBox="1"/>
          <p:nvPr/>
        </p:nvSpPr>
        <p:spPr>
          <a:xfrm>
            <a:off x="925033" y="2321004"/>
            <a:ext cx="9930809" cy="1107996"/>
          </a:xfrm>
          <a:prstGeom prst="rect">
            <a:avLst/>
          </a:prstGeom>
          <a:noFill/>
          <a:effectLst>
            <a:reflection blurRad="6350" stA="50000" endA="300" endPos="90000" dir="5400000" sy="-100000" algn="bl" rotWithShape="0"/>
          </a:effectLst>
        </p:spPr>
        <p:txBody>
          <a:bodyPr wrap="square" rtlCol="0">
            <a:spAutoFit/>
          </a:bodyPr>
          <a:lstStyle/>
          <a:p>
            <a:pPr algn="ctr"/>
            <a:r>
              <a:rPr lang="en-IN" sz="6600" b="1" dirty="0">
                <a:solidFill>
                  <a:srgbClr val="00B0F0"/>
                </a:solidFill>
                <a:latin typeface="Algerian" panose="04020705040A02060702" pitchFamily="82" charset="0"/>
              </a:rPr>
              <a:t>Thank you </a:t>
            </a:r>
          </a:p>
        </p:txBody>
      </p:sp>
    </p:spTree>
    <p:extLst>
      <p:ext uri="{BB962C8B-B14F-4D97-AF65-F5344CB8AC3E}">
        <p14:creationId xmlns:p14="http://schemas.microsoft.com/office/powerpoint/2010/main" val="16998382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CB538BFB-98CF-2A74-B3AE-FC6527D35B41}"/>
              </a:ext>
            </a:extLst>
          </p:cNvPr>
          <p:cNvSpPr txBox="1"/>
          <p:nvPr/>
        </p:nvSpPr>
        <p:spPr>
          <a:xfrm>
            <a:off x="598714" y="489857"/>
            <a:ext cx="7598229" cy="707886"/>
          </a:xfrm>
          <a:prstGeom prst="rect">
            <a:avLst/>
          </a:prstGeom>
          <a:noFill/>
        </p:spPr>
        <p:txBody>
          <a:bodyPr wrap="square" rtlCol="0">
            <a:spAutoFit/>
          </a:bodyPr>
          <a:lstStyle/>
          <a:p>
            <a:r>
              <a:rPr lang="en-IN" sz="4000" b="1" dirty="0">
                <a:solidFill>
                  <a:srgbClr val="0070C0"/>
                </a:solidFill>
                <a:latin typeface="Algerian" panose="04020705040A02060702" pitchFamily="82" charset="0"/>
              </a:rPr>
              <a:t>Objective :</a:t>
            </a:r>
          </a:p>
        </p:txBody>
      </p:sp>
      <p:sp>
        <p:nvSpPr>
          <p:cNvPr id="9" name="TextBox 8">
            <a:extLst>
              <a:ext uri="{FF2B5EF4-FFF2-40B4-BE49-F238E27FC236}">
                <a16:creationId xmlns:a16="http://schemas.microsoft.com/office/drawing/2014/main" id="{3FDCFB41-7A8E-F9BF-3493-F106167293B0}"/>
              </a:ext>
            </a:extLst>
          </p:cNvPr>
          <p:cNvSpPr txBox="1"/>
          <p:nvPr/>
        </p:nvSpPr>
        <p:spPr>
          <a:xfrm>
            <a:off x="326571" y="2231571"/>
            <a:ext cx="10700658" cy="1938992"/>
          </a:xfrm>
          <a:prstGeom prst="rect">
            <a:avLst/>
          </a:prstGeom>
          <a:noFill/>
        </p:spPr>
        <p:txBody>
          <a:bodyPr wrap="square" rtlCol="0">
            <a:spAutoFit/>
          </a:bodyPr>
          <a:lstStyle/>
          <a:p>
            <a:pPr marL="285750" indent="-285750">
              <a:buFont typeface="Wingdings" panose="05000000000000000000" pitchFamily="2" charset="2"/>
              <a:buChar char="§"/>
            </a:pPr>
            <a:r>
              <a:rPr lang="en-IN" sz="2400" b="1" dirty="0"/>
              <a:t>The task is to generate an ML based solution that can be used to suggest appropriate listing prices to the property owner when they try to list a property out for rent.</a:t>
            </a:r>
          </a:p>
          <a:p>
            <a:pPr marL="285750" indent="-285750">
              <a:buFont typeface="Wingdings" panose="05000000000000000000" pitchFamily="2" charset="2"/>
              <a:buChar char="§"/>
            </a:pPr>
            <a:r>
              <a:rPr lang="en-IN" sz="2400" b="1" dirty="0"/>
              <a:t>To analyze the attributes and find the relation of those attributes with the target variable i.e. price of the property</a:t>
            </a:r>
          </a:p>
        </p:txBody>
      </p:sp>
    </p:spTree>
    <p:extLst>
      <p:ext uri="{BB962C8B-B14F-4D97-AF65-F5344CB8AC3E}">
        <p14:creationId xmlns:p14="http://schemas.microsoft.com/office/powerpoint/2010/main" val="2655225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72870-5E80-9EB7-7B92-171907395EB9}"/>
              </a:ext>
            </a:extLst>
          </p:cNvPr>
          <p:cNvSpPr>
            <a:spLocks noGrp="1"/>
          </p:cNvSpPr>
          <p:nvPr>
            <p:ph type="title"/>
          </p:nvPr>
        </p:nvSpPr>
        <p:spPr/>
        <p:txBody>
          <a:bodyPr/>
          <a:lstStyle/>
          <a:p>
            <a:r>
              <a:rPr lang="en-IN" b="1" dirty="0"/>
              <a:t>Data Understanding and feature creation (Task 1):</a:t>
            </a:r>
          </a:p>
        </p:txBody>
      </p:sp>
      <p:sp>
        <p:nvSpPr>
          <p:cNvPr id="4" name="TextBox 3">
            <a:extLst>
              <a:ext uri="{FF2B5EF4-FFF2-40B4-BE49-F238E27FC236}">
                <a16:creationId xmlns:a16="http://schemas.microsoft.com/office/drawing/2014/main" id="{09402510-F74F-3C7E-9CC4-138B4726548B}"/>
              </a:ext>
            </a:extLst>
          </p:cNvPr>
          <p:cNvSpPr txBox="1"/>
          <p:nvPr/>
        </p:nvSpPr>
        <p:spPr>
          <a:xfrm>
            <a:off x="174171" y="2188029"/>
            <a:ext cx="11201400" cy="646331"/>
          </a:xfrm>
          <a:prstGeom prst="rect">
            <a:avLst/>
          </a:prstGeom>
          <a:noFill/>
        </p:spPr>
        <p:txBody>
          <a:bodyPr wrap="square" rtlCol="0">
            <a:spAutoFit/>
          </a:bodyPr>
          <a:lstStyle/>
          <a:p>
            <a:pPr marL="285750" indent="-285750">
              <a:buFont typeface="Wingdings" panose="05000000000000000000" pitchFamily="2" charset="2"/>
              <a:buChar char="q"/>
            </a:pPr>
            <a:r>
              <a:rPr lang="en-IN" b="1" dirty="0"/>
              <a:t>Look at the table calendar how many rows and unique listing ids are present? Are there any implications when it comes to having more rows and less unique ids?</a:t>
            </a:r>
          </a:p>
        </p:txBody>
      </p:sp>
      <p:pic>
        <p:nvPicPr>
          <p:cNvPr id="6" name="Picture 5">
            <a:extLst>
              <a:ext uri="{FF2B5EF4-FFF2-40B4-BE49-F238E27FC236}">
                <a16:creationId xmlns:a16="http://schemas.microsoft.com/office/drawing/2014/main" id="{55095226-85BE-BB00-6CB2-0B8A6C167AE0}"/>
              </a:ext>
            </a:extLst>
          </p:cNvPr>
          <p:cNvPicPr>
            <a:picLocks noChangeAspect="1"/>
          </p:cNvPicPr>
          <p:nvPr/>
        </p:nvPicPr>
        <p:blipFill>
          <a:blip r:embed="rId2"/>
          <a:stretch>
            <a:fillRect/>
          </a:stretch>
        </p:blipFill>
        <p:spPr>
          <a:xfrm>
            <a:off x="174170" y="2966357"/>
            <a:ext cx="2917373" cy="1972935"/>
          </a:xfrm>
          <a:prstGeom prst="rect">
            <a:avLst/>
          </a:prstGeom>
        </p:spPr>
      </p:pic>
      <p:sp>
        <p:nvSpPr>
          <p:cNvPr id="7" name="TextBox 6">
            <a:extLst>
              <a:ext uri="{FF2B5EF4-FFF2-40B4-BE49-F238E27FC236}">
                <a16:creationId xmlns:a16="http://schemas.microsoft.com/office/drawing/2014/main" id="{768CC3CE-AC0F-93F7-811E-F271E9D6CCAC}"/>
              </a:ext>
            </a:extLst>
          </p:cNvPr>
          <p:cNvSpPr txBox="1"/>
          <p:nvPr/>
        </p:nvSpPr>
        <p:spPr>
          <a:xfrm>
            <a:off x="4539343" y="3167743"/>
            <a:ext cx="7010400" cy="2031325"/>
          </a:xfrm>
          <a:prstGeom prst="rect">
            <a:avLst/>
          </a:prstGeom>
          <a:noFill/>
        </p:spPr>
        <p:txBody>
          <a:bodyPr wrap="square" rtlCol="0">
            <a:spAutoFit/>
          </a:bodyPr>
          <a:lstStyle/>
          <a:p>
            <a:pPr marL="285750" indent="-285750">
              <a:buFont typeface="Wingdings" panose="05000000000000000000" pitchFamily="2" charset="2"/>
              <a:buChar char="q"/>
            </a:pPr>
            <a:r>
              <a:rPr lang="en-IN" b="1" dirty="0"/>
              <a:t>Having more rows means there are more individual entries in the dataset, which could potentially provide more detailed information about bookings over time.</a:t>
            </a:r>
          </a:p>
          <a:p>
            <a:pPr marL="285750" indent="-285750">
              <a:buFont typeface="Wingdings" panose="05000000000000000000" pitchFamily="2" charset="2"/>
              <a:buChar char="q"/>
            </a:pPr>
            <a:r>
              <a:rPr lang="en-IN" b="1" dirty="0"/>
              <a:t>Having fewer unique listing IDs relative to the number of rows could imply either multiple bookings for the same listing or listings being available for different periods, which could effect certain analyses, such as occupancy rate or pricing strategies.</a:t>
            </a:r>
          </a:p>
        </p:txBody>
      </p:sp>
      <p:sp>
        <p:nvSpPr>
          <p:cNvPr id="8" name="TextBox 7">
            <a:extLst>
              <a:ext uri="{FF2B5EF4-FFF2-40B4-BE49-F238E27FC236}">
                <a16:creationId xmlns:a16="http://schemas.microsoft.com/office/drawing/2014/main" id="{35F9F656-336B-2CA5-128B-2AB5AE750A0D}"/>
              </a:ext>
            </a:extLst>
          </p:cNvPr>
          <p:cNvSpPr txBox="1"/>
          <p:nvPr/>
        </p:nvSpPr>
        <p:spPr>
          <a:xfrm>
            <a:off x="315685" y="5399314"/>
            <a:ext cx="6640285" cy="707886"/>
          </a:xfrm>
          <a:prstGeom prst="rect">
            <a:avLst/>
          </a:prstGeom>
          <a:noFill/>
        </p:spPr>
        <p:txBody>
          <a:bodyPr wrap="square" rtlCol="0">
            <a:spAutoFit/>
          </a:bodyPr>
          <a:lstStyle/>
          <a:p>
            <a:pPr marL="285750" indent="-285750">
              <a:buFont typeface="Wingdings" panose="05000000000000000000" pitchFamily="2" charset="2"/>
              <a:buChar char="Ø"/>
            </a:pPr>
            <a:r>
              <a:rPr lang="en-IN" sz="2000" b="1" dirty="0"/>
              <a:t>Number of rows in calendar table : 319192</a:t>
            </a:r>
          </a:p>
          <a:p>
            <a:pPr marL="285750" indent="-285750">
              <a:buFont typeface="Wingdings" panose="05000000000000000000" pitchFamily="2" charset="2"/>
              <a:buChar char="Ø"/>
            </a:pPr>
            <a:r>
              <a:rPr lang="en-IN" sz="2000" b="1" dirty="0"/>
              <a:t>Number of unique listing id’s in calendar table = 1749</a:t>
            </a:r>
          </a:p>
        </p:txBody>
      </p:sp>
    </p:spTree>
    <p:extLst>
      <p:ext uri="{BB962C8B-B14F-4D97-AF65-F5344CB8AC3E}">
        <p14:creationId xmlns:p14="http://schemas.microsoft.com/office/powerpoint/2010/main" val="6717504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10A65-0EAD-1909-7653-D48D8E3D4C15}"/>
              </a:ext>
            </a:extLst>
          </p:cNvPr>
          <p:cNvSpPr>
            <a:spLocks noGrp="1"/>
          </p:cNvSpPr>
          <p:nvPr>
            <p:ph type="title"/>
          </p:nvPr>
        </p:nvSpPr>
        <p:spPr/>
        <p:txBody>
          <a:bodyPr/>
          <a:lstStyle/>
          <a:p>
            <a:r>
              <a:rPr lang="en-IN" b="1" dirty="0"/>
              <a:t>Data Understanding and feature creation (Task 1):</a:t>
            </a:r>
            <a:endParaRPr lang="en-IN" dirty="0"/>
          </a:p>
        </p:txBody>
      </p:sp>
      <p:pic>
        <p:nvPicPr>
          <p:cNvPr id="6" name="Picture 5">
            <a:extLst>
              <a:ext uri="{FF2B5EF4-FFF2-40B4-BE49-F238E27FC236}">
                <a16:creationId xmlns:a16="http://schemas.microsoft.com/office/drawing/2014/main" id="{2BAB1504-7E4D-ED1F-1267-9A0BDE7B2DF0}"/>
              </a:ext>
            </a:extLst>
          </p:cNvPr>
          <p:cNvPicPr>
            <a:picLocks noChangeAspect="1"/>
          </p:cNvPicPr>
          <p:nvPr/>
        </p:nvPicPr>
        <p:blipFill>
          <a:blip r:embed="rId2"/>
          <a:stretch>
            <a:fillRect/>
          </a:stretch>
        </p:blipFill>
        <p:spPr>
          <a:xfrm>
            <a:off x="7425418" y="2304597"/>
            <a:ext cx="4591050" cy="3663950"/>
          </a:xfrm>
          <a:prstGeom prst="rect">
            <a:avLst/>
          </a:prstGeom>
        </p:spPr>
      </p:pic>
      <p:sp>
        <p:nvSpPr>
          <p:cNvPr id="7" name="TextBox 6">
            <a:extLst>
              <a:ext uri="{FF2B5EF4-FFF2-40B4-BE49-F238E27FC236}">
                <a16:creationId xmlns:a16="http://schemas.microsoft.com/office/drawing/2014/main" id="{B82D9E7B-50D2-C875-FECA-B9DE6C52D6C3}"/>
              </a:ext>
            </a:extLst>
          </p:cNvPr>
          <p:cNvSpPr txBox="1"/>
          <p:nvPr/>
        </p:nvSpPr>
        <p:spPr>
          <a:xfrm>
            <a:off x="76200" y="2188029"/>
            <a:ext cx="7195457" cy="1200329"/>
          </a:xfrm>
          <a:prstGeom prst="rect">
            <a:avLst/>
          </a:prstGeom>
          <a:noFill/>
        </p:spPr>
        <p:txBody>
          <a:bodyPr wrap="square" rtlCol="0">
            <a:spAutoFit/>
          </a:bodyPr>
          <a:lstStyle/>
          <a:p>
            <a:pPr marL="285750" indent="-285750">
              <a:buFont typeface="Wingdings" panose="05000000000000000000" pitchFamily="2" charset="2"/>
              <a:buChar char="Ø"/>
            </a:pPr>
            <a:r>
              <a:rPr lang="en-US" dirty="0">
                <a:solidFill>
                  <a:srgbClr val="000000"/>
                </a:solidFill>
                <a:effectLst/>
                <a:highlight>
                  <a:srgbClr val="FFFFFF"/>
                </a:highlight>
                <a:latin typeface="Helvetica Neue"/>
              </a:rPr>
              <a:t>Look at the price column in Calendar table. What transformations you will need to perform so that you can create a column that can be used as a target/response variable?</a:t>
            </a:r>
          </a:p>
          <a:p>
            <a:endParaRPr lang="en-IN" dirty="0"/>
          </a:p>
        </p:txBody>
      </p:sp>
      <p:sp>
        <p:nvSpPr>
          <p:cNvPr id="8" name="TextBox 7">
            <a:extLst>
              <a:ext uri="{FF2B5EF4-FFF2-40B4-BE49-F238E27FC236}">
                <a16:creationId xmlns:a16="http://schemas.microsoft.com/office/drawing/2014/main" id="{0349F390-6106-5814-2791-684129D44794}"/>
              </a:ext>
            </a:extLst>
          </p:cNvPr>
          <p:cNvSpPr txBox="1"/>
          <p:nvPr/>
        </p:nvSpPr>
        <p:spPr>
          <a:xfrm>
            <a:off x="76200" y="3189514"/>
            <a:ext cx="7195457" cy="923330"/>
          </a:xfrm>
          <a:prstGeom prst="rect">
            <a:avLst/>
          </a:prstGeom>
          <a:noFill/>
        </p:spPr>
        <p:txBody>
          <a:bodyPr wrap="square" rtlCol="0">
            <a:spAutoFit/>
          </a:bodyPr>
          <a:lstStyle/>
          <a:p>
            <a:r>
              <a:rPr lang="en-US" b="1" dirty="0">
                <a:solidFill>
                  <a:srgbClr val="00B0F0"/>
                </a:solidFill>
                <a:effectLst/>
                <a:highlight>
                  <a:srgbClr val="FFFFFF"/>
                </a:highlight>
                <a:latin typeface="Ink Free" panose="03080402000500000000" pitchFamily="66" charset="0"/>
              </a:rPr>
              <a:t>To prepare the price column in the Calendar table to be used as a target/response variable, we need to perform several transformations:</a:t>
            </a:r>
          </a:p>
          <a:p>
            <a:endParaRPr lang="en-IN" dirty="0"/>
          </a:p>
        </p:txBody>
      </p:sp>
      <p:sp>
        <p:nvSpPr>
          <p:cNvPr id="10" name="TextBox 9">
            <a:extLst>
              <a:ext uri="{FF2B5EF4-FFF2-40B4-BE49-F238E27FC236}">
                <a16:creationId xmlns:a16="http://schemas.microsoft.com/office/drawing/2014/main" id="{1F1D0919-9016-8241-2263-0A1AE3905F1E}"/>
              </a:ext>
            </a:extLst>
          </p:cNvPr>
          <p:cNvSpPr txBox="1"/>
          <p:nvPr/>
        </p:nvSpPr>
        <p:spPr>
          <a:xfrm>
            <a:off x="152400" y="4027714"/>
            <a:ext cx="7273018" cy="2585323"/>
          </a:xfrm>
          <a:prstGeom prst="rect">
            <a:avLst/>
          </a:prstGeom>
          <a:noFill/>
        </p:spPr>
        <p:txBody>
          <a:bodyPr wrap="square" rtlCol="0">
            <a:spAutoFit/>
          </a:bodyPr>
          <a:lstStyle/>
          <a:p>
            <a:pPr marL="342900" indent="-342900" algn="l">
              <a:buAutoNum type="alphaUcPeriod"/>
            </a:pPr>
            <a:r>
              <a:rPr lang="en-US" sz="1400" b="1" i="0" dirty="0">
                <a:solidFill>
                  <a:srgbClr val="000000"/>
                </a:solidFill>
                <a:effectLst/>
                <a:highlight>
                  <a:srgbClr val="FFFFFF"/>
                </a:highlight>
                <a:latin typeface="Helvetica Neue"/>
              </a:rPr>
              <a:t>Data Type Conversion:</a:t>
            </a:r>
            <a:r>
              <a:rPr lang="en-US" sz="1400" i="0" dirty="0">
                <a:solidFill>
                  <a:srgbClr val="000000"/>
                </a:solidFill>
                <a:effectLst/>
                <a:highlight>
                  <a:srgbClr val="FFFFFF"/>
                </a:highlight>
                <a:latin typeface="Helvetica Neue"/>
              </a:rPr>
              <a:t> Ensure that the price column is in numeric format (e.g., float or integer) rather than a string/object type.</a:t>
            </a:r>
          </a:p>
          <a:p>
            <a:pPr marL="342900" indent="-342900">
              <a:buFontTx/>
              <a:buAutoNum type="alphaUcPeriod"/>
            </a:pPr>
            <a:r>
              <a:rPr lang="en-US" sz="1400" b="1" i="0" dirty="0">
                <a:solidFill>
                  <a:srgbClr val="000000"/>
                </a:solidFill>
                <a:effectLst/>
                <a:highlight>
                  <a:srgbClr val="FFFFFF"/>
                </a:highlight>
                <a:latin typeface="Helvetica Neue"/>
              </a:rPr>
              <a:t>Handling Missing Values: </a:t>
            </a:r>
            <a:r>
              <a:rPr lang="en-US" sz="1400" i="0" dirty="0">
                <a:solidFill>
                  <a:srgbClr val="000000"/>
                </a:solidFill>
                <a:effectLst/>
                <a:highlight>
                  <a:srgbClr val="FFFFFF"/>
                </a:highlight>
                <a:latin typeface="Helvetica Neue"/>
              </a:rPr>
              <a:t>Check for missing values in the price column and decide on a strategy to handle them, such as imputation with the mean, median, or a specific value, or removing rows with missing prices if appropriate.</a:t>
            </a:r>
          </a:p>
          <a:p>
            <a:pPr marL="342900" indent="-342900">
              <a:buFontTx/>
              <a:buAutoNum type="alphaUcPeriod"/>
            </a:pPr>
            <a:r>
              <a:rPr lang="en-US" sz="1400" b="1" i="0" dirty="0">
                <a:solidFill>
                  <a:srgbClr val="000000"/>
                </a:solidFill>
                <a:effectLst/>
                <a:highlight>
                  <a:srgbClr val="FFFFFF"/>
                </a:highlight>
                <a:latin typeface="Helvetica Neue"/>
              </a:rPr>
              <a:t>Outlier Detection and Removal: </a:t>
            </a:r>
            <a:r>
              <a:rPr lang="en-US" sz="1400" i="0" dirty="0">
                <a:solidFill>
                  <a:srgbClr val="000000"/>
                </a:solidFill>
                <a:effectLst/>
                <a:highlight>
                  <a:srgbClr val="FFFFFF"/>
                </a:highlight>
                <a:latin typeface="Helvetica Neue"/>
              </a:rPr>
              <a:t>Identify and handle outliers in the price column using boxplot. Extreme prices may distort the model's predictions, so it's essential to address them appropriately, either by removing them or transforming them.</a:t>
            </a:r>
          </a:p>
          <a:p>
            <a:pPr marL="342900" indent="-342900">
              <a:buFontTx/>
              <a:buAutoNum type="alphaUcPeriod"/>
            </a:pPr>
            <a:endParaRPr lang="en-US" sz="1400" b="1" i="0" dirty="0">
              <a:solidFill>
                <a:srgbClr val="296EAA"/>
              </a:solidFill>
              <a:effectLst/>
              <a:highlight>
                <a:srgbClr val="FFFFFF"/>
              </a:highlight>
              <a:latin typeface="Helvetica Neue"/>
            </a:endParaRPr>
          </a:p>
          <a:p>
            <a:pPr marL="342900" indent="-342900">
              <a:buFontTx/>
              <a:buAutoNum type="alphaUcPeriod"/>
            </a:pPr>
            <a:endParaRPr lang="en-US" b="1" i="0" dirty="0">
              <a:solidFill>
                <a:srgbClr val="000000"/>
              </a:solidFill>
              <a:effectLst/>
              <a:highlight>
                <a:srgbClr val="FFFFFF"/>
              </a:highlight>
              <a:latin typeface="Helvetica Neue"/>
            </a:endParaRPr>
          </a:p>
          <a:p>
            <a:pPr marL="342900" indent="-342900" algn="l">
              <a:buAutoNum type="alphaUcPeriod"/>
            </a:pPr>
            <a:endParaRPr lang="en-US" i="0" dirty="0">
              <a:solidFill>
                <a:srgbClr val="000000"/>
              </a:solidFill>
              <a:effectLst/>
              <a:highlight>
                <a:srgbClr val="FFFFFF"/>
              </a:highlight>
              <a:latin typeface="Helvetica Neue"/>
            </a:endParaRPr>
          </a:p>
        </p:txBody>
      </p:sp>
    </p:spTree>
    <p:extLst>
      <p:ext uri="{BB962C8B-B14F-4D97-AF65-F5344CB8AC3E}">
        <p14:creationId xmlns:p14="http://schemas.microsoft.com/office/powerpoint/2010/main" val="23473155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6E2A6-22FC-FFAA-3633-3F9D1AE1B09E}"/>
              </a:ext>
            </a:extLst>
          </p:cNvPr>
          <p:cNvSpPr>
            <a:spLocks noGrp="1"/>
          </p:cNvSpPr>
          <p:nvPr>
            <p:ph type="title"/>
          </p:nvPr>
        </p:nvSpPr>
        <p:spPr/>
        <p:txBody>
          <a:bodyPr/>
          <a:lstStyle/>
          <a:p>
            <a:r>
              <a:rPr lang="en-IN" b="1" dirty="0"/>
              <a:t>Data Understanding and feature creation (Task 1):</a:t>
            </a:r>
            <a:endParaRPr lang="en-IN" dirty="0"/>
          </a:p>
        </p:txBody>
      </p:sp>
      <p:sp>
        <p:nvSpPr>
          <p:cNvPr id="4" name="TextBox 3">
            <a:extLst>
              <a:ext uri="{FF2B5EF4-FFF2-40B4-BE49-F238E27FC236}">
                <a16:creationId xmlns:a16="http://schemas.microsoft.com/office/drawing/2014/main" id="{A41355CE-8DD3-93E7-2BF5-97F0E7713656}"/>
              </a:ext>
            </a:extLst>
          </p:cNvPr>
          <p:cNvSpPr txBox="1"/>
          <p:nvPr/>
        </p:nvSpPr>
        <p:spPr>
          <a:xfrm>
            <a:off x="87086" y="2188029"/>
            <a:ext cx="11811000" cy="923330"/>
          </a:xfrm>
          <a:prstGeom prst="rect">
            <a:avLst/>
          </a:prstGeom>
          <a:noFill/>
        </p:spPr>
        <p:txBody>
          <a:bodyPr wrap="square" rtlCol="0">
            <a:spAutoFit/>
          </a:bodyPr>
          <a:lstStyle/>
          <a:p>
            <a:pPr marL="285750" indent="-285750">
              <a:buFont typeface="Wingdings" panose="05000000000000000000" pitchFamily="2" charset="2"/>
              <a:buChar char="q"/>
            </a:pPr>
            <a:r>
              <a:rPr lang="en-US" i="0" dirty="0">
                <a:solidFill>
                  <a:srgbClr val="000000"/>
                </a:solidFill>
                <a:effectLst/>
                <a:highlight>
                  <a:srgbClr val="FFFFFF"/>
                </a:highlight>
                <a:latin typeface="Helvetica Neue"/>
              </a:rPr>
              <a:t>Look at the tables Listings, Hosts and Reviews to come up with a list of potential transformations needed in order to have predictors that can be used to predict the listing price.</a:t>
            </a:r>
          </a:p>
          <a:p>
            <a:endParaRPr lang="en-IN" dirty="0"/>
          </a:p>
        </p:txBody>
      </p:sp>
      <p:pic>
        <p:nvPicPr>
          <p:cNvPr id="6" name="Picture 5">
            <a:extLst>
              <a:ext uri="{FF2B5EF4-FFF2-40B4-BE49-F238E27FC236}">
                <a16:creationId xmlns:a16="http://schemas.microsoft.com/office/drawing/2014/main" id="{F6795AD7-F370-C351-2B78-627CBF1CE0F9}"/>
              </a:ext>
            </a:extLst>
          </p:cNvPr>
          <p:cNvPicPr>
            <a:picLocks noChangeAspect="1"/>
          </p:cNvPicPr>
          <p:nvPr/>
        </p:nvPicPr>
        <p:blipFill>
          <a:blip r:embed="rId2"/>
          <a:stretch>
            <a:fillRect/>
          </a:stretch>
        </p:blipFill>
        <p:spPr>
          <a:xfrm>
            <a:off x="87086" y="2855686"/>
            <a:ext cx="11636828" cy="3454400"/>
          </a:xfrm>
          <a:prstGeom prst="rect">
            <a:avLst/>
          </a:prstGeom>
        </p:spPr>
      </p:pic>
    </p:spTree>
    <p:extLst>
      <p:ext uri="{BB962C8B-B14F-4D97-AF65-F5344CB8AC3E}">
        <p14:creationId xmlns:p14="http://schemas.microsoft.com/office/powerpoint/2010/main" val="18494789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7487C1-DBEF-FA93-8FF9-F0D4055B0853}"/>
              </a:ext>
            </a:extLst>
          </p:cNvPr>
          <p:cNvSpPr>
            <a:spLocks noGrp="1"/>
          </p:cNvSpPr>
          <p:nvPr>
            <p:ph type="title"/>
          </p:nvPr>
        </p:nvSpPr>
        <p:spPr/>
        <p:txBody>
          <a:bodyPr/>
          <a:lstStyle/>
          <a:p>
            <a:r>
              <a:rPr lang="en-IN" b="1" dirty="0"/>
              <a:t>Data Understanding and feature creation (Task 1):</a:t>
            </a:r>
            <a:endParaRPr lang="en-IN" dirty="0"/>
          </a:p>
        </p:txBody>
      </p:sp>
      <p:sp>
        <p:nvSpPr>
          <p:cNvPr id="4" name="TextBox 3">
            <a:extLst>
              <a:ext uri="{FF2B5EF4-FFF2-40B4-BE49-F238E27FC236}">
                <a16:creationId xmlns:a16="http://schemas.microsoft.com/office/drawing/2014/main" id="{080512F5-F241-3EA8-A12B-85BB59D866D8}"/>
              </a:ext>
            </a:extLst>
          </p:cNvPr>
          <p:cNvSpPr txBox="1"/>
          <p:nvPr/>
        </p:nvSpPr>
        <p:spPr>
          <a:xfrm>
            <a:off x="0" y="2188029"/>
            <a:ext cx="11778343" cy="369332"/>
          </a:xfrm>
          <a:prstGeom prst="rect">
            <a:avLst/>
          </a:prstGeom>
          <a:noFill/>
        </p:spPr>
        <p:txBody>
          <a:bodyPr wrap="square" rtlCol="0">
            <a:spAutoFit/>
          </a:bodyPr>
          <a:lstStyle/>
          <a:p>
            <a:pPr marL="285750" indent="-285750">
              <a:buFont typeface="Wingdings" panose="05000000000000000000" pitchFamily="2" charset="2"/>
              <a:buChar char="Ø"/>
            </a:pPr>
            <a:r>
              <a:rPr lang="en-IN" b="1" dirty="0"/>
              <a:t>Create an aggregate view of data spread across different tables, containing the target as well as predictor variables.</a:t>
            </a:r>
          </a:p>
        </p:txBody>
      </p:sp>
      <p:pic>
        <p:nvPicPr>
          <p:cNvPr id="6" name="Picture 5">
            <a:extLst>
              <a:ext uri="{FF2B5EF4-FFF2-40B4-BE49-F238E27FC236}">
                <a16:creationId xmlns:a16="http://schemas.microsoft.com/office/drawing/2014/main" id="{587EB0C1-2CEB-89CD-89E2-861AAE9B0D93}"/>
              </a:ext>
            </a:extLst>
          </p:cNvPr>
          <p:cNvPicPr>
            <a:picLocks noChangeAspect="1"/>
          </p:cNvPicPr>
          <p:nvPr/>
        </p:nvPicPr>
        <p:blipFill>
          <a:blip r:embed="rId2"/>
          <a:stretch>
            <a:fillRect/>
          </a:stretch>
        </p:blipFill>
        <p:spPr>
          <a:xfrm>
            <a:off x="80282" y="2612572"/>
            <a:ext cx="11491232" cy="3390900"/>
          </a:xfrm>
          <a:prstGeom prst="rect">
            <a:avLst/>
          </a:prstGeom>
        </p:spPr>
      </p:pic>
    </p:spTree>
    <p:extLst>
      <p:ext uri="{BB962C8B-B14F-4D97-AF65-F5344CB8AC3E}">
        <p14:creationId xmlns:p14="http://schemas.microsoft.com/office/powerpoint/2010/main" val="37558964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1037E0-2B16-7C0A-A378-19A411752B14}"/>
              </a:ext>
            </a:extLst>
          </p:cNvPr>
          <p:cNvSpPr>
            <a:spLocks noGrp="1"/>
          </p:cNvSpPr>
          <p:nvPr>
            <p:ph type="title"/>
          </p:nvPr>
        </p:nvSpPr>
        <p:spPr/>
        <p:txBody>
          <a:bodyPr>
            <a:noAutofit/>
          </a:bodyPr>
          <a:lstStyle/>
          <a:p>
            <a:r>
              <a:rPr lang="en-IN" sz="3600" b="1" dirty="0"/>
              <a:t>Variable profiling and checking relationship between variables (Task 2) :</a:t>
            </a:r>
          </a:p>
        </p:txBody>
      </p:sp>
      <p:sp>
        <p:nvSpPr>
          <p:cNvPr id="4" name="TextBox 3">
            <a:extLst>
              <a:ext uri="{FF2B5EF4-FFF2-40B4-BE49-F238E27FC236}">
                <a16:creationId xmlns:a16="http://schemas.microsoft.com/office/drawing/2014/main" id="{AEBE12A8-4913-D796-5D6F-FBF15C6C9DD5}"/>
              </a:ext>
            </a:extLst>
          </p:cNvPr>
          <p:cNvSpPr txBox="1"/>
          <p:nvPr/>
        </p:nvSpPr>
        <p:spPr>
          <a:xfrm>
            <a:off x="195943" y="2144485"/>
            <a:ext cx="7260772" cy="646331"/>
          </a:xfrm>
          <a:prstGeom prst="rect">
            <a:avLst/>
          </a:prstGeom>
          <a:noFill/>
        </p:spPr>
        <p:txBody>
          <a:bodyPr wrap="square" rtlCol="0">
            <a:spAutoFit/>
          </a:bodyPr>
          <a:lstStyle/>
          <a:p>
            <a:pPr marL="285750" indent="-285750">
              <a:buFont typeface="Wingdings" panose="05000000000000000000" pitchFamily="2" charset="2"/>
              <a:buChar char="q"/>
            </a:pPr>
            <a:r>
              <a:rPr lang="en-US" i="0" dirty="0">
                <a:solidFill>
                  <a:srgbClr val="000000"/>
                </a:solidFill>
                <a:effectLst/>
                <a:highlight>
                  <a:srgbClr val="FFFFFF"/>
                </a:highlight>
                <a:latin typeface="Helvetica Neue"/>
              </a:rPr>
              <a:t>Assess the relationship between target and predictor variables. You can compute correlations, plot bivariate relationships</a:t>
            </a:r>
          </a:p>
        </p:txBody>
      </p:sp>
      <p:pic>
        <p:nvPicPr>
          <p:cNvPr id="6" name="Picture 5">
            <a:extLst>
              <a:ext uri="{FF2B5EF4-FFF2-40B4-BE49-F238E27FC236}">
                <a16:creationId xmlns:a16="http://schemas.microsoft.com/office/drawing/2014/main" id="{8EA6220F-75DC-F6B6-2253-F3012934AE26}"/>
              </a:ext>
            </a:extLst>
          </p:cNvPr>
          <p:cNvPicPr>
            <a:picLocks noChangeAspect="1"/>
          </p:cNvPicPr>
          <p:nvPr/>
        </p:nvPicPr>
        <p:blipFill>
          <a:blip r:embed="rId2"/>
          <a:stretch>
            <a:fillRect/>
          </a:stretch>
        </p:blipFill>
        <p:spPr>
          <a:xfrm>
            <a:off x="7112907" y="1937204"/>
            <a:ext cx="4883150" cy="4006850"/>
          </a:xfrm>
          <a:prstGeom prst="rect">
            <a:avLst/>
          </a:prstGeom>
        </p:spPr>
      </p:pic>
      <p:sp>
        <p:nvSpPr>
          <p:cNvPr id="7" name="TextBox 6">
            <a:extLst>
              <a:ext uri="{FF2B5EF4-FFF2-40B4-BE49-F238E27FC236}">
                <a16:creationId xmlns:a16="http://schemas.microsoft.com/office/drawing/2014/main" id="{A9AE09F0-06A1-FB21-72F0-EAE0320D37CC}"/>
              </a:ext>
            </a:extLst>
          </p:cNvPr>
          <p:cNvSpPr txBox="1"/>
          <p:nvPr/>
        </p:nvSpPr>
        <p:spPr>
          <a:xfrm>
            <a:off x="76200" y="2993571"/>
            <a:ext cx="7036707" cy="3077766"/>
          </a:xfrm>
          <a:prstGeom prst="rect">
            <a:avLst/>
          </a:prstGeom>
          <a:noFill/>
        </p:spPr>
        <p:txBody>
          <a:bodyPr wrap="square" rtlCol="0">
            <a:spAutoFit/>
          </a:bodyPr>
          <a:lstStyle/>
          <a:p>
            <a:pPr marL="285750" indent="-285750">
              <a:buFont typeface="Wingdings" panose="05000000000000000000" pitchFamily="2" charset="2"/>
              <a:buChar char="Ø"/>
            </a:pPr>
            <a:r>
              <a:rPr lang="en-IN" sz="1200" b="1" dirty="0">
                <a:latin typeface="Arial" panose="020B0604020202020204" pitchFamily="34" charset="0"/>
                <a:cs typeface="Arial" panose="020B0604020202020204" pitchFamily="34" charset="0"/>
              </a:rPr>
              <a:t>Price corelations :</a:t>
            </a:r>
          </a:p>
          <a:p>
            <a:pPr marL="342900" indent="-342900">
              <a:buAutoNum type="arabicPeriod"/>
            </a:pPr>
            <a:r>
              <a:rPr lang="en-IN" sz="1200" b="1" dirty="0">
                <a:solidFill>
                  <a:srgbClr val="FF0000"/>
                </a:solidFill>
                <a:latin typeface="Ink Free" panose="03080402000500000000" pitchFamily="66" charset="0"/>
              </a:rPr>
              <a:t>Bathrooms number : </a:t>
            </a:r>
            <a:r>
              <a:rPr lang="en-IN" sz="1200" b="1" dirty="0"/>
              <a:t>the number of bathrooms has a moderate positive correlation with price(0.24).</a:t>
            </a:r>
          </a:p>
          <a:p>
            <a:pPr marL="342900" indent="-342900">
              <a:buAutoNum type="arabicPeriod"/>
            </a:pPr>
            <a:r>
              <a:rPr lang="en-IN" sz="1200" b="1" dirty="0"/>
              <a:t> </a:t>
            </a:r>
            <a:r>
              <a:rPr lang="en-IN" sz="1200" b="1" dirty="0">
                <a:solidFill>
                  <a:srgbClr val="FF0000"/>
                </a:solidFill>
                <a:latin typeface="Ink Free" panose="03080402000500000000" pitchFamily="66" charset="0"/>
              </a:rPr>
              <a:t>Bed rooms:</a:t>
            </a:r>
            <a:r>
              <a:rPr lang="en-IN" sz="1200" b="1" dirty="0"/>
              <a:t> The number of bedrooms shows a positive corelation with price (0.25).</a:t>
            </a:r>
          </a:p>
          <a:p>
            <a:pPr marL="342900" indent="-342900">
              <a:buAutoNum type="arabicPeriod"/>
            </a:pPr>
            <a:r>
              <a:rPr lang="en-IN" sz="1200" b="1" dirty="0">
                <a:solidFill>
                  <a:srgbClr val="FF0000"/>
                </a:solidFill>
                <a:latin typeface="Ink Free" panose="03080402000500000000" pitchFamily="66" charset="0"/>
              </a:rPr>
              <a:t>Accommodates :</a:t>
            </a:r>
            <a:r>
              <a:rPr lang="en-IN" sz="1200" b="1" dirty="0"/>
              <a:t> the number of people the listing can accommodate has a lower positive corelation with price(0.20).</a:t>
            </a:r>
          </a:p>
          <a:p>
            <a:pPr marL="285750" indent="-285750">
              <a:buFont typeface="Wingdings" panose="05000000000000000000" pitchFamily="2" charset="2"/>
              <a:buChar char="Ø"/>
            </a:pPr>
            <a:r>
              <a:rPr lang="en-IN" sz="1200" b="1" dirty="0">
                <a:latin typeface="Arial" panose="020B0604020202020204" pitchFamily="34" charset="0"/>
                <a:cs typeface="Arial" panose="020B0604020202020204" pitchFamily="34" charset="0"/>
              </a:rPr>
              <a:t>Inter – Feature correlations:</a:t>
            </a:r>
          </a:p>
          <a:p>
            <a:pPr marL="342900" indent="-342900">
              <a:buAutoNum type="arabicPeriod"/>
            </a:pPr>
            <a:r>
              <a:rPr lang="en-IN" sz="1200" b="1" dirty="0">
                <a:solidFill>
                  <a:srgbClr val="0070C0"/>
                </a:solidFill>
                <a:latin typeface="Ink Free" panose="03080402000500000000" pitchFamily="66" charset="0"/>
              </a:rPr>
              <a:t>Accommodates and beds :</a:t>
            </a:r>
            <a:r>
              <a:rPr lang="en-IN" sz="1200" b="1" dirty="0"/>
              <a:t> There is a strong positive corelation between the number of people accommodated and the number of beds (0.72)</a:t>
            </a:r>
          </a:p>
          <a:p>
            <a:pPr marL="342900" indent="-342900">
              <a:buAutoNum type="arabicPeriod"/>
            </a:pPr>
            <a:r>
              <a:rPr lang="en-IN" sz="1200" b="1" dirty="0">
                <a:solidFill>
                  <a:srgbClr val="0070C0"/>
                </a:solidFill>
                <a:latin typeface="Ink Free" panose="03080402000500000000" pitchFamily="66" charset="0"/>
              </a:rPr>
              <a:t>Bedrooms and beds :</a:t>
            </a:r>
            <a:r>
              <a:rPr lang="en-IN" sz="1200" b="1" dirty="0"/>
              <a:t> bedrooms and beds also have a strong positive correlation(0.81)</a:t>
            </a:r>
          </a:p>
          <a:p>
            <a:pPr marL="342900" indent="-342900">
              <a:buAutoNum type="arabicPeriod"/>
            </a:pPr>
            <a:r>
              <a:rPr lang="en-IN" sz="1200" b="1" dirty="0">
                <a:solidFill>
                  <a:srgbClr val="0070C0"/>
                </a:solidFill>
                <a:latin typeface="Ink Free" panose="03080402000500000000" pitchFamily="66" charset="0"/>
              </a:rPr>
              <a:t>Accommodates and Bedrooms:</a:t>
            </a:r>
            <a:r>
              <a:rPr lang="en-IN" sz="1200" b="1" dirty="0"/>
              <a:t> These two features show a strong positive correlation(0.58).</a:t>
            </a:r>
          </a:p>
          <a:p>
            <a:pPr marL="285750" indent="-285750">
              <a:buFont typeface="Wingdings" panose="05000000000000000000" pitchFamily="2" charset="2"/>
              <a:buChar char="Ø"/>
            </a:pPr>
            <a:r>
              <a:rPr lang="en-IN" sz="1200" b="1" dirty="0">
                <a:latin typeface="Arial" panose="020B0604020202020204" pitchFamily="34" charset="0"/>
                <a:cs typeface="Arial" panose="020B0604020202020204" pitchFamily="34" charset="0"/>
              </a:rPr>
              <a:t>Weak or Negative correlations :</a:t>
            </a:r>
          </a:p>
          <a:p>
            <a:pPr marL="342900" indent="-342900">
              <a:buAutoNum type="arabicPeriod"/>
            </a:pPr>
            <a:r>
              <a:rPr lang="en-IN" sz="1200" b="1" dirty="0">
                <a:solidFill>
                  <a:schemeClr val="accent1"/>
                </a:solidFill>
                <a:latin typeface="Ink Free" panose="03080402000500000000" pitchFamily="66" charset="0"/>
              </a:rPr>
              <a:t>Host Age :</a:t>
            </a:r>
            <a:r>
              <a:rPr lang="en-IN" sz="1200" b="1" dirty="0"/>
              <a:t> Host Age Generally shows weak correlations with other features.</a:t>
            </a:r>
          </a:p>
          <a:p>
            <a:pPr marL="342900" indent="-342900">
              <a:buAutoNum type="arabicPeriod"/>
            </a:pPr>
            <a:r>
              <a:rPr lang="en-IN" sz="1200" b="1" dirty="0">
                <a:solidFill>
                  <a:schemeClr val="accent1"/>
                </a:solidFill>
                <a:latin typeface="Ink Free" panose="03080402000500000000" pitchFamily="66" charset="0"/>
              </a:rPr>
              <a:t>Min and Max nights :</a:t>
            </a:r>
            <a:r>
              <a:rPr lang="en-IN" sz="1200" b="1" dirty="0"/>
              <a:t> these show weak correlations with most features, including price</a:t>
            </a:r>
          </a:p>
          <a:p>
            <a:pPr marL="342900" indent="-342900">
              <a:buAutoNum type="arabicPeriod"/>
            </a:pPr>
            <a:r>
              <a:rPr lang="en-IN" sz="1200" b="1" dirty="0">
                <a:solidFill>
                  <a:schemeClr val="accent1"/>
                </a:solidFill>
                <a:latin typeface="Ink Free" panose="03080402000500000000" pitchFamily="66" charset="0"/>
              </a:rPr>
              <a:t>Top 10 Amenities count:</a:t>
            </a:r>
            <a:r>
              <a:rPr lang="en-IN" sz="1200" b="1" dirty="0"/>
              <a:t> This has weak correlations with cost features, indicating that the number of Amenities does not strongly relate to the other numerical variables in the dataset</a:t>
            </a:r>
          </a:p>
          <a:p>
            <a:pPr marL="342900" indent="-342900">
              <a:buAutoNum type="arabicPeriod"/>
            </a:pPr>
            <a:endParaRPr lang="en-IN" sz="1400" b="1" dirty="0"/>
          </a:p>
        </p:txBody>
      </p:sp>
    </p:spTree>
    <p:extLst>
      <p:ext uri="{BB962C8B-B14F-4D97-AF65-F5344CB8AC3E}">
        <p14:creationId xmlns:p14="http://schemas.microsoft.com/office/powerpoint/2010/main" val="7018601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0A0E9-AC76-2C71-764A-40E2F650908D}"/>
              </a:ext>
            </a:extLst>
          </p:cNvPr>
          <p:cNvSpPr>
            <a:spLocks noGrp="1"/>
          </p:cNvSpPr>
          <p:nvPr>
            <p:ph type="title"/>
          </p:nvPr>
        </p:nvSpPr>
        <p:spPr/>
        <p:txBody>
          <a:bodyPr>
            <a:normAutofit/>
          </a:bodyPr>
          <a:lstStyle/>
          <a:p>
            <a:r>
              <a:rPr lang="en-IN" sz="3600" b="1" dirty="0"/>
              <a:t>Variable profiling and checking relationship between variables (Task 2) :</a:t>
            </a:r>
            <a:endParaRPr lang="en-IN" sz="3600" dirty="0"/>
          </a:p>
        </p:txBody>
      </p:sp>
      <p:sp>
        <p:nvSpPr>
          <p:cNvPr id="4" name="TextBox 3">
            <a:extLst>
              <a:ext uri="{FF2B5EF4-FFF2-40B4-BE49-F238E27FC236}">
                <a16:creationId xmlns:a16="http://schemas.microsoft.com/office/drawing/2014/main" id="{AFECB156-55C1-EAC2-AD48-F67690A98883}"/>
              </a:ext>
            </a:extLst>
          </p:cNvPr>
          <p:cNvSpPr txBox="1"/>
          <p:nvPr/>
        </p:nvSpPr>
        <p:spPr>
          <a:xfrm>
            <a:off x="97971" y="2090057"/>
            <a:ext cx="6803572" cy="369332"/>
          </a:xfrm>
          <a:prstGeom prst="rect">
            <a:avLst/>
          </a:prstGeom>
          <a:noFill/>
        </p:spPr>
        <p:txBody>
          <a:bodyPr wrap="square" rtlCol="0">
            <a:spAutoFit/>
          </a:bodyPr>
          <a:lstStyle/>
          <a:p>
            <a:pPr marL="285750" indent="-285750">
              <a:buFont typeface="Wingdings" panose="05000000000000000000" pitchFamily="2" charset="2"/>
              <a:buChar char="Ø"/>
            </a:pPr>
            <a:r>
              <a:rPr lang="en-IN" dirty="0">
                <a:latin typeface="Arial" panose="020B0604020202020204" pitchFamily="34" charset="0"/>
                <a:cs typeface="Arial" panose="020B0604020202020204" pitchFamily="34" charset="0"/>
              </a:rPr>
              <a:t>Plot bivariate relationships using scatterplot</a:t>
            </a:r>
          </a:p>
        </p:txBody>
      </p:sp>
      <p:sp>
        <p:nvSpPr>
          <p:cNvPr id="5" name="TextBox 4">
            <a:extLst>
              <a:ext uri="{FF2B5EF4-FFF2-40B4-BE49-F238E27FC236}">
                <a16:creationId xmlns:a16="http://schemas.microsoft.com/office/drawing/2014/main" id="{9CA0695E-4AF5-AB77-1B82-7730732E3A64}"/>
              </a:ext>
            </a:extLst>
          </p:cNvPr>
          <p:cNvSpPr txBox="1"/>
          <p:nvPr/>
        </p:nvSpPr>
        <p:spPr>
          <a:xfrm>
            <a:off x="239486" y="2764971"/>
            <a:ext cx="4234543" cy="369332"/>
          </a:xfrm>
          <a:prstGeom prst="rect">
            <a:avLst/>
          </a:prstGeom>
          <a:noFill/>
        </p:spPr>
        <p:txBody>
          <a:bodyPr wrap="square" rtlCol="0">
            <a:spAutoFit/>
          </a:bodyPr>
          <a:lstStyle/>
          <a:p>
            <a:r>
              <a:rPr lang="en-IN" b="1" dirty="0">
                <a:solidFill>
                  <a:schemeClr val="accent4"/>
                </a:solidFill>
                <a:latin typeface="Ink Free" panose="03080402000500000000" pitchFamily="66" charset="0"/>
              </a:rPr>
              <a:t>Analysis by latitude :</a:t>
            </a:r>
          </a:p>
        </p:txBody>
      </p:sp>
      <p:sp>
        <p:nvSpPr>
          <p:cNvPr id="6" name="TextBox 5">
            <a:extLst>
              <a:ext uri="{FF2B5EF4-FFF2-40B4-BE49-F238E27FC236}">
                <a16:creationId xmlns:a16="http://schemas.microsoft.com/office/drawing/2014/main" id="{B274D535-3BAD-D9D1-6B55-1CB2AE5FB836}"/>
              </a:ext>
            </a:extLst>
          </p:cNvPr>
          <p:cNvSpPr txBox="1"/>
          <p:nvPr/>
        </p:nvSpPr>
        <p:spPr>
          <a:xfrm>
            <a:off x="239486" y="3429000"/>
            <a:ext cx="5181600" cy="1200329"/>
          </a:xfrm>
          <a:prstGeom prst="rect">
            <a:avLst/>
          </a:prstGeom>
          <a:noFill/>
        </p:spPr>
        <p:txBody>
          <a:bodyPr wrap="square" rtlCol="0">
            <a:spAutoFit/>
          </a:bodyPr>
          <a:lstStyle/>
          <a:p>
            <a:pPr marL="285750" indent="-285750">
              <a:buFont typeface="Wingdings" panose="05000000000000000000" pitchFamily="2" charset="2"/>
              <a:buChar char="v"/>
            </a:pPr>
            <a:r>
              <a:rPr lang="en-IN" b="1" dirty="0">
                <a:latin typeface="Baskerville Old Face" panose="02020602080505020303" pitchFamily="18" charset="0"/>
              </a:rPr>
              <a:t>Most of the properties are located between 51.207870 and 51.220905</a:t>
            </a:r>
          </a:p>
          <a:p>
            <a:pPr marL="285750" indent="-285750">
              <a:buFont typeface="Wingdings" panose="05000000000000000000" pitchFamily="2" charset="2"/>
              <a:buChar char="v"/>
            </a:pPr>
            <a:r>
              <a:rPr lang="en-IN" b="1" dirty="0">
                <a:latin typeface="Baskerville Old Face" panose="02020602080505020303" pitchFamily="18" charset="0"/>
              </a:rPr>
              <a:t>Prices of the properties are high between the latitude 51.200 and 51.250</a:t>
            </a:r>
          </a:p>
        </p:txBody>
      </p:sp>
      <p:pic>
        <p:nvPicPr>
          <p:cNvPr id="8" name="Picture 7">
            <a:extLst>
              <a:ext uri="{FF2B5EF4-FFF2-40B4-BE49-F238E27FC236}">
                <a16:creationId xmlns:a16="http://schemas.microsoft.com/office/drawing/2014/main" id="{18267F3D-2DA9-E161-DE74-4CCD989B7E96}"/>
              </a:ext>
            </a:extLst>
          </p:cNvPr>
          <p:cNvPicPr>
            <a:picLocks noChangeAspect="1"/>
          </p:cNvPicPr>
          <p:nvPr/>
        </p:nvPicPr>
        <p:blipFill>
          <a:blip r:embed="rId2"/>
          <a:stretch>
            <a:fillRect/>
          </a:stretch>
        </p:blipFill>
        <p:spPr>
          <a:xfrm>
            <a:off x="5662930" y="2186606"/>
            <a:ext cx="5492750" cy="3454400"/>
          </a:xfrm>
          <a:prstGeom prst="rect">
            <a:avLst/>
          </a:prstGeom>
        </p:spPr>
      </p:pic>
    </p:spTree>
    <p:extLst>
      <p:ext uri="{BB962C8B-B14F-4D97-AF65-F5344CB8AC3E}">
        <p14:creationId xmlns:p14="http://schemas.microsoft.com/office/powerpoint/2010/main" val="26946793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0A0E9-AC76-2C71-764A-40E2F650908D}"/>
              </a:ext>
            </a:extLst>
          </p:cNvPr>
          <p:cNvSpPr>
            <a:spLocks noGrp="1"/>
          </p:cNvSpPr>
          <p:nvPr>
            <p:ph type="title"/>
          </p:nvPr>
        </p:nvSpPr>
        <p:spPr/>
        <p:txBody>
          <a:bodyPr>
            <a:normAutofit/>
          </a:bodyPr>
          <a:lstStyle/>
          <a:p>
            <a:r>
              <a:rPr lang="en-IN" sz="3600" b="1" dirty="0"/>
              <a:t>Variable profiling and checking relationship between variables (Task 2) :</a:t>
            </a:r>
            <a:endParaRPr lang="en-IN" sz="3600" dirty="0"/>
          </a:p>
        </p:txBody>
      </p:sp>
      <p:sp>
        <p:nvSpPr>
          <p:cNvPr id="5" name="TextBox 4">
            <a:extLst>
              <a:ext uri="{FF2B5EF4-FFF2-40B4-BE49-F238E27FC236}">
                <a16:creationId xmlns:a16="http://schemas.microsoft.com/office/drawing/2014/main" id="{9CA0695E-4AF5-AB77-1B82-7730732E3A64}"/>
              </a:ext>
            </a:extLst>
          </p:cNvPr>
          <p:cNvSpPr txBox="1"/>
          <p:nvPr/>
        </p:nvSpPr>
        <p:spPr>
          <a:xfrm>
            <a:off x="239486" y="2764971"/>
            <a:ext cx="4234543" cy="369332"/>
          </a:xfrm>
          <a:prstGeom prst="rect">
            <a:avLst/>
          </a:prstGeom>
          <a:noFill/>
        </p:spPr>
        <p:txBody>
          <a:bodyPr wrap="square" rtlCol="0">
            <a:spAutoFit/>
          </a:bodyPr>
          <a:lstStyle/>
          <a:p>
            <a:r>
              <a:rPr lang="en-IN" b="1" dirty="0">
                <a:solidFill>
                  <a:schemeClr val="accent4"/>
                </a:solidFill>
                <a:latin typeface="Ink Free" panose="03080402000500000000" pitchFamily="66" charset="0"/>
              </a:rPr>
              <a:t>Analysis by longitude :</a:t>
            </a:r>
          </a:p>
        </p:txBody>
      </p:sp>
      <p:sp>
        <p:nvSpPr>
          <p:cNvPr id="6" name="TextBox 5">
            <a:extLst>
              <a:ext uri="{FF2B5EF4-FFF2-40B4-BE49-F238E27FC236}">
                <a16:creationId xmlns:a16="http://schemas.microsoft.com/office/drawing/2014/main" id="{B274D535-3BAD-D9D1-6B55-1CB2AE5FB836}"/>
              </a:ext>
            </a:extLst>
          </p:cNvPr>
          <p:cNvSpPr txBox="1"/>
          <p:nvPr/>
        </p:nvSpPr>
        <p:spPr>
          <a:xfrm>
            <a:off x="239486" y="3429000"/>
            <a:ext cx="5181600" cy="1200329"/>
          </a:xfrm>
          <a:prstGeom prst="rect">
            <a:avLst/>
          </a:prstGeom>
          <a:noFill/>
        </p:spPr>
        <p:txBody>
          <a:bodyPr wrap="square" rtlCol="0">
            <a:spAutoFit/>
          </a:bodyPr>
          <a:lstStyle/>
          <a:p>
            <a:pPr marL="285750" indent="-285750">
              <a:buFont typeface="Wingdings" panose="05000000000000000000" pitchFamily="2" charset="2"/>
              <a:buChar char="v"/>
            </a:pPr>
            <a:r>
              <a:rPr lang="en-IN" b="1" dirty="0">
                <a:latin typeface="Baskerville Old Face" panose="02020602080505020303" pitchFamily="18" charset="0"/>
              </a:rPr>
              <a:t>Most of the properties are located between 4.400140 and 4.424660</a:t>
            </a:r>
          </a:p>
          <a:p>
            <a:pPr marL="285750" indent="-285750">
              <a:buFont typeface="Wingdings" panose="05000000000000000000" pitchFamily="2" charset="2"/>
              <a:buChar char="v"/>
            </a:pPr>
            <a:r>
              <a:rPr lang="en-IN" b="1" dirty="0">
                <a:latin typeface="Baskerville Old Face" panose="02020602080505020303" pitchFamily="18" charset="0"/>
              </a:rPr>
              <a:t>Prices of the properties are relatively high between the longitudes</a:t>
            </a:r>
          </a:p>
        </p:txBody>
      </p:sp>
      <p:pic>
        <p:nvPicPr>
          <p:cNvPr id="1026" name="Picture 2">
            <a:extLst>
              <a:ext uri="{FF2B5EF4-FFF2-40B4-BE49-F238E27FC236}">
                <a16:creationId xmlns:a16="http://schemas.microsoft.com/office/drawing/2014/main" id="{8303D030-5D95-5CEA-219C-3EA2D72F11C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21086" y="1933677"/>
            <a:ext cx="6605589" cy="41909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3351964"/>
      </p:ext>
    </p:extLst>
  </p:cSld>
  <p:clrMapOvr>
    <a:masterClrMapping/>
  </p:clrMapOvr>
</p:sld>
</file>

<file path=ppt/theme/theme1.xml><?xml version="1.0" encoding="utf-8"?>
<a:theme xmlns:a="http://schemas.openxmlformats.org/drawingml/2006/main" name="RetrospectVTI">
  <a:themeElements>
    <a:clrScheme name="">
      <a:dk1>
        <a:srgbClr val="000000"/>
      </a:dk1>
      <a:lt1>
        <a:srgbClr val="FFFFFF"/>
      </a:lt1>
      <a:dk2>
        <a:srgbClr val="243541"/>
      </a:dk2>
      <a:lt2>
        <a:srgbClr val="E2E5E8"/>
      </a:lt2>
      <a:accent1>
        <a:srgbClr val="E88B33"/>
      </a:accent1>
      <a:accent2>
        <a:srgbClr val="AEA33A"/>
      </a:accent2>
      <a:accent3>
        <a:srgbClr val="8CAB4A"/>
      </a:accent3>
      <a:accent4>
        <a:srgbClr val="57B636"/>
      </a:accent4>
      <a:accent5>
        <a:srgbClr val="2EBA43"/>
      </a:accent5>
      <a:accent6>
        <a:srgbClr val="33B67D"/>
      </a:accent6>
      <a:hlink>
        <a:srgbClr val="5F84A8"/>
      </a:hlink>
      <a:folHlink>
        <a:srgbClr val="7F7F7F"/>
      </a:folHlink>
    </a:clrScheme>
    <a:fontScheme name="Retrospect">
      <a:majorFont>
        <a:latin typeface="Georgia Pro Cond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Speak Pro"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Override1.xml><?xml version="1.0" encoding="utf-8"?>
<a:themeOverride xmlns:a="http://schemas.openxmlformats.org/drawingml/2006/main">
  <a:clrScheme name="Custom 40">
    <a:dk1>
      <a:sysClr val="windowText" lastClr="000000"/>
    </a:dk1>
    <a:lt1>
      <a:sysClr val="window" lastClr="FFFFFF"/>
    </a:lt1>
    <a:dk2>
      <a:srgbClr val="545D57"/>
    </a:dk2>
    <a:lt2>
      <a:srgbClr val="EBEBE8"/>
    </a:lt2>
    <a:accent1>
      <a:srgbClr val="579858"/>
    </a:accent1>
    <a:accent2>
      <a:srgbClr val="ED583E"/>
    </a:accent2>
    <a:accent3>
      <a:srgbClr val="D3BA59"/>
    </a:accent3>
    <a:accent4>
      <a:srgbClr val="4C94AC"/>
    </a:accent4>
    <a:accent5>
      <a:srgbClr val="A09E84"/>
    </a:accent5>
    <a:accent6>
      <a:srgbClr val="FC7D4A"/>
    </a:accent6>
    <a:hlink>
      <a:srgbClr val="04A2DA"/>
    </a:hlink>
    <a:folHlink>
      <a:srgbClr val="808080"/>
    </a:folHlink>
  </a:clrScheme>
</a:themeOverride>
</file>

<file path=ppt/theme/themeOverride2.xml><?xml version="1.0" encoding="utf-8"?>
<a:themeOverride xmlns:a="http://schemas.openxmlformats.org/drawingml/2006/main">
  <a:clrScheme name="Custom 40">
    <a:dk1>
      <a:sysClr val="windowText" lastClr="000000"/>
    </a:dk1>
    <a:lt1>
      <a:sysClr val="window" lastClr="FFFFFF"/>
    </a:lt1>
    <a:dk2>
      <a:srgbClr val="545D57"/>
    </a:dk2>
    <a:lt2>
      <a:srgbClr val="EBEBE8"/>
    </a:lt2>
    <a:accent1>
      <a:srgbClr val="579858"/>
    </a:accent1>
    <a:accent2>
      <a:srgbClr val="ED583E"/>
    </a:accent2>
    <a:accent3>
      <a:srgbClr val="D3BA59"/>
    </a:accent3>
    <a:accent4>
      <a:srgbClr val="4C94AC"/>
    </a:accent4>
    <a:accent5>
      <a:srgbClr val="A09E84"/>
    </a:accent5>
    <a:accent6>
      <a:srgbClr val="FC7D4A"/>
    </a:accent6>
    <a:hlink>
      <a:srgbClr val="04A2DA"/>
    </a:hlink>
    <a:folHlink>
      <a:srgbClr val="80808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31F006B4-A9E1-4F39-85C8-FB836F919348}">
  <ds:schemaRefs>
    <ds:schemaRef ds:uri="http://schemas.microsoft.com/sharepoint/v3/contenttype/forms"/>
  </ds:schemaRefs>
</ds:datastoreItem>
</file>

<file path=customXml/itemProps2.xml><?xml version="1.0" encoding="utf-8"?>
<ds:datastoreItem xmlns:ds="http://schemas.openxmlformats.org/officeDocument/2006/customXml" ds:itemID="{16377351-63A1-4C2E-8C9A-66CDD70F16A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F3CD65D-61A5-43C9-A837-6EC73C7DA8AB}">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{0F09421F-82C4-42FF-A822-66E8F95780E2}tf11437505_win32</Template>
  <TotalTime>152</TotalTime>
  <Words>1385</Words>
  <Application>Microsoft Office PowerPoint</Application>
  <PresentationFormat>Widescreen</PresentationFormat>
  <Paragraphs>92</Paragraphs>
  <Slides>17</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17</vt:i4>
      </vt:variant>
    </vt:vector>
  </HeadingPairs>
  <TitlesOfParts>
    <vt:vector size="27" baseType="lpstr">
      <vt:lpstr>Algerian</vt:lpstr>
      <vt:lpstr>Arial</vt:lpstr>
      <vt:lpstr>Baskerville Old Face</vt:lpstr>
      <vt:lpstr>Calibri</vt:lpstr>
      <vt:lpstr>Georgia Pro Cond Light</vt:lpstr>
      <vt:lpstr>Helvetica Neue</vt:lpstr>
      <vt:lpstr>Ink Free</vt:lpstr>
      <vt:lpstr>Speak Pro</vt:lpstr>
      <vt:lpstr>Wingdings</vt:lpstr>
      <vt:lpstr>RetrospectVTI</vt:lpstr>
      <vt:lpstr>Air bnb Analysis</vt:lpstr>
      <vt:lpstr>PowerPoint Presentation</vt:lpstr>
      <vt:lpstr>Data Understanding and feature creation (Task 1):</vt:lpstr>
      <vt:lpstr>Data Understanding and feature creation (Task 1):</vt:lpstr>
      <vt:lpstr>Data Understanding and feature creation (Task 1):</vt:lpstr>
      <vt:lpstr>Data Understanding and feature creation (Task 1):</vt:lpstr>
      <vt:lpstr>Variable profiling and checking relationship between variables (Task 2) :</vt:lpstr>
      <vt:lpstr>Variable profiling and checking relationship between variables (Task 2) :</vt:lpstr>
      <vt:lpstr>Variable profiling and checking relationship between variables (Task 2) :</vt:lpstr>
      <vt:lpstr>Variable profiling and checking relationship between variables (Task 2) :</vt:lpstr>
      <vt:lpstr>Variable profiling and checking relationship between variables (Task 2) :</vt:lpstr>
      <vt:lpstr>Variable profiling and checking relationship between variables (Task 2) :</vt:lpstr>
      <vt:lpstr>Variable profiling and checking relationship between variables (Task 2) :</vt:lpstr>
      <vt:lpstr>Modelling and insights (Task 2):</vt:lpstr>
      <vt:lpstr>Modelling and insights (Task 2):</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myna nivas</dc:creator>
  <cp:lastModifiedBy>myna nivas</cp:lastModifiedBy>
  <cp:revision>1</cp:revision>
  <dcterms:created xsi:type="dcterms:W3CDTF">2024-07-07T07:50:42Z</dcterms:created>
  <dcterms:modified xsi:type="dcterms:W3CDTF">2024-07-07T10:23:02Z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