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1"/>
  </p:sldMasterIdLst>
  <p:notesMasterIdLst>
    <p:notesMasterId r:id="rId36"/>
  </p:notesMasterIdLst>
  <p:handoutMasterIdLst>
    <p:handoutMasterId r:id="rId3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75" r:id="rId22"/>
    <p:sldId id="287" r:id="rId23"/>
    <p:sldId id="289" r:id="rId24"/>
    <p:sldId id="290" r:id="rId25"/>
    <p:sldId id="288" r:id="rId26"/>
    <p:sldId id="277" r:id="rId27"/>
    <p:sldId id="276" r:id="rId28"/>
    <p:sldId id="282" r:id="rId29"/>
    <p:sldId id="283" r:id="rId30"/>
    <p:sldId id="284" r:id="rId31"/>
    <p:sldId id="285" r:id="rId32"/>
    <p:sldId id="286" r:id="rId33"/>
    <p:sldId id="281" r:id="rId34"/>
    <p:sldId id="28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FBB8DD-6D99-4031-A7C5-43088A45C020}" type="datetimeFigureOut">
              <a:rPr lang="en-IN" smtClean="0"/>
              <a:t>26-10-2020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C805CF-FAC9-49BF-B926-373A4745D4F3}" type="slidenum">
              <a:rPr lang="en-IN" smtClean="0"/>
              <a:t>‹#›</a:t>
            </a:fld>
            <a:endParaRPr lang="en-IN"/>
          </a:p>
        </p:txBody>
      </p:sp>
    </p:spTree>
    <p:extLst>
      <p:ext uri="{BB962C8B-B14F-4D97-AF65-F5344CB8AC3E}">
        <p14:creationId xmlns:p14="http://schemas.microsoft.com/office/powerpoint/2010/main" val="30332661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8CF814-32DB-4389-AA83-B84E26A2CAC2}" type="datetimeFigureOut">
              <a:rPr lang="en-IN" smtClean="0"/>
              <a:t>26-10-2020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45CC5-720B-4CE2-9076-4F314FBD05BA}" type="slidenum">
              <a:rPr lang="en-IN" smtClean="0"/>
              <a:t>‹#›</a:t>
            </a:fld>
            <a:endParaRPr lang="en-IN"/>
          </a:p>
        </p:txBody>
      </p:sp>
    </p:spTree>
    <p:extLst>
      <p:ext uri="{BB962C8B-B14F-4D97-AF65-F5344CB8AC3E}">
        <p14:creationId xmlns:p14="http://schemas.microsoft.com/office/powerpoint/2010/main" val="173898109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Credit EDA Case Study</a:t>
            </a:r>
            <a:endParaRPr lang="en-US" dirty="0"/>
          </a:p>
        </p:txBody>
      </p:sp>
      <p:sp>
        <p:nvSpPr>
          <p:cNvPr id="5" name="Footer Placeholder 4"/>
          <p:cNvSpPr>
            <a:spLocks noGrp="1"/>
          </p:cNvSpPr>
          <p:nvPr>
            <p:ph type="ftr" sz="quarter" idx="11"/>
          </p:nvPr>
        </p:nvSpPr>
        <p:spPr/>
        <p:txBody>
          <a:bodyPr/>
          <a:lstStyle/>
          <a:p>
            <a:r>
              <a:rPr lang="en-US" smtClean="0"/>
              <a:t>Prepared By: Utkarsh Upadhyay &amp; Mayank Singh Soni</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Credit EDA Case Study</a:t>
            </a:r>
            <a:endParaRPr lang="en-US" dirty="0"/>
          </a:p>
        </p:txBody>
      </p:sp>
      <p:sp>
        <p:nvSpPr>
          <p:cNvPr id="5" name="Footer Placeholder 4"/>
          <p:cNvSpPr>
            <a:spLocks noGrp="1"/>
          </p:cNvSpPr>
          <p:nvPr>
            <p:ph type="ftr" sz="quarter" idx="11"/>
          </p:nvPr>
        </p:nvSpPr>
        <p:spPr/>
        <p:txBody>
          <a:bodyPr/>
          <a:lstStyle/>
          <a:p>
            <a:r>
              <a:rPr lang="en-US" smtClean="0"/>
              <a:t>Prepared By: Utkarsh Upadhyay &amp; Mayank Singh Soni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Credit EDA Case Study</a:t>
            </a:r>
            <a:endParaRPr lang="en-US" dirty="0"/>
          </a:p>
        </p:txBody>
      </p:sp>
      <p:sp>
        <p:nvSpPr>
          <p:cNvPr id="5" name="Footer Placeholder 4"/>
          <p:cNvSpPr>
            <a:spLocks noGrp="1"/>
          </p:cNvSpPr>
          <p:nvPr>
            <p:ph type="ftr" sz="quarter" idx="11"/>
          </p:nvPr>
        </p:nvSpPr>
        <p:spPr/>
        <p:txBody>
          <a:bodyPr/>
          <a:lstStyle/>
          <a:p>
            <a:r>
              <a:rPr lang="en-US" smtClean="0"/>
              <a:t>Prepared By: Utkarsh Upadhyay &amp; Mayank Singh Soni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Credit EDA Case Study</a:t>
            </a:r>
            <a:endParaRPr lang="en-US" dirty="0"/>
          </a:p>
        </p:txBody>
      </p:sp>
      <p:sp>
        <p:nvSpPr>
          <p:cNvPr id="5" name="Footer Placeholder 4"/>
          <p:cNvSpPr>
            <a:spLocks noGrp="1"/>
          </p:cNvSpPr>
          <p:nvPr>
            <p:ph type="ftr" sz="quarter" idx="11"/>
          </p:nvPr>
        </p:nvSpPr>
        <p:spPr/>
        <p:txBody>
          <a:bodyPr/>
          <a:lstStyle/>
          <a:p>
            <a:r>
              <a:rPr lang="en-US" smtClean="0"/>
              <a:t>Prepared By: Utkarsh Upadhyay &amp; Mayank Singh Soni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r>
              <a:rPr lang="en-US" smtClean="0"/>
              <a:t>Credit EDA Case Study</a:t>
            </a:r>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smtClean="0"/>
              <a:t>Prepared By: Utkarsh Upadhyay &amp; Mayank Singh Soni</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Credit EDA Case Study</a:t>
            </a:r>
            <a:endParaRPr lang="en-US" dirty="0"/>
          </a:p>
        </p:txBody>
      </p:sp>
      <p:sp>
        <p:nvSpPr>
          <p:cNvPr id="8" name="Footer Placeholder 7"/>
          <p:cNvSpPr>
            <a:spLocks noGrp="1"/>
          </p:cNvSpPr>
          <p:nvPr>
            <p:ph type="ftr" sz="quarter" idx="11"/>
          </p:nvPr>
        </p:nvSpPr>
        <p:spPr/>
        <p:txBody>
          <a:bodyPr/>
          <a:lstStyle/>
          <a:p>
            <a:r>
              <a:rPr lang="en-US" smtClean="0"/>
              <a:t>Prepared By: Utkarsh Upadhyay &amp; Mayank Singh Soni</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Credit EDA Case Study</a:t>
            </a:r>
            <a:endParaRPr lang="en-US" dirty="0"/>
          </a:p>
        </p:txBody>
      </p:sp>
      <p:sp>
        <p:nvSpPr>
          <p:cNvPr id="4" name="Footer Placeholder 3"/>
          <p:cNvSpPr>
            <a:spLocks noGrp="1"/>
          </p:cNvSpPr>
          <p:nvPr>
            <p:ph type="ftr" sz="quarter" idx="11"/>
          </p:nvPr>
        </p:nvSpPr>
        <p:spPr/>
        <p:txBody>
          <a:bodyPr/>
          <a:lstStyle/>
          <a:p>
            <a:r>
              <a:rPr lang="en-US" smtClean="0"/>
              <a:t>Prepared By: Utkarsh Upadhyay &amp; Mayank Singh Soni</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Credit EDA Case Study</a:t>
            </a:r>
            <a:endParaRPr lang="en-US" dirty="0"/>
          </a:p>
        </p:txBody>
      </p:sp>
      <p:sp>
        <p:nvSpPr>
          <p:cNvPr id="3" name="Footer Placeholder 2"/>
          <p:cNvSpPr>
            <a:spLocks noGrp="1"/>
          </p:cNvSpPr>
          <p:nvPr>
            <p:ph type="ftr" sz="quarter" idx="11"/>
          </p:nvPr>
        </p:nvSpPr>
        <p:spPr/>
        <p:txBody>
          <a:bodyPr/>
          <a:lstStyle/>
          <a:p>
            <a:r>
              <a:rPr lang="en-US" smtClean="0"/>
              <a:t>Prepared By: Utkarsh Upadhyay &amp; Mayank Singh Soni</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Credit EDA Case Study</a:t>
            </a:r>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r>
              <a:rPr lang="en-US" smtClean="0"/>
              <a:t>Credit EDA Case Study</a:t>
            </a:r>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smtClean="0"/>
              <a:t>Prepared By: Utkarsh Upadhyay &amp; Mayank Singh Soni</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5400" dirty="0" smtClean="0"/>
              <a:t>Credit EDA Case Study</a:t>
            </a:r>
            <a:br>
              <a:rPr lang="en-IN" sz="5400" dirty="0" smtClean="0"/>
            </a:br>
            <a:r>
              <a:rPr lang="en-IN" sz="3200" dirty="0" smtClean="0"/>
              <a:t>(Group Case Study 1)</a:t>
            </a:r>
            <a:endParaRPr lang="en-IN" sz="5400" dirty="0"/>
          </a:p>
        </p:txBody>
      </p:sp>
      <p:sp>
        <p:nvSpPr>
          <p:cNvPr id="3" name="Subtitle 2"/>
          <p:cNvSpPr>
            <a:spLocks noGrp="1"/>
          </p:cNvSpPr>
          <p:nvPr>
            <p:ph type="subTitle" idx="1"/>
          </p:nvPr>
        </p:nvSpPr>
        <p:spPr>
          <a:xfrm>
            <a:off x="1069848" y="4389119"/>
            <a:ext cx="7891272" cy="1288349"/>
          </a:xfrm>
        </p:spPr>
        <p:txBody>
          <a:bodyPr>
            <a:normAutofit lnSpcReduction="10000"/>
          </a:bodyPr>
          <a:lstStyle/>
          <a:p>
            <a:r>
              <a:rPr lang="en-IN" dirty="0" smtClean="0"/>
              <a:t>Prepared by:-</a:t>
            </a:r>
          </a:p>
          <a:p>
            <a:r>
              <a:rPr lang="en-IN" dirty="0" err="1" smtClean="0"/>
              <a:t>Utkarsh</a:t>
            </a:r>
            <a:r>
              <a:rPr lang="en-IN" dirty="0" smtClean="0"/>
              <a:t> Upadhyay</a:t>
            </a:r>
          </a:p>
          <a:p>
            <a:r>
              <a:rPr lang="en-IN" dirty="0" smtClean="0"/>
              <a:t>Mayank Singh Soni</a:t>
            </a:r>
            <a:endParaRPr lang="en-IN" dirty="0"/>
          </a:p>
        </p:txBody>
      </p:sp>
    </p:spTree>
    <p:extLst>
      <p:ext uri="{BB962C8B-B14F-4D97-AF65-F5344CB8AC3E}">
        <p14:creationId xmlns:p14="http://schemas.microsoft.com/office/powerpoint/2010/main" val="3567630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Distribution for previous annuity amount</a:t>
            </a:r>
            <a:endParaRPr lang="en-IN" dirty="0"/>
          </a:p>
        </p:txBody>
      </p:sp>
      <p:pic>
        <p:nvPicPr>
          <p:cNvPr id="7" name="Content Placeholder 6"/>
          <p:cNvPicPr>
            <a:picLocks noGrp="1" noChangeAspect="1"/>
          </p:cNvPicPr>
          <p:nvPr>
            <p:ph idx="1"/>
          </p:nvPr>
        </p:nvPicPr>
        <p:blipFill>
          <a:blip r:embed="rId2"/>
          <a:stretch>
            <a:fillRect/>
          </a:stretch>
        </p:blipFill>
        <p:spPr>
          <a:xfrm>
            <a:off x="496142" y="1719617"/>
            <a:ext cx="7468282" cy="3432909"/>
          </a:xfrm>
          <a:prstGeom prst="rect">
            <a:avLst/>
          </a:prstGeom>
        </p:spPr>
      </p:pic>
      <p:sp>
        <p:nvSpPr>
          <p:cNvPr id="4" name="Text Placeholder 3"/>
          <p:cNvSpPr>
            <a:spLocks noGrp="1"/>
          </p:cNvSpPr>
          <p:nvPr>
            <p:ph type="body" sz="half" idx="2"/>
          </p:nvPr>
        </p:nvSpPr>
        <p:spPr/>
        <p:txBody>
          <a:bodyPr/>
          <a:lstStyle/>
          <a:p>
            <a:endParaRPr lang="en-IN" dirty="0" smtClean="0"/>
          </a:p>
          <a:p>
            <a:pPr marL="285750" indent="-285750">
              <a:buFont typeface="Arial" panose="020B0604020202020204" pitchFamily="34" charset="0"/>
              <a:buChar char="•"/>
            </a:pPr>
            <a:r>
              <a:rPr lang="en-IN" sz="1600" b="1" dirty="0" smtClean="0"/>
              <a:t>There are outliers in the previous annuity amount data but annuity amount is also varies from applicant repaying capabilities (High wages/salaried person can afford high annuity amount)</a:t>
            </a:r>
          </a:p>
          <a:p>
            <a:pPr marL="285750" indent="-285750">
              <a:buFont typeface="Arial" panose="020B0604020202020204" pitchFamily="34" charset="0"/>
              <a:buChar char="•"/>
            </a:pPr>
            <a:r>
              <a:rPr lang="en-IN" sz="1600" b="1" dirty="0" smtClean="0"/>
              <a:t>It is better to be capped or binned</a:t>
            </a:r>
            <a:endParaRPr lang="en-IN" sz="1600"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spTree>
    <p:extLst>
      <p:ext uri="{BB962C8B-B14F-4D97-AF65-F5344CB8AC3E}">
        <p14:creationId xmlns:p14="http://schemas.microsoft.com/office/powerpoint/2010/main" val="346942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Distribution for previous credit amount</a:t>
            </a:r>
            <a:endParaRPr lang="en-IN" dirty="0"/>
          </a:p>
        </p:txBody>
      </p:sp>
      <p:pic>
        <p:nvPicPr>
          <p:cNvPr id="7" name="Content Placeholder 6"/>
          <p:cNvPicPr>
            <a:picLocks noGrp="1" noChangeAspect="1"/>
          </p:cNvPicPr>
          <p:nvPr>
            <p:ph idx="1"/>
          </p:nvPr>
        </p:nvPicPr>
        <p:blipFill>
          <a:blip r:embed="rId2"/>
          <a:stretch>
            <a:fillRect/>
          </a:stretch>
        </p:blipFill>
        <p:spPr>
          <a:xfrm>
            <a:off x="230362" y="1595424"/>
            <a:ext cx="7815950" cy="3920746"/>
          </a:xfrm>
          <a:prstGeom prst="rect">
            <a:avLst/>
          </a:prstGeom>
        </p:spPr>
      </p:pic>
      <p:sp>
        <p:nvSpPr>
          <p:cNvPr id="4" name="Text Placeholder 3"/>
          <p:cNvSpPr>
            <a:spLocks noGrp="1"/>
          </p:cNvSpPr>
          <p:nvPr>
            <p:ph type="body" sz="half" idx="2"/>
          </p:nvPr>
        </p:nvSpPr>
        <p:spPr/>
        <p:txBody>
          <a:bodyPr/>
          <a:lstStyle/>
          <a:p>
            <a:endParaRPr lang="en-IN" dirty="0" smtClean="0"/>
          </a:p>
          <a:p>
            <a:pPr marL="285750" indent="-285750">
              <a:buFont typeface="Arial" panose="020B0604020202020204" pitchFamily="34" charset="0"/>
              <a:buChar char="•"/>
            </a:pPr>
            <a:r>
              <a:rPr lang="en-IN" sz="1600" b="1" dirty="0"/>
              <a:t>There are outliers in the previous </a:t>
            </a:r>
            <a:r>
              <a:rPr lang="en-IN" sz="1600" b="1" dirty="0" smtClean="0"/>
              <a:t>credit </a:t>
            </a:r>
            <a:r>
              <a:rPr lang="en-IN" sz="1600" b="1" dirty="0"/>
              <a:t>amount data but </a:t>
            </a:r>
            <a:r>
              <a:rPr lang="en-IN" sz="1600" b="1" dirty="0" smtClean="0"/>
              <a:t>credit </a:t>
            </a:r>
            <a:r>
              <a:rPr lang="en-IN" sz="1600" b="1" dirty="0"/>
              <a:t>amount is also varies from applicant repaying capabilities (High wages/salaried person can </a:t>
            </a:r>
            <a:r>
              <a:rPr lang="en-IN" sz="1600" b="1" dirty="0" smtClean="0"/>
              <a:t>afford to </a:t>
            </a:r>
            <a:r>
              <a:rPr lang="en-IN" sz="1600" b="1" dirty="0"/>
              <a:t>high </a:t>
            </a:r>
            <a:r>
              <a:rPr lang="en-IN" sz="1600" b="1" dirty="0" smtClean="0"/>
              <a:t>repay amount</a:t>
            </a:r>
            <a:r>
              <a:rPr lang="en-IN" sz="1600" b="1" dirty="0"/>
              <a:t>)</a:t>
            </a:r>
          </a:p>
          <a:p>
            <a:pPr marL="285750" indent="-285750">
              <a:buFont typeface="Arial" panose="020B0604020202020204" pitchFamily="34" charset="0"/>
              <a:buChar char="•"/>
            </a:pPr>
            <a:r>
              <a:rPr lang="en-IN" sz="1600" b="1" dirty="0"/>
              <a:t>It is better to be capped or </a:t>
            </a:r>
            <a:r>
              <a:rPr lang="en-IN" sz="1600" b="1" dirty="0" smtClean="0"/>
              <a:t>binned</a:t>
            </a:r>
            <a:endParaRPr lang="en-IN" sz="1600"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spTree>
    <p:extLst>
      <p:ext uri="{BB962C8B-B14F-4D97-AF65-F5344CB8AC3E}">
        <p14:creationId xmlns:p14="http://schemas.microsoft.com/office/powerpoint/2010/main" val="1396802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Distribution for previous payment count</a:t>
            </a:r>
            <a:endParaRPr lang="en-IN" dirty="0"/>
          </a:p>
        </p:txBody>
      </p:sp>
      <p:pic>
        <p:nvPicPr>
          <p:cNvPr id="7" name="Content Placeholder 6"/>
          <p:cNvPicPr>
            <a:picLocks noGrp="1" noChangeAspect="1"/>
          </p:cNvPicPr>
          <p:nvPr>
            <p:ph idx="1"/>
          </p:nvPr>
        </p:nvPicPr>
        <p:blipFill>
          <a:blip r:embed="rId2"/>
          <a:stretch>
            <a:fillRect/>
          </a:stretch>
        </p:blipFill>
        <p:spPr>
          <a:xfrm>
            <a:off x="379722" y="1575634"/>
            <a:ext cx="7584702" cy="3835376"/>
          </a:xfrm>
          <a:prstGeom prst="rect">
            <a:avLst/>
          </a:prstGeom>
        </p:spPr>
      </p:pic>
      <p:sp>
        <p:nvSpPr>
          <p:cNvPr id="4" name="Text Placeholder 3"/>
          <p:cNvSpPr>
            <a:spLocks noGrp="1"/>
          </p:cNvSpPr>
          <p:nvPr>
            <p:ph type="body" sz="half" idx="2"/>
          </p:nvPr>
        </p:nvSpPr>
        <p:spPr/>
        <p:txBody>
          <a:bodyPr/>
          <a:lstStyle/>
          <a:p>
            <a:endParaRPr lang="en-IN" dirty="0" smtClean="0"/>
          </a:p>
          <a:p>
            <a:pPr marL="285750" indent="-285750">
              <a:buFont typeface="Arial" panose="020B0604020202020204" pitchFamily="34" charset="0"/>
              <a:buChar char="•"/>
            </a:pPr>
            <a:r>
              <a:rPr lang="en-IN" sz="1600" b="1" dirty="0" smtClean="0"/>
              <a:t>There exist outliers in the data.</a:t>
            </a:r>
          </a:p>
          <a:p>
            <a:pPr marL="285750" indent="-285750">
              <a:buFont typeface="Arial" panose="020B0604020202020204" pitchFamily="34" charset="0"/>
              <a:buChar char="•"/>
            </a:pPr>
            <a:r>
              <a:rPr lang="en-IN" sz="1600" b="1" dirty="0" smtClean="0"/>
              <a:t>These are outliers are practically possible as a person can have long term EMIs for low EMI cost.</a:t>
            </a:r>
            <a:endParaRPr lang="en-IN" sz="1600"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spTree>
    <p:extLst>
      <p:ext uri="{BB962C8B-B14F-4D97-AF65-F5344CB8AC3E}">
        <p14:creationId xmlns:p14="http://schemas.microsoft.com/office/powerpoint/2010/main" val="845823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Distribution for Previous Contract Type</a:t>
            </a:r>
            <a:endParaRPr lang="en-IN" dirty="0"/>
          </a:p>
        </p:txBody>
      </p:sp>
      <p:pic>
        <p:nvPicPr>
          <p:cNvPr id="7" name="Content Placeholder 6"/>
          <p:cNvPicPr>
            <a:picLocks noGrp="1" noChangeAspect="1"/>
          </p:cNvPicPr>
          <p:nvPr>
            <p:ph idx="1"/>
          </p:nvPr>
        </p:nvPicPr>
        <p:blipFill>
          <a:blip r:embed="rId2"/>
          <a:stretch>
            <a:fillRect/>
          </a:stretch>
        </p:blipFill>
        <p:spPr>
          <a:xfrm>
            <a:off x="888671" y="1310184"/>
            <a:ext cx="6726578" cy="4107194"/>
          </a:xfrm>
          <a:prstGeom prst="rect">
            <a:avLst/>
          </a:prstGeom>
        </p:spPr>
      </p:pic>
      <p:sp>
        <p:nvSpPr>
          <p:cNvPr id="4" name="Text Placeholder 3"/>
          <p:cNvSpPr>
            <a:spLocks noGrp="1"/>
          </p:cNvSpPr>
          <p:nvPr>
            <p:ph type="body" sz="half" idx="2"/>
          </p:nvPr>
        </p:nvSpPr>
        <p:spPr/>
        <p:txBody>
          <a:bodyPr/>
          <a:lstStyle/>
          <a:p>
            <a:endParaRPr lang="en-IN" b="1" dirty="0" smtClean="0"/>
          </a:p>
          <a:p>
            <a:pPr marL="285750" indent="-285750">
              <a:buFont typeface="Arial" panose="020B0604020202020204" pitchFamily="34" charset="0"/>
              <a:buChar char="•"/>
            </a:pPr>
            <a:r>
              <a:rPr lang="en-IN" sz="1600" b="1" dirty="0" smtClean="0"/>
              <a:t>Clearly visible that there exist high number of consumers loans as compared to any other loans.</a:t>
            </a:r>
            <a:endParaRPr lang="en-IN" sz="1600"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spTree>
    <p:extLst>
      <p:ext uri="{BB962C8B-B14F-4D97-AF65-F5344CB8AC3E}">
        <p14:creationId xmlns:p14="http://schemas.microsoft.com/office/powerpoint/2010/main" val="181162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Distribution for </a:t>
            </a:r>
            <a:endParaRPr lang="en-IN" dirty="0"/>
          </a:p>
        </p:txBody>
      </p:sp>
      <p:pic>
        <p:nvPicPr>
          <p:cNvPr id="7" name="Content Placeholder 6"/>
          <p:cNvPicPr>
            <a:picLocks noGrp="1" noChangeAspect="1"/>
          </p:cNvPicPr>
          <p:nvPr>
            <p:ph idx="1"/>
          </p:nvPr>
        </p:nvPicPr>
        <p:blipFill>
          <a:blip r:embed="rId2"/>
          <a:stretch>
            <a:fillRect/>
          </a:stretch>
        </p:blipFill>
        <p:spPr>
          <a:xfrm>
            <a:off x="591441" y="1160060"/>
            <a:ext cx="7004937" cy="4288737"/>
          </a:xfrm>
          <a:prstGeom prst="rect">
            <a:avLst/>
          </a:prstGeom>
        </p:spPr>
      </p:pic>
      <p:sp>
        <p:nvSpPr>
          <p:cNvPr id="4" name="Text Placeholder 3"/>
          <p:cNvSpPr>
            <a:spLocks noGrp="1"/>
          </p:cNvSpPr>
          <p:nvPr>
            <p:ph type="body" sz="half" idx="2"/>
          </p:nvPr>
        </p:nvSpPr>
        <p:spPr/>
        <p:txBody>
          <a:bodyPr/>
          <a:lstStyle/>
          <a:p>
            <a:endParaRPr lang="en-IN" dirty="0" smtClean="0"/>
          </a:p>
          <a:p>
            <a:pPr marL="285750" indent="-285750">
              <a:buFont typeface="Arial" panose="020B0604020202020204" pitchFamily="34" charset="0"/>
              <a:buChar char="•"/>
            </a:pPr>
            <a:r>
              <a:rPr lang="en-IN" sz="1600" b="1" dirty="0" smtClean="0"/>
              <a:t>There are less loan application start on Sunday as compared to any other day.</a:t>
            </a:r>
          </a:p>
          <a:p>
            <a:pPr marL="285750" indent="-285750">
              <a:buFont typeface="Arial" panose="020B0604020202020204" pitchFamily="34" charset="0"/>
              <a:buChar char="•"/>
            </a:pPr>
            <a:r>
              <a:rPr lang="en-IN" sz="1600" b="1" dirty="0" smtClean="0"/>
              <a:t>All week days have approximately same numbers of process start.</a:t>
            </a:r>
            <a:endParaRPr lang="en-IN" sz="1600"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spTree>
    <p:extLst>
      <p:ext uri="{BB962C8B-B14F-4D97-AF65-F5344CB8AC3E}">
        <p14:creationId xmlns:p14="http://schemas.microsoft.com/office/powerpoint/2010/main" val="3295081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Distribution for previous contract status</a:t>
            </a:r>
            <a:endParaRPr lang="en-IN" dirty="0"/>
          </a:p>
        </p:txBody>
      </p:sp>
      <p:pic>
        <p:nvPicPr>
          <p:cNvPr id="7" name="Content Placeholder 6"/>
          <p:cNvPicPr>
            <a:picLocks noGrp="1" noChangeAspect="1"/>
          </p:cNvPicPr>
          <p:nvPr>
            <p:ph idx="1"/>
          </p:nvPr>
        </p:nvPicPr>
        <p:blipFill>
          <a:blip r:embed="rId2"/>
          <a:stretch>
            <a:fillRect/>
          </a:stretch>
        </p:blipFill>
        <p:spPr>
          <a:xfrm>
            <a:off x="868749" y="1554480"/>
            <a:ext cx="6766422" cy="4118238"/>
          </a:xfrm>
          <a:prstGeom prst="rect">
            <a:avLst/>
          </a:prstGeom>
        </p:spPr>
      </p:pic>
      <p:sp>
        <p:nvSpPr>
          <p:cNvPr id="4" name="Text Placeholder 3"/>
          <p:cNvSpPr>
            <a:spLocks noGrp="1"/>
          </p:cNvSpPr>
          <p:nvPr>
            <p:ph type="body" sz="half" idx="2"/>
          </p:nvPr>
        </p:nvSpPr>
        <p:spPr/>
        <p:txBody>
          <a:bodyPr/>
          <a:lstStyle/>
          <a:p>
            <a:endParaRPr lang="en-IN" dirty="0" smtClean="0"/>
          </a:p>
          <a:p>
            <a:pPr marL="285750" indent="-285750">
              <a:buFont typeface="Arial" panose="020B0604020202020204" pitchFamily="34" charset="0"/>
              <a:buChar char="•"/>
            </a:pPr>
            <a:r>
              <a:rPr lang="en-IN" sz="1600" b="1" dirty="0" smtClean="0"/>
              <a:t>There are high number of approved applications in the previous applications dataset.</a:t>
            </a:r>
            <a:endParaRPr lang="en-IN" sz="1600"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spTree>
    <p:extLst>
      <p:ext uri="{BB962C8B-B14F-4D97-AF65-F5344CB8AC3E}">
        <p14:creationId xmlns:p14="http://schemas.microsoft.com/office/powerpoint/2010/main" val="2978420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Distribution for previous portfolio</a:t>
            </a:r>
            <a:endParaRPr lang="en-IN" dirty="0"/>
          </a:p>
        </p:txBody>
      </p:sp>
      <p:pic>
        <p:nvPicPr>
          <p:cNvPr id="7" name="Content Placeholder 6"/>
          <p:cNvPicPr>
            <a:picLocks noGrp="1" noChangeAspect="1"/>
          </p:cNvPicPr>
          <p:nvPr>
            <p:ph idx="1"/>
          </p:nvPr>
        </p:nvPicPr>
        <p:blipFill>
          <a:blip r:embed="rId2"/>
          <a:stretch>
            <a:fillRect/>
          </a:stretch>
        </p:blipFill>
        <p:spPr>
          <a:xfrm>
            <a:off x="680129" y="1554480"/>
            <a:ext cx="6887390" cy="3851014"/>
          </a:xfrm>
          <a:prstGeom prst="rect">
            <a:avLst/>
          </a:prstGeom>
        </p:spPr>
      </p:pic>
      <p:sp>
        <p:nvSpPr>
          <p:cNvPr id="4" name="Text Placeholder 3"/>
          <p:cNvSpPr>
            <a:spLocks noGrp="1"/>
          </p:cNvSpPr>
          <p:nvPr>
            <p:ph type="body" sz="half" idx="2"/>
          </p:nvPr>
        </p:nvSpPr>
        <p:spPr/>
        <p:txBody>
          <a:bodyPr/>
          <a:lstStyle/>
          <a:p>
            <a:endParaRPr lang="en-IN" dirty="0" smtClean="0"/>
          </a:p>
          <a:p>
            <a:pPr marL="285750" indent="-285750">
              <a:buFont typeface="Arial" panose="020B0604020202020204" pitchFamily="34" charset="0"/>
              <a:buChar char="•"/>
            </a:pPr>
            <a:r>
              <a:rPr lang="en-IN" sz="1600" b="1" dirty="0" smtClean="0"/>
              <a:t>There are high number of POS based portfolio in the previous application dataset.</a:t>
            </a:r>
            <a:endParaRPr lang="en-IN" sz="1600"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spTree>
    <p:extLst>
      <p:ext uri="{BB962C8B-B14F-4D97-AF65-F5344CB8AC3E}">
        <p14:creationId xmlns:p14="http://schemas.microsoft.com/office/powerpoint/2010/main" val="895161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Distribution for previous channel type</a:t>
            </a:r>
            <a:endParaRPr lang="en-IN" dirty="0"/>
          </a:p>
        </p:txBody>
      </p:sp>
      <p:pic>
        <p:nvPicPr>
          <p:cNvPr id="7" name="Content Placeholder 6"/>
          <p:cNvPicPr>
            <a:picLocks noGrp="1" noChangeAspect="1"/>
          </p:cNvPicPr>
          <p:nvPr>
            <p:ph idx="1"/>
          </p:nvPr>
        </p:nvPicPr>
        <p:blipFill>
          <a:blip r:embed="rId2"/>
          <a:stretch>
            <a:fillRect/>
          </a:stretch>
        </p:blipFill>
        <p:spPr>
          <a:xfrm>
            <a:off x="618607" y="1201003"/>
            <a:ext cx="6797178" cy="4513997"/>
          </a:xfrm>
          <a:prstGeom prst="rect">
            <a:avLst/>
          </a:prstGeom>
        </p:spPr>
      </p:pic>
      <p:sp>
        <p:nvSpPr>
          <p:cNvPr id="4" name="Text Placeholder 3"/>
          <p:cNvSpPr>
            <a:spLocks noGrp="1"/>
          </p:cNvSpPr>
          <p:nvPr>
            <p:ph type="body" sz="half" idx="2"/>
          </p:nvPr>
        </p:nvSpPr>
        <p:spPr/>
        <p:txBody>
          <a:bodyPr/>
          <a:lstStyle/>
          <a:p>
            <a:endParaRPr lang="en-IN" dirty="0" smtClean="0"/>
          </a:p>
          <a:p>
            <a:pPr marL="285750" indent="-285750">
              <a:buFont typeface="Arial" panose="020B0604020202020204" pitchFamily="34" charset="0"/>
              <a:buChar char="•"/>
            </a:pPr>
            <a:r>
              <a:rPr lang="en-IN" sz="1600" b="1" dirty="0" smtClean="0"/>
              <a:t>There are high number of Credit and cash offices channel type as compared to any other channel.</a:t>
            </a:r>
            <a:endParaRPr lang="en-IN" sz="1600"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spTree>
    <p:extLst>
      <p:ext uri="{BB962C8B-B14F-4D97-AF65-F5344CB8AC3E}">
        <p14:creationId xmlns:p14="http://schemas.microsoft.com/office/powerpoint/2010/main" val="982435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Distribution for previous yield group</a:t>
            </a:r>
            <a:endParaRPr lang="en-IN" dirty="0"/>
          </a:p>
        </p:txBody>
      </p:sp>
      <p:pic>
        <p:nvPicPr>
          <p:cNvPr id="7" name="Content Placeholder 6"/>
          <p:cNvPicPr>
            <a:picLocks noGrp="1" noChangeAspect="1"/>
          </p:cNvPicPr>
          <p:nvPr>
            <p:ph idx="1"/>
          </p:nvPr>
        </p:nvPicPr>
        <p:blipFill>
          <a:blip r:embed="rId2"/>
          <a:stretch>
            <a:fillRect/>
          </a:stretch>
        </p:blipFill>
        <p:spPr>
          <a:xfrm>
            <a:off x="694590" y="1554480"/>
            <a:ext cx="7114740" cy="4186451"/>
          </a:xfrm>
          <a:prstGeom prst="rect">
            <a:avLst/>
          </a:prstGeom>
        </p:spPr>
      </p:pic>
      <p:sp>
        <p:nvSpPr>
          <p:cNvPr id="4" name="Text Placeholder 3"/>
          <p:cNvSpPr>
            <a:spLocks noGrp="1"/>
          </p:cNvSpPr>
          <p:nvPr>
            <p:ph type="body" sz="half" idx="2"/>
          </p:nvPr>
        </p:nvSpPr>
        <p:spPr/>
        <p:txBody>
          <a:bodyPr/>
          <a:lstStyle/>
          <a:p>
            <a:endParaRPr lang="en-IN" dirty="0" smtClean="0"/>
          </a:p>
          <a:p>
            <a:pPr marL="285750" indent="-285750">
              <a:buFont typeface="Arial" panose="020B0604020202020204" pitchFamily="34" charset="0"/>
              <a:buChar char="•"/>
            </a:pPr>
            <a:r>
              <a:rPr lang="en-IN" sz="1600" b="1" dirty="0" smtClean="0"/>
              <a:t>There are more number of XNA yield group which can be ignored as it is logical not applicable.</a:t>
            </a:r>
          </a:p>
          <a:p>
            <a:pPr marL="285750" indent="-285750">
              <a:buFont typeface="Arial" panose="020B0604020202020204" pitchFamily="34" charset="0"/>
              <a:buChar char="•"/>
            </a:pPr>
            <a:r>
              <a:rPr lang="en-IN" sz="1600" b="1" dirty="0" smtClean="0"/>
              <a:t>After ignoring XNA, there is high number of high yield group as compared to any other group.</a:t>
            </a:r>
            <a:endParaRPr lang="en-IN" sz="1600"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spTree>
    <p:extLst>
      <p:ext uri="{BB962C8B-B14F-4D97-AF65-F5344CB8AC3E}">
        <p14:creationId xmlns:p14="http://schemas.microsoft.com/office/powerpoint/2010/main" val="345589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Distribution for </a:t>
            </a:r>
            <a:endParaRPr lang="en-IN" dirty="0"/>
          </a:p>
        </p:txBody>
      </p:sp>
      <p:sp>
        <p:nvSpPr>
          <p:cNvPr id="4" name="Text Placeholder 3"/>
          <p:cNvSpPr>
            <a:spLocks noGrp="1"/>
          </p:cNvSpPr>
          <p:nvPr>
            <p:ph type="body" sz="half" idx="2"/>
          </p:nvPr>
        </p:nvSpPr>
        <p:spPr/>
        <p:txBody>
          <a:bodyPr/>
          <a:lstStyle/>
          <a:p>
            <a:endParaRPr lang="en-IN" dirty="0" smtClean="0"/>
          </a:p>
          <a:p>
            <a:pPr marL="285750" indent="-285750">
              <a:buFont typeface="Arial" panose="020B0604020202020204" pitchFamily="34" charset="0"/>
              <a:buChar char="•"/>
            </a:pPr>
            <a:r>
              <a:rPr lang="en-IN" sz="1600" b="1" dirty="0" smtClean="0"/>
              <a:t>There is</a:t>
            </a:r>
            <a:endParaRPr lang="en-IN" sz="1600"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pic>
        <p:nvPicPr>
          <p:cNvPr id="9" name="Content Placeholder 8"/>
          <p:cNvPicPr>
            <a:picLocks noGrp="1" noChangeAspect="1"/>
          </p:cNvPicPr>
          <p:nvPr>
            <p:ph idx="1"/>
          </p:nvPr>
        </p:nvPicPr>
        <p:blipFill>
          <a:blip r:embed="rId2"/>
          <a:stretch>
            <a:fillRect/>
          </a:stretch>
        </p:blipFill>
        <p:spPr>
          <a:xfrm>
            <a:off x="593571" y="996287"/>
            <a:ext cx="7124944" cy="4718713"/>
          </a:xfrm>
          <a:prstGeom prst="rect">
            <a:avLst/>
          </a:prstGeom>
        </p:spPr>
      </p:pic>
    </p:spTree>
    <p:extLst>
      <p:ext uri="{BB962C8B-B14F-4D97-AF65-F5344CB8AC3E}">
        <p14:creationId xmlns:p14="http://schemas.microsoft.com/office/powerpoint/2010/main" val="92612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170" y="2572739"/>
            <a:ext cx="6430552" cy="1609344"/>
          </a:xfrm>
        </p:spPr>
        <p:txBody>
          <a:bodyPr/>
          <a:lstStyle/>
          <a:p>
            <a:r>
              <a:rPr lang="en-IN" dirty="0" smtClean="0"/>
              <a:t>Univariate Analysis</a:t>
            </a:r>
            <a:endParaRPr lang="en-IN" dirty="0"/>
          </a:p>
        </p:txBody>
      </p:sp>
      <p:sp>
        <p:nvSpPr>
          <p:cNvPr id="5" name="Footer Placeholder 4"/>
          <p:cNvSpPr>
            <a:spLocks noGrp="1"/>
          </p:cNvSpPr>
          <p:nvPr>
            <p:ph type="ftr" sz="quarter" idx="11"/>
          </p:nvPr>
        </p:nvSpPr>
        <p:spPr/>
        <p:txBody>
          <a:bodyPr/>
          <a:lstStyle/>
          <a:p>
            <a:r>
              <a:rPr lang="en-US" smtClean="0"/>
              <a:t>Prepared By: Utkarsh Upadhyay &amp; Mayank Singh Soni</a:t>
            </a:r>
            <a:endParaRPr lang="en-US" dirty="0"/>
          </a:p>
        </p:txBody>
      </p:sp>
      <p:sp>
        <p:nvSpPr>
          <p:cNvPr id="6" name="Date Placeholder 5"/>
          <p:cNvSpPr>
            <a:spLocks noGrp="1"/>
          </p:cNvSpPr>
          <p:nvPr>
            <p:ph type="dt" sz="half" idx="10"/>
          </p:nvPr>
        </p:nvSpPr>
        <p:spPr/>
        <p:txBody>
          <a:bodyPr/>
          <a:lstStyle/>
          <a:p>
            <a:r>
              <a:rPr lang="en-US" smtClean="0"/>
              <a:t>Credit EDA Case Study</a:t>
            </a:r>
            <a:endParaRPr lang="en-US" dirty="0"/>
          </a:p>
        </p:txBody>
      </p:sp>
    </p:spTree>
    <p:extLst>
      <p:ext uri="{BB962C8B-B14F-4D97-AF65-F5344CB8AC3E}">
        <p14:creationId xmlns:p14="http://schemas.microsoft.com/office/powerpoint/2010/main" val="6127690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42" y="2490853"/>
            <a:ext cx="8483038" cy="1609344"/>
          </a:xfrm>
        </p:spPr>
        <p:txBody>
          <a:bodyPr>
            <a:normAutofit/>
          </a:bodyPr>
          <a:lstStyle/>
          <a:p>
            <a:r>
              <a:rPr lang="en-IN" dirty="0"/>
              <a:t>Bivariate &amp; Multivariate </a:t>
            </a:r>
            <a:r>
              <a:rPr lang="en-IN" dirty="0" smtClean="0"/>
              <a:t>Analysis</a:t>
            </a:r>
            <a:endParaRPr lang="en-IN" dirty="0"/>
          </a:p>
        </p:txBody>
      </p:sp>
      <p:sp>
        <p:nvSpPr>
          <p:cNvPr id="5" name="Footer Placeholder 4"/>
          <p:cNvSpPr>
            <a:spLocks noGrp="1"/>
          </p:cNvSpPr>
          <p:nvPr>
            <p:ph type="ftr" sz="quarter" idx="11"/>
          </p:nvPr>
        </p:nvSpPr>
        <p:spPr/>
        <p:txBody>
          <a:bodyPr/>
          <a:lstStyle/>
          <a:p>
            <a:r>
              <a:rPr lang="en-US" smtClean="0"/>
              <a:t>Prepared By: Utkarsh Upadhyay &amp; Mayank Singh Soni</a:t>
            </a:r>
            <a:endParaRPr lang="en-US" dirty="0"/>
          </a:p>
        </p:txBody>
      </p:sp>
      <p:sp>
        <p:nvSpPr>
          <p:cNvPr id="6" name="Date Placeholder 5"/>
          <p:cNvSpPr>
            <a:spLocks noGrp="1"/>
          </p:cNvSpPr>
          <p:nvPr>
            <p:ph type="dt" sz="half" idx="10"/>
          </p:nvPr>
        </p:nvSpPr>
        <p:spPr/>
        <p:txBody>
          <a:bodyPr/>
          <a:lstStyle/>
          <a:p>
            <a:r>
              <a:rPr lang="en-US" smtClean="0"/>
              <a:t>Credit EDA Case Study</a:t>
            </a:r>
            <a:endParaRPr lang="en-US" dirty="0"/>
          </a:p>
        </p:txBody>
      </p:sp>
    </p:spTree>
    <p:extLst>
      <p:ext uri="{BB962C8B-B14F-4D97-AF65-F5344CB8AC3E}">
        <p14:creationId xmlns:p14="http://schemas.microsoft.com/office/powerpoint/2010/main" val="76115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Age Vs Payment Issue</a:t>
            </a:r>
            <a:endParaRPr lang="en-IN" dirty="0"/>
          </a:p>
        </p:txBody>
      </p:sp>
      <p:sp>
        <p:nvSpPr>
          <p:cNvPr id="4" name="Text Placeholder 3"/>
          <p:cNvSpPr>
            <a:spLocks noGrp="1"/>
          </p:cNvSpPr>
          <p:nvPr>
            <p:ph type="body" sz="half" idx="2"/>
          </p:nvPr>
        </p:nvSpPr>
        <p:spPr/>
        <p:txBody>
          <a:bodyPr>
            <a:normAutofit/>
          </a:bodyPr>
          <a:lstStyle/>
          <a:p>
            <a:endParaRPr lang="en-IN" sz="1600" b="1" dirty="0" smtClean="0"/>
          </a:p>
          <a:p>
            <a:pPr marL="285750" indent="-285750">
              <a:buFont typeface="Arial" panose="020B0604020202020204" pitchFamily="34" charset="0"/>
              <a:buChar char="•"/>
            </a:pPr>
            <a:r>
              <a:rPr lang="en-US" sz="1600" b="1" dirty="0"/>
              <a:t>We can observe that customers belonging to age group 30-40 &amp; 40-50 are able to make payment on time and can be considered while lending loan</a:t>
            </a:r>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pic>
        <p:nvPicPr>
          <p:cNvPr id="9" name="Content Placeholder 8"/>
          <p:cNvPicPr>
            <a:picLocks noGrp="1" noChangeAspect="1"/>
          </p:cNvPicPr>
          <p:nvPr>
            <p:ph idx="1"/>
          </p:nvPr>
        </p:nvPicPr>
        <p:blipFill>
          <a:blip r:embed="rId2"/>
          <a:stretch>
            <a:fillRect/>
          </a:stretch>
        </p:blipFill>
        <p:spPr>
          <a:xfrm>
            <a:off x="171965" y="1992574"/>
            <a:ext cx="7792459" cy="2232980"/>
          </a:xfrm>
          <a:prstGeom prst="rect">
            <a:avLst/>
          </a:prstGeom>
        </p:spPr>
      </p:pic>
    </p:spTree>
    <p:extLst>
      <p:ext uri="{BB962C8B-B14F-4D97-AF65-F5344CB8AC3E}">
        <p14:creationId xmlns:p14="http://schemas.microsoft.com/office/powerpoint/2010/main" val="2431846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Credit Amount Vs Payment Issue</a:t>
            </a:r>
            <a:endParaRPr lang="en-IN" dirty="0"/>
          </a:p>
        </p:txBody>
      </p:sp>
      <p:sp>
        <p:nvSpPr>
          <p:cNvPr id="4" name="Text Placeholder 3"/>
          <p:cNvSpPr>
            <a:spLocks noGrp="1"/>
          </p:cNvSpPr>
          <p:nvPr>
            <p:ph type="body" sz="half" idx="2"/>
          </p:nvPr>
        </p:nvSpPr>
        <p:spPr/>
        <p:txBody>
          <a:bodyPr>
            <a:normAutofit/>
          </a:bodyPr>
          <a:lstStyle/>
          <a:p>
            <a:endParaRPr lang="en-IN" sz="1600" b="1" dirty="0" smtClean="0"/>
          </a:p>
          <a:p>
            <a:pPr marL="285750" indent="-285750">
              <a:buFont typeface="Arial" panose="020B0604020202020204" pitchFamily="34" charset="0"/>
              <a:buChar char="•"/>
            </a:pPr>
            <a:r>
              <a:rPr lang="en-US" sz="1600" b="1" dirty="0"/>
              <a:t>Customers with less credit and most likely to make payment. Customers having medium and high credit can also be considered while lending the </a:t>
            </a:r>
            <a:r>
              <a:rPr lang="en-US" sz="1600" b="1" dirty="0" smtClean="0"/>
              <a:t>loan.</a:t>
            </a:r>
            <a:endParaRPr lang="en-US" sz="1600"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pic>
        <p:nvPicPr>
          <p:cNvPr id="8" name="Content Placeholder 7"/>
          <p:cNvPicPr>
            <a:picLocks noGrp="1" noChangeAspect="1"/>
          </p:cNvPicPr>
          <p:nvPr>
            <p:ph idx="1"/>
          </p:nvPr>
        </p:nvPicPr>
        <p:blipFill>
          <a:blip r:embed="rId2"/>
          <a:stretch>
            <a:fillRect/>
          </a:stretch>
        </p:blipFill>
        <p:spPr>
          <a:xfrm>
            <a:off x="0" y="2207038"/>
            <a:ext cx="8201320" cy="2343234"/>
          </a:xfrm>
          <a:prstGeom prst="rect">
            <a:avLst/>
          </a:prstGeom>
        </p:spPr>
      </p:pic>
    </p:spTree>
    <p:extLst>
      <p:ext uri="{BB962C8B-B14F-4D97-AF65-F5344CB8AC3E}">
        <p14:creationId xmlns:p14="http://schemas.microsoft.com/office/powerpoint/2010/main" val="2691653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Income Amount </a:t>
            </a:r>
            <a:r>
              <a:rPr lang="en-IN" dirty="0"/>
              <a:t>Vs Payment Issue</a:t>
            </a:r>
          </a:p>
        </p:txBody>
      </p:sp>
      <p:sp>
        <p:nvSpPr>
          <p:cNvPr id="4" name="Text Placeholder 3"/>
          <p:cNvSpPr>
            <a:spLocks noGrp="1"/>
          </p:cNvSpPr>
          <p:nvPr>
            <p:ph type="body" sz="half" idx="2"/>
          </p:nvPr>
        </p:nvSpPr>
        <p:spPr/>
        <p:txBody>
          <a:bodyPr>
            <a:normAutofit/>
          </a:bodyPr>
          <a:lstStyle/>
          <a:p>
            <a:pPr marL="285750" indent="-285750">
              <a:buFont typeface="Arial" panose="020B0604020202020204" pitchFamily="34" charset="0"/>
              <a:buChar char="•"/>
            </a:pPr>
            <a:r>
              <a:rPr lang="en-US" sz="1600" b="1" dirty="0"/>
              <a:t>as majority lies in low income range the stats shows that people from low-income range are able to repay the loan as compared to mid/high</a:t>
            </a:r>
            <a:endParaRPr lang="en-IN" sz="1600"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pic>
        <p:nvPicPr>
          <p:cNvPr id="9" name="Content Placeholder 8"/>
          <p:cNvPicPr>
            <a:picLocks noGrp="1" noChangeAspect="1"/>
          </p:cNvPicPr>
          <p:nvPr>
            <p:ph idx="1"/>
          </p:nvPr>
        </p:nvPicPr>
        <p:blipFill>
          <a:blip r:embed="rId2"/>
          <a:stretch>
            <a:fillRect/>
          </a:stretch>
        </p:blipFill>
        <p:spPr>
          <a:xfrm>
            <a:off x="389533" y="1937982"/>
            <a:ext cx="7256151" cy="2365218"/>
          </a:xfrm>
          <a:prstGeom prst="rect">
            <a:avLst/>
          </a:prstGeom>
        </p:spPr>
      </p:pic>
    </p:spTree>
    <p:extLst>
      <p:ext uri="{BB962C8B-B14F-4D97-AF65-F5344CB8AC3E}">
        <p14:creationId xmlns:p14="http://schemas.microsoft.com/office/powerpoint/2010/main" val="2578775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Gender Vs Income Range</a:t>
            </a:r>
            <a:endParaRPr lang="en-IN" dirty="0"/>
          </a:p>
        </p:txBody>
      </p:sp>
      <p:pic>
        <p:nvPicPr>
          <p:cNvPr id="7" name="Content Placeholder 6"/>
          <p:cNvPicPr>
            <a:picLocks noGrp="1" noChangeAspect="1"/>
          </p:cNvPicPr>
          <p:nvPr>
            <p:ph idx="1"/>
          </p:nvPr>
        </p:nvPicPr>
        <p:blipFill>
          <a:blip r:embed="rId2"/>
          <a:stretch>
            <a:fillRect/>
          </a:stretch>
        </p:blipFill>
        <p:spPr>
          <a:xfrm>
            <a:off x="137375" y="2146324"/>
            <a:ext cx="7827049" cy="2201648"/>
          </a:xfrm>
          <a:prstGeom prst="rect">
            <a:avLst/>
          </a:prstGeom>
        </p:spPr>
      </p:pic>
      <p:sp>
        <p:nvSpPr>
          <p:cNvPr id="4" name="Text Placeholder 3"/>
          <p:cNvSpPr>
            <a:spLocks noGrp="1"/>
          </p:cNvSpPr>
          <p:nvPr>
            <p:ph type="body" sz="half" idx="2"/>
          </p:nvPr>
        </p:nvSpPr>
        <p:spPr/>
        <p:txBody>
          <a:bodyPr>
            <a:normAutofit/>
          </a:bodyPr>
          <a:lstStyle/>
          <a:p>
            <a:pPr marL="285750" indent="-285750">
              <a:buFont typeface="Arial" panose="020B0604020202020204" pitchFamily="34" charset="0"/>
              <a:buChar char="•"/>
            </a:pPr>
            <a:endParaRPr lang="en-US" sz="1800" b="1" dirty="0" smtClean="0"/>
          </a:p>
          <a:p>
            <a:pPr marL="285750" indent="-285750">
              <a:buFont typeface="Arial" panose="020B0604020202020204" pitchFamily="34" charset="0"/>
              <a:buChar char="•"/>
            </a:pPr>
            <a:r>
              <a:rPr lang="en-US" sz="1800" b="1" dirty="0" smtClean="0"/>
              <a:t>Females </a:t>
            </a:r>
            <a:r>
              <a:rPr lang="en-US" sz="1800" b="1" dirty="0"/>
              <a:t>with low income does not have payment issues</a:t>
            </a:r>
          </a:p>
          <a:p>
            <a:endParaRPr lang="en-IN" sz="1800"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spTree>
    <p:extLst>
      <p:ext uri="{BB962C8B-B14F-4D97-AF65-F5344CB8AC3E}">
        <p14:creationId xmlns:p14="http://schemas.microsoft.com/office/powerpoint/2010/main" val="2205489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Distribution for Contract Status and Credit Amount</a:t>
            </a:r>
            <a:endParaRPr lang="en-IN" dirty="0"/>
          </a:p>
        </p:txBody>
      </p:sp>
      <p:pic>
        <p:nvPicPr>
          <p:cNvPr id="7" name="Content Placeholder 6"/>
          <p:cNvPicPr>
            <a:picLocks noGrp="1" noChangeAspect="1"/>
          </p:cNvPicPr>
          <p:nvPr>
            <p:ph idx="1"/>
          </p:nvPr>
        </p:nvPicPr>
        <p:blipFill>
          <a:blip r:embed="rId2"/>
          <a:stretch>
            <a:fillRect/>
          </a:stretch>
        </p:blipFill>
        <p:spPr>
          <a:xfrm>
            <a:off x="887438" y="1269242"/>
            <a:ext cx="6236314" cy="3952593"/>
          </a:xfrm>
          <a:prstGeom prst="rect">
            <a:avLst/>
          </a:prstGeom>
        </p:spPr>
      </p:pic>
      <p:sp>
        <p:nvSpPr>
          <p:cNvPr id="4" name="Text Placeholder 3"/>
          <p:cNvSpPr>
            <a:spLocks noGrp="1"/>
          </p:cNvSpPr>
          <p:nvPr>
            <p:ph type="body" sz="half" idx="2"/>
          </p:nvPr>
        </p:nvSpPr>
        <p:spPr/>
        <p:txBody>
          <a:bodyPr>
            <a:normAutofit/>
          </a:bodyPr>
          <a:lstStyle/>
          <a:p>
            <a:endParaRPr lang="en-IN" sz="1600" b="1" dirty="0" smtClean="0"/>
          </a:p>
          <a:p>
            <a:pPr marL="285750" indent="-285750">
              <a:buFont typeface="Arial" panose="020B0604020202020204" pitchFamily="34" charset="0"/>
              <a:buChar char="•"/>
            </a:pPr>
            <a:r>
              <a:rPr lang="en-US" sz="1600" b="1" dirty="0"/>
              <a:t>There is high change that loan application got refused or reject if the previous loan credit </a:t>
            </a:r>
            <a:r>
              <a:rPr lang="en-US" sz="1600" b="1" dirty="0" smtClean="0"/>
              <a:t>amount </a:t>
            </a:r>
            <a:r>
              <a:rPr lang="en-US" sz="1600" b="1" dirty="0"/>
              <a:t>is </a:t>
            </a:r>
            <a:r>
              <a:rPr lang="en-US" sz="1600" b="1" dirty="0" smtClean="0"/>
              <a:t>higher.</a:t>
            </a:r>
            <a:endParaRPr lang="en-US" sz="1600"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spTree>
    <p:extLst>
      <p:ext uri="{BB962C8B-B14F-4D97-AF65-F5344CB8AC3E}">
        <p14:creationId xmlns:p14="http://schemas.microsoft.com/office/powerpoint/2010/main" val="2950888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Distribution for Contract Status and Yield Group</a:t>
            </a:r>
            <a:endParaRPr lang="en-IN" dirty="0"/>
          </a:p>
        </p:txBody>
      </p:sp>
      <p:pic>
        <p:nvPicPr>
          <p:cNvPr id="7" name="Content Placeholder 6"/>
          <p:cNvPicPr>
            <a:picLocks noGrp="1" noChangeAspect="1"/>
          </p:cNvPicPr>
          <p:nvPr>
            <p:ph idx="1"/>
          </p:nvPr>
        </p:nvPicPr>
        <p:blipFill>
          <a:blip r:embed="rId2"/>
          <a:stretch>
            <a:fillRect/>
          </a:stretch>
        </p:blipFill>
        <p:spPr>
          <a:xfrm>
            <a:off x="693788" y="1091291"/>
            <a:ext cx="6721996" cy="4429939"/>
          </a:xfrm>
          <a:prstGeom prst="rect">
            <a:avLst/>
          </a:prstGeom>
        </p:spPr>
      </p:pic>
      <p:sp>
        <p:nvSpPr>
          <p:cNvPr id="4" name="Text Placeholder 3"/>
          <p:cNvSpPr>
            <a:spLocks noGrp="1"/>
          </p:cNvSpPr>
          <p:nvPr>
            <p:ph type="body" sz="half" idx="2"/>
          </p:nvPr>
        </p:nvSpPr>
        <p:spPr>
          <a:xfrm>
            <a:off x="8549640" y="2423160"/>
            <a:ext cx="3200400" cy="3650094"/>
          </a:xfrm>
        </p:spPr>
        <p:txBody>
          <a:bodyPr>
            <a:normAutofit fontScale="92500" lnSpcReduction="10000"/>
          </a:bodyPr>
          <a:lstStyle/>
          <a:p>
            <a:endParaRPr lang="en-IN" b="1" dirty="0" smtClean="0"/>
          </a:p>
          <a:p>
            <a:pPr marL="285750" indent="-285750">
              <a:buFont typeface="Arial" panose="020B0604020202020204" pitchFamily="34" charset="0"/>
              <a:buChar char="•"/>
            </a:pPr>
            <a:r>
              <a:rPr lang="en-US" sz="1600" b="1" dirty="0" smtClean="0"/>
              <a:t>High </a:t>
            </a:r>
            <a:r>
              <a:rPr lang="en-US" sz="1600" b="1" dirty="0"/>
              <a:t>grouped interest rate has maximum number of approved loans</a:t>
            </a:r>
          </a:p>
          <a:p>
            <a:pPr marL="285750" indent="-285750">
              <a:buFont typeface="Arial" panose="020B0604020202020204" pitchFamily="34" charset="0"/>
              <a:buChar char="•"/>
            </a:pPr>
            <a:r>
              <a:rPr lang="en-US" sz="1600" b="1" dirty="0"/>
              <a:t>L</a:t>
            </a:r>
            <a:r>
              <a:rPr lang="en-US" sz="1600" b="1" dirty="0" smtClean="0"/>
              <a:t>ow </a:t>
            </a:r>
            <a:r>
              <a:rPr lang="en-US" sz="1600" b="1" dirty="0"/>
              <a:t>action grouped interest rate has least number of approved loans</a:t>
            </a:r>
          </a:p>
          <a:p>
            <a:pPr marL="285750" indent="-285750">
              <a:buFont typeface="Arial" panose="020B0604020202020204" pitchFamily="34" charset="0"/>
              <a:buChar char="•"/>
            </a:pPr>
            <a:r>
              <a:rPr lang="en-US" sz="1600" b="1" dirty="0"/>
              <a:t>In medium and low normal grouped interest rate, there are records with cancelled status which means if interest rate falls under medium or low normal group then there is chance that user cancel the loan </a:t>
            </a:r>
            <a:r>
              <a:rPr lang="en-US" sz="1600" b="1" dirty="0" smtClean="0"/>
              <a:t>application</a:t>
            </a:r>
            <a:endParaRPr lang="en-US" sz="1600"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spTree>
    <p:extLst>
      <p:ext uri="{BB962C8B-B14F-4D97-AF65-F5344CB8AC3E}">
        <p14:creationId xmlns:p14="http://schemas.microsoft.com/office/powerpoint/2010/main" val="408520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Distribution for Cash loan Purpose and Contract Status</a:t>
            </a:r>
            <a:endParaRPr lang="en-IN" dirty="0"/>
          </a:p>
        </p:txBody>
      </p:sp>
      <p:pic>
        <p:nvPicPr>
          <p:cNvPr id="7" name="Content Placeholder 6"/>
          <p:cNvPicPr>
            <a:picLocks noGrp="1" noChangeAspect="1"/>
          </p:cNvPicPr>
          <p:nvPr>
            <p:ph idx="1"/>
          </p:nvPr>
        </p:nvPicPr>
        <p:blipFill>
          <a:blip r:embed="rId2"/>
          <a:stretch>
            <a:fillRect/>
          </a:stretch>
        </p:blipFill>
        <p:spPr>
          <a:xfrm>
            <a:off x="399533" y="1554480"/>
            <a:ext cx="7409924" cy="3870362"/>
          </a:xfrm>
          <a:prstGeom prst="rect">
            <a:avLst/>
          </a:prstGeom>
        </p:spPr>
      </p:pic>
      <p:sp>
        <p:nvSpPr>
          <p:cNvPr id="4" name="Text Placeholder 3"/>
          <p:cNvSpPr>
            <a:spLocks noGrp="1"/>
          </p:cNvSpPr>
          <p:nvPr>
            <p:ph type="body" sz="half" idx="2"/>
          </p:nvPr>
        </p:nvSpPr>
        <p:spPr/>
        <p:txBody>
          <a:bodyPr/>
          <a:lstStyle/>
          <a:p>
            <a:endParaRPr lang="en-IN" dirty="0" smtClean="0"/>
          </a:p>
          <a:p>
            <a:pPr marL="285750" indent="-285750">
              <a:buFont typeface="Arial" panose="020B0604020202020204" pitchFamily="34" charset="0"/>
              <a:buChar char="•"/>
            </a:pPr>
            <a:r>
              <a:rPr lang="en-IN" sz="1600" b="1" dirty="0" smtClean="0"/>
              <a:t>There are high refused loan application for cash loan purpose of Repair and Everyday expenses.</a:t>
            </a:r>
            <a:endParaRPr lang="en-IN" sz="1600"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spTree>
    <p:extLst>
      <p:ext uri="{BB962C8B-B14F-4D97-AF65-F5344CB8AC3E}">
        <p14:creationId xmlns:p14="http://schemas.microsoft.com/office/powerpoint/2010/main" val="3068099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solidFill>
                  <a:schemeClr val="tx1"/>
                </a:solidFill>
              </a:rPr>
              <a:t>Revolving loans are just a small fraction from the total number of loans and are less repaid as compared to Cash Loans</a:t>
            </a:r>
            <a:endParaRPr lang="en-IN" sz="1600" dirty="0">
              <a:solidFill>
                <a:schemeClr val="tx1"/>
              </a:solidFill>
            </a:endParaRPr>
          </a:p>
        </p:txBody>
      </p:sp>
      <p:sp>
        <p:nvSpPr>
          <p:cNvPr id="4" name="Text Placeholder 3"/>
          <p:cNvSpPr>
            <a:spLocks noGrp="1"/>
          </p:cNvSpPr>
          <p:nvPr>
            <p:ph type="body" sz="half" idx="2"/>
          </p:nvPr>
        </p:nvSpPr>
        <p:spPr/>
        <p:txBody>
          <a:bodyPr/>
          <a:lstStyle/>
          <a:p>
            <a:endParaRPr lang="en-IN" dirty="0" smtClean="0"/>
          </a:p>
          <a:p>
            <a:pPr marL="285750" indent="-285750">
              <a:buFont typeface="Arial" panose="020B0604020202020204" pitchFamily="34" charset="0"/>
              <a:buChar char="•"/>
            </a:pPr>
            <a:endParaRPr lang="en-IN" sz="1600"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431765" y="1302589"/>
            <a:ext cx="4934496" cy="3381554"/>
          </a:xfrm>
          <a:prstGeom prst="rect">
            <a:avLst/>
          </a:prstGeom>
          <a:noFill/>
          <a:ln w="9525">
            <a:noFill/>
            <a:miter lim="800000"/>
            <a:headEnd/>
            <a:tailEnd/>
          </a:ln>
        </p:spPr>
      </p:pic>
    </p:spTree>
    <p:extLst>
      <p:ext uri="{BB962C8B-B14F-4D97-AF65-F5344CB8AC3E}">
        <p14:creationId xmlns:p14="http://schemas.microsoft.com/office/powerpoint/2010/main" val="4069748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solidFill>
                  <a:schemeClr val="tx1"/>
                </a:solidFill>
              </a:rPr>
              <a:t>The number of female clients is almost double the number of male clients. </a:t>
            </a:r>
            <a:endParaRPr lang="en-IN" sz="1800" dirty="0">
              <a:solidFill>
                <a:schemeClr val="tx1"/>
              </a:solidFill>
            </a:endParaRPr>
          </a:p>
        </p:txBody>
      </p:sp>
      <p:sp>
        <p:nvSpPr>
          <p:cNvPr id="4" name="Text Placeholder 3"/>
          <p:cNvSpPr>
            <a:spLocks noGrp="1"/>
          </p:cNvSpPr>
          <p:nvPr>
            <p:ph type="body" sz="half" idx="2"/>
          </p:nvPr>
        </p:nvSpPr>
        <p:spPr/>
        <p:txBody>
          <a:bodyPr/>
          <a:lstStyle/>
          <a:p>
            <a:endParaRPr lang="en-IN" dirty="0" smtClean="0"/>
          </a:p>
          <a:p>
            <a:pPr marL="285750" indent="-285750">
              <a:buFont typeface="Arial" panose="020B0604020202020204" pitchFamily="34" charset="0"/>
              <a:buChar char="•"/>
            </a:pPr>
            <a:r>
              <a:rPr lang="en-US" sz="1600" b="1" dirty="0" smtClean="0"/>
              <a:t>Based on the percentage of defaulted credits, males have a higher chance of not returning their loans as compared with women </a:t>
            </a:r>
            <a:endParaRPr lang="en-IN" sz="1600"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250830" y="1584388"/>
            <a:ext cx="5233155" cy="2864739"/>
          </a:xfrm>
          <a:prstGeom prst="rect">
            <a:avLst/>
          </a:prstGeom>
          <a:noFill/>
          <a:ln w="9525">
            <a:noFill/>
            <a:miter lim="800000"/>
            <a:headEnd/>
            <a:tailEnd/>
          </a:ln>
        </p:spPr>
      </p:pic>
    </p:spTree>
    <p:extLst>
      <p:ext uri="{BB962C8B-B14F-4D97-AF65-F5344CB8AC3E}">
        <p14:creationId xmlns:p14="http://schemas.microsoft.com/office/powerpoint/2010/main" val="3808169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sz="2800" dirty="0" smtClean="0"/>
              <a:t>Distribution for AMT_REQ_CREDIT_BUREAU_YEAR</a:t>
            </a:r>
            <a:endParaRPr lang="en-IN" sz="2800" dirty="0"/>
          </a:p>
        </p:txBody>
      </p:sp>
      <p:sp>
        <p:nvSpPr>
          <p:cNvPr id="8" name="Text Placeholder 7"/>
          <p:cNvSpPr>
            <a:spLocks noGrp="1"/>
          </p:cNvSpPr>
          <p:nvPr>
            <p:ph type="body" sz="half" idx="2"/>
          </p:nvPr>
        </p:nvSpPr>
        <p:spPr/>
        <p:txBody>
          <a:bodyPr>
            <a:normAutofit/>
          </a:bodyPr>
          <a:lstStyle/>
          <a:p>
            <a:pPr marL="285750" indent="-285750">
              <a:spcBef>
                <a:spcPts val="1800"/>
              </a:spcBef>
              <a:buFont typeface="Arial" panose="020B0604020202020204" pitchFamily="34" charset="0"/>
              <a:buChar char="•"/>
            </a:pPr>
            <a:endParaRPr lang="en-IN" sz="400" dirty="0" smtClean="0"/>
          </a:p>
          <a:p>
            <a:pPr marL="285750" indent="-285750">
              <a:spcBef>
                <a:spcPts val="1800"/>
              </a:spcBef>
              <a:buFont typeface="Arial" panose="020B0604020202020204" pitchFamily="34" charset="0"/>
              <a:buChar char="•"/>
            </a:pPr>
            <a:r>
              <a:rPr lang="en-IN" sz="1800" dirty="0" smtClean="0"/>
              <a:t>There exist outliers in the AMT_REQ_CREDIT_BUREAU_YEAR variable.</a:t>
            </a:r>
          </a:p>
          <a:p>
            <a:pPr marL="285750" indent="-285750">
              <a:spcBef>
                <a:spcPts val="1800"/>
              </a:spcBef>
              <a:buFont typeface="Arial" panose="020B0604020202020204" pitchFamily="34" charset="0"/>
              <a:buChar char="•"/>
            </a:pPr>
            <a:r>
              <a:rPr lang="en-IN" sz="1800" dirty="0" smtClean="0"/>
              <a:t>Median lies around 1, so we use mode to impute the missing values</a:t>
            </a:r>
            <a:endParaRPr lang="en-IN" sz="1800" dirty="0"/>
          </a:p>
        </p:txBody>
      </p:sp>
      <p:sp>
        <p:nvSpPr>
          <p:cNvPr id="4" name="Date Placeholder 3"/>
          <p:cNvSpPr>
            <a:spLocks noGrp="1"/>
          </p:cNvSpPr>
          <p:nvPr>
            <p:ph type="dt" sz="half" idx="10"/>
          </p:nvPr>
        </p:nvSpPr>
        <p:spPr/>
        <p:txBody>
          <a:bodyPr/>
          <a:lstStyle/>
          <a:p>
            <a:r>
              <a:rPr lang="en-US" smtClean="0"/>
              <a:t>Credit EDA Case Study</a:t>
            </a:r>
            <a:endParaRPr lang="en-US" dirty="0"/>
          </a:p>
        </p:txBody>
      </p:sp>
      <p:sp>
        <p:nvSpPr>
          <p:cNvPr id="5" name="Footer Placeholder 4"/>
          <p:cNvSpPr>
            <a:spLocks noGrp="1"/>
          </p:cNvSpPr>
          <p:nvPr>
            <p:ph type="ftr" sz="quarter" idx="11"/>
          </p:nvPr>
        </p:nvSpPr>
        <p:spPr/>
        <p:txBody>
          <a:bodyPr/>
          <a:lstStyle/>
          <a:p>
            <a:r>
              <a:rPr lang="en-US" smtClean="0"/>
              <a:t>Prepared By: Utkarsh Upadhyay &amp; Mayank Singh Soni</a:t>
            </a:r>
            <a:endParaRPr lang="en-US" dirty="0"/>
          </a:p>
        </p:txBody>
      </p:sp>
      <p:pic>
        <p:nvPicPr>
          <p:cNvPr id="13" name="Picture 12"/>
          <p:cNvPicPr>
            <a:picLocks noChangeAspect="1"/>
          </p:cNvPicPr>
          <p:nvPr/>
        </p:nvPicPr>
        <p:blipFill>
          <a:blip r:embed="rId2"/>
          <a:stretch>
            <a:fillRect/>
          </a:stretch>
        </p:blipFill>
        <p:spPr>
          <a:xfrm>
            <a:off x="1088136" y="1134954"/>
            <a:ext cx="5981404" cy="4580046"/>
          </a:xfrm>
          <a:prstGeom prst="rect">
            <a:avLst/>
          </a:prstGeom>
        </p:spPr>
      </p:pic>
    </p:spTree>
    <p:extLst>
      <p:ext uri="{BB962C8B-B14F-4D97-AF65-F5344CB8AC3E}">
        <p14:creationId xmlns:p14="http://schemas.microsoft.com/office/powerpoint/2010/main" val="4814026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solidFill>
                  <a:schemeClr val="tx1"/>
                </a:solidFill>
              </a:rPr>
              <a:t>Majority of people live in House/apartment</a:t>
            </a:r>
            <a:br>
              <a:rPr lang="en-US" sz="1800" dirty="0" smtClean="0">
                <a:solidFill>
                  <a:schemeClr val="tx1"/>
                </a:solidFill>
              </a:rPr>
            </a:br>
            <a:endParaRPr lang="en-US" sz="1800" dirty="0">
              <a:solidFill>
                <a:schemeClr val="tx1"/>
              </a:solidFill>
            </a:endParaRPr>
          </a:p>
        </p:txBody>
      </p:sp>
      <p:sp>
        <p:nvSpPr>
          <p:cNvPr id="4" name="Text Placeholder 3"/>
          <p:cNvSpPr>
            <a:spLocks noGrp="1"/>
          </p:cNvSpPr>
          <p:nvPr>
            <p:ph type="body" sz="half" idx="2"/>
          </p:nvPr>
        </p:nvSpPr>
        <p:spPr/>
        <p:txBody>
          <a:bodyPr>
            <a:normAutofit/>
          </a:bodyPr>
          <a:lstStyle/>
          <a:p>
            <a:r>
              <a:rPr lang="en-US" sz="1800" dirty="0" smtClean="0">
                <a:solidFill>
                  <a:schemeClr val="tx1"/>
                </a:solidFill>
              </a:rPr>
              <a:t>People living in office apartments have lowest default rate</a:t>
            </a:r>
            <a:endParaRPr lang="en-US" sz="1800"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pic>
        <p:nvPicPr>
          <p:cNvPr id="3075" name="Picture 3"/>
          <p:cNvPicPr>
            <a:picLocks noGrp="1" noChangeAspect="1" noChangeArrowheads="1"/>
          </p:cNvPicPr>
          <p:nvPr>
            <p:ph idx="1"/>
          </p:nvPr>
        </p:nvPicPr>
        <p:blipFill>
          <a:blip r:embed="rId2"/>
          <a:srcRect/>
          <a:stretch>
            <a:fillRect/>
          </a:stretch>
        </p:blipFill>
        <p:spPr bwMode="auto">
          <a:xfrm>
            <a:off x="319176" y="1423358"/>
            <a:ext cx="7670611" cy="3674853"/>
          </a:xfrm>
          <a:prstGeom prst="rect">
            <a:avLst/>
          </a:prstGeom>
          <a:noFill/>
          <a:ln w="9525">
            <a:noFill/>
            <a:miter lim="800000"/>
            <a:headEnd/>
            <a:tailEnd/>
          </a:ln>
        </p:spPr>
      </p:pic>
    </p:spTree>
    <p:extLst>
      <p:ext uri="{BB962C8B-B14F-4D97-AF65-F5344CB8AC3E}">
        <p14:creationId xmlns:p14="http://schemas.microsoft.com/office/powerpoint/2010/main" val="164332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Status </a:t>
            </a:r>
            <a:r>
              <a:rPr lang="en-US" dirty="0" err="1" smtClean="0"/>
              <a:t>vs</a:t>
            </a:r>
            <a:r>
              <a:rPr lang="en-US" dirty="0" smtClean="0"/>
              <a:t> Loan Payment</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r>
              <a:rPr lang="en-US" dirty="0" smtClean="0"/>
              <a:t>Most of the people who have taken loan are married, followed by Single/not married and civil marriage</a:t>
            </a:r>
          </a:p>
          <a:p>
            <a:endParaRPr lang="en-US"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pic>
        <p:nvPicPr>
          <p:cNvPr id="4098" name="Picture 2"/>
          <p:cNvPicPr>
            <a:picLocks noChangeAspect="1" noChangeArrowheads="1"/>
          </p:cNvPicPr>
          <p:nvPr/>
        </p:nvPicPr>
        <p:blipFill>
          <a:blip r:embed="rId2"/>
          <a:srcRect/>
          <a:stretch>
            <a:fillRect/>
          </a:stretch>
        </p:blipFill>
        <p:spPr bwMode="auto">
          <a:xfrm>
            <a:off x="907068" y="690113"/>
            <a:ext cx="6453926" cy="4754773"/>
          </a:xfrm>
          <a:prstGeom prst="rect">
            <a:avLst/>
          </a:prstGeom>
          <a:noFill/>
          <a:ln w="9525">
            <a:noFill/>
            <a:miter lim="800000"/>
            <a:headEnd/>
            <a:tailEnd/>
          </a:ln>
        </p:spPr>
      </p:pic>
    </p:spTree>
    <p:extLst>
      <p:ext uri="{BB962C8B-B14F-4D97-AF65-F5344CB8AC3E}">
        <p14:creationId xmlns:p14="http://schemas.microsoft.com/office/powerpoint/2010/main" val="2358028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Type Vs Payment Difficulty</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r>
              <a:rPr lang="en-US" dirty="0" smtClean="0"/>
              <a:t>Most of applicants for loans have income type as Working, followed by Commercial associate, Pensioner and State servant.</a:t>
            </a:r>
          </a:p>
          <a:p>
            <a:endParaRPr lang="en-US" dirty="0" smtClean="0"/>
          </a:p>
          <a:p>
            <a:r>
              <a:rPr lang="en-US" dirty="0" smtClean="0"/>
              <a:t>Student and Businessmen, though less in numbers do not have any default record.</a:t>
            </a:r>
            <a:endParaRPr lang="en-US"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pic>
        <p:nvPicPr>
          <p:cNvPr id="5122" name="Picture 2"/>
          <p:cNvPicPr>
            <a:picLocks noChangeAspect="1" noChangeArrowheads="1"/>
          </p:cNvPicPr>
          <p:nvPr/>
        </p:nvPicPr>
        <p:blipFill>
          <a:blip r:embed="rId2"/>
          <a:srcRect/>
          <a:stretch>
            <a:fillRect/>
          </a:stretch>
        </p:blipFill>
        <p:spPr bwMode="auto">
          <a:xfrm>
            <a:off x="1129434" y="1173192"/>
            <a:ext cx="5796483" cy="3856008"/>
          </a:xfrm>
          <a:prstGeom prst="rect">
            <a:avLst/>
          </a:prstGeom>
          <a:noFill/>
          <a:ln w="9525">
            <a:noFill/>
            <a:miter lim="800000"/>
            <a:headEnd/>
            <a:tailEnd/>
          </a:ln>
        </p:spPr>
      </p:pic>
    </p:spTree>
    <p:extLst>
      <p:ext uri="{BB962C8B-B14F-4D97-AF65-F5344CB8AC3E}">
        <p14:creationId xmlns:p14="http://schemas.microsoft.com/office/powerpoint/2010/main" val="370434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 of Loan Payment Difficulties for NAME_CONTRACT_STATUS and NAME_CONTRACT_TYPE</a:t>
            </a:r>
            <a:endParaRPr lang="en-IN" sz="2000" dirty="0"/>
          </a:p>
        </p:txBody>
      </p:sp>
      <p:pic>
        <p:nvPicPr>
          <p:cNvPr id="7" name="Content Placeholder 6"/>
          <p:cNvPicPr>
            <a:picLocks noGrp="1" noChangeAspect="1"/>
          </p:cNvPicPr>
          <p:nvPr>
            <p:ph idx="1"/>
          </p:nvPr>
        </p:nvPicPr>
        <p:blipFill>
          <a:blip r:embed="rId2"/>
          <a:stretch>
            <a:fillRect/>
          </a:stretch>
        </p:blipFill>
        <p:spPr>
          <a:xfrm>
            <a:off x="249833" y="1678676"/>
            <a:ext cx="7714592" cy="3192244"/>
          </a:xfrm>
          <a:prstGeom prst="rect">
            <a:avLst/>
          </a:prstGeom>
        </p:spPr>
      </p:pic>
      <p:sp>
        <p:nvSpPr>
          <p:cNvPr id="4" name="Text Placeholder 3"/>
          <p:cNvSpPr>
            <a:spLocks noGrp="1"/>
          </p:cNvSpPr>
          <p:nvPr>
            <p:ph type="body" sz="half" idx="2"/>
          </p:nvPr>
        </p:nvSpPr>
        <p:spPr/>
        <p:txBody>
          <a:bodyPr>
            <a:normAutofit/>
          </a:bodyPr>
          <a:lstStyle/>
          <a:p>
            <a:endParaRPr lang="en-IN" sz="1800" dirty="0" smtClean="0"/>
          </a:p>
          <a:p>
            <a:pPr marL="285750" indent="-285750">
              <a:buFont typeface="Arial" panose="020B0604020202020204" pitchFamily="34" charset="0"/>
              <a:buChar char="•"/>
            </a:pPr>
            <a:r>
              <a:rPr lang="en-IN" sz="2000" b="1" dirty="0" smtClean="0"/>
              <a:t>Percentage of rejection is high in cash loans</a:t>
            </a:r>
          </a:p>
          <a:p>
            <a:pPr marL="285750" indent="-285750">
              <a:buFont typeface="Arial" panose="020B0604020202020204" pitchFamily="34" charset="0"/>
              <a:buChar char="•"/>
            </a:pPr>
            <a:r>
              <a:rPr lang="en-IN" sz="2000" b="1" dirty="0" smtClean="0"/>
              <a:t>Percentage of approved loan for revolving loan is comparatively less.</a:t>
            </a:r>
            <a:endParaRPr lang="en-IN" sz="2000"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spTree>
    <p:extLst>
      <p:ext uri="{BB962C8B-B14F-4D97-AF65-F5344CB8AC3E}">
        <p14:creationId xmlns:p14="http://schemas.microsoft.com/office/powerpoint/2010/main" val="143768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0346" y="2545444"/>
            <a:ext cx="3794078" cy="1609344"/>
          </a:xfrm>
        </p:spPr>
        <p:txBody>
          <a:bodyPr/>
          <a:lstStyle/>
          <a:p>
            <a:r>
              <a:rPr lang="en-IN" dirty="0" smtClean="0"/>
              <a:t>Thank-You</a:t>
            </a:r>
            <a:endParaRPr lang="en-IN" dirty="0"/>
          </a:p>
        </p:txBody>
      </p:sp>
      <p:sp>
        <p:nvSpPr>
          <p:cNvPr id="5" name="Footer Placeholder 4"/>
          <p:cNvSpPr>
            <a:spLocks noGrp="1"/>
          </p:cNvSpPr>
          <p:nvPr>
            <p:ph type="ftr" sz="quarter" idx="11"/>
          </p:nvPr>
        </p:nvSpPr>
        <p:spPr/>
        <p:txBody>
          <a:bodyPr/>
          <a:lstStyle/>
          <a:p>
            <a:r>
              <a:rPr lang="en-US" smtClean="0"/>
              <a:t>Prepared By: Utkarsh Upadhyay &amp; Mayank Singh Soni</a:t>
            </a:r>
            <a:endParaRPr lang="en-US" dirty="0"/>
          </a:p>
        </p:txBody>
      </p:sp>
      <p:sp>
        <p:nvSpPr>
          <p:cNvPr id="6" name="Date Placeholder 5"/>
          <p:cNvSpPr>
            <a:spLocks noGrp="1"/>
          </p:cNvSpPr>
          <p:nvPr>
            <p:ph type="dt" sz="half" idx="10"/>
          </p:nvPr>
        </p:nvSpPr>
        <p:spPr/>
        <p:txBody>
          <a:bodyPr/>
          <a:lstStyle/>
          <a:p>
            <a:r>
              <a:rPr lang="en-US" smtClean="0"/>
              <a:t>Credit EDA Case Study</a:t>
            </a:r>
            <a:endParaRPr lang="en-US" dirty="0"/>
          </a:p>
        </p:txBody>
      </p:sp>
    </p:spTree>
    <p:extLst>
      <p:ext uri="{BB962C8B-B14F-4D97-AF65-F5344CB8AC3E}">
        <p14:creationId xmlns:p14="http://schemas.microsoft.com/office/powerpoint/2010/main" val="4200644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Distribution for Annuity</a:t>
            </a:r>
            <a:endParaRPr lang="en-IN" dirty="0"/>
          </a:p>
        </p:txBody>
      </p:sp>
      <p:pic>
        <p:nvPicPr>
          <p:cNvPr id="9" name="Content Placeholder 8"/>
          <p:cNvPicPr>
            <a:picLocks noGrp="1" noChangeAspect="1"/>
          </p:cNvPicPr>
          <p:nvPr>
            <p:ph idx="1"/>
          </p:nvPr>
        </p:nvPicPr>
        <p:blipFill>
          <a:blip r:embed="rId2"/>
          <a:stretch>
            <a:fillRect/>
          </a:stretch>
        </p:blipFill>
        <p:spPr>
          <a:xfrm>
            <a:off x="880227" y="1233417"/>
            <a:ext cx="5989707" cy="4375814"/>
          </a:xfrm>
          <a:prstGeom prst="rect">
            <a:avLst/>
          </a:prstGeom>
        </p:spPr>
      </p:pic>
      <p:sp>
        <p:nvSpPr>
          <p:cNvPr id="8" name="Text Placeholder 7"/>
          <p:cNvSpPr>
            <a:spLocks noGrp="1"/>
          </p:cNvSpPr>
          <p:nvPr>
            <p:ph type="body" sz="half" idx="2"/>
          </p:nvPr>
        </p:nvSpPr>
        <p:spPr/>
        <p:txBody>
          <a:bodyPr/>
          <a:lstStyle/>
          <a:p>
            <a:endParaRPr lang="en-IN" dirty="0" smtClean="0"/>
          </a:p>
          <a:p>
            <a:pPr marL="285750" indent="-285750">
              <a:buFont typeface="Arial" panose="020B0604020202020204" pitchFamily="34" charset="0"/>
              <a:buChar char="•"/>
            </a:pPr>
            <a:r>
              <a:rPr lang="en-US" sz="1600" b="1" dirty="0"/>
              <a:t>P</a:t>
            </a:r>
            <a:r>
              <a:rPr lang="en-US" sz="1600" b="1" dirty="0" smtClean="0"/>
              <a:t>lot </a:t>
            </a:r>
            <a:r>
              <a:rPr lang="en-US" sz="1600" b="1" dirty="0"/>
              <a:t>shows that there are outliers in the AMT_ANNUITY column </a:t>
            </a:r>
            <a:r>
              <a:rPr lang="en-US" sz="1600" b="1" dirty="0" smtClean="0"/>
              <a:t>which </a:t>
            </a:r>
            <a:r>
              <a:rPr lang="en-US" sz="1600" b="1" dirty="0"/>
              <a:t>is at the extreme end and can be removed from </a:t>
            </a:r>
            <a:r>
              <a:rPr lang="en-US" sz="1600" b="1" dirty="0" smtClean="0"/>
              <a:t>analysis</a:t>
            </a:r>
            <a:endParaRPr lang="en-US" sz="1600"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Tree>
    <p:extLst>
      <p:ext uri="{BB962C8B-B14F-4D97-AF65-F5344CB8AC3E}">
        <p14:creationId xmlns:p14="http://schemas.microsoft.com/office/powerpoint/2010/main" val="91196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Distribution for Total Income amount</a:t>
            </a:r>
            <a:endParaRPr lang="en-IN" dirty="0"/>
          </a:p>
        </p:txBody>
      </p:sp>
      <p:pic>
        <p:nvPicPr>
          <p:cNvPr id="7" name="Content Placeholder 6"/>
          <p:cNvPicPr>
            <a:picLocks noGrp="1" noChangeAspect="1"/>
          </p:cNvPicPr>
          <p:nvPr>
            <p:ph idx="1"/>
          </p:nvPr>
        </p:nvPicPr>
        <p:blipFill>
          <a:blip r:embed="rId2"/>
          <a:stretch>
            <a:fillRect/>
          </a:stretch>
        </p:blipFill>
        <p:spPr>
          <a:xfrm>
            <a:off x="1088136" y="981714"/>
            <a:ext cx="6064656" cy="4561162"/>
          </a:xfrm>
          <a:prstGeom prst="rect">
            <a:avLst/>
          </a:prstGeom>
        </p:spPr>
      </p:pic>
      <p:sp>
        <p:nvSpPr>
          <p:cNvPr id="4" name="Text Placeholder 3"/>
          <p:cNvSpPr>
            <a:spLocks noGrp="1"/>
          </p:cNvSpPr>
          <p:nvPr>
            <p:ph type="body" sz="half" idx="2"/>
          </p:nvPr>
        </p:nvSpPr>
        <p:spPr/>
        <p:txBody>
          <a:bodyPr/>
          <a:lstStyle/>
          <a:p>
            <a:endParaRPr lang="en-IN" dirty="0" smtClean="0"/>
          </a:p>
          <a:p>
            <a:pPr marL="285750" indent="-285750">
              <a:buFont typeface="Arial" panose="020B0604020202020204" pitchFamily="34" charset="0"/>
              <a:buChar char="•"/>
            </a:pPr>
            <a:r>
              <a:rPr lang="en-US" sz="1600" b="1" dirty="0" smtClean="0"/>
              <a:t>Total Income amount column </a:t>
            </a:r>
            <a:r>
              <a:rPr lang="en-US" sz="1600" b="1" dirty="0"/>
              <a:t>shows outliers but the income </a:t>
            </a:r>
            <a:r>
              <a:rPr lang="en-US" sz="1600" b="1" dirty="0" smtClean="0"/>
              <a:t>vary from </a:t>
            </a:r>
            <a:r>
              <a:rPr lang="en-US" sz="1600" b="1" dirty="0"/>
              <a:t>person to </a:t>
            </a:r>
            <a:r>
              <a:rPr lang="en-US" sz="1600" b="1" dirty="0" smtClean="0"/>
              <a:t>person. </a:t>
            </a:r>
          </a:p>
          <a:p>
            <a:pPr marL="285750" indent="-285750">
              <a:buFont typeface="Arial" panose="020B0604020202020204" pitchFamily="34" charset="0"/>
              <a:buChar char="•"/>
            </a:pPr>
            <a:r>
              <a:rPr lang="en-US" sz="1600" b="1" dirty="0" smtClean="0"/>
              <a:t>We </a:t>
            </a:r>
            <a:r>
              <a:rPr lang="en-US" sz="1600" b="1" dirty="0"/>
              <a:t>cannot remove </a:t>
            </a:r>
            <a:r>
              <a:rPr lang="en-US" sz="1600" b="1" dirty="0" smtClean="0"/>
              <a:t>this outlier. </a:t>
            </a:r>
          </a:p>
          <a:p>
            <a:pPr marL="285750" indent="-285750">
              <a:buFont typeface="Arial" panose="020B0604020202020204" pitchFamily="34" charset="0"/>
              <a:buChar char="•"/>
            </a:pPr>
            <a:r>
              <a:rPr lang="en-US" sz="1600" b="1" dirty="0" smtClean="0"/>
              <a:t>It </a:t>
            </a:r>
            <a:r>
              <a:rPr lang="en-US" sz="1600" b="1" dirty="0"/>
              <a:t>is better to create bins for it</a:t>
            </a:r>
            <a:r>
              <a:rPr lang="en-US" sz="1600" b="1" dirty="0" smtClean="0"/>
              <a:t>.</a:t>
            </a:r>
            <a:endParaRPr lang="en-US" sz="1600"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spTree>
    <p:extLst>
      <p:ext uri="{BB962C8B-B14F-4D97-AF65-F5344CB8AC3E}">
        <p14:creationId xmlns:p14="http://schemas.microsoft.com/office/powerpoint/2010/main" val="321389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Distribution for Loan Credit Amount</a:t>
            </a:r>
            <a:endParaRPr lang="en-IN" dirty="0"/>
          </a:p>
        </p:txBody>
      </p:sp>
      <p:pic>
        <p:nvPicPr>
          <p:cNvPr id="7" name="Content Placeholder 6"/>
          <p:cNvPicPr>
            <a:picLocks noGrp="1" noChangeAspect="1"/>
          </p:cNvPicPr>
          <p:nvPr>
            <p:ph idx="1"/>
          </p:nvPr>
        </p:nvPicPr>
        <p:blipFill>
          <a:blip r:embed="rId2"/>
          <a:stretch>
            <a:fillRect/>
          </a:stretch>
        </p:blipFill>
        <p:spPr>
          <a:xfrm>
            <a:off x="902468" y="1019814"/>
            <a:ext cx="6397639" cy="4695186"/>
          </a:xfrm>
          <a:prstGeom prst="rect">
            <a:avLst/>
          </a:prstGeom>
        </p:spPr>
      </p:pic>
      <p:sp>
        <p:nvSpPr>
          <p:cNvPr id="4" name="Text Placeholder 3"/>
          <p:cNvSpPr>
            <a:spLocks noGrp="1"/>
          </p:cNvSpPr>
          <p:nvPr>
            <p:ph type="body" sz="half" idx="2"/>
          </p:nvPr>
        </p:nvSpPr>
        <p:spPr/>
        <p:txBody>
          <a:bodyPr>
            <a:normAutofit/>
          </a:bodyPr>
          <a:lstStyle/>
          <a:p>
            <a:endParaRPr lang="en-IN" dirty="0" smtClean="0"/>
          </a:p>
          <a:p>
            <a:pPr marL="285750" indent="-285750">
              <a:buFont typeface="Arial" panose="020B0604020202020204" pitchFamily="34" charset="0"/>
              <a:buChar char="•"/>
            </a:pPr>
            <a:r>
              <a:rPr lang="en-US" sz="1600" b="1" dirty="0" smtClean="0"/>
              <a:t>Loan Credit amount </a:t>
            </a:r>
            <a:r>
              <a:rPr lang="en-US" sz="1600" b="1" dirty="0"/>
              <a:t>column shows outliers but the income vary from person to person. </a:t>
            </a:r>
          </a:p>
          <a:p>
            <a:pPr marL="285750" indent="-285750">
              <a:buFont typeface="Arial" panose="020B0604020202020204" pitchFamily="34" charset="0"/>
              <a:buChar char="•"/>
            </a:pPr>
            <a:r>
              <a:rPr lang="en-US" sz="1600" b="1" dirty="0"/>
              <a:t>We cannot remove this outlier. </a:t>
            </a:r>
          </a:p>
          <a:p>
            <a:pPr marL="285750" indent="-285750">
              <a:buFont typeface="Arial" panose="020B0604020202020204" pitchFamily="34" charset="0"/>
              <a:buChar char="•"/>
            </a:pPr>
            <a:r>
              <a:rPr lang="en-US" sz="1600" b="1" dirty="0"/>
              <a:t>It is better to create bins for it</a:t>
            </a:r>
            <a:r>
              <a:rPr lang="en-US" sz="1600" b="1" dirty="0" smtClean="0"/>
              <a:t>.</a:t>
            </a:r>
            <a:endParaRPr lang="en-US" sz="1600"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spTree>
    <p:extLst>
      <p:ext uri="{BB962C8B-B14F-4D97-AF65-F5344CB8AC3E}">
        <p14:creationId xmlns:p14="http://schemas.microsoft.com/office/powerpoint/2010/main" val="464444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Distribution for Applicant Age</a:t>
            </a:r>
            <a:endParaRPr lang="en-IN" dirty="0"/>
          </a:p>
        </p:txBody>
      </p:sp>
      <p:pic>
        <p:nvPicPr>
          <p:cNvPr id="7" name="Content Placeholder 6"/>
          <p:cNvPicPr>
            <a:picLocks noGrp="1" noChangeAspect="1"/>
          </p:cNvPicPr>
          <p:nvPr>
            <p:ph idx="1"/>
          </p:nvPr>
        </p:nvPicPr>
        <p:blipFill>
          <a:blip r:embed="rId2"/>
          <a:stretch>
            <a:fillRect/>
          </a:stretch>
        </p:blipFill>
        <p:spPr>
          <a:xfrm>
            <a:off x="1088136" y="1335205"/>
            <a:ext cx="5952462" cy="4379795"/>
          </a:xfrm>
          <a:prstGeom prst="rect">
            <a:avLst/>
          </a:prstGeom>
        </p:spPr>
      </p:pic>
      <p:sp>
        <p:nvSpPr>
          <p:cNvPr id="4" name="Text Placeholder 3"/>
          <p:cNvSpPr>
            <a:spLocks noGrp="1"/>
          </p:cNvSpPr>
          <p:nvPr>
            <p:ph type="body" sz="half" idx="2"/>
          </p:nvPr>
        </p:nvSpPr>
        <p:spPr/>
        <p:txBody>
          <a:bodyPr/>
          <a:lstStyle/>
          <a:p>
            <a:endParaRPr lang="en-IN" dirty="0" smtClean="0"/>
          </a:p>
          <a:p>
            <a:pPr marL="285750" indent="-285750">
              <a:buFont typeface="Arial" panose="020B0604020202020204" pitchFamily="34" charset="0"/>
              <a:buChar char="•"/>
            </a:pPr>
            <a:r>
              <a:rPr lang="en-US" b="1" dirty="0" smtClean="0"/>
              <a:t>Applicant age data does not have any outliers.</a:t>
            </a:r>
          </a:p>
          <a:p>
            <a:pPr marL="285750" indent="-285750">
              <a:buFont typeface="Arial" panose="020B0604020202020204" pitchFamily="34" charset="0"/>
              <a:buChar char="•"/>
            </a:pPr>
            <a:r>
              <a:rPr lang="en-US" b="1" dirty="0" smtClean="0"/>
              <a:t>It is well distributed from age 20 to age 70.</a:t>
            </a:r>
          </a:p>
          <a:p>
            <a:pPr marL="285750" indent="-285750">
              <a:buFont typeface="Arial" panose="020B0604020202020204" pitchFamily="34" charset="0"/>
              <a:buChar char="•"/>
            </a:pPr>
            <a:r>
              <a:rPr lang="en-US" b="1" dirty="0" smtClean="0"/>
              <a:t>Most applicant are fall under age between 35 to 55.</a:t>
            </a:r>
          </a:p>
          <a:p>
            <a:pPr marL="285750" indent="-285750">
              <a:buFont typeface="Arial" panose="020B0604020202020204" pitchFamily="34" charset="0"/>
              <a:buChar char="•"/>
            </a:pPr>
            <a:r>
              <a:rPr lang="en-US" b="1" dirty="0" smtClean="0"/>
              <a:t>Median lies around age of 43.</a:t>
            </a:r>
            <a:endParaRPr lang="en-US"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spTree>
    <p:extLst>
      <p:ext uri="{BB962C8B-B14F-4D97-AF65-F5344CB8AC3E}">
        <p14:creationId xmlns:p14="http://schemas.microsoft.com/office/powerpoint/2010/main" val="1452088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Distribution for applicant’s employed days</a:t>
            </a:r>
            <a:endParaRPr lang="en-IN" dirty="0"/>
          </a:p>
        </p:txBody>
      </p:sp>
      <p:pic>
        <p:nvPicPr>
          <p:cNvPr id="7" name="Content Placeholder 6"/>
          <p:cNvPicPr>
            <a:picLocks noGrp="1" noChangeAspect="1"/>
          </p:cNvPicPr>
          <p:nvPr>
            <p:ph idx="1"/>
          </p:nvPr>
        </p:nvPicPr>
        <p:blipFill>
          <a:blip r:embed="rId2"/>
          <a:stretch>
            <a:fillRect/>
          </a:stretch>
        </p:blipFill>
        <p:spPr>
          <a:xfrm>
            <a:off x="1088136" y="1282890"/>
            <a:ext cx="5989338" cy="4432110"/>
          </a:xfrm>
          <a:prstGeom prst="rect">
            <a:avLst/>
          </a:prstGeom>
        </p:spPr>
      </p:pic>
      <p:sp>
        <p:nvSpPr>
          <p:cNvPr id="4" name="Text Placeholder 3"/>
          <p:cNvSpPr>
            <a:spLocks noGrp="1"/>
          </p:cNvSpPr>
          <p:nvPr>
            <p:ph type="body" sz="half" idx="2"/>
          </p:nvPr>
        </p:nvSpPr>
        <p:spPr/>
        <p:txBody>
          <a:bodyPr/>
          <a:lstStyle/>
          <a:p>
            <a:endParaRPr lang="en-IN" b="1" dirty="0" smtClean="0"/>
          </a:p>
          <a:p>
            <a:pPr marL="285750" indent="-285750">
              <a:buFont typeface="Arial" panose="020B0604020202020204" pitchFamily="34" charset="0"/>
              <a:buChar char="•"/>
            </a:pPr>
            <a:r>
              <a:rPr lang="en-IN" sz="1600" b="1" dirty="0" smtClean="0"/>
              <a:t>There is a outlier whose value is around 360000 days (i.e. 986 years approx.) which is false data. Thus, it needs to be removed.</a:t>
            </a:r>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spTree>
    <p:extLst>
      <p:ext uri="{BB962C8B-B14F-4D97-AF65-F5344CB8AC3E}">
        <p14:creationId xmlns:p14="http://schemas.microsoft.com/office/powerpoint/2010/main" val="2790291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Distribution for target variable</a:t>
            </a:r>
            <a:endParaRPr lang="en-IN" dirty="0"/>
          </a:p>
        </p:txBody>
      </p:sp>
      <p:pic>
        <p:nvPicPr>
          <p:cNvPr id="7" name="Content Placeholder 6"/>
          <p:cNvPicPr>
            <a:picLocks noGrp="1" noChangeAspect="1"/>
          </p:cNvPicPr>
          <p:nvPr>
            <p:ph idx="1"/>
          </p:nvPr>
        </p:nvPicPr>
        <p:blipFill>
          <a:blip r:embed="rId2"/>
          <a:stretch>
            <a:fillRect/>
          </a:stretch>
        </p:blipFill>
        <p:spPr>
          <a:xfrm>
            <a:off x="1088136" y="1340466"/>
            <a:ext cx="6468905" cy="4374534"/>
          </a:xfrm>
          <a:prstGeom prst="rect">
            <a:avLst/>
          </a:prstGeom>
        </p:spPr>
      </p:pic>
      <p:sp>
        <p:nvSpPr>
          <p:cNvPr id="4" name="Text Placeholder 3"/>
          <p:cNvSpPr>
            <a:spLocks noGrp="1"/>
          </p:cNvSpPr>
          <p:nvPr>
            <p:ph type="body" sz="half" idx="2"/>
          </p:nvPr>
        </p:nvSpPr>
        <p:spPr/>
        <p:txBody>
          <a:bodyPr/>
          <a:lstStyle/>
          <a:p>
            <a:endParaRPr lang="en-IN" dirty="0" smtClean="0"/>
          </a:p>
          <a:p>
            <a:pPr marL="285750" indent="-285750">
              <a:buFont typeface="Arial" panose="020B0604020202020204" pitchFamily="34" charset="0"/>
              <a:buChar char="•"/>
            </a:pPr>
            <a:r>
              <a:rPr lang="en-US" b="1" dirty="0" smtClean="0"/>
              <a:t>By means of target variable, </a:t>
            </a:r>
            <a:r>
              <a:rPr lang="en-US" b="1" dirty="0"/>
              <a:t>we can see that </a:t>
            </a:r>
            <a:r>
              <a:rPr lang="en-US" b="1" dirty="0" smtClean="0"/>
              <a:t>approx. </a:t>
            </a:r>
            <a:r>
              <a:rPr lang="en-US" b="1" dirty="0"/>
              <a:t>92% people had no difficulty in loan </a:t>
            </a:r>
            <a:r>
              <a:rPr lang="en-US" b="1" dirty="0" smtClean="0"/>
              <a:t>repayment </a:t>
            </a:r>
            <a:r>
              <a:rPr lang="en-US" b="1" dirty="0"/>
              <a:t>and only 8% people had difficulty in loan </a:t>
            </a:r>
            <a:r>
              <a:rPr lang="en-US" b="1" dirty="0" smtClean="0"/>
              <a:t>repayment.</a:t>
            </a:r>
            <a:endParaRPr lang="en-US" b="1" dirty="0"/>
          </a:p>
        </p:txBody>
      </p:sp>
      <p:sp>
        <p:nvSpPr>
          <p:cNvPr id="5" name="Date Placeholder 4"/>
          <p:cNvSpPr>
            <a:spLocks noGrp="1"/>
          </p:cNvSpPr>
          <p:nvPr>
            <p:ph type="dt" sz="half" idx="10"/>
          </p:nvPr>
        </p:nvSpPr>
        <p:spPr/>
        <p:txBody>
          <a:bodyPr/>
          <a:lstStyle/>
          <a:p>
            <a:r>
              <a:rPr lang="en-US" smtClean="0"/>
              <a:t>Credit EDA Case Study</a:t>
            </a:r>
            <a:endParaRPr lang="en-US" dirty="0"/>
          </a:p>
        </p:txBody>
      </p:sp>
      <p:sp>
        <p:nvSpPr>
          <p:cNvPr id="6" name="Footer Placeholder 5"/>
          <p:cNvSpPr>
            <a:spLocks noGrp="1"/>
          </p:cNvSpPr>
          <p:nvPr>
            <p:ph type="ftr" sz="quarter" idx="11"/>
          </p:nvPr>
        </p:nvSpPr>
        <p:spPr/>
        <p:txBody>
          <a:bodyPr/>
          <a:lstStyle/>
          <a:p>
            <a:r>
              <a:rPr lang="en-US" smtClean="0"/>
              <a:t>Prepared By: Utkarsh Upadhyay &amp; Mayank Singh Soni</a:t>
            </a:r>
            <a:endParaRPr lang="en-US" dirty="0"/>
          </a:p>
        </p:txBody>
      </p:sp>
    </p:spTree>
    <p:extLst>
      <p:ext uri="{BB962C8B-B14F-4D97-AF65-F5344CB8AC3E}">
        <p14:creationId xmlns:p14="http://schemas.microsoft.com/office/powerpoint/2010/main" val="2920685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126</TotalTime>
  <Words>1329</Words>
  <Application>Microsoft Office PowerPoint</Application>
  <PresentationFormat>Widescreen</PresentationFormat>
  <Paragraphs>174</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Georgia</vt:lpstr>
      <vt:lpstr>Trebuchet MS</vt:lpstr>
      <vt:lpstr>Wingdings</vt:lpstr>
      <vt:lpstr>Wood Type</vt:lpstr>
      <vt:lpstr>Credit EDA Case Study (Group Case Study 1)</vt:lpstr>
      <vt:lpstr>Univariate Analysis</vt:lpstr>
      <vt:lpstr>Distribution for AMT_REQ_CREDIT_BUREAU_YEAR</vt:lpstr>
      <vt:lpstr>Distribution for Annuity</vt:lpstr>
      <vt:lpstr>Distribution for Total Income amount</vt:lpstr>
      <vt:lpstr>Distribution for Loan Credit Amount</vt:lpstr>
      <vt:lpstr>Distribution for Applicant Age</vt:lpstr>
      <vt:lpstr>Distribution for applicant’s employed days</vt:lpstr>
      <vt:lpstr>Distribution for target variable</vt:lpstr>
      <vt:lpstr>Distribution for previous annuity amount</vt:lpstr>
      <vt:lpstr>Distribution for previous credit amount</vt:lpstr>
      <vt:lpstr>Distribution for previous payment count</vt:lpstr>
      <vt:lpstr>Distribution for Previous Contract Type</vt:lpstr>
      <vt:lpstr>Distribution for </vt:lpstr>
      <vt:lpstr>Distribution for previous contract status</vt:lpstr>
      <vt:lpstr>Distribution for previous portfolio</vt:lpstr>
      <vt:lpstr>Distribution for previous channel type</vt:lpstr>
      <vt:lpstr>Distribution for previous yield group</vt:lpstr>
      <vt:lpstr>Distribution for </vt:lpstr>
      <vt:lpstr>Bivariate &amp; Multivariate Analysis</vt:lpstr>
      <vt:lpstr>Age Vs Payment Issue</vt:lpstr>
      <vt:lpstr>Credit Amount Vs Payment Issue</vt:lpstr>
      <vt:lpstr>Income Amount Vs Payment Issue</vt:lpstr>
      <vt:lpstr>Gender Vs Income Range</vt:lpstr>
      <vt:lpstr>Distribution for Contract Status and Credit Amount</vt:lpstr>
      <vt:lpstr>Distribution for Contract Status and Yield Group</vt:lpstr>
      <vt:lpstr>Distribution for Cash loan Purpose and Contract Status</vt:lpstr>
      <vt:lpstr>Revolving loans are just a small fraction from the total number of loans and are less repaid as compared to Cash Loans</vt:lpstr>
      <vt:lpstr>The number of female clients is almost double the number of male clients. </vt:lpstr>
      <vt:lpstr>Majority of people live in House/apartment </vt:lpstr>
      <vt:lpstr>Family Status vs Loan Payment</vt:lpstr>
      <vt:lpstr>Income Type Vs Payment Difficulty</vt:lpstr>
      <vt:lpstr>% of Loan Payment Difficulties for NAME_CONTRACT_STATUS and NAME_CONTRACT_TYPE</vt:lpstr>
      <vt:lpstr>Thank-You</vt:lpstr>
    </vt:vector>
  </TitlesOfParts>
  <Company>AMNS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 (Group Case Study 1)</dc:title>
  <dc:creator>Soni, Mayank - AM/NS India - IT (HAZ)</dc:creator>
  <cp:lastModifiedBy>Soni, Mayank - AM/NS India - IT (HAZ)</cp:lastModifiedBy>
  <cp:revision>19</cp:revision>
  <dcterms:created xsi:type="dcterms:W3CDTF">2020-10-26T14:49:12Z</dcterms:created>
  <dcterms:modified xsi:type="dcterms:W3CDTF">2020-10-26T18:14:48Z</dcterms:modified>
</cp:coreProperties>
</file>