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heme/themeOverride7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8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9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10.xml" ContentType="application/vnd.openxmlformats-officedocument.themeOverride+xml"/>
  <Override PartName="/ppt/tags/tag26.xml" ContentType="application/vnd.openxmlformats-officedocument.presentationml.tags+xml"/>
  <Override PartName="/ppt/theme/themeOverride11.xml" ContentType="application/vnd.openxmlformats-officedocument.themeOverride+xml"/>
  <Override PartName="/ppt/tags/tag27.xml" ContentType="application/vnd.openxmlformats-officedocument.presentationml.tags+xml"/>
  <Override PartName="/ppt/theme/themeOverride12.xml" ContentType="application/vnd.openxmlformats-officedocument.themeOverride+xml"/>
  <Override PartName="/ppt/tags/tag28.xml" ContentType="application/vnd.openxmlformats-officedocument.presentationml.tags+xml"/>
  <Override PartName="/ppt/theme/themeOverride13.xml" ContentType="application/vnd.openxmlformats-officedocument.themeOverride+xml"/>
  <Override PartName="/ppt/tags/tag29.xml" ContentType="application/vnd.openxmlformats-officedocument.presentationml.tags+xml"/>
  <Override PartName="/ppt/theme/themeOverride14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Override15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Override16.xml" ContentType="application/vnd.openxmlformats-officedocument.themeOverride+xml"/>
  <Override PartName="/ppt/tags/tag36.xml" ContentType="application/vnd.openxmlformats-officedocument.presentationml.tags+xml"/>
  <Override PartName="/ppt/theme/themeOverride17.xml" ContentType="application/vnd.openxmlformats-officedocument.themeOverr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88" r:id="rId7"/>
    <p:sldId id="314" r:id="rId8"/>
    <p:sldId id="315" r:id="rId9"/>
    <p:sldId id="321" r:id="rId10"/>
    <p:sldId id="266" r:id="rId11"/>
    <p:sldId id="323" r:id="rId12"/>
    <p:sldId id="318" r:id="rId13"/>
    <p:sldId id="324" r:id="rId14"/>
    <p:sldId id="319" r:id="rId15"/>
    <p:sldId id="320" r:id="rId16"/>
  </p:sldIdLst>
  <p:sldSz cx="12192000" cy="6858000"/>
  <p:notesSz cx="6858000" cy="9144000"/>
  <p:embeddedFontLst>
    <p:embeddedFont>
      <p:font typeface="SwissReSans" panose="020B0604020202020204" pitchFamily="34" charset="0"/>
      <p:regular r:id="rId19"/>
      <p:bold r:id="rId20"/>
      <p:italic r:id="rId21"/>
      <p:boldItalic r:id="rId22"/>
    </p:embeddedFont>
    <p:embeddedFont>
      <p:font typeface="SwissReSans Light" panose="020B050402020202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870FC3-41F4-4639-9F92-194A608F593C}">
  <a:tblStyle styleId="{4F870FC3-41F4-4639-9F92-194A608F593C}" styleName="Swiss Re - Table 1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1">
              <a:tint val="36000"/>
            </a:schemeClr>
          </a:solidFill>
        </a:fill>
      </a:tcStyle>
    </a:band2H>
    <a:band1V>
      <a:tcStyle>
        <a:tcBdr/>
        <a:fill>
          <a:solidFill>
            <a:schemeClr val="accent1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6E6707-7832-46BE-A3A0-E36881F78559}" styleName="Swiss Re - Table 2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5">
              <a:tint val="36000"/>
            </a:schemeClr>
          </a:solidFill>
        </a:fill>
      </a:tcStyle>
    </a:band2H>
    <a:band1V>
      <a:tcStyle>
        <a:tcBdr/>
        <a:fill>
          <a:solidFill>
            <a:schemeClr val="accent5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BE75E58-984F-4F72-8EDD-5C9A88DD35F0}" styleName="Swiss Re - Table 3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3">
              <a:tint val="36000"/>
            </a:schemeClr>
          </a:solidFill>
        </a:fill>
      </a:tcStyle>
    </a:band2H>
    <a:band1V>
      <a:tcStyle>
        <a:tcBdr/>
        <a:fill>
          <a:solidFill>
            <a:schemeClr val="accent3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0DF0198-80C8-49AA-8D90-CB580F7814A3}" styleName="Swiss Re - Table 4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879B2AA-A785-4C12-A31E-098CB692474E}" styleName="Swiss Re - Table 5">
    <a:wholeTbl>
      <a:tcTxStyle>
        <a:fontRef idx="minor">
          <a:scrgbClr r="40" g="62" b="54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howGuides="1">
      <p:cViewPr varScale="1">
        <p:scale>
          <a:sx n="163" d="100"/>
          <a:sy n="163" d="100"/>
        </p:scale>
        <p:origin x="2076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77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wissReSan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7C786-A259-4FDD-A4C0-BD83D19C2427}" type="datetimeFigureOut">
              <a:rPr lang="en-GB" smtClean="0">
                <a:latin typeface="SwissReSans" pitchFamily="34" charset="0"/>
              </a:rPr>
              <a:pPr/>
              <a:t>12/03/2020</a:t>
            </a:fld>
            <a:endParaRPr lang="en-GB" dirty="0">
              <a:latin typeface="SwissRe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wissRe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DD15C-2E90-415F-B376-5831ACCDAAD0}" type="slidenum">
              <a:rPr lang="en-GB" smtClean="0">
                <a:latin typeface="SwissReSans" pitchFamily="34" charset="0"/>
              </a:rPr>
              <a:pPr/>
              <a:t>‹#›</a:t>
            </a:fld>
            <a:endParaRPr lang="en-GB" dirty="0">
              <a:latin typeface="SwissRe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6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3A1CEC75-F9BB-42F0-8E1C-193797F4D4D6}" type="datetimeFigureOut">
              <a:rPr lang="de-DE" smtClean="0"/>
              <a:pPr/>
              <a:t>12.03.2020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CF8ED666-4372-485F-9851-ED435EF4AC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6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1pPr>
    <a:lvl2pPr marL="3492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2pPr>
    <a:lvl3pPr marL="7175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3pPr>
    <a:lvl4pPr marL="10668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4pPr>
    <a:lvl5pPr marL="14351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hemeOverride" Target="../theme/themeOverride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bg bwMode="gray"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0" y="0"/>
            <a:ext cx="12192000" cy="6858000"/>
          </a:xfrm>
        </p:spPr>
        <p:txBody>
          <a:bodyPr tIns="576000" anchor="ctr"/>
          <a:lstStyle>
            <a:lvl1pPr algn="ctr"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95325" y="1628776"/>
            <a:ext cx="9913177" cy="129616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695325" y="2996952"/>
            <a:ext cx="9913177" cy="28803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SwissRe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4012517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629F8-67B4-49DE-AC3F-10C735F7953F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301052"/>
            <a:ext cx="1379177" cy="32451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</p:spPr>
        <p:txBody>
          <a:bodyPr lIns="0" tIns="720000" anchor="ctr"/>
          <a:lstStyle>
            <a:lvl1pPr marL="0" indent="0" algn="ctr"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</a:t>
            </a:r>
            <a:br>
              <a:rPr lang="en-GB" noProof="1"/>
            </a:br>
            <a:r>
              <a:rPr lang="en-GB" noProof="1"/>
              <a:t>from the Brandic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5" y="1628774"/>
            <a:ext cx="4920624" cy="4392614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5325" y="692151"/>
            <a:ext cx="4920621" cy="692647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021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and Image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</p:spPr>
        <p:txBody>
          <a:bodyPr lIns="4752000" anchor="ctr"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from the Brandic menu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5325" y="1628773"/>
            <a:ext cx="4920623" cy="4392614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138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ular Messaging Device (large)" preserve="1" userDrawn="1">
  <p:cSld name="Circular Messaging Devic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6120754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gray">
          <a:xfrm>
            <a:off x="7752184" y="1809000"/>
            <a:ext cx="3240000" cy="32400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  <a:latin typeface="SwissReSans Light" panose="020B0504020202020204" pitchFamily="34" charset="0"/>
              </a:defRPr>
            </a:lvl1pPr>
            <a:lvl2pPr marL="182562" indent="0" algn="l">
              <a:buFontTx/>
              <a:buNone/>
              <a:defRPr>
                <a:solidFill>
                  <a:srgbClr val="FFFFFF"/>
                </a:solidFill>
              </a:defRPr>
            </a:lvl2pPr>
            <a:lvl3pPr marL="444500" indent="0" algn="l">
              <a:buFontTx/>
              <a:buNone/>
              <a:defRPr>
                <a:solidFill>
                  <a:srgbClr val="FFFFFF"/>
                </a:solidFill>
              </a:defRPr>
            </a:lvl3pPr>
            <a:lvl4pPr marL="715963" indent="0" algn="l">
              <a:buFontTx/>
              <a:buNone/>
              <a:defRPr>
                <a:solidFill>
                  <a:srgbClr val="FFFFFF"/>
                </a:solidFill>
              </a:defRPr>
            </a:lvl4pPr>
            <a:lvl5pPr marL="985838" indent="0" algn="l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057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ular Messaging Device (small)" preserve="1" userDrawn="1">
  <p:cSld name="Circular Messaging Devic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7200874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/>
          </p:nvPr>
        </p:nvSpPr>
        <p:spPr bwMode="gray">
          <a:xfrm>
            <a:off x="8702581" y="2349000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</p:spPr>
        <p:txBody>
          <a:bodyPr anchor="ctr"/>
          <a:lstStyle>
            <a:lvl1pPr marL="0" indent="0" algn="ctr">
              <a:lnSpc>
                <a:spcPct val="9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SwissReSans Light" panose="020B0504020202020204" pitchFamily="34" charset="0"/>
              </a:defRPr>
            </a:lvl1pPr>
            <a:lvl2pPr marL="182562" indent="0" algn="l">
              <a:buFontTx/>
              <a:buNone/>
              <a:defRPr sz="1600">
                <a:solidFill>
                  <a:schemeClr val="bg1"/>
                </a:solidFill>
              </a:defRPr>
            </a:lvl2pPr>
            <a:lvl3pPr marL="444500" indent="0" algn="l">
              <a:buFontTx/>
              <a:buNone/>
              <a:defRPr sz="1600">
                <a:solidFill>
                  <a:schemeClr val="bg1"/>
                </a:solidFill>
              </a:defRPr>
            </a:lvl3pPr>
            <a:lvl4pPr marL="715963" indent="0" algn="l">
              <a:buFontTx/>
              <a:buNone/>
              <a:defRPr sz="1600">
                <a:solidFill>
                  <a:schemeClr val="bg1"/>
                </a:solidFill>
              </a:defRPr>
            </a:lvl4pPr>
            <a:lvl5pPr marL="985838" indent="0" algn="l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4483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Persons (4 people)" preserve="1" userDrawn="1">
  <p:cSld name="Contact Persons (4 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A4DEE0-C41B-4076-8B94-57B0E7907B17}"/>
              </a:ext>
            </a:extLst>
          </p:cNvPr>
          <p:cNvSpPr/>
          <p:nvPr userDrawn="1"/>
        </p:nvSpPr>
        <p:spPr bwMode="gray">
          <a:xfrm>
            <a:off x="0" y="0"/>
            <a:ext cx="4064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692151"/>
            <a:ext cx="3096418" cy="69264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Enter team name here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90A8-D632-4D32-AA86-6231D6EA8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1628774"/>
            <a:ext cx="3096420" cy="4392614"/>
          </a:xfrm>
        </p:spPr>
        <p:txBody>
          <a:bodyPr/>
          <a:lstStyle>
            <a:lvl1pPr marL="108000" indent="-108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  <a:lvl2pPr marL="252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2pPr>
            <a:lvl3pPr marL="396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3pPr>
            <a:lvl4pPr marL="540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4pPr>
            <a:lvl5pPr marL="684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add text, for example team mission and/or capabilities, roles and responsibilities, other info.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56FDD83-9066-405C-9C9B-C6012C35E7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573419" y="727075"/>
            <a:ext cx="1800000" cy="1800000"/>
          </a:xfrm>
          <a:prstGeom prst="ellipse">
            <a:avLst/>
          </a:prstGeom>
        </p:spPr>
        <p:txBody>
          <a:bodyPr tIns="504000" anchor="ctr" anchorCtr="0"/>
          <a:lstStyle>
            <a:lvl1pPr marL="0" indent="0" algn="ctr">
              <a:buNone/>
              <a:defRPr sz="14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8A06944-C2A7-4F21-A4A5-D22B1CF13B5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882581" y="727075"/>
            <a:ext cx="1800000" cy="1800000"/>
          </a:xfrm>
          <a:prstGeom prst="ellipse">
            <a:avLst/>
          </a:prstGeom>
        </p:spPr>
        <p:txBody>
          <a:bodyPr tIns="504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sz="1400">
                <a:solidFill>
                  <a:srgbClr val="A8BAB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GB" noProof="0" dirty="0"/>
              <a:t>Add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679A695-226D-4550-AC5F-CF13DA1C3E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50638" y="2641930"/>
            <a:ext cx="2845562" cy="169277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FFF6C9-8B70-45DC-9C06-54DD5B87AF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50638" y="2827874"/>
            <a:ext cx="2845562" cy="356957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F9034A3-A308-4153-AEC9-209C0E14C8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1630" y="2641930"/>
            <a:ext cx="2845562" cy="169277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DD3A46A-9F03-452A-97A6-168C664072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630" y="2827874"/>
            <a:ext cx="2845562" cy="356957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78C2B07-87F4-489C-A284-3E5878138E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573419" y="3430871"/>
            <a:ext cx="1800000" cy="1800000"/>
          </a:xfrm>
          <a:prstGeom prst="ellipse">
            <a:avLst/>
          </a:prstGeom>
        </p:spPr>
        <p:txBody>
          <a:bodyPr tIns="504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sz="1400">
                <a:solidFill>
                  <a:srgbClr val="A8BAB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GB" noProof="0" dirty="0"/>
              <a:t>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D418C2AA-7D28-483F-81E1-731AA25803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882581" y="3430871"/>
            <a:ext cx="1800000" cy="1800000"/>
          </a:xfrm>
          <a:prstGeom prst="ellipse">
            <a:avLst/>
          </a:prstGeom>
        </p:spPr>
        <p:txBody>
          <a:bodyPr tIns="504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sz="1400">
                <a:solidFill>
                  <a:srgbClr val="A8BAB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GB" noProof="0" dirty="0"/>
              <a:t>Add picture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FF0E09B-2153-4F77-903B-8AE289C20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50638" y="5345726"/>
            <a:ext cx="2845562" cy="169277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B6E4CA2D-F663-4612-8211-ABCBF0E3B4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50638" y="5531670"/>
            <a:ext cx="2845562" cy="356957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679ECFC-69DE-448E-A790-E6DF1353CC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61630" y="5345726"/>
            <a:ext cx="2845562" cy="169277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2E08B10-5430-4825-9E65-D8235CD040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1630" y="5531670"/>
            <a:ext cx="2845562" cy="356957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1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29" name="Footer">
            <a:extLst>
              <a:ext uri="{FF2B5EF4-FFF2-40B4-BE49-F238E27FC236}">
                <a16:creationId xmlns:a16="http://schemas.microsoft.com/office/drawing/2014/main" id="{0A885EF8-5FBD-475E-BD95-4D0C7488BAE5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 bwMode="black">
          <a:xfrm>
            <a:off x="3254847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2CAD0-4277-48ED-A0B7-3B4DE34C7DC7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23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Persons (9 people)" preserve="1" userDrawn="1">
  <p:cSld name="Contact Persons (9 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A4DEE0-C41B-4076-8B94-57B0E7907B17}"/>
              </a:ext>
            </a:extLst>
          </p:cNvPr>
          <p:cNvSpPr/>
          <p:nvPr userDrawn="1"/>
        </p:nvSpPr>
        <p:spPr bwMode="gray">
          <a:xfrm>
            <a:off x="0" y="0"/>
            <a:ext cx="4064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692151"/>
            <a:ext cx="3096418" cy="69264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Enter team name here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90A8-D632-4D32-AA86-6231D6EA8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1628774"/>
            <a:ext cx="3096420" cy="4392614"/>
          </a:xfrm>
        </p:spPr>
        <p:txBody>
          <a:bodyPr/>
          <a:lstStyle>
            <a:lvl1pPr marL="108000" indent="-108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  <a:lvl2pPr marL="252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2pPr>
            <a:lvl3pPr marL="396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3pPr>
            <a:lvl4pPr marL="540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4pPr>
            <a:lvl5pPr marL="684000" indent="-144000">
              <a:spcBef>
                <a:spcPts val="6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add text, for example team mission and/or capabilities, roles and responsibilities, other info.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9682A749-FC1E-4118-9EDD-CE1ABA3E262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283565" y="738628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sz="1000">
                <a:solidFill>
                  <a:srgbClr val="A8BAB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GB" noProof="0" dirty="0"/>
              <a:t>Add picture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3E640E6-6F1D-478B-91DA-EF27860B8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1219" y="1883003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1BD7495-9DC8-424C-9AA0-FAD0EABDAC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1219" y="2049899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19CD5BF-B691-42A9-9A28-7D982DEDC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7581323" y="738628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sz="1000">
                <a:solidFill>
                  <a:srgbClr val="A8BAB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GB" noProof="0" dirty="0"/>
              <a:t>Add picture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F582FA5-0ACC-44FA-AD35-38027A4BC7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8977" y="1883003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4479282-0266-40A5-AD96-427D23FC8E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8977" y="2049899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A372C913-34DD-415E-8A45-FE2BAAA5AB9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881460" y="738628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134E3D5-1F39-4EBB-AA24-A2FD4F813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69114" y="1883003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4699E8E-78EB-413E-9E61-A75A1208CF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69114" y="2049899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55DF295-2A7B-4334-B97B-ED339BB7034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283565" y="2557409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86C79598-5718-4B97-9653-C258BACE02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219" y="3701784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1CD186E-C886-499B-8730-86302FB13D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71219" y="3868680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21F4A5A-8D58-4545-B3A9-1D7286AC7F0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7581323" y="2557409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AD9D006-676C-4CB9-9E60-67322DE91D1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68977" y="3701784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50A073A5-04E0-4873-B0FB-802CADE366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68977" y="3868680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195DD2A1-427A-429A-9C4E-E51AEBB0E0E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881460" y="2557409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F28B10EF-4A1F-4980-8CD3-519EB5DBC2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69114" y="3701784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E8B1A89-1311-46C8-AABE-49A07C509A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469114" y="3868680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A1132398-8B9A-4B3D-933D-0916342541F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5283565" y="4379592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B6F48-FC4C-4A1D-9535-0E108AAFBE0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1219" y="5523967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A810E96A-A59E-44AE-B57E-8AF75CD196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71219" y="5690863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198933B9-38C2-482E-AD0B-42A8177C695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7581323" y="4379592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3A0551C6-CAE2-4890-8760-2733C7FDE7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68977" y="5523967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351C2CEF-8471-4D1A-B51B-ABA769D4AF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68977" y="5690863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0AAAD490-0511-40C3-A7FD-06F99326BA9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881460" y="4379592"/>
            <a:ext cx="1080000" cy="1080000"/>
          </a:xfrm>
          <a:prstGeom prst="ellipse">
            <a:avLst/>
          </a:prstGeom>
        </p:spPr>
        <p:txBody>
          <a:bodyPr tIns="468000" anchor="ctr" anchorCtr="0"/>
          <a:lstStyle>
            <a:lvl1pPr marL="0" indent="0" algn="ctr">
              <a:buNone/>
              <a:defRPr sz="1000">
                <a:solidFill>
                  <a:srgbClr val="A8BAB2"/>
                </a:solidFill>
              </a:defRPr>
            </a:lvl1pPr>
          </a:lstStyle>
          <a:p>
            <a:r>
              <a:rPr lang="en-GB" noProof="0" dirty="0"/>
              <a:t>Add picture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57D9887A-55D1-49D2-8675-5240F864DA0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69114" y="5523967"/>
            <a:ext cx="1902588" cy="153632"/>
          </a:xfrm>
        </p:spPr>
        <p:txBody>
          <a:bodyPr wrap="non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Click to add name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78D2D6D9-E53F-4A0D-BBF5-81D01913CD1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69114" y="5690863"/>
            <a:ext cx="1902588" cy="324512"/>
          </a:xfrm>
        </p:spPr>
        <p:txBody>
          <a:bodyPr wrap="square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 b="0" i="1"/>
            </a:lvl1pPr>
            <a:lvl2pPr marL="182562" indent="0">
              <a:buNone/>
              <a:defRPr sz="1100"/>
            </a:lvl2pPr>
            <a:lvl3pPr marL="444500" indent="0">
              <a:buNone/>
              <a:defRPr sz="1100"/>
            </a:lvl3pPr>
            <a:lvl4pPr marL="715963" indent="0">
              <a:buNone/>
              <a:defRPr sz="1100"/>
            </a:lvl4pPr>
            <a:lvl5pPr marL="985838" indent="0">
              <a:buNone/>
              <a:defRPr sz="1100"/>
            </a:lvl5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Contact information</a:t>
            </a:r>
          </a:p>
        </p:txBody>
      </p:sp>
      <p:sp>
        <p:nvSpPr>
          <p:cNvPr id="56" name="Footer">
            <a:extLst>
              <a:ext uri="{FF2B5EF4-FFF2-40B4-BE49-F238E27FC236}">
                <a16:creationId xmlns:a16="http://schemas.microsoft.com/office/drawing/2014/main" id="{3D92757B-1122-4A0B-B414-F2DE3CA792C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 bwMode="black">
          <a:xfrm>
            <a:off x="3254847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B97FF-F809-4102-BE21-DCE17E1B745E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36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wer Symbol" preserve="1" userDrawn="1">
  <p:cSld name="Power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943872" y="2564904"/>
            <a:ext cx="2304256" cy="172819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56138" y="1989138"/>
            <a:ext cx="2879725" cy="2879725"/>
            <a:chOff x="3132138" y="1989138"/>
            <a:chExt cx="2879725" cy="28797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707904" y="2564904"/>
              <a:ext cx="1728192" cy="1728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wissReSans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3132138" y="1989138"/>
              <a:ext cx="2879725" cy="2879725"/>
            </a:xfrm>
            <a:custGeom>
              <a:avLst/>
              <a:gdLst>
                <a:gd name="T0" fmla="*/ 738 w 1476"/>
                <a:gd name="T1" fmla="*/ 0 h 1476"/>
                <a:gd name="T2" fmla="*/ 0 w 1476"/>
                <a:gd name="T3" fmla="*/ 738 h 1476"/>
                <a:gd name="T4" fmla="*/ 738 w 1476"/>
                <a:gd name="T5" fmla="*/ 1476 h 1476"/>
                <a:gd name="T6" fmla="*/ 1476 w 1476"/>
                <a:gd name="T7" fmla="*/ 738 h 1476"/>
                <a:gd name="T8" fmla="*/ 738 w 1476"/>
                <a:gd name="T9" fmla="*/ 0 h 1476"/>
                <a:gd name="T10" fmla="*/ 547 w 1476"/>
                <a:gd name="T11" fmla="*/ 1099 h 1476"/>
                <a:gd name="T12" fmla="*/ 388 w 1476"/>
                <a:gd name="T13" fmla="*/ 1099 h 1476"/>
                <a:gd name="T14" fmla="*/ 388 w 1476"/>
                <a:gd name="T15" fmla="*/ 637 h 1476"/>
                <a:gd name="T16" fmla="*/ 547 w 1476"/>
                <a:gd name="T17" fmla="*/ 637 h 1476"/>
                <a:gd name="T18" fmla="*/ 547 w 1476"/>
                <a:gd name="T19" fmla="*/ 1099 h 1476"/>
                <a:gd name="T20" fmla="*/ 817 w 1476"/>
                <a:gd name="T21" fmla="*/ 1099 h 1476"/>
                <a:gd name="T22" fmla="*/ 658 w 1476"/>
                <a:gd name="T23" fmla="*/ 1099 h 1476"/>
                <a:gd name="T24" fmla="*/ 658 w 1476"/>
                <a:gd name="T25" fmla="*/ 637 h 1476"/>
                <a:gd name="T26" fmla="*/ 817 w 1476"/>
                <a:gd name="T27" fmla="*/ 637 h 1476"/>
                <a:gd name="T28" fmla="*/ 817 w 1476"/>
                <a:gd name="T29" fmla="*/ 1099 h 1476"/>
                <a:gd name="T30" fmla="*/ 1088 w 1476"/>
                <a:gd name="T31" fmla="*/ 1099 h 1476"/>
                <a:gd name="T32" fmla="*/ 929 w 1476"/>
                <a:gd name="T33" fmla="*/ 1099 h 1476"/>
                <a:gd name="T34" fmla="*/ 929 w 1476"/>
                <a:gd name="T35" fmla="*/ 637 h 1476"/>
                <a:gd name="T36" fmla="*/ 1088 w 1476"/>
                <a:gd name="T37" fmla="*/ 637 h 1476"/>
                <a:gd name="T38" fmla="*/ 1088 w 1476"/>
                <a:gd name="T39" fmla="*/ 1099 h 1476"/>
                <a:gd name="T40" fmla="*/ 1094 w 1476"/>
                <a:gd name="T41" fmla="*/ 524 h 1476"/>
                <a:gd name="T42" fmla="*/ 382 w 1476"/>
                <a:gd name="T43" fmla="*/ 524 h 1476"/>
                <a:gd name="T44" fmla="*/ 382 w 1476"/>
                <a:gd name="T45" fmla="*/ 374 h 1476"/>
                <a:gd name="T46" fmla="*/ 1094 w 1476"/>
                <a:gd name="T47" fmla="*/ 374 h 1476"/>
                <a:gd name="T48" fmla="*/ 1094 w 1476"/>
                <a:gd name="T49" fmla="*/ 524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6" h="1476">
                  <a:moveTo>
                    <a:pt x="738" y="0"/>
                  </a:moveTo>
                  <a:cubicBezTo>
                    <a:pt x="330" y="0"/>
                    <a:pt x="0" y="331"/>
                    <a:pt x="0" y="738"/>
                  </a:cubicBezTo>
                  <a:cubicBezTo>
                    <a:pt x="0" y="1146"/>
                    <a:pt x="330" y="1476"/>
                    <a:pt x="738" y="1476"/>
                  </a:cubicBezTo>
                  <a:cubicBezTo>
                    <a:pt x="1145" y="1476"/>
                    <a:pt x="1476" y="1146"/>
                    <a:pt x="1476" y="738"/>
                  </a:cubicBezTo>
                  <a:cubicBezTo>
                    <a:pt x="1476" y="331"/>
                    <a:pt x="1145" y="0"/>
                    <a:pt x="738" y="0"/>
                  </a:cubicBezTo>
                  <a:moveTo>
                    <a:pt x="547" y="1099"/>
                  </a:moveTo>
                  <a:cubicBezTo>
                    <a:pt x="388" y="1099"/>
                    <a:pt x="388" y="1099"/>
                    <a:pt x="388" y="1099"/>
                  </a:cubicBezTo>
                  <a:cubicBezTo>
                    <a:pt x="388" y="637"/>
                    <a:pt x="388" y="637"/>
                    <a:pt x="388" y="637"/>
                  </a:cubicBezTo>
                  <a:cubicBezTo>
                    <a:pt x="547" y="637"/>
                    <a:pt x="547" y="637"/>
                    <a:pt x="547" y="637"/>
                  </a:cubicBezTo>
                  <a:lnTo>
                    <a:pt x="547" y="1099"/>
                  </a:lnTo>
                  <a:close/>
                  <a:moveTo>
                    <a:pt x="817" y="1099"/>
                  </a:moveTo>
                  <a:cubicBezTo>
                    <a:pt x="658" y="1099"/>
                    <a:pt x="658" y="1099"/>
                    <a:pt x="658" y="1099"/>
                  </a:cubicBezTo>
                  <a:cubicBezTo>
                    <a:pt x="658" y="637"/>
                    <a:pt x="658" y="637"/>
                    <a:pt x="658" y="637"/>
                  </a:cubicBezTo>
                  <a:cubicBezTo>
                    <a:pt x="817" y="637"/>
                    <a:pt x="817" y="637"/>
                    <a:pt x="817" y="637"/>
                  </a:cubicBezTo>
                  <a:lnTo>
                    <a:pt x="817" y="1099"/>
                  </a:lnTo>
                  <a:close/>
                  <a:moveTo>
                    <a:pt x="1088" y="1099"/>
                  </a:moveTo>
                  <a:cubicBezTo>
                    <a:pt x="929" y="1099"/>
                    <a:pt x="929" y="1099"/>
                    <a:pt x="929" y="1099"/>
                  </a:cubicBezTo>
                  <a:cubicBezTo>
                    <a:pt x="929" y="637"/>
                    <a:pt x="929" y="637"/>
                    <a:pt x="929" y="637"/>
                  </a:cubicBezTo>
                  <a:cubicBezTo>
                    <a:pt x="1088" y="637"/>
                    <a:pt x="1088" y="637"/>
                    <a:pt x="1088" y="637"/>
                  </a:cubicBezTo>
                  <a:lnTo>
                    <a:pt x="1088" y="1099"/>
                  </a:lnTo>
                  <a:close/>
                  <a:moveTo>
                    <a:pt x="1094" y="524"/>
                  </a:moveTo>
                  <a:cubicBezTo>
                    <a:pt x="382" y="524"/>
                    <a:pt x="382" y="524"/>
                    <a:pt x="382" y="524"/>
                  </a:cubicBezTo>
                  <a:cubicBezTo>
                    <a:pt x="382" y="374"/>
                    <a:pt x="382" y="374"/>
                    <a:pt x="382" y="374"/>
                  </a:cubicBezTo>
                  <a:cubicBezTo>
                    <a:pt x="1094" y="374"/>
                    <a:pt x="1094" y="374"/>
                    <a:pt x="1094" y="374"/>
                  </a:cubicBezTo>
                  <a:lnTo>
                    <a:pt x="1094" y="524"/>
                  </a:lnTo>
                  <a:close/>
                </a:path>
              </a:pathLst>
            </a:custGeom>
            <a:solidFill>
              <a:srgbClr val="627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A95B97D-6DB0-4F89-AB2F-97C82F000B56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95325" y="1628775"/>
            <a:ext cx="9913177" cy="132962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325" y="3573016"/>
            <a:ext cx="9913177" cy="24483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1pPr>
            <a:lvl2pPr marL="182562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2pPr>
            <a:lvl3pPr marL="4445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3pPr>
            <a:lvl4pPr marL="715963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4pPr>
            <a:lvl5pPr marL="985838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3" name="Footer"/>
          <p:cNvSpPr txBox="1">
            <a:spLocks/>
          </p:cNvSpPr>
          <p:nvPr userDrawn="1">
            <p:custDataLst>
              <p:tags r:id="rId5"/>
            </p:custDataLst>
          </p:nvPr>
        </p:nvSpPr>
        <p:spPr bwMode="black">
          <a:xfrm>
            <a:off x="3120661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8E81-2F22-4F86-9E95-1379E0A4D3A4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6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695325" y="1628776"/>
            <a:ext cx="11017250" cy="4392513"/>
          </a:xfrm>
        </p:spPr>
        <p:txBody>
          <a:bodyPr/>
          <a:lstStyle>
            <a:lvl1pPr>
              <a:defRPr>
                <a:latin typeface="SwissReSans" pitchFamily="34" charset="0"/>
              </a:defRPr>
            </a:lvl1pPr>
            <a:lvl2pPr>
              <a:defRPr>
                <a:latin typeface="SwissReSans" pitchFamily="34" charset="0"/>
              </a:defRPr>
            </a:lvl2pPr>
            <a:lvl3pPr>
              <a:defRPr>
                <a:latin typeface="SwissReSans" pitchFamily="34" charset="0"/>
              </a:defRPr>
            </a:lvl3pPr>
            <a:lvl4pPr>
              <a:defRPr>
                <a:latin typeface="SwissReSans" pitchFamily="34" charset="0"/>
              </a:defRPr>
            </a:lvl4pPr>
            <a:lvl5pPr>
              <a:defRPr>
                <a:latin typeface="SwissReSans" pitchFamily="34" charset="0"/>
              </a:defRPr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A9F5BD3-F7E3-4848-8689-F08F9F2EAA5E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95325" y="1628775"/>
            <a:ext cx="9913177" cy="132962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GB" sz="4800" kern="1200" dirty="0">
                <a:solidFill>
                  <a:srgbClr val="FFFFFF"/>
                </a:solidFill>
                <a:latin typeface="SwissReSans Light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95325" y="3573016"/>
            <a:ext cx="9913177" cy="2448372"/>
          </a:xfr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rgbClr val="283E36"/>
                </a:solidFill>
                <a:latin typeface="SwissReSans Light" panose="020B0504020202020204" pitchFamily="34" charset="0"/>
              </a:defRPr>
            </a:lvl1pPr>
            <a:lvl2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2pPr>
            <a:lvl3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4" name="Footer"/>
          <p:cNvSpPr txBox="1">
            <a:spLocks/>
          </p:cNvSpPr>
          <p:nvPr userDrawn="1">
            <p:custDataLst>
              <p:tags r:id="rId5"/>
            </p:custDataLst>
          </p:nvPr>
        </p:nvSpPr>
        <p:spPr bwMode="black">
          <a:xfrm>
            <a:off x="3120661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C21978-90E4-424F-B1DD-B98469FA3E14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5328000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6384032" y="1628776"/>
            <a:ext cx="5328000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Message with Gradient" preserve="1" userDrawn="1">
  <p:cSld name="Key Message with Gradient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95A25EDE-8428-429E-BE07-354A88A6623D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 bwMode="black">
          <a:xfrm>
            <a:off x="3254847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FFFFFF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D0CA5-8C74-4C53-84AB-3DA51BE429F5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73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dient, Text and Image" preserve="1" userDrawn="1">
  <p:cSld name="Gradient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A4DEE0-C41B-4076-8B94-57B0E7907B17}"/>
              </a:ext>
            </a:extLst>
          </p:cNvPr>
          <p:cNvSpPr/>
          <p:nvPr userDrawn="1"/>
        </p:nvSpPr>
        <p:spPr bwMode="gray">
          <a:xfrm>
            <a:off x="0" y="0"/>
            <a:ext cx="610235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02350" y="0"/>
            <a:ext cx="6089650" cy="6858000"/>
          </a:xfrm>
        </p:spPr>
        <p:txBody>
          <a:bodyPr lIns="0" tIns="900000" anchor="ctr"/>
          <a:lstStyle>
            <a:lvl1pPr algn="ctr">
              <a:spcBef>
                <a:spcPts val="0"/>
              </a:spcBef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Click to browse for an own image.</a:t>
            </a:r>
            <a:br>
              <a:rPr lang="en-GB" noProof="1"/>
            </a:br>
            <a:r>
              <a:rPr lang="en-GB" noProof="1"/>
              <a:t>Be careful to avoid an image that clashes</a:t>
            </a:r>
            <a:br>
              <a:rPr lang="en-GB" noProof="1"/>
            </a:br>
            <a:r>
              <a:rPr lang="en-GB" noProof="1"/>
              <a:t>with the gradient colour.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695325" y="692151"/>
            <a:ext cx="4920621" cy="69264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90A8-D632-4D32-AA86-6231D6EA8A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4" y="1628774"/>
            <a:ext cx="4920624" cy="439261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21B06-125F-4E6C-A5AC-DE3E32375435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10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" preserve="1" userDrawn="1">
  <p:cSld name="Image">
    <p:bg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1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414762" y="6472238"/>
            <a:ext cx="287008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2" name="Footer"/>
          <p:cNvSpPr txBox="1">
            <a:spLocks/>
          </p:cNvSpPr>
          <p:nvPr userDrawn="1">
            <p:custDataLst>
              <p:tags r:id="rId4"/>
            </p:custDataLst>
          </p:nvPr>
        </p:nvSpPr>
        <p:spPr bwMode="black">
          <a:xfrm>
            <a:off x="3120661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E0F6F-1C5A-42FE-82CF-042A1A88145D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95325" y="692151"/>
            <a:ext cx="11017250" cy="6926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95325" y="1628776"/>
            <a:ext cx="11017250" cy="4392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4022172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9" name="Footer"/>
          <p:cNvSpPr txBox="1">
            <a:spLocks/>
          </p:cNvSpPr>
          <p:nvPr>
            <p:custDataLst>
              <p:tags r:id="rId20"/>
            </p:custDataLst>
          </p:nvPr>
        </p:nvSpPr>
        <p:spPr bwMode="black">
          <a:xfrm>
            <a:off x="3254847" y="6505575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endParaRPr lang="en-GB" sz="100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 bwMode="black">
          <a:xfrm>
            <a:off x="9782581" y="6918846"/>
            <a:ext cx="1823939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 bwMode="black">
          <a:xfrm>
            <a:off x="1141719" y="6918845"/>
            <a:ext cx="8064500" cy="1825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11414762" y="6472238"/>
            <a:ext cx="287008" cy="1825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rgbClr val="283E36"/>
                </a:solidFill>
                <a:latin typeface="SwissReSans" panose="020B0604020202020204" pitchFamily="34" charset="0"/>
              </a:defRPr>
            </a:lvl1pPr>
          </a:lstStyle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557EC-D87F-438A-B6DE-3E99F86F4B39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4" r:id="rId7"/>
    <p:sldLayoutId id="2147483665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SwissReSans" pitchFamily="34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1200"/>
        </a:spcBef>
        <a:buClrTx/>
        <a:buSzPct val="100000"/>
        <a:buFont typeface="Arial" pitchFamily="34" charset="0"/>
        <a:buChar char="•"/>
        <a:defRPr sz="18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1pPr>
      <a:lvl2pPr marL="444500" indent="-261938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3pPr>
      <a:lvl4pPr marL="985838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4pPr>
      <a:lvl5pPr marL="1255713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436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image" Target="../media/image7.jpg"/><Relationship Id="rId4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issre.com/display/PCSOLAR/Local+Developer+Set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issre.com/display/PCSOLAR/Local+Developer+Set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85C2D7B-045C-4E9F-ACB3-D6435F13BB95}"/>
              </a:ext>
            </a:extLst>
          </p:cNvPr>
          <p:cNvPicPr>
            <a:picLocks noGrp="1"/>
          </p:cNvPicPr>
          <p:nvPr>
            <p:ph type="pic" sz="quarter" idx="12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1D2A2C-D1F1-4820-B282-B41188402A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301052"/>
            <a:ext cx="1379177" cy="3245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5325" y="1628776"/>
            <a:ext cx="9913177" cy="1296168"/>
          </a:xfrm>
        </p:spPr>
        <p:txBody>
          <a:bodyPr/>
          <a:lstStyle/>
          <a:p>
            <a:r>
              <a:rPr lang="en-GB" dirty="0"/>
              <a:t>Local Developer Setup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5325" y="2996952"/>
            <a:ext cx="9913177" cy="288032"/>
          </a:xfrm>
        </p:spPr>
        <p:txBody>
          <a:bodyPr/>
          <a:lstStyle/>
          <a:p>
            <a:r>
              <a:rPr lang="en-GB" dirty="0"/>
              <a:t>Bernd Götz, Tech Talk, Feb 2020</a:t>
            </a:r>
          </a:p>
        </p:txBody>
      </p:sp>
    </p:spTree>
    <p:extLst>
      <p:ext uri="{BB962C8B-B14F-4D97-AF65-F5344CB8AC3E}">
        <p14:creationId xmlns:p14="http://schemas.microsoft.com/office/powerpoint/2010/main" val="41242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0F46AA-6809-4DBF-A34D-3868A95B8B65}"/>
              </a:ext>
            </a:extLst>
          </p:cNvPr>
          <p:cNvPicPr>
            <a:picLocks noGrp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52B05-CF10-45BD-91B1-BABE49F59A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B3BA5-5BF9-488D-A1E0-24A04E7CDD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1414762" y="6472238"/>
            <a:ext cx="287008" cy="1825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de-DE"/>
            </a:defPPr>
            <a:lvl1pPr algn="r">
              <a:defRPr sz="1200">
                <a:solidFill>
                  <a:srgbClr val="283E36"/>
                </a:solidFill>
                <a:latin typeface="SwissReSans" panose="020B0604020202020204" pitchFamily="34" charset="0"/>
              </a:defRPr>
            </a:lvl1pPr>
          </a:lstStyle>
          <a:p>
            <a:fld id="{DD1CBD6A-47F4-4784-A505-BD5D47FFE2BF}" type="slidenum">
              <a:rPr lang="en-GB" smtClean="0"/>
              <a:pPr/>
              <a:t>10</a:t>
            </a:fld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7421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https://wiki.swissre.com/display/PCSOLAR/Local+Developer+Setup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/ Pain Points</a:t>
            </a:r>
          </a:p>
          <a:p>
            <a:r>
              <a:rPr lang="en-GB" dirty="0"/>
              <a:t>High Level Overview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692151"/>
            <a:ext cx="11017250" cy="69264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80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tool installation is project specific and highly individualized</a:t>
            </a:r>
          </a:p>
          <a:p>
            <a:r>
              <a:rPr lang="en-GB" dirty="0"/>
              <a:t>Very low recognition effect going from one machine to another</a:t>
            </a:r>
          </a:p>
          <a:p>
            <a:r>
              <a:rPr lang="en-GB" dirty="0"/>
              <a:t>Fast onboarding is not possible</a:t>
            </a:r>
          </a:p>
          <a:p>
            <a:r>
              <a:rPr lang="en-GB" dirty="0"/>
              <a:t>No standardized setup</a:t>
            </a:r>
          </a:p>
          <a:p>
            <a:r>
              <a:rPr lang="en-GB" dirty="0"/>
              <a:t>Software certification is cumbersome and takes very long; item queue is long</a:t>
            </a:r>
          </a:p>
          <a:p>
            <a:r>
              <a:rPr lang="en-GB" dirty="0"/>
              <a:t>For updates, it’s the same; it just takes very </a:t>
            </a:r>
            <a:r>
              <a:rPr lang="en-GB" dirty="0" err="1"/>
              <a:t>very</a:t>
            </a:r>
            <a:r>
              <a:rPr lang="en-GB" dirty="0"/>
              <a:t> long</a:t>
            </a:r>
          </a:p>
          <a:p>
            <a:r>
              <a:rPr lang="en-GB" dirty="0"/>
              <a:t>Configuration of Git, proxy, Maven, etc. is mostly manual and therefore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692151"/>
            <a:ext cx="11017250" cy="692647"/>
          </a:xfrm>
        </p:spPr>
        <p:txBody>
          <a:bodyPr/>
          <a:lstStyle/>
          <a:p>
            <a:r>
              <a:rPr lang="en-GB" dirty="0"/>
              <a:t>Pain Points</a:t>
            </a:r>
          </a:p>
        </p:txBody>
      </p:sp>
    </p:spTree>
    <p:extLst>
      <p:ext uri="{BB962C8B-B14F-4D97-AF65-F5344CB8AC3E}">
        <p14:creationId xmlns:p14="http://schemas.microsoft.com/office/powerpoint/2010/main" val="373883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you need: </a:t>
            </a:r>
            <a:r>
              <a:rPr lang="en-GB" dirty="0">
                <a:hlinkClick r:id="rId2"/>
              </a:rPr>
              <a:t>https://wiki.swissre.com/display/PCSOLAR/Local+Developer+Setup</a:t>
            </a:r>
            <a:endParaRPr lang="en-GB" dirty="0"/>
          </a:p>
          <a:p>
            <a:r>
              <a:rPr lang="en-GB" dirty="0"/>
              <a:t>Tech Stacks:</a:t>
            </a:r>
          </a:p>
          <a:p>
            <a:pPr lvl="1"/>
            <a:r>
              <a:rPr lang="en-GB" dirty="0"/>
              <a:t>Java: SDKs</a:t>
            </a:r>
          </a:p>
          <a:p>
            <a:pPr lvl="1"/>
            <a:r>
              <a:rPr lang="en-GB" dirty="0"/>
              <a:t>Node: multiple versions</a:t>
            </a:r>
          </a:p>
          <a:p>
            <a:pPr lvl="1"/>
            <a:r>
              <a:rPr lang="en-GB" dirty="0"/>
              <a:t>Python</a:t>
            </a:r>
          </a:p>
          <a:p>
            <a:r>
              <a:rPr lang="en-GB" dirty="0"/>
              <a:t>Tools: CLI and GUI level</a:t>
            </a:r>
          </a:p>
          <a:p>
            <a:r>
              <a:rPr lang="en-GB" dirty="0"/>
              <a:t>Editors: Notepad+</a:t>
            </a:r>
          </a:p>
          <a:p>
            <a:r>
              <a:rPr lang="en-GB" dirty="0"/>
              <a:t>IDEs:</a:t>
            </a:r>
          </a:p>
          <a:p>
            <a:pPr lvl="1"/>
            <a:r>
              <a:rPr lang="en-GB" dirty="0"/>
              <a:t>IntelliJ IDEA</a:t>
            </a:r>
          </a:p>
          <a:p>
            <a:pPr lvl="1"/>
            <a:r>
              <a:rPr lang="en-GB" dirty="0"/>
              <a:t>Microsoft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692151"/>
            <a:ext cx="11017250" cy="692647"/>
          </a:xfrm>
        </p:spPr>
        <p:txBody>
          <a:bodyPr/>
          <a:lstStyle/>
          <a:p>
            <a:r>
              <a:rPr lang="en-GB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58254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Java</a:t>
            </a:r>
            <a:r>
              <a:rPr lang="en-GB" dirty="0"/>
              <a:t>:</a:t>
            </a:r>
          </a:p>
          <a:p>
            <a:r>
              <a:rPr lang="en-GB" dirty="0"/>
              <a:t>IBM (managed by GTM)</a:t>
            </a:r>
          </a:p>
          <a:p>
            <a:r>
              <a:rPr lang="en-GB" dirty="0"/>
              <a:t>Oracle (for legacy use cases)</a:t>
            </a:r>
          </a:p>
          <a:p>
            <a:r>
              <a:rPr lang="en-GB" dirty="0"/>
              <a:t>OpenJDK (the default)</a:t>
            </a:r>
          </a:p>
          <a:p>
            <a:r>
              <a:rPr lang="en-GB" dirty="0"/>
              <a:t>Azul Zulu (out of </a:t>
            </a:r>
            <a:r>
              <a:rPr lang="en-GB" dirty="0" err="1"/>
              <a:t>curiousity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Node</a:t>
            </a:r>
            <a:r>
              <a:rPr lang="en-GB" dirty="0"/>
              <a:t>: 8, 10,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692151"/>
            <a:ext cx="11017250" cy="692647"/>
          </a:xfrm>
        </p:spPr>
        <p:txBody>
          <a:bodyPr/>
          <a:lstStyle/>
          <a:p>
            <a:r>
              <a:rPr lang="en-GB" dirty="0"/>
              <a:t>Tech Stack Details</a:t>
            </a:r>
          </a:p>
        </p:txBody>
      </p:sp>
    </p:spTree>
    <p:extLst>
      <p:ext uri="{BB962C8B-B14F-4D97-AF65-F5344CB8AC3E}">
        <p14:creationId xmlns:p14="http://schemas.microsoft.com/office/powerpoint/2010/main" val="2664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4160A-9DCD-4F75-94D2-EB9599033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Azure CLI C:\srdev\tools\az-cli-2.0.46                                                                   </a:t>
            </a:r>
          </a:p>
          <a:p>
            <a:r>
              <a:rPr lang="en-GB" dirty="0"/>
              <a:t>Curl: C:\srdev\tools\curl-7.40.0-win64                                                                   </a:t>
            </a:r>
          </a:p>
          <a:p>
            <a:r>
              <a:rPr lang="en-GB" dirty="0"/>
              <a:t>Docker: "C:\Program Files\Docker\Docker\Resources\bin\docker.exe"                                        </a:t>
            </a:r>
          </a:p>
          <a:p>
            <a:r>
              <a:rPr lang="en-GB" dirty="0"/>
              <a:t>Git: C:\srdev\tools\PortableGit-2.24.1.2                                                                 </a:t>
            </a:r>
          </a:p>
          <a:p>
            <a:r>
              <a:rPr lang="en-GB" dirty="0"/>
              <a:t>Gradle: C:\srdev\tools\gradle-4.10.3                                                                     </a:t>
            </a:r>
          </a:p>
          <a:p>
            <a:r>
              <a:rPr lang="en-GB" dirty="0"/>
              <a:t>Groovy: C:\srdev\tools\groovy-2.4.12                                                                     </a:t>
            </a:r>
          </a:p>
          <a:p>
            <a:r>
              <a:rPr lang="en-GB" dirty="0"/>
              <a:t>Java: C:\srdev\sdk\zulu11.37.17-ca-jdk11.0.6-win_x64                                                     </a:t>
            </a:r>
          </a:p>
          <a:p>
            <a:r>
              <a:rPr lang="en-GB" dirty="0"/>
              <a:t>JMeter: c:\srdev\programs\apache-jmeter-5.1.1                                                            </a:t>
            </a:r>
          </a:p>
          <a:p>
            <a:r>
              <a:rPr lang="en-GB" dirty="0"/>
              <a:t>MAS Client: C:\srdev\tools\mas-client-1.2.0                                                            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DB11FB-BE96-4E09-82BD-EC14838D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1FC-DC01-43EA-95F0-D8A7D94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47FE9A-5408-47A5-8560-51E5104E73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MongoDB client (</a:t>
            </a:r>
            <a:r>
              <a:rPr lang="en-GB" dirty="0" err="1"/>
              <a:t>mongo,mongodump</a:t>
            </a:r>
            <a:r>
              <a:rPr lang="en-GB" dirty="0"/>
              <a:t>/restore) and MongoDB server (</a:t>
            </a:r>
            <a:r>
              <a:rPr lang="en-GB" dirty="0" err="1"/>
              <a:t>mongod</a:t>
            </a:r>
            <a:r>
              <a:rPr lang="en-GB" dirty="0"/>
              <a:t>): C:\srdev\tools\MongoDB-Client-3.6.7</a:t>
            </a:r>
          </a:p>
          <a:p>
            <a:r>
              <a:rPr lang="en-GB" dirty="0"/>
              <a:t>Maven: C:\srdev\tools\apache-maven-3.3.9                                                                 </a:t>
            </a:r>
          </a:p>
          <a:p>
            <a:r>
              <a:rPr lang="en-GB" dirty="0"/>
              <a:t>NodeJS: C:\srdev\tools\node-v12.8.1-win-x64                                                              </a:t>
            </a:r>
          </a:p>
          <a:p>
            <a:r>
              <a:rPr lang="en-GB" dirty="0"/>
              <a:t>Python: C:\srdev\Python\python-3.8.0                                                                     </a:t>
            </a:r>
          </a:p>
          <a:p>
            <a:r>
              <a:rPr lang="en-GB" dirty="0"/>
              <a:t>WARNING: SCM client not </a:t>
            </a:r>
            <a:r>
              <a:rPr lang="en-GB" dirty="0" err="1"/>
              <a:t>foud</a:t>
            </a:r>
            <a:r>
              <a:rPr lang="en-GB" dirty="0"/>
              <a:t>                                                                             </a:t>
            </a:r>
          </a:p>
          <a:p>
            <a:r>
              <a:rPr lang="en-GB" dirty="0"/>
              <a:t>SCM Client: C:\srdev\tools\SCMPlatform_Java_Client                                                       </a:t>
            </a:r>
          </a:p>
          <a:p>
            <a:r>
              <a:rPr lang="en-GB" dirty="0"/>
              <a:t>SVN: C:\srdev\tools\SVN_CLIENT_1.8.8                                                                     </a:t>
            </a:r>
          </a:p>
          <a:p>
            <a:r>
              <a:rPr lang="en-GB" dirty="0" err="1"/>
              <a:t>socat</a:t>
            </a:r>
            <a:r>
              <a:rPr lang="en-GB" dirty="0"/>
              <a:t> client: c:\srdev\bin\socat-2.0.0-b8-windows-master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512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4160A-9DCD-4F75-94D2-EB9599033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Spring CLI: C:\srdev\tools\spring-1.5.6.RELEASE                                                          </a:t>
            </a:r>
          </a:p>
          <a:p>
            <a:r>
              <a:rPr lang="en-GB" dirty="0" err="1"/>
              <a:t>Subgit</a:t>
            </a:r>
            <a:r>
              <a:rPr lang="en-GB" dirty="0"/>
              <a:t>: C:\srdev\tools\subgit-3.3.7                                                                      </a:t>
            </a:r>
          </a:p>
          <a:p>
            <a:r>
              <a:rPr lang="en-GB" dirty="0"/>
              <a:t>Unix tools: C:\srdev\tools\unixutils                                                                     </a:t>
            </a:r>
          </a:p>
          <a:p>
            <a:r>
              <a:rPr lang="en-GB" dirty="0" err="1"/>
              <a:t>wget</a:t>
            </a:r>
            <a:r>
              <a:rPr lang="en-GB" dirty="0"/>
              <a:t>: C:\srdev\tools\wget                                                                                </a:t>
            </a:r>
          </a:p>
          <a:p>
            <a:r>
              <a:rPr lang="en-GB" dirty="0"/>
              <a:t>Yarn: C:\srdev\tools\yarn-1.7.0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DB11FB-BE96-4E09-82BD-EC14838D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Tools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1FC-DC01-43EA-95F0-D8A7D94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47FE9A-5408-47A5-8560-51E5104E73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3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 (</a:t>
            </a:r>
            <a:r>
              <a:rPr lang="en-GB" dirty="0" err="1"/>
              <a:t>precreated</a:t>
            </a:r>
            <a:r>
              <a:rPr lang="en-GB" dirty="0"/>
              <a:t>) </a:t>
            </a:r>
          </a:p>
          <a:p>
            <a:r>
              <a:rPr lang="en-GB" dirty="0"/>
              <a:t>Running through an LDS setup</a:t>
            </a:r>
          </a:p>
          <a:p>
            <a:r>
              <a:rPr lang="en-GB" dirty="0"/>
              <a:t>Showing the commands and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29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4160A-9DCD-4F75-94D2-EB9599033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General:</a:t>
            </a:r>
          </a:p>
          <a:p>
            <a:r>
              <a:rPr lang="en-US" dirty="0"/>
              <a:t>Automate </a:t>
            </a:r>
            <a:r>
              <a:rPr lang="en-US" dirty="0" err="1"/>
              <a:t>init</a:t>
            </a:r>
            <a:r>
              <a:rPr lang="en-US" dirty="0"/>
              <a:t> of .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Automate the addition of </a:t>
            </a:r>
            <a:r>
              <a:rPr lang="en-US" dirty="0" err="1"/>
              <a:t>cacerts</a:t>
            </a:r>
            <a:r>
              <a:rPr lang="en-US" dirty="0"/>
              <a:t> into each JDK</a:t>
            </a:r>
          </a:p>
          <a:p>
            <a:r>
              <a:rPr lang="en-US" dirty="0"/>
              <a:t>Manage scripts in a repository</a:t>
            </a:r>
          </a:p>
          <a:p>
            <a:r>
              <a:rPr lang="en-US" dirty="0"/>
              <a:t>Migrate to Chocolatey or Scoop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DB11FB-BE96-4E09-82BD-EC14838D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1FC-DC01-43EA-95F0-D8A7D94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47FE9A-5408-47A5-8560-51E5104E73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Tools:</a:t>
            </a:r>
          </a:p>
          <a:p>
            <a:r>
              <a:rPr lang="en-US" dirty="0"/>
              <a:t>Add </a:t>
            </a:r>
            <a:r>
              <a:rPr lang="en-US" dirty="0" err="1"/>
              <a:t>Babun</a:t>
            </a:r>
            <a:r>
              <a:rPr lang="en-US" dirty="0"/>
              <a:t>/Bash/MINGW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Git analysis tool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Add init-idea.cmd</a:t>
            </a:r>
          </a:p>
          <a:p>
            <a:pPr lvl="1"/>
            <a:r>
              <a:rPr lang="en-US" dirty="0"/>
              <a:t>Support the setup of Swiss Re (gate) certificates for IntelliJ IDEA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194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R1104"/>
  <p:tag name="PRESENTATIONSTYLE" val="0"/>
  <p:tag name="COLORPAIR" val="0"/>
  <p:tag name="LANGUAGE" val="2057"/>
  <p:tag name="CLASSIFICATION" val="0"/>
  <p:tag name="AIPLABEL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  <p:tag name="LOGOCOLORTAG" val="W"/>
  <p:tag name="FOOTERCOLORTAG" val="W"/>
  <p:tag name="SLIDENUMBERCOLORTAG" val="W"/>
  <p:tag name="TITLECOLORTAG" val="W"/>
  <p:tag name="PRESENTATIONSTYLE" val="0"/>
  <p:tag name="COLORPAIR" val="0"/>
  <p:tag name="NAME" val="120_JetEngine"/>
  <p:tag name="CATEGORY" val="04 - Science &amp; Industr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  <p:tag name="LOGOCOLORTAG" val="L"/>
  <p:tag name="FOOTERCOLORTAG" val="L"/>
  <p:tag name="SLIDENUMBERCOLORTAG" val="L"/>
  <p:tag name="TITLECOLORTAG" val="L"/>
  <p:tag name="PRESENTATIONSTYLE" val="0"/>
  <p:tag name="COLORPAIR" val="0"/>
  <p:tag name="NAME" val="PeopleCulture_04"/>
  <p:tag name="CATEGORY" val="01 - People &amp; Cultu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l"/>
  <p:tag name="LOGO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  <p:tag name="COLORTAG" val="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L"/>
  <p:tag name="LOGOI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heme/theme1.xml><?xml version="1.0" encoding="utf-8"?>
<a:theme xmlns:a="http://schemas.openxmlformats.org/drawingml/2006/main" name="SwissRe">
  <a:themeElements>
    <a:clrScheme name="SR - SunsetChilli">
      <a:dk1>
        <a:srgbClr val="283E36"/>
      </a:dk1>
      <a:lt1>
        <a:sysClr val="window" lastClr="FFFFFF"/>
      </a:lt1>
      <a:dk2>
        <a:srgbClr val="E00034"/>
      </a:dk2>
      <a:lt2>
        <a:srgbClr val="F87A30"/>
      </a:lt2>
      <a:accent1>
        <a:srgbClr val="627D77"/>
      </a:accent1>
      <a:accent2>
        <a:srgbClr val="A1B1AD"/>
      </a:accent2>
      <a:accent3>
        <a:srgbClr val="E00034"/>
      </a:accent3>
      <a:accent4>
        <a:srgbClr val="EC6685"/>
      </a:accent4>
      <a:accent5>
        <a:srgbClr val="FFA02F"/>
      </a:accent5>
      <a:accent6>
        <a:srgbClr val="FFC682"/>
      </a:accent6>
      <a:hlink>
        <a:srgbClr val="0000FF"/>
      </a:hlink>
      <a:folHlink>
        <a:srgbClr val="800080"/>
      </a:folHlink>
    </a:clrScheme>
    <a:fontScheme name="Swiss Re">
      <a:majorFont>
        <a:latin typeface="SwissReSans Light"/>
        <a:ea typeface=""/>
        <a:cs typeface=""/>
      </a:majorFont>
      <a:minorFont>
        <a:latin typeface="SwissRe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latin typeface="SwissReSan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SwissReSans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Re_169.potx" id="{E2868796-B6B7-4456-B50B-68487EE1F8B0}" vid="{12D83CE0-67E2-445E-8BA9-02C228FF6D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60EF919FB2B4C9640CDE483A98DD1" ma:contentTypeVersion="4" ma:contentTypeDescription="Create a new document." ma:contentTypeScope="" ma:versionID="76a1f1e6d4c1071a19b252ec726dbf4c">
  <xsd:schema xmlns:xsd="http://www.w3.org/2001/XMLSchema" xmlns:xs="http://www.w3.org/2001/XMLSchema" xmlns:p="http://schemas.microsoft.com/office/2006/metadata/properties" xmlns:ns2="d6b3294d-d0ac-402f-8738-58b01d6ec124" xmlns:ns3="dac329a4-42b6-4c6f-b50e-aa8a67ac956e" targetNamespace="http://schemas.microsoft.com/office/2006/metadata/properties" ma:root="true" ma:fieldsID="59f8e0e3594972a88154f4202bf90f2b" ns2:_="" ns3:_="">
    <xsd:import namespace="d6b3294d-d0ac-402f-8738-58b01d6ec124"/>
    <xsd:import namespace="dac329a4-42b6-4c6f-b50e-aa8a67ac956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3294d-d0ac-402f-8738-58b01d6ec1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329a4-42b6-4c6f-b50e-aa8a67ac956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b3294d-d0ac-402f-8738-58b01d6ec124">CCC@82e95d8a-32c3-42eb-a225-3df4dd725b76</_dlc_DocId>
    <_dlc_DocIdUrl xmlns="d6b3294d-d0ac-402f-8738-58b01d6ec124">
      <Url>https://shp.swissre.com/sites/devops/_layouts/15/DocIdRedir.aspx?ID=CCC%4082e95d8a-32c3-42eb-a225-3df4dd725b76</Url>
      <Description>CCC@82e95d8a-32c3-42eb-a225-3df4dd725b76</Description>
    </_dlc_DocIdUrl>
  </documentManagement>
</p:properties>
</file>

<file path=customXml/itemProps1.xml><?xml version="1.0" encoding="utf-8"?>
<ds:datastoreItem xmlns:ds="http://schemas.openxmlformats.org/officeDocument/2006/customXml" ds:itemID="{706406B7-5556-4025-AE66-D877538F61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92B9E2-711F-48BA-9D28-50BE54823A8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B78083C-6222-4ACF-934D-8E426194B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3294d-d0ac-402f-8738-58b01d6ec124"/>
    <ds:schemaRef ds:uri="dac329a4-42b6-4c6f-b50e-aa8a67ac9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9F58571-666D-4B6F-B0C8-7E40DA80541D}">
  <ds:schemaRefs>
    <ds:schemaRef ds:uri="http://purl.org/dc/terms/"/>
    <ds:schemaRef ds:uri="http://purl.org/dc/dcmitype/"/>
    <ds:schemaRef ds:uri="dac329a4-42b6-4c6f-b50e-aa8a67ac956e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6b3294d-d0ac-402f-8738-58b01d6ec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SwissRe_169</Template>
  <TotalTime>1</TotalTime>
  <Words>528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SwissReSans Light</vt:lpstr>
      <vt:lpstr>Arial</vt:lpstr>
      <vt:lpstr>SwissReSans</vt:lpstr>
      <vt:lpstr>SwissRe</vt:lpstr>
      <vt:lpstr>Local Developer Setup</vt:lpstr>
      <vt:lpstr>Overview</vt:lpstr>
      <vt:lpstr>Pain Points</vt:lpstr>
      <vt:lpstr>High Level Overview</vt:lpstr>
      <vt:lpstr>Tech Stack Details</vt:lpstr>
      <vt:lpstr>CLI Tools</vt:lpstr>
      <vt:lpstr>CLI Tools (cont)</vt:lpstr>
      <vt:lpstr>Demo Time</vt:lpstr>
      <vt:lpstr>Outlook</vt:lpstr>
      <vt:lpstr>Thanks!  Q&amp;A.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State of the Nation at P&amp;C</dc:title>
  <dc:creator>Bernd Götz</dc:creator>
  <cp:lastModifiedBy>Mayank Yadav</cp:lastModifiedBy>
  <cp:revision>17</cp:revision>
  <dcterms:created xsi:type="dcterms:W3CDTF">2019-03-26T20:28:43Z</dcterms:created>
  <dcterms:modified xsi:type="dcterms:W3CDTF">2020-03-12T10:13:42Z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iteId">
    <vt:lpwstr>45597f60-6e37-4be7-acfb-4c9e23b261ea</vt:lpwstr>
  </property>
  <property fmtid="{D5CDD505-2E9C-101B-9397-08002B2CF9AE}" pid="4" name="MSIP_Label_90c2fedb-0da6-4717-8531-d16a1b9930f4_Owner">
    <vt:lpwstr>Bernd_Goetz@swissre.com</vt:lpwstr>
  </property>
  <property fmtid="{D5CDD505-2E9C-101B-9397-08002B2CF9AE}" pid="5" name="MSIP_Label_90c2fedb-0da6-4717-8531-d16a1b9930f4_SetDate">
    <vt:lpwstr>2019-03-26T20:29:13.0126909Z</vt:lpwstr>
  </property>
  <property fmtid="{D5CDD505-2E9C-101B-9397-08002B2CF9AE}" pid="6" name="MSIP_Label_90c2fedb-0da6-4717-8531-d16a1b9930f4_Name">
    <vt:lpwstr>Internal</vt:lpwstr>
  </property>
  <property fmtid="{D5CDD505-2E9C-101B-9397-08002B2CF9AE}" pid="7" name="MSIP_Label_90c2fedb-0da6-4717-8531-d16a1b9930f4_Application">
    <vt:lpwstr>Microsoft Azure Information Protection</vt:lpwstr>
  </property>
  <property fmtid="{D5CDD505-2E9C-101B-9397-08002B2CF9AE}" pid="8" name="MSIP_Label_90c2fedb-0da6-4717-8531-d16a1b9930f4_Extended_MSFT_Method">
    <vt:lpwstr>Automatic</vt:lpwstr>
  </property>
  <property fmtid="{D5CDD505-2E9C-101B-9397-08002B2CF9AE}" pid="9" name="Sensitivity">
    <vt:lpwstr>Internal</vt:lpwstr>
  </property>
  <property fmtid="{D5CDD505-2E9C-101B-9397-08002B2CF9AE}" pid="10" name="ContentTypeId">
    <vt:lpwstr>0x010100B9860EF919FB2B4C9640CDE483A98DD1</vt:lpwstr>
  </property>
  <property fmtid="{D5CDD505-2E9C-101B-9397-08002B2CF9AE}" pid="11" name="SRGlobalContentCategoryRecord_0">
    <vt:lpwstr>Not Assigned|318c67c1-b170-4dae-8074-50e96d194e3d</vt:lpwstr>
  </property>
  <property fmtid="{D5CDD505-2E9C-101B-9397-08002B2CF9AE}" pid="12" name="SRGlobalCountry_0">
    <vt:lpwstr>Not Assigned|83fc62bf-0a64-4b05-ab69-4a8bf9950dcb</vt:lpwstr>
  </property>
  <property fmtid="{D5CDD505-2E9C-101B-9397-08002B2CF9AE}" pid="13" name="TaxCatchAll">
    <vt:lpwstr>2;#Not Assigned|318c67c1-b170-4dae-8074-50e96d194e3d;#1;#Not Assigned|83fc62bf-0a64-4b05-ab69-4a8bf9950dcb</vt:lpwstr>
  </property>
  <property fmtid="{D5CDD505-2E9C-101B-9397-08002B2CF9AE}" pid="14" name="_dlc_DocIdItemGuid">
    <vt:lpwstr>82e95d8a-32c3-42eb-a225-3df4dd725b76</vt:lpwstr>
  </property>
  <property fmtid="{D5CDD505-2E9C-101B-9397-08002B2CF9AE}" pid="15" name="SRGlobalContentCategoryRecord">
    <vt:lpwstr>2;#Not Assigned|318c67c1-b170-4dae-8074-50e96d194e3d</vt:lpwstr>
  </property>
  <property fmtid="{D5CDD505-2E9C-101B-9397-08002B2CF9AE}" pid="16" name="SRGlobalCountry">
    <vt:lpwstr>1;#Not Assigned|83fc62bf-0a64-4b05-ab69-4a8bf9950dcb</vt:lpwstr>
  </property>
</Properties>
</file>