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ECD3BA-678F-DE62-FCC7-8D582C017B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84D6F9-FD6D-129A-7F15-26DFA032FA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9E56D5-338D-CDBE-C022-0843A8E2D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9BA6A-F4F0-6D4B-902E-E24ACB77AAE7}" type="datetimeFigureOut">
              <a:t>2024/7/19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0BF690-FCAD-31A7-CA67-A1C8D222A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3F148D-9F4E-7AE5-9820-39CC41417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8E12-279D-E146-8322-ACC8367AB097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4196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6071CC-C26A-3DC0-93FF-0CDB433ED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897E98-C847-D76A-F9A9-744021375D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2AD9B3-C911-84CE-D185-B548C7857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9BA6A-F4F0-6D4B-902E-E24ACB77AAE7}" type="datetimeFigureOut">
              <a:t>2024/7/19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AABFBB-0C9B-F7D4-F606-801390B94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411725-BD7A-9EC2-7C8E-CA23EBB31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8E12-279D-E146-8322-ACC8367AB097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8880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3CFF8DE-577E-E4D1-99EC-B0F185D0CB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2EA1E2-1A72-9F56-1338-F80C1C0EA5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AAD001-00DA-210F-C96A-67F898F3D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9BA6A-F4F0-6D4B-902E-E24ACB77AAE7}" type="datetimeFigureOut">
              <a:t>2024/7/19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DCE7EC-4CA0-A182-9356-75621B414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32EEA1-6800-6DD9-EE58-494E63E86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8E12-279D-E146-8322-ACC8367AB097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3775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BE3265-BCDD-1BF4-5A46-901DDAC01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9C3024-6C64-5BF0-0FDA-A3AB4A2C7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40573D-1D3C-0299-FDCB-4D7806E12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9BA6A-F4F0-6D4B-902E-E24ACB77AAE7}" type="datetimeFigureOut">
              <a:t>2024/7/19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8BC790-C4D1-FCD3-F692-F80EE5B54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84447D-12D6-AEB5-EA84-C98A0367C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8E12-279D-E146-8322-ACC8367AB097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0283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7C661F-279D-5B3C-7B7A-7F676FB44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747570-D3B3-4882-E109-511786C4F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5FF80D-CE0D-F403-1182-E4886BA7D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9BA6A-F4F0-6D4B-902E-E24ACB77AAE7}" type="datetimeFigureOut">
              <a:t>2024/7/19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5048DF-98EF-003C-2997-242E5C654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51D31E-48D3-4E1D-6729-40965FD5D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8E12-279D-E146-8322-ACC8367AB097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0421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BC30A0-3B9F-80DF-66A0-8D551FF53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25C405-1BAE-D49E-62EC-6A6BC0B5BC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AC9958-75AC-E422-ED7D-73181D89E9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B65C56-9776-2145-E707-63AE8EB6D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9BA6A-F4F0-6D4B-902E-E24ACB77AAE7}" type="datetimeFigureOut">
              <a:t>2024/7/19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C1B06A-DB9A-F0C9-CB9C-AC785AFD1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816CEA-06F9-1136-639A-613FC094E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8E12-279D-E146-8322-ACC8367AB097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8221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476507-CDAF-1386-9952-32D714C6A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B3256E-9D30-6E57-1478-20EE28A5E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C8EB8E-DD9F-37F0-2F93-5E4EA90F0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E8F88F9-F985-72D4-CD1E-71D0A24A0F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0A37419-B426-CC26-6283-FBBC2DDFAA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0FE7603-6396-457E-CD0A-DAD53E0FD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9BA6A-F4F0-6D4B-902E-E24ACB77AAE7}" type="datetimeFigureOut">
              <a:t>2024/7/19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F8AE275-130B-0656-88B6-2C3BED636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9EFAEA3-69B0-71C2-857C-C251B2BDD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8E12-279D-E146-8322-ACC8367AB097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0105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B26FE1-3977-99B0-2AF5-97AD03BD2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ED823A9-0EF9-8ED0-F3BE-0B5EE5506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9BA6A-F4F0-6D4B-902E-E24ACB77AAE7}" type="datetimeFigureOut">
              <a:t>2024/7/19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D7D21CC-A720-C074-264C-49BD299A3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DA78A9B-9916-37C2-5625-286B910A1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8E12-279D-E146-8322-ACC8367AB097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6598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1DFE311-5B2E-212A-BB1F-15EE08DB5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9BA6A-F4F0-6D4B-902E-E24ACB77AAE7}" type="datetimeFigureOut">
              <a:t>2024/7/19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CB3B9DB-A5A0-8CDA-413A-C8CB83B31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A5578C-62D1-470F-E373-BCC35873F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8E12-279D-E146-8322-ACC8367AB097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4980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980239-860A-E5D3-A546-5A9931A92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451784-3C58-E5DE-6EF0-787773602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7B12E6-1B5A-EFE5-D81C-FC730CA7E2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846096-90FF-74E4-518D-7CED83E1B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9BA6A-F4F0-6D4B-902E-E24ACB77AAE7}" type="datetimeFigureOut">
              <a:t>2024/7/19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DDFCB2-22AE-88DC-D3C9-01B8460DA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8DC888-897F-0687-45B1-E4AB1699A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8E12-279D-E146-8322-ACC8367AB097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2692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FBBBB-3652-5B2C-2CEA-5C6361841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FDBD955-8EFB-87DF-6E2C-3DDCF0B20E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147EFF-CAC1-DEF1-9251-9BF8A3BFF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A65E04-2C14-03A5-90D7-6B43B2035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9BA6A-F4F0-6D4B-902E-E24ACB77AAE7}" type="datetimeFigureOut">
              <a:t>2024/7/19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520261-26DF-3273-EAFB-31712C4CF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5CC0AF-31BA-1A51-580B-EEC65DCC4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8E12-279D-E146-8322-ACC8367AB097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2364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45D6A50-D6DE-139D-CF96-74B13CF46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287249-ABA2-079A-6922-971A6407B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A0837B-AD24-4591-5B29-FA2BBB6851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9BA6A-F4F0-6D4B-902E-E24ACB77AAE7}" type="datetimeFigureOut">
              <a:t>2024/7/19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D5E489-E5A0-8765-BE2A-B11C7990C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3782D3-3F62-FE2F-9A83-E82F964316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98E12-279D-E146-8322-ACC8367AB097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9552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unoob.com/w3cnote/git-guide.html" TargetMode="External"/><Relationship Id="rId2" Type="http://schemas.openxmlformats.org/officeDocument/2006/relationships/hyperlink" Target="https://www.runoob.com/git/git-tutorial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qq1808814025/article/details/115294105" TargetMode="External"/><Relationship Id="rId2" Type="http://schemas.openxmlformats.org/officeDocument/2006/relationships/hyperlink" Target="https://www.runoob.com/java/java-files-io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B18FAC-5EB3-DBE8-E553-91B0F5C2B8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《</a:t>
            </a:r>
            <a:r>
              <a:rPr kumimoji="1" lang="zh-CN" altLang="en-US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编程能力实践课程</a:t>
            </a:r>
            <a:r>
              <a:rPr kumimoji="1" lang="en-US" altLang="zh-CN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》</a:t>
            </a:r>
            <a:endParaRPr kumimoji="1" lang="zh-CN" altLang="en-US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FBEAD9-018A-C411-2FCF-36978CFE6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第二阶段的假期作业</a:t>
            </a:r>
            <a:endParaRPr kumimoji="1" lang="en-US" altLang="zh-CN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zh-CN" altLang="en-US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及</a:t>
            </a:r>
            <a:endParaRPr kumimoji="1" lang="en-US" altLang="zh-CN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zh-CN" altLang="en-US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其他相关要求</a:t>
            </a:r>
          </a:p>
        </p:txBody>
      </p:sp>
    </p:spTree>
    <p:extLst>
      <p:ext uri="{BB962C8B-B14F-4D97-AF65-F5344CB8AC3E}">
        <p14:creationId xmlns:p14="http://schemas.microsoft.com/office/powerpoint/2010/main" val="154866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4273E1-A690-9A18-6255-0D19BF74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四、自学要求（</a:t>
            </a:r>
            <a:r>
              <a:rPr kumimoji="1" lang="en-US" altLang="zh-CN"/>
              <a:t>2</a:t>
            </a:r>
            <a:r>
              <a:rPr kumimoji="1" lang="zh-CN" altLang="en-US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F45C84-9005-6321-1372-1EB0E1462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（</a:t>
            </a:r>
            <a:r>
              <a:rPr kumimoji="1" lang="en-US" altLang="zh-CN"/>
              <a:t>3</a:t>
            </a:r>
            <a:r>
              <a:rPr kumimoji="1" lang="zh-CN" altLang="en-US"/>
              <a:t>）</a:t>
            </a:r>
            <a:r>
              <a:rPr kumimoji="1" lang="en-US" altLang="zh-CN"/>
              <a:t>Git</a:t>
            </a:r>
            <a:r>
              <a:rPr kumimoji="1" lang="zh-CN" altLang="en-US"/>
              <a:t>的基本操作和</a:t>
            </a:r>
            <a:r>
              <a:rPr kumimoji="1" lang="en-US" altLang="zh-CN"/>
              <a:t>Github</a:t>
            </a:r>
            <a:r>
              <a:rPr kumimoji="1" lang="zh-CN" altLang="en-US"/>
              <a:t>的基本使用</a:t>
            </a:r>
            <a:endParaRPr kumimoji="1" lang="en-US" altLang="zh-CN"/>
          </a:p>
          <a:p>
            <a:pPr marL="0" indent="0">
              <a:buNone/>
            </a:pPr>
            <a:r>
              <a:rPr kumimoji="1" lang="zh-CN" altLang="en-US"/>
              <a:t>参考讲义：</a:t>
            </a:r>
            <a:endParaRPr kumimoji="1" lang="en-US" altLang="zh-CN"/>
          </a:p>
          <a:p>
            <a:pPr marL="0" indent="0">
              <a:buNone/>
            </a:pPr>
            <a:r>
              <a:rPr kumimoji="1" lang="en-US" altLang="zh-CN"/>
              <a:t>	 </a:t>
            </a:r>
            <a:r>
              <a:rPr kumimoji="1" lang="en-US" altLang="zh-CN">
                <a:hlinkClick r:id="rId2"/>
              </a:rPr>
              <a:t>https://www.runoob.com/git/git-tutorial.html</a:t>
            </a:r>
            <a:endParaRPr kumimoji="1" lang="en-US" altLang="zh-CN"/>
          </a:p>
          <a:p>
            <a:pPr marL="0" indent="0">
              <a:buNone/>
            </a:pPr>
            <a:r>
              <a:rPr kumimoji="1" lang="en-US" altLang="zh-CN"/>
              <a:t>	 </a:t>
            </a:r>
            <a:r>
              <a:rPr kumimoji="1" lang="en-US" altLang="zh-CN">
                <a:hlinkClick r:id="rId3"/>
              </a:rPr>
              <a:t>https://www.runoob.com/w3cnote/git-guide.html</a:t>
            </a:r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  <a:p>
            <a:r>
              <a:rPr kumimoji="1" lang="zh-CN" altLang="en-US"/>
              <a:t>（</a:t>
            </a:r>
            <a:r>
              <a:rPr kumimoji="1" lang="en-US" altLang="zh-CN"/>
              <a:t>4</a:t>
            </a:r>
            <a:r>
              <a:rPr kumimoji="1" lang="zh-CN" altLang="en-US"/>
              <a:t>）参考书：</a:t>
            </a:r>
            <a:r>
              <a:rPr kumimoji="1" lang="en-US" altLang="zh-CN"/>
              <a:t>《Java2</a:t>
            </a:r>
            <a:r>
              <a:rPr kumimoji="1" lang="zh-CN" altLang="en-US"/>
              <a:t>核心技术</a:t>
            </a:r>
            <a:r>
              <a:rPr kumimoji="1" lang="en-US" altLang="zh-CN"/>
              <a:t>》</a:t>
            </a:r>
            <a:r>
              <a:rPr kumimoji="1" lang="zh-CN" altLang="en-US"/>
              <a:t>（第</a:t>
            </a:r>
            <a:r>
              <a:rPr kumimoji="1" lang="en-US" altLang="zh-CN"/>
              <a:t>11</a:t>
            </a:r>
            <a:r>
              <a:rPr kumimoji="1" lang="zh-CN" altLang="en-US"/>
              <a:t>版）。</a:t>
            </a:r>
          </a:p>
        </p:txBody>
      </p:sp>
    </p:spTree>
    <p:extLst>
      <p:ext uri="{BB962C8B-B14F-4D97-AF65-F5344CB8AC3E}">
        <p14:creationId xmlns:p14="http://schemas.microsoft.com/office/powerpoint/2010/main" val="1999414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3D24CB-8509-7808-02EA-DBBC57FA4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五、实验报告提纲（</a:t>
            </a:r>
            <a:r>
              <a:rPr kumimoji="1" lang="en-US" altLang="zh-CN"/>
              <a:t>1</a:t>
            </a:r>
            <a:r>
              <a:rPr kumimoji="1" lang="zh-CN" altLang="en-US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3A49FF-5ACD-FAAB-5E0A-FF5C0212A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（一）实验目的：自己归纳整理项目需求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（二）实验仪器设备及软件：介绍你的开发工具，至少包括这样几部分内容：</a:t>
            </a:r>
            <a:endParaRPr kumimoji="1" lang="en-US" altLang="zh-CN"/>
          </a:p>
          <a:p>
            <a:pPr lvl="1"/>
            <a:r>
              <a:rPr kumimoji="1" lang="zh-CN" altLang="en-US"/>
              <a:t>开发用的计算机硬件体系架构和主要配置；</a:t>
            </a:r>
            <a:endParaRPr kumimoji="1" lang="en-US" altLang="zh-CN"/>
          </a:p>
          <a:p>
            <a:pPr lvl="1"/>
            <a:r>
              <a:rPr kumimoji="1" lang="zh-CN" altLang="en-US"/>
              <a:t>开发环境使用的操作系统；</a:t>
            </a:r>
            <a:endParaRPr kumimoji="1" lang="en-US" altLang="zh-CN"/>
          </a:p>
          <a:p>
            <a:pPr lvl="1"/>
            <a:r>
              <a:rPr kumimoji="1" lang="zh-CN" altLang="en-US"/>
              <a:t>开发使用的</a:t>
            </a:r>
            <a:r>
              <a:rPr kumimoji="1" lang="en-US" altLang="zh-CN"/>
              <a:t>Java</a:t>
            </a:r>
            <a:r>
              <a:rPr kumimoji="1" lang="zh-CN" altLang="en-US"/>
              <a:t> </a:t>
            </a:r>
            <a:r>
              <a:rPr kumimoji="1" lang="en-US" altLang="zh-CN"/>
              <a:t>SDK</a:t>
            </a:r>
            <a:r>
              <a:rPr kumimoji="1" lang="zh-CN" altLang="en-US"/>
              <a:t>版本；</a:t>
            </a:r>
            <a:endParaRPr kumimoji="1" lang="en-US" altLang="zh-CN"/>
          </a:p>
          <a:p>
            <a:pPr lvl="1"/>
            <a:r>
              <a:rPr kumimoji="1" lang="zh-CN" altLang="en-US"/>
              <a:t>开发使用的项目管理工具；</a:t>
            </a:r>
            <a:endParaRPr kumimoji="1" lang="en-US" altLang="zh-CN"/>
          </a:p>
          <a:p>
            <a:pPr lvl="1"/>
            <a:r>
              <a:rPr kumimoji="1" lang="zh-CN" altLang="en-US"/>
              <a:t>开发使用的代码编辑工具。</a:t>
            </a:r>
          </a:p>
        </p:txBody>
      </p:sp>
    </p:spTree>
    <p:extLst>
      <p:ext uri="{BB962C8B-B14F-4D97-AF65-F5344CB8AC3E}">
        <p14:creationId xmlns:p14="http://schemas.microsoft.com/office/powerpoint/2010/main" val="2261363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3D24CB-8509-7808-02EA-DBBC57FA4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五、实验报告提纲（</a:t>
            </a:r>
            <a:r>
              <a:rPr kumimoji="1" lang="en-US" altLang="zh-CN"/>
              <a:t>2</a:t>
            </a:r>
            <a:r>
              <a:rPr kumimoji="1" lang="zh-CN" altLang="en-US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3A49FF-5ACD-FAAB-5E0A-FF5C0212A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（三）实验方案：你的版本迭代计划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（四）实验步骤：</a:t>
            </a:r>
            <a:endParaRPr kumimoji="1" lang="en-US" altLang="zh-CN"/>
          </a:p>
          <a:p>
            <a:pPr marL="457200" lvl="1" indent="0">
              <a:buNone/>
            </a:pPr>
            <a:r>
              <a:rPr kumimoji="1" lang="zh-CN" altLang="en-US"/>
              <a:t>这部分是实验报告的主体部分，你要详细介绍每一次版本迭代的过程，包括：</a:t>
            </a:r>
            <a:endParaRPr kumimoji="1" lang="en-US" altLang="zh-CN"/>
          </a:p>
          <a:p>
            <a:pPr marL="457200" lvl="1" indent="0">
              <a:buNone/>
            </a:pPr>
            <a:r>
              <a:rPr kumimoji="1" lang="zh-CN" altLang="en-US"/>
              <a:t>（</a:t>
            </a:r>
            <a:r>
              <a:rPr kumimoji="1" lang="en-US" altLang="zh-CN"/>
              <a:t>1</a:t>
            </a:r>
            <a:r>
              <a:rPr kumimoji="1" lang="zh-CN" altLang="en-US"/>
              <a:t>）本次迭代的功能要求；</a:t>
            </a:r>
            <a:endParaRPr kumimoji="1" lang="en-US" altLang="zh-CN"/>
          </a:p>
          <a:p>
            <a:pPr marL="457200" lvl="1" indent="0">
              <a:buNone/>
            </a:pPr>
            <a:r>
              <a:rPr kumimoji="1" lang="zh-CN" altLang="en-US"/>
              <a:t>（</a:t>
            </a:r>
            <a:r>
              <a:rPr kumimoji="1" lang="en-US" altLang="zh-CN"/>
              <a:t>2</a:t>
            </a:r>
            <a:r>
              <a:rPr kumimoji="1" lang="zh-CN" altLang="en-US"/>
              <a:t>）本次迭代的数据模型、主要流程及类结构（</a:t>
            </a:r>
            <a:r>
              <a:rPr kumimoji="1" lang="en-US" altLang="zh-CN"/>
              <a:t>ER</a:t>
            </a:r>
            <a:r>
              <a:rPr kumimoji="1" lang="zh-CN" altLang="en-US"/>
              <a:t>图、流程图、类图）；</a:t>
            </a:r>
            <a:endParaRPr kumimoji="1" lang="en-US" altLang="zh-CN"/>
          </a:p>
          <a:p>
            <a:pPr marL="457200" lvl="1" indent="0">
              <a:buNone/>
            </a:pPr>
            <a:r>
              <a:rPr kumimoji="1" lang="zh-CN" altLang="en-US"/>
              <a:t>（</a:t>
            </a:r>
            <a:r>
              <a:rPr kumimoji="1" lang="en-US" altLang="zh-CN"/>
              <a:t>3</a:t>
            </a:r>
            <a:r>
              <a:rPr kumimoji="1" lang="zh-CN" altLang="en-US"/>
              <a:t>）本次迭代的关键代码片段截图。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3970017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3D24CB-8509-7808-02EA-DBBC57FA4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五、实验报告提纲（</a:t>
            </a:r>
            <a:r>
              <a:rPr kumimoji="1" lang="en-US" altLang="zh-CN"/>
              <a:t>3</a:t>
            </a:r>
            <a:r>
              <a:rPr kumimoji="1" lang="zh-CN" altLang="en-US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3A49FF-5ACD-FAAB-5E0A-FF5C0212A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（五）实验结果及分析</a:t>
            </a:r>
            <a:endParaRPr kumimoji="1" lang="en-US" altLang="zh-CN"/>
          </a:p>
          <a:p>
            <a:pPr marL="457200" lvl="1" indent="0">
              <a:buNone/>
            </a:pPr>
            <a:r>
              <a:rPr kumimoji="1" lang="zh-CN" altLang="en-US"/>
              <a:t>（</a:t>
            </a:r>
            <a:r>
              <a:rPr kumimoji="1" lang="en-US" altLang="zh-CN"/>
              <a:t>1</a:t>
            </a:r>
            <a:r>
              <a:rPr kumimoji="1" lang="zh-CN" altLang="en-US"/>
              <a:t>）做了几轮迭代，就写几次结果分析；</a:t>
            </a:r>
            <a:endParaRPr kumimoji="1" lang="en-US" altLang="zh-CN"/>
          </a:p>
          <a:p>
            <a:pPr marL="457200" lvl="1" indent="0">
              <a:buNone/>
            </a:pPr>
            <a:r>
              <a:rPr kumimoji="1" lang="zh-CN" altLang="en-US"/>
              <a:t>（</a:t>
            </a:r>
            <a:r>
              <a:rPr kumimoji="1" lang="en-US" altLang="zh-CN"/>
              <a:t>2</a:t>
            </a:r>
            <a:r>
              <a:rPr kumimoji="1" lang="zh-CN" altLang="en-US"/>
              <a:t>）每一次迭代的运行截图；</a:t>
            </a:r>
          </a:p>
          <a:p>
            <a:pPr marL="457200" lvl="1" indent="0">
              <a:buNone/>
            </a:pPr>
            <a:r>
              <a:rPr kumimoji="1" lang="zh-CN" altLang="en-US"/>
              <a:t>（</a:t>
            </a:r>
            <a:r>
              <a:rPr kumimoji="1" lang="en-US" altLang="zh-CN"/>
              <a:t>3</a:t>
            </a:r>
            <a:r>
              <a:rPr kumimoji="1" lang="zh-CN" altLang="en-US"/>
              <a:t>）你对这次迭代功能的自我评价，是否实现了里程碑目标，你的设计和你的程序是否合理；</a:t>
            </a:r>
            <a:endParaRPr kumimoji="1" lang="en-US" altLang="zh-CN"/>
          </a:p>
          <a:p>
            <a:pPr marL="457200" lvl="1" indent="0">
              <a:buNone/>
            </a:pPr>
            <a:r>
              <a:rPr kumimoji="1" lang="zh-CN" altLang="en-US"/>
              <a:t>（</a:t>
            </a:r>
            <a:r>
              <a:rPr kumimoji="1" lang="en-US" altLang="zh-CN"/>
              <a:t>4</a:t>
            </a:r>
            <a:r>
              <a:rPr kumimoji="1" lang="zh-CN" altLang="en-US"/>
              <a:t>）你的这次迭代有没有什么亮点（算法、架构、流程、数据模型等，你觉得有没有什么你自己想出来的你觉得不错的，有就写没有就不用写这部分）；</a:t>
            </a:r>
            <a:endParaRPr kumimoji="1" lang="en-US" altLang="zh-CN"/>
          </a:p>
          <a:p>
            <a:pPr marL="457200" lvl="1" indent="0">
              <a:buNone/>
            </a:pPr>
            <a:r>
              <a:rPr kumimoji="1" lang="zh-CN" altLang="en-US"/>
              <a:t>（</a:t>
            </a:r>
            <a:r>
              <a:rPr kumimoji="1" lang="en-US" altLang="zh-CN"/>
              <a:t>5</a:t>
            </a:r>
            <a:r>
              <a:rPr kumimoji="1" lang="zh-CN" altLang="en-US"/>
              <a:t>）上网找类似的软件，从功能、架构、技术选型等方面，和你的项目做一个对比。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3938238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3D24CB-8509-7808-02EA-DBBC57FA4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五、实验报告提纲（</a:t>
            </a:r>
            <a:r>
              <a:rPr kumimoji="1" lang="en-US" altLang="zh-CN"/>
              <a:t>4</a:t>
            </a:r>
            <a:r>
              <a:rPr kumimoji="1" lang="zh-CN" altLang="en-US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3A49FF-5ACD-FAAB-5E0A-FF5C0212A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（六）总结及自我评价</a:t>
            </a:r>
            <a:endParaRPr kumimoji="1" lang="en-US" altLang="zh-CN"/>
          </a:p>
          <a:p>
            <a:pPr marL="457200" lvl="1" indent="0">
              <a:buNone/>
            </a:pPr>
            <a:r>
              <a:rPr kumimoji="1" lang="zh-CN" altLang="en-US"/>
              <a:t>（</a:t>
            </a:r>
            <a:r>
              <a:rPr kumimoji="1" lang="en-US" altLang="zh-CN"/>
              <a:t>1</a:t>
            </a:r>
            <a:r>
              <a:rPr kumimoji="1" lang="zh-CN" altLang="en-US"/>
              <a:t>）你对这次迭代功能的自我评价，是否实现了里程碑目标，你的设计和你的程序是否合理；</a:t>
            </a:r>
            <a:endParaRPr kumimoji="1" lang="en-US" altLang="zh-CN"/>
          </a:p>
          <a:p>
            <a:pPr marL="457200" lvl="1" indent="0">
              <a:buNone/>
            </a:pPr>
            <a:r>
              <a:rPr kumimoji="1" lang="zh-CN" altLang="en-US"/>
              <a:t>（</a:t>
            </a:r>
            <a:r>
              <a:rPr kumimoji="1" lang="en-US" altLang="zh-CN"/>
              <a:t>2</a:t>
            </a:r>
            <a:r>
              <a:rPr kumimoji="1" lang="zh-CN" altLang="en-US"/>
              <a:t>）你的这次迭代有没有什么亮点（算法、架构、流程、数据模型等，你觉得有没有什么你自己想出来的你觉得不错的，有就写没有就不用写这部分）；</a:t>
            </a:r>
            <a:endParaRPr kumimoji="1" lang="en-US" altLang="zh-CN"/>
          </a:p>
          <a:p>
            <a:pPr marL="457200" lvl="1" indent="0">
              <a:buNone/>
            </a:pPr>
            <a:r>
              <a:rPr kumimoji="1" lang="zh-CN" altLang="en-US"/>
              <a:t>（</a:t>
            </a:r>
            <a:r>
              <a:rPr kumimoji="1" lang="en-US" altLang="zh-CN"/>
              <a:t>3</a:t>
            </a:r>
            <a:r>
              <a:rPr kumimoji="1" lang="zh-CN" altLang="en-US"/>
              <a:t>）上网找类似的软件，从功能、架构、技术选型等方面，和你的项目做一个对比。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2866116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3A2EC4-F691-FDF1-A0B9-E06459D6B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六、实验报告和项目提交要求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4DEF28-28E2-99F6-97A8-942359BB7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目录结构要求如下</a:t>
            </a:r>
            <a:br>
              <a:rPr kumimoji="1" lang="en-US" altLang="zh-CN"/>
            </a:br>
            <a:endParaRPr kumimoji="1" lang="en-US" altLang="zh-CN"/>
          </a:p>
          <a:p>
            <a:pPr mar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zh-CN" altLang="en-US" sz="1200">
                <a:latin typeface="CMU Typewriter Text" panose="02000609000000000000" pitchFamily="49" charset="0"/>
                <a:cs typeface="CMU Typewriter Text" panose="02000609000000000000" pitchFamily="49" charset="0"/>
              </a:rPr>
              <a:t>   学号</a:t>
            </a:r>
            <a:r>
              <a:rPr kumimoji="1" lang="en-US" altLang="zh-CN" sz="1200">
                <a:latin typeface="CMU Typewriter Text" panose="02000609000000000000" pitchFamily="49" charset="0"/>
                <a:cs typeface="CMU Typewriter Text" panose="02000609000000000000" pitchFamily="49" charset="0"/>
              </a:rPr>
              <a:t>-</a:t>
            </a:r>
            <a:r>
              <a:rPr kumimoji="1" lang="zh-CN" altLang="en-US" sz="1200">
                <a:latin typeface="CMU Typewriter Text" panose="02000609000000000000" pitchFamily="49" charset="0"/>
                <a:cs typeface="CMU Typewriter Text" panose="02000609000000000000" pitchFamily="49" charset="0"/>
              </a:rPr>
              <a:t>姓名</a:t>
            </a:r>
            <a:r>
              <a:rPr kumimoji="1" lang="en-US" altLang="zh-CN" sz="1200">
                <a:latin typeface="CMU Typewriter Text" panose="02000609000000000000" pitchFamily="49" charset="0"/>
                <a:cs typeface="CMU Typewriter Text" panose="02000609000000000000" pitchFamily="49" charset="0"/>
              </a:rPr>
              <a:t>-</a:t>
            </a:r>
            <a:r>
              <a:rPr kumimoji="1" lang="zh-CN" altLang="en-US" sz="1200">
                <a:latin typeface="CMU Typewriter Text" panose="02000609000000000000" pitchFamily="49" charset="0"/>
                <a:cs typeface="CMU Typewriter Text" panose="02000609000000000000" pitchFamily="49" charset="0"/>
              </a:rPr>
              <a:t>计科</a:t>
            </a:r>
            <a:r>
              <a:rPr kumimoji="1" lang="en-US" altLang="zh-CN" sz="1200">
                <a:latin typeface="CMU Typewriter Text" panose="02000609000000000000" pitchFamily="49" charset="0"/>
                <a:cs typeface="CMU Typewriter Text" panose="02000609000000000000" pitchFamily="49" charset="0"/>
              </a:rPr>
              <a:t>1</a:t>
            </a:r>
            <a:r>
              <a:rPr kumimoji="1" lang="zh-CN" altLang="en-US" sz="1200">
                <a:latin typeface="CMU Typewriter Text" panose="02000609000000000000" pitchFamily="49" charset="0"/>
                <a:cs typeface="CMU Typewriter Text" panose="02000609000000000000" pitchFamily="49" charset="0"/>
              </a:rPr>
              <a:t>班</a:t>
            </a:r>
            <a:r>
              <a:rPr kumimoji="1" lang="en-US" altLang="zh-CN" sz="1200">
                <a:latin typeface="CMU Typewriter Text" panose="02000609000000000000" pitchFamily="49" charset="0"/>
                <a:cs typeface="CMU Typewriter Text" panose="02000609000000000000" pitchFamily="49" charset="0"/>
              </a:rPr>
              <a:t>-</a:t>
            </a:r>
            <a:r>
              <a:rPr kumimoji="1" lang="zh-CN" altLang="en-US" sz="1200">
                <a:latin typeface="CMU Typewriter Text" panose="02000609000000000000" pitchFamily="49" charset="0"/>
                <a:cs typeface="CMU Typewriter Text" panose="02000609000000000000" pitchFamily="49" charset="0"/>
              </a:rPr>
              <a:t>编程能力实践课程</a:t>
            </a:r>
            <a:r>
              <a:rPr kumimoji="1" lang="en-US" altLang="zh-CN" sz="1200">
                <a:latin typeface="CMU Typewriter Text" panose="02000609000000000000" pitchFamily="49" charset="0"/>
                <a:cs typeface="CMU Typewriter Text" panose="02000609000000000000" pitchFamily="49" charset="0"/>
              </a:rPr>
              <a:t>-</a:t>
            </a:r>
            <a:r>
              <a:rPr kumimoji="1" lang="zh-CN" altLang="en-US" sz="1200">
                <a:latin typeface="CMU Typewriter Text" panose="02000609000000000000" pitchFamily="49" charset="0"/>
                <a:cs typeface="CMU Typewriter Text" panose="02000609000000000000" pitchFamily="49" charset="0"/>
              </a:rPr>
              <a:t>第二阶段</a:t>
            </a:r>
            <a:r>
              <a:rPr kumimoji="1" lang="en-US" altLang="zh-CN" sz="1200">
                <a:latin typeface="CMU Typewriter Text" panose="02000609000000000000" pitchFamily="49" charset="0"/>
                <a:cs typeface="CMU Typewriter Text" panose="02000609000000000000" pitchFamily="49" charset="0"/>
              </a:rPr>
              <a:t>/</a:t>
            </a:r>
          </a:p>
          <a:p>
            <a:pPr mar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1200">
                <a:latin typeface="CMU Typewriter Text" panose="02000609000000000000" pitchFamily="49" charset="0"/>
                <a:cs typeface="CMU Typewriter Text" panose="02000609000000000000" pitchFamily="49" charset="0"/>
              </a:rPr>
              <a:t>	</a:t>
            </a:r>
            <a:r>
              <a:rPr kumimoji="1" lang="zh-CN" altLang="en-US" sz="1200">
                <a:latin typeface="CMU Typewriter Text" panose="02000609000000000000" pitchFamily="49" charset="0"/>
                <a:cs typeface="CMU Typewriter Text" panose="02000609000000000000" pitchFamily="49" charset="0"/>
              </a:rPr>
              <a:t>版本</a:t>
            </a:r>
            <a:r>
              <a:rPr kumimoji="1" lang="en-US" altLang="zh-CN" sz="1200">
                <a:latin typeface="CMU Typewriter Text" panose="02000609000000000000" pitchFamily="49" charset="0"/>
                <a:cs typeface="CMU Typewriter Text" panose="02000609000000000000" pitchFamily="49" charset="0"/>
              </a:rPr>
              <a:t>1.1/</a:t>
            </a:r>
          </a:p>
          <a:p>
            <a:pPr mar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1200">
                <a:latin typeface="CMU Typewriter Text" panose="02000609000000000000" pitchFamily="49" charset="0"/>
                <a:cs typeface="CMU Typewriter Text" panose="02000609000000000000" pitchFamily="49" charset="0"/>
              </a:rPr>
              <a:t>		</a:t>
            </a:r>
            <a:r>
              <a:rPr kumimoji="1" lang="zh-CN" altLang="en-US" sz="1200">
                <a:latin typeface="CMU Typewriter Text" panose="02000609000000000000" pitchFamily="49" charset="0"/>
                <a:cs typeface="CMU Typewriter Text" panose="02000609000000000000" pitchFamily="49" charset="0"/>
              </a:rPr>
              <a:t>项目</a:t>
            </a:r>
            <a:r>
              <a:rPr kumimoji="1" lang="en-US" altLang="zh-CN" sz="1200">
                <a:latin typeface="CMU Typewriter Text" panose="02000609000000000000" pitchFamily="49" charset="0"/>
                <a:cs typeface="CMU Typewriter Text" panose="02000609000000000000" pitchFamily="49" charset="0"/>
              </a:rPr>
              <a:t>/</a:t>
            </a:r>
          </a:p>
          <a:p>
            <a:pPr mar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1200">
                <a:latin typeface="CMU Typewriter Text" panose="02000609000000000000" pitchFamily="49" charset="0"/>
                <a:cs typeface="CMU Typewriter Text" panose="02000609000000000000" pitchFamily="49" charset="0"/>
              </a:rPr>
              <a:t>		</a:t>
            </a:r>
            <a:r>
              <a:rPr kumimoji="1" lang="zh-CN" altLang="en-US" sz="1200">
                <a:latin typeface="CMU Typewriter Text" panose="02000609000000000000" pitchFamily="49" charset="0"/>
                <a:cs typeface="CMU Typewriter Text" panose="02000609000000000000" pitchFamily="49" charset="0"/>
              </a:rPr>
              <a:t>演示视频</a:t>
            </a:r>
            <a:r>
              <a:rPr kumimoji="1" lang="en-US" altLang="zh-CN" sz="1200">
                <a:latin typeface="CMU Typewriter Text" panose="02000609000000000000" pitchFamily="49" charset="0"/>
                <a:cs typeface="CMU Typewriter Text" panose="02000609000000000000" pitchFamily="49" charset="0"/>
              </a:rPr>
              <a:t>.mp4</a:t>
            </a:r>
          </a:p>
          <a:p>
            <a:pPr mar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1200">
                <a:latin typeface="CMU Typewriter Text" panose="02000609000000000000" pitchFamily="49" charset="0"/>
                <a:cs typeface="CMU Typewriter Text" panose="02000609000000000000" pitchFamily="49" charset="0"/>
              </a:rPr>
              <a:t>	</a:t>
            </a:r>
            <a:r>
              <a:rPr kumimoji="1" lang="zh-CN" altLang="en-US" sz="1200">
                <a:latin typeface="CMU Typewriter Text" panose="02000609000000000000" pitchFamily="49" charset="0"/>
                <a:cs typeface="CMU Typewriter Text" panose="02000609000000000000" pitchFamily="49" charset="0"/>
              </a:rPr>
              <a:t>版本</a:t>
            </a:r>
            <a:r>
              <a:rPr kumimoji="1" lang="en-US" altLang="zh-CN" sz="1200">
                <a:latin typeface="CMU Typewriter Text" panose="02000609000000000000" pitchFamily="49" charset="0"/>
                <a:cs typeface="CMU Typewriter Text" panose="02000609000000000000" pitchFamily="49" charset="0"/>
              </a:rPr>
              <a:t>1.2/</a:t>
            </a:r>
          </a:p>
          <a:p>
            <a:pPr mar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1200">
                <a:latin typeface="CMU Typewriter Text" panose="02000609000000000000" pitchFamily="49" charset="0"/>
                <a:cs typeface="CMU Typewriter Text" panose="02000609000000000000" pitchFamily="49" charset="0"/>
              </a:rPr>
              <a:t>		</a:t>
            </a:r>
            <a:r>
              <a:rPr kumimoji="1" lang="zh-CN" altLang="en-US" sz="1200">
                <a:latin typeface="CMU Typewriter Text" panose="02000609000000000000" pitchFamily="49" charset="0"/>
                <a:cs typeface="CMU Typewriter Text" panose="02000609000000000000" pitchFamily="49" charset="0"/>
              </a:rPr>
              <a:t>项目</a:t>
            </a:r>
            <a:r>
              <a:rPr kumimoji="1" lang="en-US" altLang="zh-CN" sz="1200">
                <a:latin typeface="CMU Typewriter Text" panose="02000609000000000000" pitchFamily="49" charset="0"/>
                <a:cs typeface="CMU Typewriter Text" panose="02000609000000000000" pitchFamily="49" charset="0"/>
              </a:rPr>
              <a:t>/</a:t>
            </a:r>
          </a:p>
          <a:p>
            <a:pPr mar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1200">
                <a:latin typeface="CMU Typewriter Text" panose="02000609000000000000" pitchFamily="49" charset="0"/>
                <a:cs typeface="CMU Typewriter Text" panose="02000609000000000000" pitchFamily="49" charset="0"/>
              </a:rPr>
              <a:t>		</a:t>
            </a:r>
            <a:r>
              <a:rPr kumimoji="1" lang="zh-CN" altLang="en-US" sz="1200">
                <a:latin typeface="CMU Typewriter Text" panose="02000609000000000000" pitchFamily="49" charset="0"/>
                <a:cs typeface="CMU Typewriter Text" panose="02000609000000000000" pitchFamily="49" charset="0"/>
              </a:rPr>
              <a:t>演示视频</a:t>
            </a:r>
            <a:r>
              <a:rPr kumimoji="1" lang="en-US" altLang="zh-CN" sz="1200">
                <a:latin typeface="CMU Typewriter Text" panose="02000609000000000000" pitchFamily="49" charset="0"/>
                <a:cs typeface="CMU Typewriter Text" panose="02000609000000000000" pitchFamily="49" charset="0"/>
              </a:rPr>
              <a:t>.mp4</a:t>
            </a:r>
          </a:p>
          <a:p>
            <a:pPr mar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1200">
                <a:latin typeface="CMU Typewriter Text" panose="02000609000000000000" pitchFamily="49" charset="0"/>
                <a:cs typeface="CMU Typewriter Text" panose="02000609000000000000" pitchFamily="49" charset="0"/>
              </a:rPr>
              <a:t>	</a:t>
            </a:r>
            <a:r>
              <a:rPr kumimoji="1" lang="zh-CN" altLang="en-US" sz="1200">
                <a:latin typeface="CMU Typewriter Text" panose="02000609000000000000" pitchFamily="49" charset="0"/>
                <a:cs typeface="CMU Typewriter Text" panose="02000609000000000000" pitchFamily="49" charset="0"/>
              </a:rPr>
              <a:t>版本</a:t>
            </a:r>
            <a:r>
              <a:rPr kumimoji="1" lang="en-US" altLang="zh-CN" sz="1200">
                <a:latin typeface="CMU Typewriter Text" panose="02000609000000000000" pitchFamily="49" charset="0"/>
                <a:cs typeface="CMU Typewriter Text" panose="02000609000000000000" pitchFamily="49" charset="0"/>
              </a:rPr>
              <a:t>1.5/</a:t>
            </a:r>
          </a:p>
          <a:p>
            <a:pPr mar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1200">
                <a:latin typeface="CMU Typewriter Text" panose="02000609000000000000" pitchFamily="49" charset="0"/>
                <a:cs typeface="CMU Typewriter Text" panose="02000609000000000000" pitchFamily="49" charset="0"/>
              </a:rPr>
              <a:t>		</a:t>
            </a:r>
            <a:r>
              <a:rPr kumimoji="1" lang="zh-CN" altLang="en-US" sz="1200">
                <a:latin typeface="CMU Typewriter Text" panose="02000609000000000000" pitchFamily="49" charset="0"/>
                <a:cs typeface="CMU Typewriter Text" panose="02000609000000000000" pitchFamily="49" charset="0"/>
              </a:rPr>
              <a:t>项目</a:t>
            </a:r>
            <a:r>
              <a:rPr kumimoji="1" lang="en-US" altLang="zh-CN" sz="1200">
                <a:latin typeface="CMU Typewriter Text" panose="02000609000000000000" pitchFamily="49" charset="0"/>
                <a:cs typeface="CMU Typewriter Text" panose="02000609000000000000" pitchFamily="49" charset="0"/>
              </a:rPr>
              <a:t>/</a:t>
            </a:r>
          </a:p>
          <a:p>
            <a:pPr mar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1200">
                <a:latin typeface="CMU Typewriter Text" panose="02000609000000000000" pitchFamily="49" charset="0"/>
                <a:cs typeface="CMU Typewriter Text" panose="02000609000000000000" pitchFamily="49" charset="0"/>
              </a:rPr>
              <a:t>		</a:t>
            </a:r>
            <a:r>
              <a:rPr kumimoji="1" lang="zh-CN" altLang="en-US" sz="1200">
                <a:latin typeface="CMU Typewriter Text" panose="02000609000000000000" pitchFamily="49" charset="0"/>
                <a:cs typeface="CMU Typewriter Text" panose="02000609000000000000" pitchFamily="49" charset="0"/>
              </a:rPr>
              <a:t>演示视频</a:t>
            </a:r>
            <a:r>
              <a:rPr kumimoji="1" lang="en-US" altLang="zh-CN" sz="1200">
                <a:latin typeface="CMU Typewriter Text" panose="02000609000000000000" pitchFamily="49" charset="0"/>
                <a:cs typeface="CMU Typewriter Text" panose="02000609000000000000" pitchFamily="49" charset="0"/>
              </a:rPr>
              <a:t>.mp4</a:t>
            </a:r>
          </a:p>
          <a:p>
            <a:pPr mar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1200">
                <a:latin typeface="CMU Typewriter Text" panose="02000609000000000000" pitchFamily="49" charset="0"/>
                <a:cs typeface="CMU Typewriter Text" panose="02000609000000000000" pitchFamily="49" charset="0"/>
              </a:rPr>
              <a:t>	</a:t>
            </a:r>
            <a:r>
              <a:rPr kumimoji="1" lang="zh-CN" altLang="en-US" sz="1200">
                <a:latin typeface="CMU Typewriter Text" panose="02000609000000000000" pitchFamily="49" charset="0"/>
                <a:cs typeface="CMU Typewriter Text" panose="02000609000000000000" pitchFamily="49" charset="0"/>
              </a:rPr>
              <a:t>学号</a:t>
            </a:r>
            <a:r>
              <a:rPr kumimoji="1" lang="en-US" altLang="zh-CN" sz="1200">
                <a:latin typeface="CMU Typewriter Text" panose="02000609000000000000" pitchFamily="49" charset="0"/>
                <a:cs typeface="CMU Typewriter Text" panose="02000609000000000000" pitchFamily="49" charset="0"/>
              </a:rPr>
              <a:t>-</a:t>
            </a:r>
            <a:r>
              <a:rPr kumimoji="1" lang="zh-CN" altLang="en-US" sz="1200">
                <a:latin typeface="CMU Typewriter Text" panose="02000609000000000000" pitchFamily="49" charset="0"/>
                <a:cs typeface="CMU Typewriter Text" panose="02000609000000000000" pitchFamily="49" charset="0"/>
              </a:rPr>
              <a:t>姓名</a:t>
            </a:r>
            <a:r>
              <a:rPr kumimoji="1" lang="en-US" altLang="zh-CN" sz="1200">
                <a:latin typeface="CMU Typewriter Text" panose="02000609000000000000" pitchFamily="49" charset="0"/>
                <a:cs typeface="CMU Typewriter Text" panose="02000609000000000000" pitchFamily="49" charset="0"/>
              </a:rPr>
              <a:t>-</a:t>
            </a:r>
            <a:r>
              <a:rPr kumimoji="1" lang="zh-CN" altLang="en-US" sz="1200">
                <a:latin typeface="CMU Typewriter Text" panose="02000609000000000000" pitchFamily="49" charset="0"/>
                <a:cs typeface="CMU Typewriter Text" panose="02000609000000000000" pitchFamily="49" charset="0"/>
              </a:rPr>
              <a:t>计科</a:t>
            </a:r>
            <a:r>
              <a:rPr kumimoji="1" lang="en-US" altLang="zh-CN" sz="1200">
                <a:latin typeface="CMU Typewriter Text" panose="02000609000000000000" pitchFamily="49" charset="0"/>
                <a:cs typeface="CMU Typewriter Text" panose="02000609000000000000" pitchFamily="49" charset="0"/>
              </a:rPr>
              <a:t>1</a:t>
            </a:r>
            <a:r>
              <a:rPr kumimoji="1" lang="zh-CN" altLang="en-US" sz="1200">
                <a:latin typeface="CMU Typewriter Text" panose="02000609000000000000" pitchFamily="49" charset="0"/>
                <a:cs typeface="CMU Typewriter Text" panose="02000609000000000000" pitchFamily="49" charset="0"/>
              </a:rPr>
              <a:t>班</a:t>
            </a:r>
            <a:r>
              <a:rPr kumimoji="1" lang="en-US" altLang="zh-CN" sz="1200">
                <a:latin typeface="CMU Typewriter Text" panose="02000609000000000000" pitchFamily="49" charset="0"/>
                <a:cs typeface="CMU Typewriter Text" panose="02000609000000000000" pitchFamily="49" charset="0"/>
              </a:rPr>
              <a:t>-</a:t>
            </a:r>
            <a:r>
              <a:rPr kumimoji="1" lang="zh-CN" altLang="en-US" sz="1200">
                <a:latin typeface="CMU Typewriter Text" panose="02000609000000000000" pitchFamily="49" charset="0"/>
                <a:cs typeface="CMU Typewriter Text" panose="02000609000000000000" pitchFamily="49" charset="0"/>
              </a:rPr>
              <a:t>编程能力实践课程</a:t>
            </a:r>
            <a:r>
              <a:rPr kumimoji="1" lang="en-US" altLang="zh-CN" sz="1200">
                <a:latin typeface="CMU Typewriter Text" panose="02000609000000000000" pitchFamily="49" charset="0"/>
                <a:cs typeface="CMU Typewriter Text" panose="02000609000000000000" pitchFamily="49" charset="0"/>
              </a:rPr>
              <a:t>-</a:t>
            </a:r>
            <a:r>
              <a:rPr kumimoji="1" lang="zh-CN" altLang="en-US" sz="1200">
                <a:latin typeface="CMU Typewriter Text" panose="02000609000000000000" pitchFamily="49" charset="0"/>
                <a:cs typeface="CMU Typewriter Text" panose="02000609000000000000" pitchFamily="49" charset="0"/>
              </a:rPr>
              <a:t>第二阶段</a:t>
            </a:r>
            <a:r>
              <a:rPr kumimoji="1" lang="en-US" altLang="zh-CN" sz="1200">
                <a:latin typeface="CMU Typewriter Text" panose="02000609000000000000" pitchFamily="49" charset="0"/>
                <a:cs typeface="CMU Typewriter Text" panose="02000609000000000000" pitchFamily="49" charset="0"/>
              </a:rPr>
              <a:t>-</a:t>
            </a:r>
            <a:r>
              <a:rPr kumimoji="1" lang="zh-CN" altLang="en-US" sz="1200">
                <a:latin typeface="CMU Typewriter Text" panose="02000609000000000000" pitchFamily="49" charset="0"/>
                <a:cs typeface="CMU Typewriter Text" panose="02000609000000000000" pitchFamily="49" charset="0"/>
              </a:rPr>
              <a:t>实验报告</a:t>
            </a:r>
            <a:r>
              <a:rPr kumimoji="1" lang="en-US" altLang="zh-CN" sz="1200">
                <a:latin typeface="CMU Typewriter Text" panose="02000609000000000000" pitchFamily="49" charset="0"/>
                <a:cs typeface="CMU Typewriter Text" panose="02000609000000000000" pitchFamily="49" charset="0"/>
              </a:rPr>
              <a:t>.pdf</a:t>
            </a:r>
          </a:p>
          <a:p>
            <a:pPr marL="0" indent="0" latinLnBrk="1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zh-CN" sz="1200">
              <a:latin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marL="0" indent="0" latinLnBrk="1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zh-CN" sz="1200">
              <a:latin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latinLnBrk="1">
              <a:lnSpc>
                <a:spcPct val="100000"/>
              </a:lnSpc>
              <a:spcBef>
                <a:spcPts val="0"/>
              </a:spcBef>
            </a:pPr>
            <a:r>
              <a:rPr kumimoji="1" lang="zh-CN" altLang="en-US">
                <a:latin typeface="CMU Typewriter Text" panose="02000609000000000000" pitchFamily="49" charset="0"/>
                <a:cs typeface="CMU Typewriter Text" panose="02000609000000000000" pitchFamily="49" charset="0"/>
              </a:rPr>
              <a:t>上述内容用</a:t>
            </a:r>
            <a:r>
              <a:rPr kumimoji="1" lang="en-US" altLang="zh-CN">
                <a:latin typeface="CMU Typewriter Text" panose="02000609000000000000" pitchFamily="49" charset="0"/>
                <a:cs typeface="CMU Typewriter Text" panose="02000609000000000000" pitchFamily="49" charset="0"/>
              </a:rPr>
              <a:t>winrar</a:t>
            </a:r>
            <a:r>
              <a:rPr kumimoji="1" lang="zh-CN" altLang="en-US">
                <a:latin typeface="CMU Typewriter Text" panose="02000609000000000000" pitchFamily="49" charset="0"/>
                <a:cs typeface="CMU Typewriter Text" panose="02000609000000000000" pitchFamily="49" charset="0"/>
              </a:rPr>
              <a:t>打包压缩后交给班长，由班长收齐后统一交给任课教师</a:t>
            </a:r>
          </a:p>
        </p:txBody>
      </p:sp>
    </p:spTree>
    <p:extLst>
      <p:ext uri="{BB962C8B-B14F-4D97-AF65-F5344CB8AC3E}">
        <p14:creationId xmlns:p14="http://schemas.microsoft.com/office/powerpoint/2010/main" val="3382000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B4357C-4033-383C-56D8-8A61B8D12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一、假期作业要求（</a:t>
            </a:r>
            <a:r>
              <a:rPr kumimoji="1" lang="en-US" altLang="zh-CN"/>
              <a:t>1</a:t>
            </a:r>
            <a:r>
              <a:rPr kumimoji="1" lang="zh-CN" altLang="en-US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9F73AB-531A-D2EB-E837-8355D2948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1.1</a:t>
            </a:r>
            <a:r>
              <a:rPr lang="zh-CN" altLang="zh-CN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版：如果之前用数组存放用户信息、商品信息和购物历史信息，升级到使用集合框架类</a:t>
            </a:r>
            <a:r>
              <a:rPr lang="en-US" altLang="zh-CN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ArrayList</a:t>
            </a:r>
            <a:r>
              <a:rPr lang="zh-CN" altLang="zh-CN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LinkedList</a:t>
            </a:r>
            <a:r>
              <a:rPr lang="zh-CN" altLang="zh-CN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等；另外，该版本支持将用户信息、商品信息、购物历史信息存放到文本文件中。</a:t>
            </a:r>
            <a:endParaRPr lang="en-US" altLang="zh-CN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8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zh-CN" sz="180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注意：</a:t>
            </a:r>
            <a:endParaRPr lang="en-US" altLang="zh-CN" sz="18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1800" kern="10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kern="10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1800" kern="10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）不需要在管理员</a:t>
            </a:r>
            <a:r>
              <a:rPr lang="en-US" altLang="zh-CN" sz="1800" kern="10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zh-CN" sz="1800" kern="10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用户在操作过程中，随时去读写文本文件，操作过程中，程序读写的是集合框架类的对象。只需要在程序退出时将用户信息、商品信息和购物历史等从</a:t>
            </a:r>
            <a:r>
              <a:rPr lang="en-US" altLang="zh-CN" sz="1800" kern="10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ArrayList</a:t>
            </a:r>
            <a:r>
              <a:rPr lang="zh-CN" altLang="zh-CN" sz="1800" kern="10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对象中读取出来写到文本文件中，然后在下一次程序启动时，将这些信息从文本文件中读取出来。</a:t>
            </a:r>
            <a:r>
              <a:rPr lang="zh-CN" altLang="zh-CN" sz="1800" b="1" kern="10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即：退出时写一次文本文件（可能有多个文件），启动时读一次文本文件</a:t>
            </a:r>
            <a:r>
              <a:rPr lang="zh-CN" altLang="en-US" sz="1800" b="1" kern="10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1800" b="1" kern="100">
              <a:solidFill>
                <a:srgbClr val="FF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180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sz="180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）对用户密码的存放不能直接用明文形式存放。要用</a:t>
            </a:r>
            <a:r>
              <a:rPr lang="en-US" altLang="zh-CN" sz="180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MD5</a:t>
            </a:r>
            <a:r>
              <a:rPr lang="zh-CN" altLang="zh-CN" sz="180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加密处理后再进行存放，相应的密码验证功能也要升级。</a:t>
            </a:r>
            <a:endParaRPr lang="en-US" altLang="zh-CN" sz="18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1800" b="1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难度系数：</a:t>
            </a:r>
            <a:r>
              <a:rPr lang="en-US" altLang="zh-CN" sz="1800" b="1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3.5</a:t>
            </a:r>
            <a:r>
              <a:rPr lang="zh-CN" altLang="zh-CN" sz="1800" b="1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星。</a:t>
            </a:r>
            <a:r>
              <a:rPr lang="zh-CN" altLang="zh-CN">
                <a:effectLst/>
              </a:rPr>
              <a:t> 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8911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B4357C-4033-383C-56D8-8A61B8D12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一、假期作业要求（</a:t>
            </a:r>
            <a:r>
              <a:rPr kumimoji="1" lang="en-US" altLang="zh-CN"/>
              <a:t>2</a:t>
            </a:r>
            <a:r>
              <a:rPr kumimoji="1" lang="zh-CN" altLang="en-US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9F73AB-531A-D2EB-E837-8355D2948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1.2</a:t>
            </a:r>
            <a:r>
              <a:rPr lang="zh-CN" altLang="en-US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版：该版本支持将用户信息、商品信息、购物历史信息存放到</a:t>
            </a:r>
            <a:r>
              <a:rPr lang="en-US" altLang="zh-CN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Excel</a:t>
            </a:r>
            <a:r>
              <a:rPr lang="zh-CN" altLang="en-US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文件中。对于用户密码的处理和</a:t>
            </a:r>
            <a:r>
              <a:rPr lang="en-US" altLang="zh-CN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1.1</a:t>
            </a:r>
            <a:r>
              <a:rPr lang="zh-CN" altLang="en-US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版相同。</a:t>
            </a:r>
            <a:endParaRPr lang="en-US" altLang="zh-CN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8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zh-CN" sz="180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注意：</a:t>
            </a:r>
            <a:endParaRPr lang="zh-CN" altLang="en-US" sz="18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lnSpc>
                <a:spcPct val="150000"/>
              </a:lnSpc>
            </a:pPr>
            <a:r>
              <a:rPr lang="zh-CN" altLang="zh-CN" sz="1800" kern="10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kern="10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1800" kern="10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）不需要在管理员</a:t>
            </a:r>
            <a:r>
              <a:rPr lang="en-US" altLang="zh-CN" sz="1800" kern="10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zh-CN" sz="1800" kern="10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用户在操作过程中，随时去读写</a:t>
            </a:r>
            <a:r>
              <a:rPr lang="en-US" altLang="zh-CN" sz="1800" kern="10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Excel</a:t>
            </a:r>
            <a:r>
              <a:rPr lang="zh-CN" altLang="zh-CN" sz="1800" kern="10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文件，操作过程中，程序读写的是集合框架类的对象。只需要在程序退出时将用户信息、商品信息和购物历史等从</a:t>
            </a:r>
            <a:r>
              <a:rPr lang="en-US" altLang="zh-CN" sz="1800" kern="10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ArrayList</a:t>
            </a:r>
            <a:r>
              <a:rPr lang="zh-CN" altLang="zh-CN" sz="1800" kern="10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对象中读取出来写到</a:t>
            </a:r>
            <a:r>
              <a:rPr lang="en-US" altLang="zh-CN" sz="1800" kern="10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Excel</a:t>
            </a:r>
            <a:r>
              <a:rPr lang="zh-CN" altLang="zh-CN" sz="1800" kern="10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文件中，然后在下一次程序启动时，将这些信息从</a:t>
            </a:r>
            <a:r>
              <a:rPr lang="en-US" altLang="zh-CN" sz="1800" kern="10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Excel</a:t>
            </a:r>
            <a:r>
              <a:rPr lang="zh-CN" altLang="zh-CN" sz="1800" kern="10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文件中读取出来。</a:t>
            </a:r>
            <a:r>
              <a:rPr lang="zh-CN" altLang="zh-CN" sz="1800" b="1" kern="10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即：退出时写一次</a:t>
            </a:r>
            <a:r>
              <a:rPr lang="en-US" altLang="zh-CN" sz="1800" b="1" kern="10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Excel</a:t>
            </a:r>
            <a:r>
              <a:rPr lang="zh-CN" altLang="zh-CN" sz="1800" b="1" kern="10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文件，启动时读一次</a:t>
            </a:r>
            <a:r>
              <a:rPr lang="en-US" altLang="zh-CN" sz="1800" b="1" kern="10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Excel</a:t>
            </a:r>
            <a:r>
              <a:rPr lang="zh-CN" altLang="zh-CN" sz="1800" b="1" kern="10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文件。</a:t>
            </a:r>
            <a:endParaRPr lang="en-US" altLang="zh-CN" sz="1800" b="1" kern="100">
              <a:solidFill>
                <a:srgbClr val="FF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lnSpc>
                <a:spcPct val="150000"/>
              </a:lnSpc>
            </a:pPr>
            <a:r>
              <a:rPr lang="zh-CN" altLang="zh-CN" sz="1800" b="1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难度系数：</a:t>
            </a:r>
            <a:r>
              <a:rPr lang="en-US" altLang="zh-CN" sz="1800" b="1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1800" b="1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星。</a:t>
            </a:r>
            <a:endParaRPr lang="zh-CN" altLang="zh-CN" sz="18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013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B4357C-4033-383C-56D8-8A61B8D12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一、假期作业要求（</a:t>
            </a:r>
            <a:r>
              <a:rPr kumimoji="1" lang="en-US" altLang="zh-CN"/>
              <a:t>3</a:t>
            </a:r>
            <a:r>
              <a:rPr kumimoji="1" lang="zh-CN" altLang="en-US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9F73AB-531A-D2EB-E837-8355D2948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1.5</a:t>
            </a:r>
            <a:r>
              <a:rPr lang="zh-CN" altLang="en-US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版，该版本支持将所有信息存放在一种数据库（例如：</a:t>
            </a:r>
            <a:r>
              <a:rPr lang="en-US" altLang="zh-CN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sqlite</a:t>
            </a:r>
            <a:r>
              <a:rPr lang="zh-CN" altLang="en-US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（推荐）、</a:t>
            </a:r>
            <a:r>
              <a:rPr lang="en-US" altLang="zh-CN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Mysql</a:t>
            </a:r>
            <a:r>
              <a:rPr lang="zh-CN" altLang="en-US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SQL server</a:t>
            </a:r>
            <a:r>
              <a:rPr lang="zh-CN" altLang="en-US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等均可）中。对于用户密码的处理和</a:t>
            </a:r>
            <a:r>
              <a:rPr lang="en-US" altLang="zh-CN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1.1</a:t>
            </a:r>
            <a:r>
              <a:rPr lang="zh-CN" altLang="en-US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版相同。</a:t>
            </a:r>
            <a:endParaRPr lang="en-US" altLang="zh-CN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8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zh-CN" sz="180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注意：</a:t>
            </a:r>
            <a:endParaRPr lang="en-US" altLang="zh-CN" sz="18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800" b="1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难度系数：</a:t>
            </a:r>
            <a:r>
              <a:rPr lang="en-US" altLang="zh-CN" sz="1800" b="1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1800" b="1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星。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6682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B4357C-4033-383C-56D8-8A61B8D12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一、假期作业要求（</a:t>
            </a:r>
            <a:r>
              <a:rPr kumimoji="1" lang="en-US" altLang="zh-CN"/>
              <a:t>4</a:t>
            </a:r>
            <a:r>
              <a:rPr kumimoji="1" lang="zh-CN" altLang="en-US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9F73AB-531A-D2EB-E837-8355D2948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2.0</a:t>
            </a:r>
            <a:r>
              <a:rPr lang="zh-CN" altLang="en-US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版，该版本支持图形化界面。</a:t>
            </a:r>
            <a:endParaRPr lang="en-US" altLang="zh-CN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zh-CN" sz="180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注意：</a:t>
            </a:r>
            <a:endParaRPr lang="en-US" altLang="zh-CN" sz="18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800" b="1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难度系数：</a:t>
            </a:r>
            <a:r>
              <a:rPr lang="en-US" altLang="zh-CN" sz="1800" b="1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1800" b="1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星。</a:t>
            </a:r>
          </a:p>
        </p:txBody>
      </p:sp>
    </p:spTree>
    <p:extLst>
      <p:ext uri="{BB962C8B-B14F-4D97-AF65-F5344CB8AC3E}">
        <p14:creationId xmlns:p14="http://schemas.microsoft.com/office/powerpoint/2010/main" val="3523465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B4357C-4033-383C-56D8-8A61B8D12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一、假期作业要求（</a:t>
            </a:r>
            <a:r>
              <a:rPr kumimoji="1" lang="en-US" altLang="zh-CN"/>
              <a:t>5</a:t>
            </a:r>
            <a:r>
              <a:rPr kumimoji="1" lang="zh-CN" altLang="en-US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9F73AB-531A-D2EB-E837-8355D2948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00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3.0</a:t>
            </a:r>
            <a:r>
              <a:rPr lang="zh-CN" altLang="en-US" sz="300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版，该版本采用简单工厂模式</a:t>
            </a:r>
            <a:r>
              <a:rPr lang="en-US" altLang="zh-CN" sz="300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300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或工厂模式</a:t>
            </a:r>
            <a:endParaRPr lang="en-US" altLang="zh-CN" sz="30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70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参阅图书</a:t>
            </a:r>
            <a:r>
              <a:rPr lang="en-US" altLang="zh-CN" sz="170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《</a:t>
            </a:r>
            <a:r>
              <a:rPr lang="zh-CN" altLang="en-US" sz="170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大话设计模式</a:t>
            </a:r>
            <a:r>
              <a:rPr lang="en-US" altLang="zh-CN" sz="170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【Java</a:t>
            </a:r>
            <a:r>
              <a:rPr lang="zh-CN" altLang="en-US" sz="170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溢彩加强版</a:t>
            </a:r>
            <a:r>
              <a:rPr lang="en-US" altLang="zh-CN" sz="170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】》</a:t>
            </a:r>
            <a:r>
              <a:rPr lang="zh-CN" altLang="en-US" sz="170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或者</a:t>
            </a:r>
            <a:r>
              <a:rPr lang="en-US" altLang="zh-CN" sz="170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《Head First </a:t>
            </a:r>
            <a:r>
              <a:rPr lang="zh-CN" altLang="en-US" sz="170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设计模式 中文版</a:t>
            </a:r>
            <a:r>
              <a:rPr lang="en-US" altLang="zh-CN" sz="170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》</a:t>
            </a:r>
            <a:r>
              <a:rPr lang="zh-CN" altLang="en-US" sz="170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、面向接口编程；</a:t>
            </a:r>
            <a:endParaRPr lang="en-US" altLang="zh-CN" sz="17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70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支持快速切换以上三种数据存储方式：文本文件、</a:t>
            </a:r>
            <a:r>
              <a:rPr lang="en-US" altLang="zh-CN" sz="170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Excel</a:t>
            </a:r>
            <a:r>
              <a:rPr lang="zh-CN" altLang="en-US" sz="170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文件和数据库（如果在第一阶段已经直接用数据库实现，请使用不同的三种开源数据库来实现</a:t>
            </a:r>
            <a:r>
              <a:rPr lang="en-US" altLang="zh-CN" sz="170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3.0</a:t>
            </a:r>
            <a:r>
              <a:rPr lang="zh-CN" altLang="en-US" sz="170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版：</a:t>
            </a:r>
            <a:r>
              <a:rPr lang="en-US" altLang="zh-CN" sz="170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Mysql</a:t>
            </a:r>
            <a:r>
              <a:rPr lang="zh-CN" altLang="en-US" sz="170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70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sqlite</a:t>
            </a:r>
            <a:r>
              <a:rPr lang="zh-CN" altLang="en-US" sz="170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及</a:t>
            </a:r>
            <a:r>
              <a:rPr lang="en-US" altLang="zh-CN" sz="170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postgresql</a:t>
            </a:r>
            <a:r>
              <a:rPr lang="zh-CN" altLang="en-US" sz="170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）；</a:t>
            </a:r>
            <a:endParaRPr lang="en-US" altLang="zh-CN" sz="17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70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采用接口的方式定义存储相关方法，上层实现代码中不要嵌入底层的读写语句，例如：数据库的</a:t>
            </a:r>
            <a:r>
              <a:rPr lang="en-US" altLang="zh-CN" sz="170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SQL</a:t>
            </a:r>
            <a:r>
              <a:rPr lang="zh-CN" altLang="en-US" sz="170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操作语句。换而言之，上层业务代码（添加、修改、删除和查询用户</a:t>
            </a:r>
            <a:r>
              <a:rPr lang="en-US" altLang="zh-CN" sz="170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170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商品等的操作）对于三种存储数据存储方式是通用的一套代码（不是通过</a:t>
            </a:r>
            <a:r>
              <a:rPr lang="en-US" altLang="zh-CN" sz="170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if else</a:t>
            </a:r>
            <a:r>
              <a:rPr lang="zh-CN" altLang="en-US" sz="170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或者</a:t>
            </a:r>
            <a:r>
              <a:rPr lang="en-US" altLang="zh-CN" sz="170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switch</a:t>
            </a:r>
            <a:r>
              <a:rPr lang="zh-CN" altLang="en-US" sz="170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来进行存储方式的切换）。</a:t>
            </a:r>
            <a:endParaRPr lang="en-US" altLang="zh-CN" sz="17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7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zh-CN" sz="180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注意：</a:t>
            </a:r>
            <a:endParaRPr lang="en-US" altLang="zh-CN" sz="18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800" b="1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难度系数：</a:t>
            </a:r>
            <a:r>
              <a:rPr lang="en-US" altLang="zh-CN" sz="1800" b="1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1800" b="1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星。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0560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821AC4-B94B-2972-E4AA-BC3ABE404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二、必做和选做内容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799B13-BF4A-4222-0BFB-334D86934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/>
              <a:t>本项目要求在基本功能的版本（</a:t>
            </a:r>
            <a:r>
              <a:rPr kumimoji="1" lang="en-US" altLang="zh-CN"/>
              <a:t>V1.0</a:t>
            </a:r>
            <a:r>
              <a:rPr kumimoji="1" lang="zh-CN" altLang="en-US"/>
              <a:t>，难度系数：</a:t>
            </a:r>
            <a:r>
              <a:rPr kumimoji="1" lang="en-US" altLang="zh-CN"/>
              <a:t>2</a:t>
            </a:r>
            <a:r>
              <a:rPr kumimoji="1" lang="zh-CN" altLang="en-US"/>
              <a:t>星）的基础上，对基本版进行</a:t>
            </a:r>
            <a:r>
              <a:rPr kumimoji="1" lang="en-US" altLang="zh-CN"/>
              <a:t>5</a:t>
            </a:r>
            <a:r>
              <a:rPr kumimoji="1" lang="zh-CN" altLang="en-US"/>
              <a:t>次升级迭代。</a:t>
            </a:r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  <a:p>
            <a:r>
              <a:rPr kumimoji="1" lang="zh-CN" altLang="en-US"/>
              <a:t>必须内容：前</a:t>
            </a:r>
            <a:r>
              <a:rPr kumimoji="1" lang="en-US" altLang="zh-CN"/>
              <a:t>3</a:t>
            </a:r>
            <a:r>
              <a:rPr kumimoji="1" lang="zh-CN" altLang="en-US"/>
              <a:t>次升级迭代必须完成，即版本</a:t>
            </a:r>
            <a:r>
              <a:rPr kumimoji="1" lang="en-US" altLang="zh-CN"/>
              <a:t>1.1</a:t>
            </a:r>
            <a:r>
              <a:rPr kumimoji="1" lang="zh-CN" altLang="en-US"/>
              <a:t>，</a:t>
            </a:r>
            <a:r>
              <a:rPr kumimoji="1" lang="en-US" altLang="zh-CN"/>
              <a:t>1.2</a:t>
            </a:r>
            <a:r>
              <a:rPr kumimoji="1" lang="zh-CN" altLang="en-US"/>
              <a:t>，</a:t>
            </a:r>
            <a:r>
              <a:rPr kumimoji="1" lang="en-US" altLang="zh-CN"/>
              <a:t>1.5</a:t>
            </a:r>
            <a:r>
              <a:rPr kumimoji="1" lang="zh-CN" altLang="en-US"/>
              <a:t>；</a:t>
            </a:r>
            <a:endParaRPr kumimoji="1" lang="en-US" altLang="zh-CN"/>
          </a:p>
          <a:p>
            <a:r>
              <a:rPr kumimoji="1" lang="zh-CN" altLang="en-US"/>
              <a:t>选做内容：后</a:t>
            </a:r>
            <a:r>
              <a:rPr kumimoji="1" lang="en-US" altLang="zh-CN"/>
              <a:t>2</a:t>
            </a:r>
            <a:r>
              <a:rPr kumimoji="1" lang="zh-CN" altLang="en-US"/>
              <a:t>次升级迭代选做，即版本</a:t>
            </a:r>
            <a:r>
              <a:rPr kumimoji="1" lang="en-US" altLang="zh-CN"/>
              <a:t>2.0</a:t>
            </a:r>
            <a:r>
              <a:rPr kumimoji="1" lang="zh-CN" altLang="en-US"/>
              <a:t>，</a:t>
            </a:r>
            <a:r>
              <a:rPr kumimoji="1" lang="en-US" altLang="zh-CN"/>
              <a:t>3.0</a:t>
            </a:r>
            <a:r>
              <a:rPr kumimoji="1" lang="zh-CN" altLang="en-US"/>
              <a:t>。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2562198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C818D5-26A7-F7FF-F81C-203F0C166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三、注意事项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7CDD3E-39F6-EFCD-75DA-65EFE02D8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306070" algn="just">
              <a:lnSpc>
                <a:spcPct val="150000"/>
              </a:lnSpc>
            </a:pPr>
            <a:r>
              <a:rPr lang="zh-CN" altLang="zh-CN" b="1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b="1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b="1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第二阶段的假期作业提交时间</a:t>
            </a:r>
            <a:r>
              <a:rPr lang="zh-CN" altLang="en-US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另行通知；</a:t>
            </a:r>
            <a:endParaRPr lang="en-US" altLang="zh-CN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6070" algn="just">
              <a:lnSpc>
                <a:spcPct val="150000"/>
              </a:lnSpc>
            </a:pPr>
            <a:r>
              <a:rPr lang="zh-CN" altLang="en-US" kern="10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kern="10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kern="10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强烈推荐学习用</a:t>
            </a:r>
            <a:r>
              <a:rPr lang="en-US" altLang="zh-CN" kern="10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Git</a:t>
            </a:r>
            <a:r>
              <a:rPr lang="zh-CN" altLang="zh-CN" kern="10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0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SVN</a:t>
            </a:r>
            <a:r>
              <a:rPr lang="zh-CN" altLang="zh-CN" kern="10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做本地代码版本控制管理，或者</a:t>
            </a:r>
            <a:r>
              <a:rPr lang="en-US" altLang="zh-CN" kern="10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Gitee</a:t>
            </a:r>
            <a:r>
              <a:rPr lang="zh-CN" altLang="zh-CN" kern="10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0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Github</a:t>
            </a:r>
            <a:r>
              <a:rPr lang="zh-CN" altLang="zh-CN" kern="10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之类的代码托管网站来管理代码的版本</a:t>
            </a:r>
            <a:r>
              <a:rPr lang="zh-CN" altLang="zh-CN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683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A094F-B3DD-8D4E-AD9A-576749B19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四、自学要求（</a:t>
            </a:r>
            <a:r>
              <a:rPr kumimoji="1" lang="en-US" altLang="zh-CN"/>
              <a:t>1</a:t>
            </a:r>
            <a:r>
              <a:rPr kumimoji="1" lang="zh-CN" altLang="en-US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912143-167E-7AB5-7541-6EF067213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/>
              <a:t>（</a:t>
            </a:r>
            <a:r>
              <a:rPr kumimoji="1" lang="en-US" altLang="zh-CN"/>
              <a:t>1</a:t>
            </a:r>
            <a:r>
              <a:rPr kumimoji="1" lang="zh-CN" altLang="en-US"/>
              <a:t>）</a:t>
            </a:r>
            <a:r>
              <a:rPr kumimoji="1" lang="en-US" altLang="zh-CN"/>
              <a:t>Java</a:t>
            </a:r>
            <a:r>
              <a:rPr kumimoji="1" lang="zh-CN" altLang="en-US"/>
              <a:t>的文件操作</a:t>
            </a:r>
            <a:endParaRPr kumimoji="1" lang="en-US" altLang="zh-CN"/>
          </a:p>
          <a:p>
            <a:pPr marL="0" indent="0">
              <a:buNone/>
            </a:pPr>
            <a:r>
              <a:rPr kumimoji="1" lang="zh-CN" altLang="en-US"/>
              <a:t>参考讲义：</a:t>
            </a:r>
            <a:r>
              <a:rPr kumimoji="1" lang="en" altLang="zh-CN"/>
              <a:t> </a:t>
            </a:r>
            <a:r>
              <a:rPr kumimoji="1" lang="en" altLang="zh-CN">
                <a:hlinkClick r:id="rId2"/>
              </a:rPr>
              <a:t>https://www.runoob.com/java/java-files-io.html</a:t>
            </a:r>
            <a:endParaRPr kumimoji="1" lang="en" altLang="zh-CN"/>
          </a:p>
          <a:p>
            <a:pPr marL="0" indent="0">
              <a:buNone/>
            </a:pPr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  <a:p>
            <a:r>
              <a:rPr kumimoji="1" lang="zh-CN" altLang="en-US"/>
              <a:t>（</a:t>
            </a:r>
            <a:r>
              <a:rPr kumimoji="1" lang="en-US" altLang="zh-CN"/>
              <a:t>2</a:t>
            </a:r>
            <a:r>
              <a:rPr kumimoji="1" lang="zh-CN" altLang="en-US"/>
              <a:t>）</a:t>
            </a:r>
            <a:r>
              <a:rPr kumimoji="1" lang="en-US" altLang="zh-CN"/>
              <a:t>Java</a:t>
            </a:r>
            <a:r>
              <a:rPr kumimoji="1" lang="zh-CN" altLang="en-US"/>
              <a:t>的</a:t>
            </a:r>
            <a:r>
              <a:rPr kumimoji="1" lang="en-US" altLang="zh-CN"/>
              <a:t>Excel</a:t>
            </a:r>
            <a:r>
              <a:rPr kumimoji="1" lang="zh-CN" altLang="en-US"/>
              <a:t>操作</a:t>
            </a:r>
            <a:endParaRPr kumimoji="1" lang="en-US" altLang="zh-CN"/>
          </a:p>
          <a:p>
            <a:pPr marL="0" indent="0">
              <a:buNone/>
            </a:pPr>
            <a:r>
              <a:rPr kumimoji="1" lang="zh-CN" altLang="en-US"/>
              <a:t>参考讲义：</a:t>
            </a:r>
            <a:r>
              <a:rPr kumimoji="1" lang="en" altLang="zh-CN"/>
              <a:t> </a:t>
            </a:r>
            <a:r>
              <a:rPr kumimoji="1" lang="en" altLang="zh-CN">
                <a:hlinkClick r:id="rId3"/>
              </a:rPr>
              <a:t>https://blog.csdn.net/qq1808814025/article/details/115294105</a:t>
            </a:r>
            <a:endParaRPr kumimoji="1" lang="en" altLang="zh-CN"/>
          </a:p>
          <a:p>
            <a:pPr marL="0" indent="0">
              <a:buNone/>
            </a:pPr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  <a:p>
            <a:pPr marL="0" indent="0">
              <a:buNone/>
            </a:pP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9737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1432</Words>
  <Application>Microsoft Macintosh PowerPoint</Application>
  <PresentationFormat>宽屏</PresentationFormat>
  <Paragraphs>103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等线</vt:lpstr>
      <vt:lpstr>等线 Light</vt:lpstr>
      <vt:lpstr>Arial</vt:lpstr>
      <vt:lpstr>Calibri</vt:lpstr>
      <vt:lpstr>CMU Typewriter Text</vt:lpstr>
      <vt:lpstr>Times New Roman</vt:lpstr>
      <vt:lpstr>Office 主题​​</vt:lpstr>
      <vt:lpstr>《编程能力实践课程》</vt:lpstr>
      <vt:lpstr>一、假期作业要求（1）</vt:lpstr>
      <vt:lpstr>一、假期作业要求（2）</vt:lpstr>
      <vt:lpstr>一、假期作业要求（3）</vt:lpstr>
      <vt:lpstr>一、假期作业要求（4）</vt:lpstr>
      <vt:lpstr>一、假期作业要求（5）</vt:lpstr>
      <vt:lpstr>二、必做和选做内容</vt:lpstr>
      <vt:lpstr>三、注意事项</vt:lpstr>
      <vt:lpstr>四、自学要求（1）</vt:lpstr>
      <vt:lpstr>四、自学要求（2）</vt:lpstr>
      <vt:lpstr>五、实验报告提纲（1）</vt:lpstr>
      <vt:lpstr>五、实验报告提纲（2）</vt:lpstr>
      <vt:lpstr>五、实验报告提纲（3）</vt:lpstr>
      <vt:lpstr>五、实验报告提纲（4）</vt:lpstr>
      <vt:lpstr>六、实验报告和项目提交要求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《编程能力实践课程》</dc:title>
  <dc:creator>胡矿</dc:creator>
  <cp:lastModifiedBy>胡矿</cp:lastModifiedBy>
  <cp:revision>11</cp:revision>
  <dcterms:created xsi:type="dcterms:W3CDTF">2023-07-13T01:43:32Z</dcterms:created>
  <dcterms:modified xsi:type="dcterms:W3CDTF">2024-07-19T07:23:49Z</dcterms:modified>
</cp:coreProperties>
</file>