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5"/>
  </p:notesMasterIdLst>
  <p:handoutMasterIdLst>
    <p:handoutMasterId r:id="rId16"/>
  </p:handoutMasterIdLst>
  <p:sldIdLst>
    <p:sldId id="257" r:id="rId2"/>
    <p:sldId id="262" r:id="rId3"/>
    <p:sldId id="263" r:id="rId4"/>
    <p:sldId id="264" r:id="rId5"/>
    <p:sldId id="267" r:id="rId6"/>
    <p:sldId id="266" r:id="rId7"/>
    <p:sldId id="269" r:id="rId8"/>
    <p:sldId id="268" r:id="rId9"/>
    <p:sldId id="270" r:id="rId10"/>
    <p:sldId id="271" r:id="rId11"/>
    <p:sldId id="272" r:id="rId12"/>
    <p:sldId id="273" r:id="rId13"/>
    <p:sldId id="274" r:id="rId14"/>
  </p:sldIdLst>
  <p:sldSz cx="12192000" cy="6858000"/>
  <p:notesSz cx="6858000" cy="9144000"/>
  <p:defaultTextStyle>
    <a:defPPr rtl="0"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ỗ dành sẵn cho đầ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2478718-BA2D-46C4-A83D-33606D828CFF}" type="datetime1">
              <a:rPr lang="vi-VN" smtClean="0"/>
              <a:t>26/01/2022</a:t>
            </a:fld>
            <a:endParaRPr lang="en-US" dirty="0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ỗ dành sẵn cho đầ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69EFA7E-F1E7-43C8-9FF3-767D4DDFE217}" type="datetime1">
              <a:rPr lang="vi-VN" smtClean="0"/>
              <a:t>26/01/2022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vi"/>
              <a:t>Bấm để chỉnh sửa kiểu văn bản Bản cái</a:t>
            </a:r>
            <a:endParaRPr lang="en-US"/>
          </a:p>
          <a:p>
            <a:pPr lvl="1" rtl="0"/>
            <a:r>
              <a:rPr lang="vi"/>
              <a:t>Mức hai</a:t>
            </a:r>
          </a:p>
          <a:p>
            <a:pPr lvl="2" rtl="0"/>
            <a:r>
              <a:rPr lang="vi"/>
              <a:t>Mức ba</a:t>
            </a:r>
          </a:p>
          <a:p>
            <a:pPr lvl="3" rtl="0"/>
            <a:r>
              <a:rPr lang="vi"/>
              <a:t>Mức bốn</a:t>
            </a:r>
          </a:p>
          <a:p>
            <a:pPr lvl="4" rtl="0"/>
            <a:r>
              <a:rPr lang="vi"/>
              <a:t>Mức năm</a:t>
            </a:r>
            <a:endParaRPr lang="en-US"/>
          </a:p>
        </p:txBody>
      </p:sp>
      <p:sp>
        <p:nvSpPr>
          <p:cNvPr id="6" name="Chỗ dành sẵ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rang chiếu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Hình chữ nhật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Hình chữ nhật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Hình chữ nhật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Nhóm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Đường nối Thẳng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Đường nối Thẳng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Đường nối thẳng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rtl="0"/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 hasCustomPrompt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vi" dirty="0"/>
              <a:t>Bấm để chỉnh sửa kiểu tiêu đề phụ bản cái</a:t>
            </a:r>
            <a:endParaRPr lang="en-US" dirty="0"/>
          </a:p>
        </p:txBody>
      </p:sp>
      <p:sp>
        <p:nvSpPr>
          <p:cNvPr id="20" name="Chỗ dành sẵn cho Ngày tháng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990C89EB-46F8-46BE-9237-1536BF8B4BEE}" type="datetime1">
              <a:rPr lang="vi-VN" smtClean="0"/>
              <a:t>26/01/2022</a:t>
            </a:fld>
            <a:endParaRPr lang="en-US" dirty="0"/>
          </a:p>
        </p:txBody>
      </p:sp>
      <p:sp>
        <p:nvSpPr>
          <p:cNvPr id="21" name="Chỗ dành sẵn cho chân trang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Chỗ dành sẵn cho số trang chiếu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hỗ dành sẵn cho Văn bản Dọc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vi-VN"/>
              <a:t>Bấm để chỉnh sửa kiểu văn bản của Bản cái</a:t>
            </a:r>
          </a:p>
          <a:p>
            <a:pPr lvl="1" rtl="0"/>
            <a:r>
              <a:rPr lang="vi-VN"/>
              <a:t>Mức hai</a:t>
            </a:r>
          </a:p>
          <a:p>
            <a:pPr lvl="2" rtl="0"/>
            <a:r>
              <a:rPr lang="vi-VN"/>
              <a:t>Mức ba</a:t>
            </a:r>
          </a:p>
          <a:p>
            <a:pPr lvl="3" rtl="0"/>
            <a:r>
              <a:rPr lang="vi-VN"/>
              <a:t>Mức bốn</a:t>
            </a:r>
          </a:p>
          <a:p>
            <a:pPr lvl="4" rtl="0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B7DB05-1E54-4A79-87AA-E40B310E1D17}" type="datetime1">
              <a:rPr lang="vi-VN" smtClean="0"/>
              <a:t>26/01/2022</a:t>
            </a:fld>
            <a:endParaRPr lang="en-US" dirty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Chỗ dành sẵn cho số trang chiế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hỗ dành sẵn cho Văn bản Dọc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vi-VN"/>
              <a:t>Bấm để chỉnh sửa kiểu văn bản của Bản cái</a:t>
            </a:r>
          </a:p>
          <a:p>
            <a:pPr lvl="1" rtl="0"/>
            <a:r>
              <a:rPr lang="vi-VN"/>
              <a:t>Mức hai</a:t>
            </a:r>
          </a:p>
          <a:p>
            <a:pPr lvl="2" rtl="0"/>
            <a:r>
              <a:rPr lang="vi-VN"/>
              <a:t>Mức ba</a:t>
            </a:r>
          </a:p>
          <a:p>
            <a:pPr lvl="3" rtl="0"/>
            <a:r>
              <a:rPr lang="vi-VN"/>
              <a:t>Mức bốn</a:t>
            </a:r>
          </a:p>
          <a:p>
            <a:pPr lvl="4" rtl="0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3E8927-9E7F-4AE1-93B3-4992B3C58F54}" type="datetime1">
              <a:rPr lang="vi-VN" smtClean="0"/>
              <a:t>26/01/2022</a:t>
            </a:fld>
            <a:endParaRPr lang="en-US" dirty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Chỗ dành sẵn cho số trang chiế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hỗ dành sẵn cho nội dung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vi-VN"/>
              <a:t>Bấm để chỉnh sửa kiểu văn bản của Bản cái</a:t>
            </a:r>
          </a:p>
          <a:p>
            <a:pPr lvl="1" rtl="0"/>
            <a:r>
              <a:rPr lang="vi-VN"/>
              <a:t>Mức hai</a:t>
            </a:r>
          </a:p>
          <a:p>
            <a:pPr lvl="2" rtl="0"/>
            <a:r>
              <a:rPr lang="vi-VN"/>
              <a:t>Mức ba</a:t>
            </a:r>
          </a:p>
          <a:p>
            <a:pPr lvl="3" rtl="0"/>
            <a:r>
              <a:rPr lang="vi-VN"/>
              <a:t>Mức bốn</a:t>
            </a:r>
          </a:p>
          <a:p>
            <a:pPr lvl="4" rtl="0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0C5106-AF3C-4E4B-9677-65FFD0CD6046}" type="datetime1">
              <a:rPr lang="vi-VN" smtClean="0"/>
              <a:t>26/01/2022</a:t>
            </a:fld>
            <a:endParaRPr lang="en-US" dirty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Chỗ dành sẵn cho số trang chiế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Đầu trang của Mụ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Hình chữ nhật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Hình chữ nhật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Hình chữ nhật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Hình chữ nhật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rtl="0"/>
            <a:r>
              <a:rPr lang="vi-VN"/>
              <a:t>Bấm để sửa kiểu tiêu đề Bản cái</a:t>
            </a:r>
            <a:endParaRPr lang="en-US" dirty="0"/>
          </a:p>
        </p:txBody>
      </p:sp>
      <p:grpSp>
        <p:nvGrpSpPr>
          <p:cNvPr id="16" name="Nhóm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Đường nối Thẳng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Đường nối Thẳng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Đường nối Thẳng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E1F34255-4D28-41C3-9D25-51555283B358}" type="datetime1">
              <a:rPr lang="vi-VN" smtClean="0"/>
              <a:t>26/01/2022</a:t>
            </a:fld>
            <a:endParaRPr dirty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Chỗ dành sẵn cho số trang chiếu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êu đề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hỗ dành sẵn cho nội dung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vi-VN"/>
              <a:t>Bấm để chỉnh sửa kiểu văn bản của Bản cái</a:t>
            </a:r>
          </a:p>
          <a:p>
            <a:pPr lvl="1" rtl="0"/>
            <a:r>
              <a:rPr lang="vi-VN"/>
              <a:t>Mức hai</a:t>
            </a:r>
          </a:p>
          <a:p>
            <a:pPr lvl="2" rtl="0"/>
            <a:r>
              <a:rPr lang="vi-VN"/>
              <a:t>Mức ba</a:t>
            </a:r>
          </a:p>
          <a:p>
            <a:pPr lvl="3" rtl="0"/>
            <a:r>
              <a:rPr lang="vi-VN"/>
              <a:t>Mức bốn</a:t>
            </a:r>
          </a:p>
          <a:p>
            <a:pPr lvl="4" rtl="0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hỗ dành sẵn cho nội dung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vi-VN"/>
              <a:t>Bấm để chỉnh sửa kiểu văn bản của Bản cái</a:t>
            </a:r>
          </a:p>
          <a:p>
            <a:pPr lvl="1" rtl="0"/>
            <a:r>
              <a:rPr lang="vi-VN"/>
              <a:t>Mức hai</a:t>
            </a:r>
          </a:p>
          <a:p>
            <a:pPr lvl="2" rtl="0"/>
            <a:r>
              <a:rPr lang="vi-VN"/>
              <a:t>Mức ba</a:t>
            </a:r>
          </a:p>
          <a:p>
            <a:pPr lvl="3" rtl="0"/>
            <a:r>
              <a:rPr lang="vi-VN"/>
              <a:t>Mức bốn</a:t>
            </a:r>
          </a:p>
          <a:p>
            <a:pPr lvl="4" rtl="0"/>
            <a:r>
              <a:rPr lang="vi-VN"/>
              <a:t>Mức năm</a:t>
            </a:r>
            <a:endParaRPr lang="en-US" dirty="0"/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B59750-F4EF-462E-89CA-CFA8B7D89BB0}" type="datetime1">
              <a:rPr lang="vi-VN" smtClean="0"/>
              <a:t>26/01/2022</a:t>
            </a:fld>
            <a:endParaRPr lang="en-US" dirty="0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ỗ dành sẵn cho nội dung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vi-VN"/>
              <a:t>Bấm để chỉnh sửa kiểu văn bản của Bản cái</a:t>
            </a:r>
          </a:p>
          <a:p>
            <a:pPr lvl="1" rtl="0"/>
            <a:r>
              <a:rPr lang="vi-VN"/>
              <a:t>Mức hai</a:t>
            </a:r>
          </a:p>
          <a:p>
            <a:pPr lvl="2" rtl="0"/>
            <a:r>
              <a:rPr lang="vi-VN"/>
              <a:t>Mức ba</a:t>
            </a:r>
          </a:p>
          <a:p>
            <a:pPr lvl="3" rtl="0"/>
            <a:r>
              <a:rPr lang="vi-VN"/>
              <a:t>Mức bốn</a:t>
            </a:r>
          </a:p>
          <a:p>
            <a:pPr lvl="4" rtl="0"/>
            <a:r>
              <a:rPr lang="vi-VN"/>
              <a:t>Mức năm</a:t>
            </a:r>
            <a:endParaRPr lang="vi"/>
          </a:p>
        </p:txBody>
      </p:sp>
      <p:sp>
        <p:nvSpPr>
          <p:cNvPr id="5" name="Chỗ dành sẵn cho Văn bản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vi-VN"/>
              <a:t>Bấm để chỉnh sửa kiểu văn bản của Bản cái</a:t>
            </a:r>
          </a:p>
          <a:p>
            <a:pPr lvl="1" rtl="0"/>
            <a:r>
              <a:rPr lang="vi-VN"/>
              <a:t>Mức hai</a:t>
            </a:r>
          </a:p>
          <a:p>
            <a:pPr lvl="2" rtl="0"/>
            <a:r>
              <a:rPr lang="vi-VN"/>
              <a:t>Mức ba</a:t>
            </a:r>
          </a:p>
          <a:p>
            <a:pPr lvl="3" rtl="0"/>
            <a:r>
              <a:rPr lang="vi-VN"/>
              <a:t>Mức bốn</a:t>
            </a:r>
          </a:p>
          <a:p>
            <a:pPr lvl="4" rtl="0"/>
            <a:r>
              <a:rPr lang="vi-VN"/>
              <a:t>Mức năm</a:t>
            </a:r>
            <a:endParaRPr lang="vi"/>
          </a:p>
        </p:txBody>
      </p:sp>
      <p:sp>
        <p:nvSpPr>
          <p:cNvPr id="7" name="Chỗ dành sẵn cho Ngày tháng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42D55E-E901-40A1-BA52-46C302248C17}" type="datetime1">
              <a:rPr lang="vi-VN" smtClean="0"/>
              <a:t>26/01/2022</a:t>
            </a:fld>
            <a:endParaRPr lang="en-US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Chỗ dành sẵn cho số trang chiế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0E42EA-6DD0-4358-8F95-F1FFF930AFE7}" type="datetime1">
              <a:rPr lang="vi-VN" smtClean="0"/>
              <a:t>26/01/2022</a:t>
            </a:fld>
            <a:endParaRPr lang="en-US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1A628C-FE5E-43F0-82B3-EE41CCC29BEE}" type="datetime1">
              <a:rPr lang="vi-VN" smtClean="0"/>
              <a:t>26/01/2022</a:t>
            </a:fld>
            <a:endParaRPr lang="en-US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Chỗ dành sẵn cho số hiệu trang chiế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Nội dung có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Hình chữ nhật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rtl="0"/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hỗ dành sẵn cho nội dung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vi-VN"/>
              <a:t>Bấm để chỉnh sửa kiểu văn bản của Bản cái</a:t>
            </a:r>
          </a:p>
          <a:p>
            <a:pPr lvl="1" rtl="0"/>
            <a:r>
              <a:rPr lang="vi-VN"/>
              <a:t>Mức hai</a:t>
            </a:r>
          </a:p>
          <a:p>
            <a:pPr lvl="2" rtl="0"/>
            <a:r>
              <a:rPr lang="vi-VN"/>
              <a:t>Mức ba</a:t>
            </a:r>
          </a:p>
          <a:p>
            <a:pPr lvl="3" rtl="0"/>
            <a:r>
              <a:rPr lang="vi-VN"/>
              <a:t>Mức bốn</a:t>
            </a:r>
          </a:p>
          <a:p>
            <a:pPr lvl="4" rtl="0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hỗ dành sẵn cho văn bản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vi-VN"/>
              <a:t>Bấm để chỉnh sửa kiểu văn bản của Bản cái</a:t>
            </a:r>
          </a:p>
        </p:txBody>
      </p:sp>
      <p:sp>
        <p:nvSpPr>
          <p:cNvPr id="8" name="Chỗ dành sẵn cho Ngày tháng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5116A54D-1745-446E-9180-1214CB82D73F}" type="datetime1">
              <a:rPr lang="vi-VN" smtClean="0"/>
              <a:t>26/01/2022</a:t>
            </a:fld>
            <a:endParaRPr lang="en-US" dirty="0"/>
          </a:p>
        </p:txBody>
      </p:sp>
      <p:sp>
        <p:nvSpPr>
          <p:cNvPr id="9" name="Chỗ dành sẵn cho Chân trang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 dirty="0"/>
          </a:p>
        </p:txBody>
      </p:sp>
      <p:sp>
        <p:nvSpPr>
          <p:cNvPr id="11" name="Chỗ dành sẵn cho Số hiệu Bản chiếu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Ảnh có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hỗ dành sẵn cho Hình ảnh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12DDE7FB-0E68-48A2-9AD5-30D47420B550}" type="datetime1">
              <a:rPr lang="vi-VN" smtClean="0"/>
              <a:t>26/01/2022</a:t>
            </a:fld>
            <a:endParaRPr lang="en-US" dirty="0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algn="l"/>
            <a:endParaRPr lang="vi-VN" dirty="0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Chỗ dành sẵn cho văn bản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vi-VN"/>
              <a:t>Bấm để chỉnh sửa kiểu văn bản của Bản cái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Hình chữ nhật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Hình chữ nhật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Hình chữ nhật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Chỗ dành sẵn cho Tiêu đề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vi" dirty="0"/>
              <a:t>Bấm để chỉnh sửa kiểu tiêu đề Bản cái</a:t>
            </a:r>
            <a:endParaRPr lang="en-US" dirty="0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vi" dirty="0"/>
              <a:t>Bấm để chỉnh sửa kiểu văn bản Bản cái</a:t>
            </a:r>
          </a:p>
          <a:p>
            <a:pPr lvl="1" rtl="0"/>
            <a:r>
              <a:rPr lang="vi" dirty="0"/>
              <a:t>Mức hai</a:t>
            </a:r>
          </a:p>
          <a:p>
            <a:pPr lvl="2" rtl="0"/>
            <a:r>
              <a:rPr lang="vi" dirty="0"/>
              <a:t>Mức ba</a:t>
            </a:r>
          </a:p>
          <a:p>
            <a:pPr lvl="3" rtl="0"/>
            <a:r>
              <a:rPr lang="vi" dirty="0"/>
              <a:t>Mức bốn</a:t>
            </a:r>
          </a:p>
          <a:p>
            <a:pPr lvl="4" rtl="0"/>
            <a:r>
              <a:rPr lang="vi" dirty="0"/>
              <a:t>Mức năm</a:t>
            </a:r>
            <a:endParaRPr lang="en-US" dirty="0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1792AA13-FEB2-40EC-A594-EDCBCC748FA7}" type="datetime1">
              <a:rPr lang="vi-VN" smtClean="0"/>
              <a:t>26/01/2022</a:t>
            </a:fld>
            <a:endParaRPr lang="en-US" dirty="0"/>
          </a:p>
        </p:txBody>
      </p:sp>
      <p:sp>
        <p:nvSpPr>
          <p:cNvPr id="5" name="Chỗ dành sẵn cho chân trang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Segoe UI" panose="020B0502040204020203" pitchFamily="34" charset="0"/>
          <a:ea typeface="+mn-ea"/>
          <a:cs typeface="Segoe UI" panose="020B0502040204020203" pitchFamily="34" charset="0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ình ảnh 5" descr="Cận cảnh logo&#10;&#10;Mô tả được tự động tạo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Hình chữ nhật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Hình chữ nhật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en-US" sz="4400">
                <a:solidFill>
                  <a:schemeClr val="tx1"/>
                </a:solidFill>
              </a:rPr>
              <a:t>Phát hiện vật thể trong ảnh</a:t>
            </a:r>
            <a:endParaRPr lang="vi" sz="4400" dirty="0">
              <a:solidFill>
                <a:schemeClr val="tx1"/>
              </a:solidFill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 fontScale="77500" lnSpcReduction="20000"/>
          </a:bodyPr>
          <a:lstStyle/>
          <a:p>
            <a:pPr rtl="0"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1851050079 Lê Thị Thùy Linh</a:t>
            </a:r>
          </a:p>
          <a:p>
            <a:pPr rtl="0"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1851050091 Nguyễn Thị Diễm My</a:t>
            </a:r>
            <a:endParaRPr lang="vi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17FD2EF-29FA-45E6-B9EF-00050F240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GRID CELLS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E287A16-EEB7-4360-AB3D-E96E60F53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7000"/>
              </a:lnSpc>
              <a:buNone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YOLOv3:</a:t>
            </a: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 1 hộp giới hạn cơ bản chịu trách nhiệm phát hiện 1 vật thể</a:t>
            </a: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Ô trung tâm được YOLOv3 chỉ định chịu trách nhiệm dự đoán vật thể này</a:t>
            </a: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Objectness Score 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 ô này = 1 -&gt; là 1 trong những ô của Featuer Maps tương ứng chịu trách nhiệm phát hiện vật thể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 quá trình train tất cả các ô dự đoán mỗi ô có 3 giới hạn </a:t>
            </a:r>
          </a:p>
          <a:p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34D93DB-C43B-4F54-94DE-733B760C3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0C5106-AF3C-4E4B-9677-65FFD0CD6046}" type="datetime1">
              <a:rPr lang="vi-VN" smtClean="0"/>
              <a:t>26/01/2022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559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D3872EA-8AA5-433A-ADFA-1843FB526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ANCHOR BOX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1A51327-4B55-4D08-B90D-6A46362D6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lnSpc>
                <a:spcPct val="107000"/>
              </a:lnSpc>
              <a:buNone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VD: Có hình ảnh input của hình dạng 416x416x3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"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hình ảnh đi qua kiến trúc sâu CNN (mạng nơ ron tích tụ/ mô hình của Deep Learning) YOLOv3 cho đến vị trí riêng biệt đầu tiên &amp; có bước tiến 32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"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hình ảnh input được thu nhỏ thành kích thước 13x13 &amp; 255 depth của Featuer Maps được tạo ra bởi các Detection </a:t>
            </a:r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ernels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"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 3 anchor box nên mỗi ô mã hóa thông tin về 3 hộp giới hạn được dự đoán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"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mỗi hộp giới hạn có các thuộc tính </a:t>
            </a:r>
            <a:r>
              <a:rPr lang="en-US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baseline="-250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sz="1800" baseline="-250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sz="1800" baseline="-250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sz="1800" baseline="-250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</a:t>
            </a:r>
            <a:r>
              <a:rPr lang="en-US" sz="1800" baseline="-250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, p</a:t>
            </a:r>
            <a:r>
              <a:rPr lang="en-US" sz="1800" baseline="-250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sz="1800" baseline="-250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… p</a:t>
            </a:r>
            <a:r>
              <a:rPr lang="en-US" sz="1800" baseline="-250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 tập dữ liệu COCO có 80 lớp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"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ô giới hạn xác suất: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Blip>
                <a:blip r:embed="rId2"/>
              </a:buBlip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trích xuất xác suất trong số 3 ô giới hạn dự đoán của ô này để xác định ô này chứa 1 số lớp nhất định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Blip>
                <a:blip r:embed="rId2"/>
              </a:buBlip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tính toán sản phẩm theo từng yếu tố của điểm vật thể &amp; danh sách lớp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Blip>
                <a:blip r:embed="rId2"/>
              </a:buBlip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tìm xác suất tối đa, vd hộp giới hạn 1 phát hiện ra lớp chanh với xác suất 0,55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"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 phép tính này được áp dụng cho tất cả 13x13 ô trên 3 ô dự đoán &amp; trên 80 lớp. Số ô dự đoán ở tỷ lệ đầu tiên này trong mạng là 507. Các tính toán này cũng áp dụng cho các tỷ lệ khác trong mạng cho ta 2028 &amp; 8112 ô dự đoán. Tổng cộng YOLOv3 dự đoán 10 647 ô được lọc ra bằng kỹ thuật triệt tiêu không tối đa</a:t>
            </a:r>
          </a:p>
          <a:p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4A5B410-65B1-4551-B8F6-BA9771196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0C5106-AF3C-4E4B-9677-65FFD0CD6046}" type="datetime1">
              <a:rPr lang="vi-VN" smtClean="0"/>
              <a:t>26/01/2022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850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B844DDF-6BDD-43CF-BE33-3242A754C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PREDICTED BOUNDING BOX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3DDE71A-985A-4C5F-A0AA-0C2FB2691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7000"/>
              </a:lnSpc>
              <a:buNone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YOLOv3:</a:t>
            </a: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Không dự đoán giá trị tuyệt đối của chiều rộng &amp; chiều cao =&gt; dự đoán hiệu số đối với anchor</a:t>
            </a:r>
          </a:p>
          <a:p>
            <a:pPr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Giúp  loại bỏ độ dốc không ổn định trong quá trình train =&gt; </a:t>
            </a:r>
            <a:r>
              <a:rPr lang="en-US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tọa độ của góc trên cùng bên trái của ô trên lưới của Anchor </a:t>
            </a:r>
            <a:r>
              <a:rPr lang="en-US" sz="180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ox thích hợp &amp; chiều rộng, chiều cao của Anchor</a:t>
            </a:r>
            <a:r>
              <a:rPr lang="en-US" sz="180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 chuẩn hóa thành chiều rộng &amp; chiều cao hình ảnh thực, kết quả output của mạng sau khi train được chuyển qua hàm sigmoid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0B6E504-694C-474F-AB09-10246D87C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0C5106-AF3C-4E4B-9677-65FFD0CD6046}" type="datetime1">
              <a:rPr lang="vi-VN" smtClean="0"/>
              <a:t>26/01/2022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062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4A298FB-3DCF-4ED2-BB75-58ADED2E2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OBJECTNESS SCORE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09B0204-E063-4EC0-892B-1839ED28D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7000"/>
              </a:lnSpc>
              <a:buNone/>
            </a:pPr>
            <a:r>
              <a:rPr lang="en-US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Sự khác nhau giữa Objectness </a:t>
            </a:r>
            <a:r>
              <a:rPr lang="en-US" sz="180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core (p</a:t>
            </a:r>
            <a:r>
              <a:rPr lang="en-US" sz="1800" baseline="-250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)với các xác suất dự đoán của 80 lớp (p</a:t>
            </a:r>
            <a:r>
              <a:rPr lang="en-US" sz="1800" baseline="-250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baseline="-250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 p</a:t>
            </a:r>
            <a:r>
              <a:rPr lang="en-US" sz="1800" baseline="-250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baseline="-250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baseline="-250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 p</a:t>
            </a:r>
            <a:r>
              <a:rPr lang="en-US" sz="1800" baseline="-250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đại diện cho xác suất mà vật thể được phát hiện thuộc về 1 lớp cụ thể như person, cat, lemon,…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baseline="-250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biểu thị xác suất hộp giới hạn chứa vật thể bên trong</a:t>
            </a:r>
          </a:p>
          <a:p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FA36A28-9CEC-479E-B2C6-D9794A550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0C5106-AF3C-4E4B-9677-65FFD0CD6046}" type="datetime1">
              <a:rPr lang="vi-VN" smtClean="0"/>
              <a:t>26/01/2022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515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86E86359-1137-4A54-83C8-4DFA7083D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11A628C-FE5E-43F0-82B3-EE41CCC29BEE}" type="datetime1">
              <a:rPr lang="vi-VN" smtClean="0"/>
              <a:t>26/01/2022</a:t>
            </a:fld>
            <a:endParaRPr lang="en-US"/>
          </a:p>
        </p:txBody>
      </p:sp>
      <p:sp>
        <p:nvSpPr>
          <p:cNvPr id="3" name="Hình Bầu dục 2">
            <a:extLst>
              <a:ext uri="{FF2B5EF4-FFF2-40B4-BE49-F238E27FC236}">
                <a16:creationId xmlns:a16="http://schemas.microsoft.com/office/drawing/2014/main" id="{1828BFAF-6490-46EF-8DA6-0F09831B4AAF}"/>
              </a:ext>
            </a:extLst>
          </p:cNvPr>
          <p:cNvSpPr/>
          <p:nvPr/>
        </p:nvSpPr>
        <p:spPr>
          <a:xfrm>
            <a:off x="1404731" y="2466228"/>
            <a:ext cx="3896139" cy="2120348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Thuật toán phát hiện vật thể trong ảnh</a:t>
            </a:r>
          </a:p>
        </p:txBody>
      </p:sp>
      <p:sp>
        <p:nvSpPr>
          <p:cNvPr id="4" name="Hình chữ nhật: Góc Tròn 3">
            <a:extLst>
              <a:ext uri="{FF2B5EF4-FFF2-40B4-BE49-F238E27FC236}">
                <a16:creationId xmlns:a16="http://schemas.microsoft.com/office/drawing/2014/main" id="{65D7F641-17DE-459A-B665-BF9FFD15B52C}"/>
              </a:ext>
            </a:extLst>
          </p:cNvPr>
          <p:cNvSpPr/>
          <p:nvPr/>
        </p:nvSpPr>
        <p:spPr>
          <a:xfrm>
            <a:off x="6453809" y="1815547"/>
            <a:ext cx="4306957" cy="148424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>
                <a:effectLst/>
                <a:latin typeface="Times New Roman" panose="02020603050405020304" pitchFamily="18" charset="0"/>
                <a:ea typeface="Microsoft Yi Baiti" panose="03000500000000000000" pitchFamily="66" charset="0"/>
              </a:rPr>
              <a:t>họ các mô hình RCNN (Region-Based Convolutional Neural Networks)</a:t>
            </a:r>
            <a:endParaRPr lang="en-US"/>
          </a:p>
        </p:txBody>
      </p:sp>
      <p:sp>
        <p:nvSpPr>
          <p:cNvPr id="5" name="Hình chữ nhật: Góc Tròn 4">
            <a:extLst>
              <a:ext uri="{FF2B5EF4-FFF2-40B4-BE49-F238E27FC236}">
                <a16:creationId xmlns:a16="http://schemas.microsoft.com/office/drawing/2014/main" id="{C2ABB3F3-C68A-4344-BA5A-7E3458E67332}"/>
              </a:ext>
            </a:extLst>
          </p:cNvPr>
          <p:cNvSpPr/>
          <p:nvPr/>
        </p:nvSpPr>
        <p:spPr>
          <a:xfrm>
            <a:off x="6453808" y="3526402"/>
            <a:ext cx="4306957" cy="148424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>
                <a:effectLst/>
                <a:latin typeface="Times New Roman" panose="02020603050405020304" pitchFamily="18" charset="0"/>
                <a:ea typeface="Microsoft Yi Baiti" panose="03000500000000000000" pitchFamily="66" charset="0"/>
              </a:rPr>
              <a:t>họ các mô hình YOLO (You Only Look Once)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5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25C6F6D-E209-4CFD-B9D4-61B6C4E48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YOLO VERSION 3 (YOLOv3)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9AA0EE51-209E-4FE5-B236-CA9778598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00E42EA-6DD0-4358-8F95-F1FFF930AFE7}" type="datetime1">
              <a:rPr lang="vi-VN" smtClean="0"/>
              <a:t>26/01/2022</a:t>
            </a:fld>
            <a:endParaRPr lang="en-US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774D5E8-66DE-42D1-BDFF-DA55B8308F10}"/>
              </a:ext>
            </a:extLst>
          </p:cNvPr>
          <p:cNvSpPr txBox="1"/>
          <p:nvPr/>
        </p:nvSpPr>
        <p:spPr>
          <a:xfrm>
            <a:off x="1166192" y="2696977"/>
            <a:ext cx="10372520" cy="2655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Phát hiện nhiều vật thể trên một hình ảnh duy nhất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Dự đoán các lớp của các vật thể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Phát hiện vị trí của các vật thể này trên hình ảnh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Áp dụng 1 mạng NN (Neural Network) cho toàn bộ hình ảnh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Mạng NN chia hình ảnh thành các vùng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Tạo ra xác suất cho mọi vùng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Dự đoán một số hộp giới hạn bao phủ 1 số vùng trên hình ảnh &amp; chọn những vùng tốt nhất theo xác suất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729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1F903CD-F81F-48D1-833C-906745FE6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KIẾN TRÚC YOLOv3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FB1CB811-C9AF-4550-A130-FDA23A3C4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00E42EA-6DD0-4358-8F95-F1FFF930AFE7}" type="datetime1">
              <a:rPr lang="vi-VN" smtClean="0"/>
              <a:t>26/01/2022</a:t>
            </a:fld>
            <a:endParaRPr lang="en-US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027FD741-50D4-4672-8B39-866A498F29A4}"/>
              </a:ext>
            </a:extLst>
          </p:cNvPr>
          <p:cNvSpPr txBox="1"/>
          <p:nvPr/>
        </p:nvSpPr>
        <p:spPr>
          <a:xfrm>
            <a:off x="1066800" y="2899565"/>
            <a:ext cx="8417689" cy="2250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Bao gồm 53 CNNs layer (Darknet-53)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Đối với các tác vụ phát hiện, kiến trúc gốc được xếp chồng lên nhau với 53 layer nữa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Cung cấp 106 layer kiến trúc</a:t>
            </a:r>
          </a:p>
          <a:p>
            <a:pPr marL="800100" lvl="1" indent="-342900">
              <a:lnSpc>
                <a:spcPct val="107000"/>
              </a:lnSpc>
              <a:buFont typeface="Wingdings" panose="05000000000000000000" pitchFamily="2" charset="2"/>
              <a:buChar char=""/>
            </a:pPr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Bắt đầu bất kỳ lệnh nào trong khuôn khổ Darknet:</a:t>
            </a:r>
          </a:p>
          <a:p>
            <a:pPr marL="800100" lvl="1" indent="-34290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Tải kiến trúc bao gồm 106 layer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 phát hiện được thực hiện ở 3 layer: 82, 94, 106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86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1363AFF-5A6F-4995-94D0-32B002E17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INPUT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79D8D2FD-7001-45F3-90B9-30951D0D0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00E42EA-6DD0-4358-8F95-F1FFF930AFE7}" type="datetime1">
              <a:rPr lang="vi-VN" smtClean="0"/>
              <a:t>26/01/2022</a:t>
            </a:fld>
            <a:endParaRPr lang="en-US"/>
          </a:p>
        </p:txBody>
      </p:sp>
      <p:sp>
        <p:nvSpPr>
          <p:cNvPr id="4" name="Sóng 3">
            <a:extLst>
              <a:ext uri="{FF2B5EF4-FFF2-40B4-BE49-F238E27FC236}">
                <a16:creationId xmlns:a16="http://schemas.microsoft.com/office/drawing/2014/main" id="{E9CBCF1B-EEC7-4394-B1B4-74BB42A5AAAC}"/>
              </a:ext>
            </a:extLst>
          </p:cNvPr>
          <p:cNvSpPr/>
          <p:nvPr/>
        </p:nvSpPr>
        <p:spPr>
          <a:xfrm>
            <a:off x="364435" y="1959521"/>
            <a:ext cx="2716696" cy="652670"/>
          </a:xfrm>
          <a:prstGeom prst="wav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Đầu vào của mạng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11BFFCAD-7050-44EE-942B-FC841314132B}"/>
              </a:ext>
            </a:extLst>
          </p:cNvPr>
          <p:cNvSpPr txBox="1"/>
          <p:nvPr/>
        </p:nvSpPr>
        <p:spPr>
          <a:xfrm>
            <a:off x="3081131" y="1547192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/>
              <a:t>(n, 416, 416, 3)</a:t>
            </a:r>
            <a:endParaRPr lang="en-US"/>
          </a:p>
          <a:p>
            <a:r>
              <a:rPr lang="vi-VN"/>
              <a:t>n: 1 số hình ảnh</a:t>
            </a:r>
          </a:p>
          <a:p>
            <a:r>
              <a:rPr lang="vi-VN"/>
              <a:t>416: chiều rộng</a:t>
            </a:r>
          </a:p>
          <a:p>
            <a:r>
              <a:rPr lang="vi-VN"/>
              <a:t>416: chiều cao</a:t>
            </a:r>
          </a:p>
          <a:p>
            <a:r>
              <a:rPr lang="vi-VN"/>
              <a:t>3: RGB</a:t>
            </a:r>
          </a:p>
        </p:txBody>
      </p:sp>
      <p:sp>
        <p:nvSpPr>
          <p:cNvPr id="8" name="Sóng 7">
            <a:extLst>
              <a:ext uri="{FF2B5EF4-FFF2-40B4-BE49-F238E27FC236}">
                <a16:creationId xmlns:a16="http://schemas.microsoft.com/office/drawing/2014/main" id="{79949FE8-5E64-4CAD-9D27-60AFC23A23F9}"/>
              </a:ext>
            </a:extLst>
          </p:cNvPr>
          <p:cNvSpPr/>
          <p:nvPr/>
        </p:nvSpPr>
        <p:spPr>
          <a:xfrm>
            <a:off x="3087756" y="3390973"/>
            <a:ext cx="2716696" cy="652670"/>
          </a:xfrm>
          <a:prstGeom prst="wav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Đầu vào của hình ảnh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0D4EAED2-E1ED-4A7E-8C1F-431C8C1E018C}"/>
              </a:ext>
            </a:extLst>
          </p:cNvPr>
          <p:cNvSpPr txBox="1"/>
          <p:nvPr/>
        </p:nvSpPr>
        <p:spPr>
          <a:xfrm>
            <a:off x="5804452" y="3429000"/>
            <a:ext cx="6009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/>
              <a:t>Có thể thay đổi size trước khi đưa vào mạng</a:t>
            </a:r>
          </a:p>
          <a:p>
            <a:r>
              <a:rPr lang="vi-VN"/>
              <a:t>Được thay đổi kích thước theo kích thước mạng đầu vào</a:t>
            </a:r>
          </a:p>
        </p:txBody>
      </p:sp>
      <p:sp>
        <p:nvSpPr>
          <p:cNvPr id="10" name="Sóng 9">
            <a:extLst>
              <a:ext uri="{FF2B5EF4-FFF2-40B4-BE49-F238E27FC236}">
                <a16:creationId xmlns:a16="http://schemas.microsoft.com/office/drawing/2014/main" id="{290DE113-FED0-4B5F-81F8-F62285F95BC1}"/>
              </a:ext>
            </a:extLst>
          </p:cNvPr>
          <p:cNvSpPr/>
          <p:nvPr/>
        </p:nvSpPr>
        <p:spPr>
          <a:xfrm>
            <a:off x="371060" y="4984473"/>
            <a:ext cx="2716696" cy="652670"/>
          </a:xfrm>
          <a:prstGeom prst="wav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Tỷ lệ khung hình</a:t>
            </a: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AD0FD4AD-D0F5-45A7-B5A9-8B64C306D56C}"/>
              </a:ext>
            </a:extLst>
          </p:cNvPr>
          <p:cNvSpPr txBox="1"/>
          <p:nvPr/>
        </p:nvSpPr>
        <p:spPr>
          <a:xfrm>
            <a:off x="3087756" y="4642441"/>
            <a:ext cx="85741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Thử nghiệm việc giữ hoặc không giữ tỷ lệ khung hình bằng cách điều chỉnh thông số khi train &amp; thử nghiệm trong khung Darknet gốc, trong Tensorflow Keras hoặc bất kỳ khung nào khác mà ta muốn sử dụng</a:t>
            </a:r>
          </a:p>
          <a:p>
            <a:r>
              <a:rPr lang="vi-VN"/>
              <a:t>So sánh &amp; chọn cách tiếp cận phù hợp nhất với mô hình tùy chỉnh của mình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76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70D6D10-FDE2-4AB1-8A56-7EC7780A2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CÁCH PHÁT HIỆN CÁC VẬT THỂ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8FF1FF19-F47A-4C5C-BA6D-C9BD27F5F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00E42EA-6DD0-4358-8F95-F1FFF930AFE7}" type="datetime1">
              <a:rPr lang="vi-VN" smtClean="0"/>
              <a:t>26/01/2022</a:t>
            </a:fld>
            <a:endParaRPr lang="en-US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66FE937-3E5F-486D-8209-B314203CC0C0}"/>
              </a:ext>
            </a:extLst>
          </p:cNvPr>
          <p:cNvSpPr txBox="1"/>
          <p:nvPr/>
        </p:nvSpPr>
        <p:spPr>
          <a:xfrm>
            <a:off x="742122" y="2603202"/>
            <a:ext cx="10981701" cy="3139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YOLOv3 thực hiện phát hiện ở cả 3 quy mô khác nhau &amp; ở 3 vị trí riêng biệt trong mạng (để phát hiện các lớp 82, 94 và 106) 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Hình ảnh đầu vào của các ví dụ về mạng bằng các yếu tố sau: 32, 16 &amp; 8 (bước tiến của mạng) tại các vị trí riêng biệt đó của các mạng tương ứng cho biết đầu ra ở 3 vị trí riêng biệt của mạng nhỏ hơn đầu vào của mạng ntn</a:t>
            </a:r>
          </a:p>
          <a:p>
            <a:pPr marL="457200">
              <a:lnSpc>
                <a:spcPct val="107000"/>
              </a:lnSpc>
            </a:pP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VD: Size mạng đầu vào 416x416</a:t>
            </a:r>
          </a:p>
          <a:p>
            <a:pPr marL="342900" lvl="0" indent="-34290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bước tiến 32 =&gt; output (Feature maps) có kích thước 13x13 =&gt; phát hiện vật thể lớn</a:t>
            </a:r>
          </a:p>
          <a:p>
            <a:pPr marL="342900" lvl="0" indent="-34290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bước tiến 16 =&gt; output có kích thước 26x26 =&gt; phát hiện vật thể vừa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bước tiến 8 =&gt; output có kích thước 52x52 =&gt; phát hiện vật thể nhỏ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16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DDDD4F0-1ED9-4BBB-A191-22388E627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CÁC Ý CHÍNH VỀ CÁCH HOẠT ĐỘNG CỦA YOLOV3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84280E1-0482-43F7-A893-D2B520924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1800">
                <a:effectLst/>
                <a:latin typeface="Times New Roman" panose="02020603050405020304" pitchFamily="18" charset="0"/>
                <a:ea typeface="Microsoft Yi Baiti" panose="03000500000000000000" pitchFamily="66" charset="0"/>
                <a:cs typeface="Arial" panose="020B0604020202020204" pitchFamily="34" charset="0"/>
              </a:rPr>
              <a:t>YOLOv3 áp dụng mạng nơ ron tích chập (CNN) cho hình ảnh input</a:t>
            </a:r>
            <a:endParaRPr lang="en-US" sz="1800">
              <a:effectLst/>
              <a:latin typeface="Calibri" panose="020F0502020204030204" pitchFamily="34" charset="0"/>
              <a:ea typeface="Microsoft Yi Baiti" panose="03000500000000000000" pitchFamily="66" charset="0"/>
              <a:cs typeface="Arial" panose="020B0604020202020204" pitchFamily="34" charset="0"/>
            </a:endParaRPr>
          </a:p>
          <a:p>
            <a:pPr lvl="0" algn="just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1800">
                <a:effectLst/>
                <a:latin typeface="Times New Roman" panose="02020603050405020304" pitchFamily="18" charset="0"/>
                <a:ea typeface="Microsoft Yi Baiti" panose="03000500000000000000" pitchFamily="66" charset="0"/>
                <a:cs typeface="Arial" panose="020B0604020202020204" pitchFamily="34" charset="0"/>
              </a:rPr>
              <a:t>Để dự đoán các hộp giới hạn (Predicted Bounding Boxes) nó lấy ví dụ hình ảnh tại 3 vị trí riêng biệt của mạng này để phát hiện là các layer 82, 94, 106 (còn gọi là thang đo)</a:t>
            </a:r>
            <a:endParaRPr lang="en-US" sz="1800">
              <a:effectLst/>
              <a:latin typeface="Calibri" panose="020F0502020204030204" pitchFamily="34" charset="0"/>
              <a:ea typeface="Microsoft Yi Baiti" panose="03000500000000000000" pitchFamily="66" charset="0"/>
              <a:cs typeface="Arial" panose="020B0604020202020204" pitchFamily="34" charset="0"/>
            </a:endParaRPr>
          </a:p>
          <a:p>
            <a:pPr lvl="0" algn="just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1800">
                <a:latin typeface="Times New Roman" panose="02020603050405020304" pitchFamily="18" charset="0"/>
                <a:ea typeface="Microsoft Yi Baiti" panose="03000500000000000000" pitchFamily="66" charset="0"/>
                <a:cs typeface="Arial" panose="020B0604020202020204" pitchFamily="34" charset="0"/>
              </a:rPr>
              <a:t>Trong k</a:t>
            </a:r>
            <a:r>
              <a:rPr lang="en-US" sz="1800">
                <a:effectLst/>
                <a:latin typeface="Times New Roman" panose="02020603050405020304" pitchFamily="18" charset="0"/>
                <a:ea typeface="Microsoft Yi Baiti" panose="03000500000000000000" pitchFamily="66" charset="0"/>
                <a:cs typeface="Arial" panose="020B0604020202020204" pitchFamily="34" charset="0"/>
              </a:rPr>
              <a:t>hi train </a:t>
            </a:r>
            <a:r>
              <a:rPr lang="en-US" sz="1800">
                <a:latin typeface="Times New Roman" panose="02020603050405020304" pitchFamily="18" charset="0"/>
                <a:ea typeface="Microsoft Yi Baiti" panose="03000500000000000000" pitchFamily="66" charset="0"/>
                <a:cs typeface="Arial" panose="020B0604020202020204" pitchFamily="34" charset="0"/>
              </a:rPr>
              <a:t>nó </a:t>
            </a:r>
            <a:r>
              <a:rPr lang="en-US" sz="1800">
                <a:effectLst/>
                <a:latin typeface="Times New Roman" panose="02020603050405020304" pitchFamily="18" charset="0"/>
                <a:ea typeface="Microsoft Yi Baiti" panose="03000500000000000000" pitchFamily="66" charset="0"/>
                <a:cs typeface="Arial" panose="020B0604020202020204" pitchFamily="34" charset="0"/>
              </a:rPr>
              <a:t>sử dụng từng Detection Kernels được áp dụng cho lưới các ô (Grid Cells) tại 3 vị trí riêng biệt này của mạng</a:t>
            </a:r>
            <a:endParaRPr lang="en-US" sz="1800">
              <a:effectLst/>
              <a:latin typeface="Calibri" panose="020F0502020204030204" pitchFamily="34" charset="0"/>
              <a:ea typeface="Microsoft Yi Baiti" panose="03000500000000000000" pitchFamily="66" charset="0"/>
              <a:cs typeface="Arial" panose="020B0604020202020204" pitchFamily="34" charset="0"/>
            </a:endParaRPr>
          </a:p>
          <a:p>
            <a:pPr lvl="0" algn="just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1800">
                <a:effectLst/>
                <a:latin typeface="Times New Roman" panose="02020603050405020304" pitchFamily="18" charset="0"/>
                <a:ea typeface="Microsoft Yi Baiti" panose="03000500000000000000" pitchFamily="66" charset="0"/>
                <a:cs typeface="Arial" panose="020B0604020202020204" pitchFamily="34" charset="0"/>
              </a:rPr>
              <a:t>Mạng được train để chỉ định 1 ô chịu trách nhiệm phát hiện 1 vật thể nếu ô đó rơi vào trung tâm của vật thể này</a:t>
            </a:r>
            <a:endParaRPr lang="en-US" sz="1800">
              <a:effectLst/>
              <a:latin typeface="Calibri" panose="020F0502020204030204" pitchFamily="34" charset="0"/>
              <a:ea typeface="Microsoft Yi Baiti" panose="03000500000000000000" pitchFamily="66" charset="0"/>
              <a:cs typeface="Arial" panose="020B0604020202020204" pitchFamily="34" charset="0"/>
            </a:endParaRPr>
          </a:p>
          <a:p>
            <a:pPr lvl="0" algn="just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1800">
                <a:effectLst/>
                <a:latin typeface="Times New Roman" panose="02020603050405020304" pitchFamily="18" charset="0"/>
                <a:ea typeface="Microsoft Yi Baiti" panose="03000500000000000000" pitchFamily="66" charset="0"/>
                <a:cs typeface="Arial" panose="020B0604020202020204" pitchFamily="34" charset="0"/>
              </a:rPr>
              <a:t>9 hộp giới hạn xác định trước (Anchor) được sử dụng để tính toán kích thước không gian &amp; tọa độ của các hộp giới hạn dự đoán. 3 anchor cho mỗi thang đo</a:t>
            </a:r>
            <a:endParaRPr lang="en-US" sz="1800">
              <a:effectLst/>
              <a:latin typeface="Calibri" panose="020F0502020204030204" pitchFamily="34" charset="0"/>
              <a:ea typeface="Microsoft Yi Baiti" panose="03000500000000000000" pitchFamily="66" charset="0"/>
              <a:cs typeface="Arial" panose="020B060402020202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800">
                <a:effectLst/>
                <a:latin typeface="Times New Roman" panose="02020603050405020304" pitchFamily="18" charset="0"/>
                <a:ea typeface="Microsoft Yi Baiti" panose="03000500000000000000" pitchFamily="66" charset="0"/>
                <a:cs typeface="Arial" panose="020B0604020202020204" pitchFamily="34" charset="0"/>
              </a:rPr>
              <a:t>Tổng cộng YOLOv3 dự đoán 10 647 ô giới hạn được lọc bằng kỹ thuật triệt tiêu không tối đa chỉ để lại những ô phù hợp</a:t>
            </a:r>
            <a:endParaRPr lang="en-US" sz="1800">
              <a:effectLst/>
              <a:latin typeface="Calibri" panose="020F0502020204030204" pitchFamily="34" charset="0"/>
              <a:ea typeface="Microsoft Yi Baiti" panose="03000500000000000000" pitchFamily="66" charset="0"/>
              <a:cs typeface="Arial" panose="020B0604020202020204" pitchFamily="34" charset="0"/>
            </a:endParaRPr>
          </a:p>
          <a:p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DD79933-D9D2-4704-BCD1-0291D690B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0C5106-AF3C-4E4B-9677-65FFD0CD6046}" type="datetime1">
              <a:rPr lang="vi-VN" smtClean="0"/>
              <a:t>26/01/2022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844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E9D552C-765A-4267-B190-D74DA3F4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MỘT SỐ THUẬT NGỮ LIÊN QUAN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C50D54F6-7558-4B2B-B7F3-25B19D909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00E42EA-6DD0-4358-8F95-F1FFF930AFE7}" type="datetime1">
              <a:rPr lang="vi-VN" smtClean="0"/>
              <a:t>26/01/2022</a:t>
            </a:fld>
            <a:endParaRPr lang="en-US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FF57E7BE-393B-4531-8088-30AD72700F4F}"/>
              </a:ext>
            </a:extLst>
          </p:cNvPr>
          <p:cNvSpPr txBox="1"/>
          <p:nvPr/>
        </p:nvSpPr>
        <p:spPr>
          <a:xfrm>
            <a:off x="2240846" y="3285953"/>
            <a:ext cx="86801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Detection Kernel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Feature Map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Grid Cells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Anchor Box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Predicted Bounding Boxes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Objectness Score</a:t>
            </a:r>
          </a:p>
        </p:txBody>
      </p:sp>
    </p:spTree>
    <p:extLst>
      <p:ext uri="{BB962C8B-B14F-4D97-AF65-F5344CB8AC3E}">
        <p14:creationId xmlns:p14="http://schemas.microsoft.com/office/powerpoint/2010/main" val="1852109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9ED41F3-27E2-4466-B636-21856B226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DETECTON KERNEL &amp; FEATURE MAPS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F6AA6C41-F5F2-444D-90B0-29820E7092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lnSpc>
                    <a:spcPct val="107000"/>
                  </a:lnSpc>
                  <a:buNone/>
                </a:pPr>
                <a:r>
                  <a:rPr lang="en-US" sz="18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Phương trình: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∗(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en-US" sz="18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trong đó:</a:t>
                </a:r>
                <a:endParaRPr lang="en-US" sz="1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07000"/>
                  </a:lnSpc>
                  <a:buFont typeface="Wingdings" panose="05000000000000000000" pitchFamily="2" charset="2"/>
                  <a:buChar char="§"/>
                </a:pPr>
                <a:r>
                  <a:rPr lang="en-US" sz="18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số ô giới hạn của Feature maps đã tạo có thể dự đoán b = 3, YOLOv3 dự đoán 3 ô giới hạn</a:t>
                </a:r>
              </a:p>
              <a:p>
                <a:pPr lvl="0">
                  <a:lnSpc>
                    <a:spcPct val="107000"/>
                  </a:lnSpc>
                  <a:buFont typeface="Wingdings" panose="05000000000000000000" pitchFamily="2" charset="2"/>
                  <a:buChar char="§"/>
                </a:pPr>
                <a:r>
                  <a:rPr lang="en-US" sz="18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mỗi hộp giới hạn có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sz="18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thuộc tính: t</a:t>
                </a:r>
                <a:r>
                  <a:rPr lang="en-US" sz="1800" baseline="-250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8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</a:t>
                </a:r>
                <a:r>
                  <a:rPr lang="en-US" sz="1800" baseline="-250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18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là tọa độ tâm t</a:t>
                </a:r>
                <a:r>
                  <a:rPr lang="en-US" sz="1800" baseline="-250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18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</a:t>
                </a:r>
                <a:r>
                  <a:rPr lang="en-US" sz="1800" baseline="-250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18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là rộng, dài của hộp giới hạn, p</a:t>
                </a:r>
                <a:r>
                  <a:rPr lang="en-US" sz="1800" baseline="-250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18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là Objectness Score (xác suất dự đoán vật thể xuất hiện trong hộp giới hạn), p</a:t>
                </a:r>
                <a:r>
                  <a:rPr lang="en-US" sz="1800" baseline="-250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180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p</a:t>
                </a:r>
                <a:r>
                  <a:rPr lang="en-US" sz="1800" baseline="-2500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 … </a:t>
                </a:r>
                <a:r>
                  <a:rPr lang="en-US" sz="180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1800" baseline="-2500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180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là Confidences (vectơ phân phối xác suất dự đoán của các lớp)</a:t>
                </a:r>
                <a:endParaRPr lang="en-US" sz="1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07000"/>
                  </a:lnSpc>
                  <a:buFont typeface="Wingdings" panose="05000000000000000000" pitchFamily="2" charset="2"/>
                  <a:buChar char="§"/>
                </a:pPr>
                <a:r>
                  <a:rPr lang="en-US" sz="18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 = 80 (COCO)</a:t>
                </a:r>
                <a:endParaRPr lang="en-US" sz="1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Wingdings" panose="05000000000000000000" pitchFamily="2" charset="2"/>
                  <a:buChar char=""/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∗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80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255</m:t>
                    </m:r>
                  </m:oMath>
                </a14:m>
                <a:r>
                  <a:rPr lang="en-US" sz="18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(thuộc tính)</a:t>
                </a:r>
                <a:endParaRPr lang="en-US" sz="1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"/>
                </a:pPr>
                <a:r>
                  <a:rPr lang="en-US" sz="18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Mỗi Featuer Maps được tạo ra bởi các Detection </a:t>
                </a: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</a:t>
                </a:r>
                <a:r>
                  <a:rPr lang="en-US" sz="18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ernels tại 3 vị trí riêng biệt trong mạng, có thêm 1 depth nữa kết hợp 255 thuộc tính của các hộp giới hạn cho tập dữ liệu COCO. Hình dạng của các Feature maps này như sau: 13x13x255, 26x26x255, 52x52x255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F6AA6C41-F5F2-444D-90B0-29820E7092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5" t="-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C5D127D-88A8-4DAC-8D05-B0D36F677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0C5106-AF3C-4E4B-9677-65FFD0CD6046}" type="datetime1">
              <a:rPr lang="vi-VN" smtClean="0"/>
              <a:t>26/01/2022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7000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124_TF78438558" id="{FC2EBBEA-43CE-4BFA-A28F-306667636106}" vid="{AE1A8F07-4759-41F6-8492-58487D8A395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{F95A25BA-1672-4AB7-A60A-809CF617F922}tf78438558_win32</Template>
  <TotalTime>130</TotalTime>
  <Words>1371</Words>
  <Application>Microsoft Office PowerPoint</Application>
  <PresentationFormat>Màn hình rộng</PresentationFormat>
  <Paragraphs>100</Paragraphs>
  <Slides>13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10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13</vt:i4>
      </vt:variant>
    </vt:vector>
  </HeadingPairs>
  <TitlesOfParts>
    <vt:vector size="24" baseType="lpstr">
      <vt:lpstr>Arial</vt:lpstr>
      <vt:lpstr>Calibri</vt:lpstr>
      <vt:lpstr>Cambria Math</vt:lpstr>
      <vt:lpstr>Century Gothic</vt:lpstr>
      <vt:lpstr>Courier New</vt:lpstr>
      <vt:lpstr>Garamond</vt:lpstr>
      <vt:lpstr>Segoe UI</vt:lpstr>
      <vt:lpstr>Symbol</vt:lpstr>
      <vt:lpstr>Times New Roman</vt:lpstr>
      <vt:lpstr>Wingdings</vt:lpstr>
      <vt:lpstr>SavonVTI</vt:lpstr>
      <vt:lpstr>Phát hiện vật thể trong ảnh</vt:lpstr>
      <vt:lpstr>Bản trình bày PowerPoint</vt:lpstr>
      <vt:lpstr>YOLO VERSION 3 (YOLOv3)</vt:lpstr>
      <vt:lpstr>KIẾN TRÚC YOLOv3</vt:lpstr>
      <vt:lpstr>INPUT</vt:lpstr>
      <vt:lpstr>CÁCH PHÁT HIỆN CÁC VẬT THỂ</vt:lpstr>
      <vt:lpstr>CÁC Ý CHÍNH VỀ CÁCH HOẠT ĐỘNG CỦA YOLOV3</vt:lpstr>
      <vt:lpstr>MỘT SỐ THUẬT NGỮ LIÊN QUAN</vt:lpstr>
      <vt:lpstr>DETECTON KERNEL &amp; FEATURE MAPS</vt:lpstr>
      <vt:lpstr>GRID CELLS</vt:lpstr>
      <vt:lpstr>ANCHOR BOX</vt:lpstr>
      <vt:lpstr>PREDICTED BOUNDING BOX</vt:lpstr>
      <vt:lpstr>OBJECTNESS SCORE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Phát hiện vật thể trong ảnh</dc:title>
  <dc:creator>NGUYEN THI DIEM MY</dc:creator>
  <cp:lastModifiedBy>NGUYEN THI DIEM MY</cp:lastModifiedBy>
  <cp:revision>18</cp:revision>
  <dcterms:created xsi:type="dcterms:W3CDTF">2022-01-25T14:13:21Z</dcterms:created>
  <dcterms:modified xsi:type="dcterms:W3CDTF">2022-01-26T12:17:36Z</dcterms:modified>
</cp:coreProperties>
</file>