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61" r:id="rId6"/>
    <p:sldId id="262" r:id="rId7"/>
    <p:sldId id="263" r:id="rId8"/>
    <p:sldId id="264" r:id="rId9"/>
    <p:sldId id="296" r:id="rId10"/>
    <p:sldId id="297" r:id="rId11"/>
    <p:sldId id="298" r:id="rId12"/>
    <p:sldId id="301" r:id="rId13"/>
    <p:sldId id="300" r:id="rId14"/>
    <p:sldId id="285" r:id="rId15"/>
    <p:sldId id="286" r:id="rId16"/>
    <p:sldId id="287" r:id="rId17"/>
    <p:sldId id="288" r:id="rId18"/>
    <p:sldId id="289" r:id="rId19"/>
    <p:sldId id="290" r:id="rId20"/>
    <p:sldId id="294" r:id="rId21"/>
    <p:sldId id="291" r:id="rId22"/>
    <p:sldId id="292" r:id="rId23"/>
    <p:sldId id="293" r:id="rId24"/>
    <p:sldId id="295" r:id="rId25"/>
    <p:sldId id="302" r:id="rId26"/>
    <p:sldId id="303" r:id="rId27"/>
    <p:sldId id="305" r:id="rId28"/>
    <p:sldId id="306" r:id="rId29"/>
    <p:sldId id="304"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79346" autoAdjust="0"/>
  </p:normalViewPr>
  <p:slideViewPr>
    <p:cSldViewPr snapToGrid="0">
      <p:cViewPr varScale="1">
        <p:scale>
          <a:sx n="82" d="100"/>
          <a:sy n="82"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AD086-8C5C-4FB5-929E-73B0D249EC02}"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274E1-D244-4C0B-B5A1-6222DBDAC85F}" type="slidenum">
              <a:rPr lang="en-US" smtClean="0"/>
              <a:t>‹#›</a:t>
            </a:fld>
            <a:endParaRPr lang="en-US"/>
          </a:p>
        </p:txBody>
      </p:sp>
    </p:spTree>
    <p:extLst>
      <p:ext uri="{BB962C8B-B14F-4D97-AF65-F5344CB8AC3E}">
        <p14:creationId xmlns:p14="http://schemas.microsoft.com/office/powerpoint/2010/main" val="3779007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Development Process Management </a:t>
            </a:r>
            <a:r>
              <a:rPr lang="my-MM" dirty="0"/>
              <a:t>စနစ်တစ်မျိုး</a:t>
            </a:r>
          </a:p>
          <a:p>
            <a:pPr marL="171450" indent="-171450">
              <a:buFont typeface="Arial" panose="020B0604020202020204" pitchFamily="34" charset="0"/>
              <a:buChar char="•"/>
            </a:pPr>
            <a:r>
              <a:rPr lang="en-US" dirty="0"/>
              <a:t>Step by step </a:t>
            </a:r>
            <a:r>
              <a:rPr lang="my-MM" dirty="0"/>
              <a:t>သွားတဲ့ </a:t>
            </a:r>
            <a:r>
              <a:rPr lang="en-US" dirty="0"/>
              <a:t>software development processes </a:t>
            </a:r>
            <a:r>
              <a:rPr lang="my-MM" dirty="0"/>
              <a:t>နည်းစနစ်တစ်ခု</a:t>
            </a:r>
          </a:p>
          <a:p>
            <a:pPr marL="171450" indent="-171450">
              <a:buFont typeface="Arial" panose="020B0604020202020204" pitchFamily="34" charset="0"/>
              <a:buChar char="•"/>
            </a:pPr>
            <a:r>
              <a:rPr lang="my-MM" dirty="0"/>
              <a:t>ပထမဆုံး လိုအပ်တဲ့ </a:t>
            </a:r>
            <a:r>
              <a:rPr lang="en-US" dirty="0"/>
              <a:t>requirement specification </a:t>
            </a:r>
            <a:r>
              <a:rPr lang="my-MM" dirty="0"/>
              <a:t>တစ်ခုရအောင်ရေးဆွဲရတယ်</a:t>
            </a:r>
          </a:p>
          <a:p>
            <a:pPr marL="171450" indent="-171450">
              <a:buFont typeface="Arial" panose="020B0604020202020204" pitchFamily="34" charset="0"/>
              <a:buChar char="•"/>
            </a:pPr>
            <a:r>
              <a:rPr lang="en-US" dirty="0"/>
              <a:t>Requirement specification </a:t>
            </a:r>
            <a:r>
              <a:rPr lang="my-MM" dirty="0"/>
              <a:t>ပြီးမှ </a:t>
            </a:r>
            <a:r>
              <a:rPr lang="en-US" dirty="0"/>
              <a:t>System Design </a:t>
            </a:r>
            <a:r>
              <a:rPr lang="my-MM" dirty="0"/>
              <a:t>ကိုသွား</a:t>
            </a:r>
          </a:p>
          <a:p>
            <a:pPr marL="171450" indent="-171450">
              <a:buFont typeface="Arial" panose="020B0604020202020204" pitchFamily="34" charset="0"/>
              <a:buChar char="•"/>
            </a:pPr>
            <a:r>
              <a:rPr lang="en-US" dirty="0"/>
              <a:t>Design </a:t>
            </a:r>
            <a:r>
              <a:rPr lang="my-MM" dirty="0"/>
              <a:t>ပြီးမှ </a:t>
            </a:r>
            <a:r>
              <a:rPr lang="en-US" dirty="0"/>
              <a:t>coding </a:t>
            </a:r>
            <a:r>
              <a:rPr lang="my-MM" dirty="0"/>
              <a:t>ဖက်ကိုသွား</a:t>
            </a:r>
          </a:p>
          <a:p>
            <a:pPr marL="171450" indent="-171450">
              <a:buFont typeface="Arial" panose="020B0604020202020204" pitchFamily="34" charset="0"/>
              <a:buChar char="•"/>
            </a:pPr>
            <a:r>
              <a:rPr lang="en-US" dirty="0"/>
              <a:t>Coding </a:t>
            </a:r>
            <a:r>
              <a:rPr lang="my-MM" dirty="0"/>
              <a:t>ပြီးလို့ </a:t>
            </a:r>
            <a:r>
              <a:rPr lang="en-US" dirty="0"/>
              <a:t>product </a:t>
            </a:r>
            <a:r>
              <a:rPr lang="my-MM" dirty="0"/>
              <a:t>ထွက်လာတဲ့ချိန်ကျမှ </a:t>
            </a:r>
            <a:r>
              <a:rPr lang="en-US" dirty="0"/>
              <a:t>Testing </a:t>
            </a:r>
            <a:r>
              <a:rPr lang="my-MM" dirty="0"/>
              <a:t>ဖက်ကိုဆက်သွား</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4</a:t>
            </a:fld>
            <a:endParaRPr lang="en-US"/>
          </a:p>
        </p:txBody>
      </p:sp>
    </p:spTree>
    <p:extLst>
      <p:ext uri="{BB962C8B-B14F-4D97-AF65-F5344CB8AC3E}">
        <p14:creationId xmlns:p14="http://schemas.microsoft.com/office/powerpoint/2010/main" val="310869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developer team </a:t>
            </a:r>
            <a:r>
              <a:rPr lang="my-MM" dirty="0"/>
              <a:t>က </a:t>
            </a:r>
            <a:r>
              <a:rPr lang="en-US" dirty="0"/>
              <a:t>software</a:t>
            </a:r>
            <a:r>
              <a:rPr lang="my-MM" dirty="0"/>
              <a:t>ကို အမှန်တကယ်ရေးသားမယ့်သူတွေ</a:t>
            </a:r>
          </a:p>
          <a:p>
            <a:pPr marL="171450" indent="-171450">
              <a:buFont typeface="Arial" panose="020B0604020202020204" pitchFamily="34" charset="0"/>
              <a:buChar char="•"/>
            </a:pPr>
            <a:r>
              <a:rPr lang="en-US" dirty="0"/>
              <a:t>development team </a:t>
            </a:r>
            <a:r>
              <a:rPr lang="my-MM" dirty="0"/>
              <a:t>မှာပါတဲ့သူတွေရဲ့တာဝန်ကို </a:t>
            </a:r>
            <a:r>
              <a:rPr lang="en-US" dirty="0"/>
              <a:t>PO </a:t>
            </a:r>
            <a:r>
              <a:rPr lang="my-MM" dirty="0"/>
              <a:t>တို့ </a:t>
            </a:r>
            <a:r>
              <a:rPr lang="en-US" dirty="0"/>
              <a:t>Scrum master</a:t>
            </a:r>
            <a:r>
              <a:rPr lang="my-MM" dirty="0"/>
              <a:t>တို့က မဆုံးဖြတ်ဘဲ သူတို့ကိုယ်တိုင်ပဲ ဆုံးဖြတ်တယ် </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16</a:t>
            </a:fld>
            <a:endParaRPr lang="en-US"/>
          </a:p>
        </p:txBody>
      </p:sp>
    </p:spTree>
    <p:extLst>
      <p:ext uri="{BB962C8B-B14F-4D97-AF65-F5344CB8AC3E}">
        <p14:creationId xmlns:p14="http://schemas.microsoft.com/office/powerpoint/2010/main" val="428622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SM </a:t>
            </a:r>
            <a:r>
              <a:rPr lang="my-MM" dirty="0"/>
              <a:t>ရဲ့တာဝန်က </a:t>
            </a:r>
            <a:r>
              <a:rPr lang="en-US" dirty="0"/>
              <a:t>dev team </a:t>
            </a:r>
            <a:r>
              <a:rPr lang="my-MM" dirty="0"/>
              <a:t>ဟာ </a:t>
            </a:r>
            <a:r>
              <a:rPr lang="en-US" dirty="0"/>
              <a:t>scrum practice</a:t>
            </a:r>
            <a:r>
              <a:rPr lang="my-MM" dirty="0"/>
              <a:t>တွေကို လိုက်နာရဲ့လား</a:t>
            </a:r>
          </a:p>
          <a:p>
            <a:pPr marL="171450" indent="-171450">
              <a:buFont typeface="Arial" panose="020B0604020202020204" pitchFamily="34" charset="0"/>
              <a:buChar char="•"/>
            </a:pPr>
            <a:r>
              <a:rPr lang="my-MM" dirty="0"/>
              <a:t>မလိုက်နာနိုင်တဲ့သူ (သို့) မလိုက်နာနိုင်လောက်အောင်အကြောင်းရှိလားစတဲ့အချက်တွေကို လေ့လာသုံးသပ်ပြီး </a:t>
            </a:r>
            <a:r>
              <a:rPr lang="en-US" dirty="0"/>
              <a:t>Scrum practice</a:t>
            </a:r>
            <a:r>
              <a:rPr lang="my-MM" dirty="0"/>
              <a:t>တွေ အပြည့်အဝလိုက်နာနိုင်ရေးအတွက် လိုအပ်တာတွေ စီမံပေးရတဲ့သူ</a:t>
            </a:r>
          </a:p>
          <a:p>
            <a:pPr marL="171450" indent="-171450">
              <a:buFont typeface="Arial" panose="020B0604020202020204" pitchFamily="34" charset="0"/>
              <a:buChar char="•"/>
            </a:pPr>
            <a:r>
              <a:rPr lang="en-US" dirty="0"/>
              <a:t>Scrum meeting </a:t>
            </a:r>
            <a:r>
              <a:rPr lang="my-MM" dirty="0"/>
              <a:t>တွေကိုဦးဆောင်ရတယ်</a:t>
            </a:r>
          </a:p>
          <a:p>
            <a:pPr marL="171450" indent="-171450">
              <a:buFont typeface="Arial" panose="020B0604020202020204" pitchFamily="34" charset="0"/>
              <a:buChar char="•"/>
            </a:pPr>
            <a:r>
              <a:rPr lang="my-MM" dirty="0"/>
              <a:t>လိုအပ်တဲ့ </a:t>
            </a:r>
            <a:r>
              <a:rPr lang="en-US" dirty="0"/>
              <a:t>Scrum training </a:t>
            </a:r>
            <a:r>
              <a:rPr lang="my-MM" dirty="0"/>
              <a:t>တွေပေးရတယ်</a:t>
            </a:r>
          </a:p>
          <a:p>
            <a:pPr marL="171450" indent="-171450">
              <a:buFont typeface="Arial" panose="020B0604020202020204" pitchFamily="34" charset="0"/>
              <a:buChar char="•"/>
            </a:pPr>
            <a:r>
              <a:rPr lang="en-US" dirty="0"/>
              <a:t>developers </a:t>
            </a:r>
            <a:r>
              <a:rPr lang="my-MM" dirty="0"/>
              <a:t>တွေကိုယ်တိုင်တာဝန်ယူနိုင်မှုကို လမ်းညွှန်အားပေးရတယ်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17</a:t>
            </a:fld>
            <a:endParaRPr lang="en-US"/>
          </a:p>
        </p:txBody>
      </p:sp>
    </p:spTree>
    <p:extLst>
      <p:ext uri="{BB962C8B-B14F-4D97-AF65-F5344CB8AC3E}">
        <p14:creationId xmlns:p14="http://schemas.microsoft.com/office/powerpoint/2010/main" val="2343815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Scrum </a:t>
            </a:r>
            <a:r>
              <a:rPr lang="my-MM" dirty="0"/>
              <a:t>မှာ အဓိကအကျဆုံးက </a:t>
            </a:r>
            <a:r>
              <a:rPr lang="en-US" dirty="0"/>
              <a:t>Sprint </a:t>
            </a:r>
            <a:r>
              <a:rPr lang="my-MM" dirty="0"/>
              <a:t>ပါ</a:t>
            </a:r>
          </a:p>
          <a:p>
            <a:pPr marL="171450" indent="-171450">
              <a:buFont typeface="Arial" panose="020B0604020202020204" pitchFamily="34" charset="0"/>
              <a:buChar char="•"/>
            </a:pPr>
            <a:r>
              <a:rPr lang="en-US" dirty="0"/>
              <a:t>Sprint </a:t>
            </a:r>
            <a:r>
              <a:rPr lang="my-MM" dirty="0"/>
              <a:t>ဆိုတာ အချိန်သတ်မှတ်ပြီး အဲ့ကာလအတွင်းမှာ လုပ်ဆောင်ချက်(သို့)လုပ်ဆောင်ချက်တချို့ကို အသုံးပြုလို့ရတဲ့အဆင့်ထိ ပြီးမြောက်အောင် လုပ်ဖို့ ကန့်သတ်လိုက်တဲ့ အချိန်ကာလဖြစ်တယ်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18</a:t>
            </a:fld>
            <a:endParaRPr lang="en-US"/>
          </a:p>
        </p:txBody>
      </p:sp>
    </p:spTree>
    <p:extLst>
      <p:ext uri="{BB962C8B-B14F-4D97-AF65-F5344CB8AC3E}">
        <p14:creationId xmlns:p14="http://schemas.microsoft.com/office/powerpoint/2010/main" val="342571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sprint </a:t>
            </a:r>
            <a:r>
              <a:rPr lang="my-MM" dirty="0"/>
              <a:t>တစ်ခုကို စတင်တော့မယ်ဆိုတာနဲ့ </a:t>
            </a:r>
            <a:r>
              <a:rPr lang="en-US" dirty="0"/>
              <a:t>team </a:t>
            </a:r>
            <a:r>
              <a:rPr lang="my-MM" dirty="0"/>
              <a:t>တစ်ခုလုံးပါဝင်တဲ့ </a:t>
            </a:r>
            <a:r>
              <a:rPr lang="en-US" dirty="0"/>
              <a:t>sprint meeting </a:t>
            </a:r>
            <a:r>
              <a:rPr lang="my-MM" dirty="0"/>
              <a:t>ခေါ်ရတယ် </a:t>
            </a:r>
            <a:endParaRPr lang="en-US" dirty="0"/>
          </a:p>
          <a:p>
            <a:pPr marL="171450" indent="-171450">
              <a:buFont typeface="Arial" panose="020B0604020202020204" pitchFamily="34" charset="0"/>
              <a:buChar char="•"/>
            </a:pPr>
            <a:r>
              <a:rPr lang="en-US" dirty="0"/>
              <a:t>spring meeting </a:t>
            </a:r>
            <a:r>
              <a:rPr lang="my-MM" dirty="0"/>
              <a:t>မှာ </a:t>
            </a:r>
            <a:r>
              <a:rPr lang="en-US" dirty="0"/>
              <a:t>sprint backlog </a:t>
            </a:r>
            <a:r>
              <a:rPr lang="my-MM" dirty="0"/>
              <a:t>တစ်ခုကိုတည်ဆောက်နိုင်ဖို့ညှိနှိုင်းကြရတယ် </a:t>
            </a:r>
            <a:endParaRPr lang="en-US" dirty="0"/>
          </a:p>
          <a:p>
            <a:pPr marL="171450" indent="-171450">
              <a:buFont typeface="Arial" panose="020B0604020202020204" pitchFamily="34" charset="0"/>
              <a:buChar char="•"/>
            </a:pPr>
            <a:r>
              <a:rPr lang="en-US" dirty="0"/>
              <a:t>spring backlog </a:t>
            </a:r>
            <a:r>
              <a:rPr lang="my-MM" dirty="0"/>
              <a:t>ဆိုတာ သတ်မှတ်ထားတဲ့ အချိန်ကာလအတွင်း အပြီးဆောင်ရွက်မယ့် </a:t>
            </a:r>
            <a:r>
              <a:rPr lang="en-US" dirty="0"/>
              <a:t>feature </a:t>
            </a:r>
            <a:r>
              <a:rPr lang="my-MM" dirty="0"/>
              <a:t>စာရင်းဖြစ်ပါတယ် </a:t>
            </a:r>
            <a:endParaRPr lang="en-US" dirty="0"/>
          </a:p>
          <a:p>
            <a:pPr marL="171450" indent="-171450">
              <a:buFont typeface="Arial" panose="020B0604020202020204" pitchFamily="34" charset="0"/>
              <a:buChar char="•"/>
            </a:pPr>
            <a:r>
              <a:rPr lang="my-MM" dirty="0"/>
              <a:t>သတ်မှတ်ကာလအတွင်းမှာ သတ်မှတ်ထားတဲ့ </a:t>
            </a:r>
            <a:r>
              <a:rPr lang="en-US" dirty="0"/>
              <a:t>backlog </a:t>
            </a:r>
            <a:r>
              <a:rPr lang="my-MM" dirty="0"/>
              <a:t>ထဲက </a:t>
            </a:r>
            <a:r>
              <a:rPr lang="en-US" dirty="0"/>
              <a:t>feature </a:t>
            </a:r>
            <a:r>
              <a:rPr lang="my-MM" dirty="0"/>
              <a:t>တွေကို အပြီးဆောင်ရွက်ကြရမှာဖြစ်တယ် </a:t>
            </a:r>
            <a:endParaRPr lang="en-US" dirty="0"/>
          </a:p>
          <a:p>
            <a:pPr marL="171450" indent="-171450">
              <a:buFont typeface="Arial" panose="020B0604020202020204" pitchFamily="34" charset="0"/>
              <a:buChar char="•"/>
            </a:pPr>
            <a:r>
              <a:rPr lang="en-US" dirty="0"/>
              <a:t>sprint </a:t>
            </a:r>
            <a:r>
              <a:rPr lang="my-MM" dirty="0"/>
              <a:t>တစ်ခုပြီးသွားရင် အသုံးချလို့ရတဲ့ </a:t>
            </a:r>
            <a:r>
              <a:rPr lang="en-US" dirty="0"/>
              <a:t>feature </a:t>
            </a:r>
            <a:r>
              <a:rPr lang="my-MM" dirty="0"/>
              <a:t>တစ်ခု အနည်းဆုံး ထွက်ပေါ်လာသင့်တယ် </a:t>
            </a:r>
            <a:endParaRPr lang="en-US" dirty="0"/>
          </a:p>
          <a:p>
            <a:pPr marL="171450" indent="-171450">
              <a:buFont typeface="Arial" panose="020B0604020202020204" pitchFamily="34" charset="0"/>
              <a:buChar char="•"/>
            </a:pPr>
            <a:r>
              <a:rPr lang="en-US" dirty="0"/>
              <a:t>feature </a:t>
            </a:r>
            <a:r>
              <a:rPr lang="my-MM" dirty="0"/>
              <a:t>တစ်ခုထွက်ပေါ်လာတယ်ဆိုတာ အဖြစ်သဘောမျိုးထွက်ပေါ်လာခြင်းမျိုးမဟုတ်ပဲ </a:t>
            </a:r>
            <a:r>
              <a:rPr lang="en-US" dirty="0"/>
              <a:t>feature </a:t>
            </a:r>
            <a:r>
              <a:rPr lang="my-MM" dirty="0"/>
              <a:t>ဟာ အမှန်တစ်ကယ် </a:t>
            </a:r>
            <a:r>
              <a:rPr lang="en-US" dirty="0"/>
              <a:t>release </a:t>
            </a:r>
            <a:r>
              <a:rPr lang="my-MM" dirty="0"/>
              <a:t>လုပ်လို့ရတဲ့ အခြေအနေထိထွက်ပေါ်လာရမှာဖြစ်တယ်</a:t>
            </a:r>
            <a:endParaRPr lang="en-US" dirty="0"/>
          </a:p>
          <a:p>
            <a:pPr marL="171450" indent="-171450">
              <a:buFont typeface="Arial" panose="020B0604020202020204" pitchFamily="34" charset="0"/>
              <a:buChar char="•"/>
            </a:pPr>
            <a:r>
              <a:rPr lang="en-US" dirty="0"/>
              <a:t>feature </a:t>
            </a:r>
            <a:r>
              <a:rPr lang="my-MM" dirty="0"/>
              <a:t>တစ်ခုထွက်ပေါ်မလာလို့ဆိုပြီး </a:t>
            </a:r>
            <a:r>
              <a:rPr lang="en-US" dirty="0"/>
              <a:t>sprint </a:t>
            </a:r>
            <a:r>
              <a:rPr lang="my-MM" dirty="0"/>
              <a:t>ရဲ့အချိန်ကိုသက်တမ်းမတိုးရဘူး </a:t>
            </a:r>
            <a:endParaRPr lang="en-US" dirty="0"/>
          </a:p>
          <a:p>
            <a:pPr marL="171450" indent="-171450">
              <a:buFont typeface="Arial" panose="020B0604020202020204" pitchFamily="34" charset="0"/>
              <a:buChar char="•"/>
            </a:pPr>
            <a:r>
              <a:rPr lang="my-MM" dirty="0"/>
              <a:t>သတ်မှတ်ရက်ပြည့်တာနဲ့ရပ်ပြီး </a:t>
            </a:r>
            <a:r>
              <a:rPr lang="en-US" dirty="0"/>
              <a:t>sprint review meeting </a:t>
            </a:r>
            <a:r>
              <a:rPr lang="my-MM" dirty="0"/>
              <a:t>ခေါ်ရတယ် ထွက်ပေါ်လာတဲ့ရလဒ်ကို လေ့လာပြီး မျှော်မှန်းထားသလို မအောင်မြင်ခဲ့ရင်လည်း မအောင်မြင်ရခြင်းအကြောင်းရင်းကို ဆန်းစစ်ပြီး နောက် </a:t>
            </a:r>
            <a:r>
              <a:rPr lang="en-US" dirty="0"/>
              <a:t>sprint </a:t>
            </a:r>
            <a:r>
              <a:rPr lang="my-MM" dirty="0"/>
              <a:t>တစ်ခုစတင်ဖို့ ပြင်ရတယ်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19</a:t>
            </a:fld>
            <a:endParaRPr lang="en-US"/>
          </a:p>
        </p:txBody>
      </p:sp>
    </p:spTree>
    <p:extLst>
      <p:ext uri="{BB962C8B-B14F-4D97-AF65-F5344CB8AC3E}">
        <p14:creationId xmlns:p14="http://schemas.microsoft.com/office/powerpoint/2010/main" val="27829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၁ ၂ ၃ </a:t>
            </a:r>
            <a:r>
              <a:rPr lang="en-US" dirty="0" err="1"/>
              <a:t>ပဲလေ့လာထားသေးတယ</a:t>
            </a:r>
            <a:r>
              <a:rPr lang="en-US" dirty="0"/>
              <a:t>်</a:t>
            </a:r>
          </a:p>
          <a:p>
            <a:pPr marL="171450" indent="-171450">
              <a:buFont typeface="Arial" panose="020B0604020202020204" pitchFamily="34" charset="0"/>
              <a:buChar char="•"/>
            </a:pPr>
            <a:r>
              <a:rPr lang="en-US" dirty="0"/>
              <a:t>၄ </a:t>
            </a:r>
            <a:r>
              <a:rPr lang="en-US" dirty="0" err="1"/>
              <a:t>နဲ</a:t>
            </a:r>
            <a:r>
              <a:rPr lang="en-US" dirty="0"/>
              <a:t>့ ၅ </a:t>
            </a:r>
            <a:r>
              <a:rPr lang="en-US" dirty="0" err="1"/>
              <a:t>ကို</a:t>
            </a:r>
            <a:r>
              <a:rPr lang="en-US" dirty="0"/>
              <a:t> </a:t>
            </a:r>
            <a:r>
              <a:rPr lang="en-US" dirty="0" err="1"/>
              <a:t>မလေ့လာရသေး</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20</a:t>
            </a:fld>
            <a:endParaRPr lang="en-US"/>
          </a:p>
        </p:txBody>
      </p:sp>
    </p:spTree>
    <p:extLst>
      <p:ext uri="{BB962C8B-B14F-4D97-AF65-F5344CB8AC3E}">
        <p14:creationId xmlns:p14="http://schemas.microsoft.com/office/powerpoint/2010/main" val="244243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sprint</a:t>
            </a:r>
            <a:r>
              <a:rPr lang="my-MM" dirty="0"/>
              <a:t>တစ်ခုစတင်တော့မယ်ဆိုတာနဲ့ </a:t>
            </a:r>
            <a:r>
              <a:rPr lang="en-US" dirty="0"/>
              <a:t>sprint planning meeting </a:t>
            </a:r>
            <a:r>
              <a:rPr lang="my-MM" dirty="0"/>
              <a:t>ခေါ်ရတယ် </a:t>
            </a:r>
            <a:endParaRPr lang="en-US" dirty="0"/>
          </a:p>
          <a:p>
            <a:pPr marL="171450" indent="-171450">
              <a:buFont typeface="Arial" panose="020B0604020202020204" pitchFamily="34" charset="0"/>
              <a:buChar char="•"/>
            </a:pPr>
            <a:r>
              <a:rPr lang="my-MM" dirty="0"/>
              <a:t>အဲ့ဒီ </a:t>
            </a:r>
            <a:r>
              <a:rPr lang="en-US" dirty="0"/>
              <a:t>meeting </a:t>
            </a:r>
            <a:r>
              <a:rPr lang="my-MM" dirty="0"/>
              <a:t>မှာ သတ်မှတ်ထားတဲ့ </a:t>
            </a:r>
            <a:r>
              <a:rPr lang="en-US" dirty="0"/>
              <a:t>sprint </a:t>
            </a:r>
            <a:r>
              <a:rPr lang="my-MM" dirty="0"/>
              <a:t>ကာလအတွင်း ဘာတွေလုပ်မှာလည်း တစ်ခါတည်းဆုံးဖြတ်ရတယ် </a:t>
            </a:r>
            <a:endParaRPr lang="en-US" dirty="0"/>
          </a:p>
          <a:p>
            <a:pPr marL="171450" indent="-171450">
              <a:buFont typeface="Arial" panose="020B0604020202020204" pitchFamily="34" charset="0"/>
              <a:buChar char="•"/>
            </a:pPr>
            <a:r>
              <a:rPr lang="my-MM" dirty="0"/>
              <a:t>ပုံမှန်အားဖြင့် </a:t>
            </a:r>
            <a:r>
              <a:rPr lang="en-US" dirty="0"/>
              <a:t>sprint planning meeting </a:t>
            </a:r>
            <a:r>
              <a:rPr lang="my-MM" dirty="0"/>
              <a:t>ရဲ့ပထမပိုင်းမှာ </a:t>
            </a:r>
            <a:r>
              <a:rPr lang="en-US" dirty="0"/>
              <a:t>sprint </a:t>
            </a:r>
            <a:r>
              <a:rPr lang="my-MM" dirty="0"/>
              <a:t>ပြီးသွားတဲ့အခါ ထွက်ပေါ်လာဖို့ မျှော်မှန်းတဲ့ရလဒ်ကို ဆုံးဖြတ်ရတယ် </a:t>
            </a:r>
            <a:endParaRPr lang="en-US" dirty="0"/>
          </a:p>
          <a:p>
            <a:pPr marL="171450" indent="-171450">
              <a:buFont typeface="Arial" panose="020B0604020202020204" pitchFamily="34" charset="0"/>
              <a:buChar char="•"/>
            </a:pPr>
            <a:r>
              <a:rPr lang="my-MM" dirty="0"/>
              <a:t>အဲ့ဒီရလဒ် ရရှိဖို့အတွက် ဆောင်ရွက်ရမယ့်လုပ်ငန်းတွေကဘာတွေလည်းဆိုတာ ဆုံးဖြတ်ရတယ် </a:t>
            </a:r>
            <a:endParaRPr lang="en-US" dirty="0"/>
          </a:p>
          <a:p>
            <a:pPr marL="171450" indent="-171450">
              <a:buFont typeface="Arial" panose="020B0604020202020204" pitchFamily="34" charset="0"/>
              <a:buChar char="•"/>
            </a:pPr>
            <a:r>
              <a:rPr lang="en-US" dirty="0"/>
              <a:t>meeting </a:t>
            </a:r>
            <a:r>
              <a:rPr lang="my-MM" dirty="0"/>
              <a:t>ဒုတိယပိုင်းမှာတော့ သတ်မှတ်ထားတဲ့ ရလဒ်ထွက်ပေါ်အောင် ဆောင်ရွက်ရမယ့် </a:t>
            </a:r>
            <a:r>
              <a:rPr lang="en-US" dirty="0"/>
              <a:t>feature </a:t>
            </a:r>
            <a:r>
              <a:rPr lang="my-MM" dirty="0"/>
              <a:t>တွေကိုရွေးထုတ်ပြီး </a:t>
            </a:r>
            <a:r>
              <a:rPr lang="en-US" dirty="0"/>
              <a:t>sprint backlog </a:t>
            </a:r>
            <a:r>
              <a:rPr lang="my-MM" dirty="0"/>
              <a:t>တစ်ခုတည်ဆောက်ခြင်း၊ </a:t>
            </a:r>
            <a:r>
              <a:rPr lang="en-US" dirty="0"/>
              <a:t>implementation plan </a:t>
            </a:r>
            <a:r>
              <a:rPr lang="my-MM" dirty="0"/>
              <a:t>အသေးစိတ်တိုင်ပင်ခြင်းတို့ကို </a:t>
            </a:r>
            <a:r>
              <a:rPr lang="en-US" dirty="0"/>
              <a:t>development team </a:t>
            </a:r>
            <a:r>
              <a:rPr lang="my-MM" dirty="0"/>
              <a:t>ကဆက်လက်ဆောင်ရွက်ရတယ်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21</a:t>
            </a:fld>
            <a:endParaRPr lang="en-US"/>
          </a:p>
        </p:txBody>
      </p:sp>
    </p:spTree>
    <p:extLst>
      <p:ext uri="{BB962C8B-B14F-4D97-AF65-F5344CB8AC3E}">
        <p14:creationId xmlns:p14="http://schemas.microsoft.com/office/powerpoint/2010/main" val="2156325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sprint </a:t>
            </a:r>
            <a:r>
              <a:rPr lang="my-MM" dirty="0"/>
              <a:t>တစ်ခုစပြီဆိုတာနဲ့ </a:t>
            </a:r>
            <a:r>
              <a:rPr lang="en-US" dirty="0"/>
              <a:t>daily scrum meeting </a:t>
            </a:r>
            <a:r>
              <a:rPr lang="my-MM" dirty="0"/>
              <a:t>ကိုနေ့စင်ခေါ်ရတယ် </a:t>
            </a:r>
            <a:endParaRPr lang="en-US" dirty="0"/>
          </a:p>
          <a:p>
            <a:pPr marL="171450" indent="-171450">
              <a:buFont typeface="Arial" panose="020B0604020202020204" pitchFamily="34" charset="0"/>
              <a:buChar char="•"/>
            </a:pPr>
            <a:r>
              <a:rPr lang="my-MM" dirty="0"/>
              <a:t>အကြာကြီးလုပ်စရာမလိုဘူး ၁၅မိနစ်လောက်ဆိုလုံလောက်တယ် </a:t>
            </a:r>
            <a:endParaRPr lang="en-US" dirty="0"/>
          </a:p>
          <a:p>
            <a:pPr marL="171450" indent="-171450">
              <a:buFont typeface="Arial" panose="020B0604020202020204" pitchFamily="34" charset="0"/>
              <a:buChar char="•"/>
            </a:pPr>
            <a:r>
              <a:rPr lang="my-MM" dirty="0"/>
              <a:t>ထိုင်ပြောမှလည်းမဟုတ်ဘူး ပေါ့ပေါ့ပါးပါး မတ်တပ်ရပ်ပြီးဆွေးနွေးလည်းရတယ် </a:t>
            </a:r>
            <a:endParaRPr lang="en-US" dirty="0"/>
          </a:p>
          <a:p>
            <a:pPr marL="171450" indent="-171450">
              <a:buFont typeface="Arial" panose="020B0604020202020204" pitchFamily="34" charset="0"/>
              <a:buChar char="•"/>
            </a:pPr>
            <a:r>
              <a:rPr lang="my-MM" dirty="0"/>
              <a:t>ဒါပေမယ့် အချိန်နဲ့နေရာကိုတော့ ပုံသေသတ်မှတ်ထားဖို့ လိုတယ် </a:t>
            </a:r>
            <a:endParaRPr lang="en-US" dirty="0"/>
          </a:p>
          <a:p>
            <a:pPr marL="171450" indent="-171450">
              <a:buFont typeface="Arial" panose="020B0604020202020204" pitchFamily="34" charset="0"/>
              <a:buChar char="•"/>
            </a:pPr>
            <a:r>
              <a:rPr lang="my-MM" dirty="0"/>
              <a:t>အကြောင်းအမျိုးမျိုးကြောင့် တစ်ယောက်မပါဝင်နိုင်ရင်လည်း မစောင့်ရဘူး </a:t>
            </a:r>
            <a:endParaRPr lang="en-US" dirty="0"/>
          </a:p>
          <a:p>
            <a:pPr marL="171450" indent="-171450">
              <a:buFont typeface="Arial" panose="020B0604020202020204" pitchFamily="34" charset="0"/>
              <a:buChar char="•"/>
            </a:pPr>
            <a:r>
              <a:rPr lang="my-MM" dirty="0"/>
              <a:t>သတ်မှတ်ထားတဲ့အချိန်မှာ </a:t>
            </a:r>
            <a:r>
              <a:rPr lang="en-US" dirty="0"/>
              <a:t>meeting </a:t>
            </a:r>
            <a:r>
              <a:rPr lang="my-MM" dirty="0"/>
              <a:t>ကိုပုံမှန်စတင်ရတယ် </a:t>
            </a:r>
            <a:endParaRPr lang="en-US" dirty="0"/>
          </a:p>
          <a:p>
            <a:pPr marL="171450" indent="-171450">
              <a:buFont typeface="Arial" panose="020B0604020202020204" pitchFamily="34" charset="0"/>
              <a:buChar char="•"/>
            </a:pPr>
            <a:r>
              <a:rPr lang="en-US" dirty="0"/>
              <a:t>scrum master </a:t>
            </a:r>
            <a:r>
              <a:rPr lang="my-MM" dirty="0"/>
              <a:t>က ဒီ </a:t>
            </a:r>
            <a:r>
              <a:rPr lang="en-US" dirty="0"/>
              <a:t>meeting </a:t>
            </a:r>
            <a:r>
              <a:rPr lang="my-MM" dirty="0"/>
              <a:t>ကို တာဝန်ယူ </a:t>
            </a:r>
            <a:r>
              <a:rPr lang="en-US" dirty="0"/>
              <a:t>coordinate </a:t>
            </a:r>
            <a:r>
              <a:rPr lang="my-MM" dirty="0"/>
              <a:t>လုပ်ပေးရတယ် </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22</a:t>
            </a:fld>
            <a:endParaRPr lang="en-US"/>
          </a:p>
        </p:txBody>
      </p:sp>
    </p:spTree>
    <p:extLst>
      <p:ext uri="{BB962C8B-B14F-4D97-AF65-F5344CB8AC3E}">
        <p14:creationId xmlns:p14="http://schemas.microsoft.com/office/powerpoint/2010/main" val="380670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daily scrum meeting </a:t>
            </a:r>
            <a:r>
              <a:rPr lang="my-MM" dirty="0"/>
              <a:t>မှာ အချက်၃ချက်ကို အဓိကထားဆွေးနွေးရတယ် </a:t>
            </a:r>
            <a:endParaRPr lang="en-US" dirty="0"/>
          </a:p>
          <a:p>
            <a:pPr marL="171450" indent="-171450">
              <a:buFont typeface="Arial" panose="020B0604020202020204" pitchFamily="34" charset="0"/>
              <a:buChar char="•"/>
            </a:pPr>
            <a:r>
              <a:rPr lang="en-US" dirty="0"/>
              <a:t>sprint planning meeting </a:t>
            </a:r>
            <a:r>
              <a:rPr lang="my-MM" dirty="0"/>
              <a:t>မှာ သတ်မှတ်ခဲ့တဲ့ မျှော်မှန်းချက်အောင်မြင်ဖို့အတွက် မနေ့က ဘာတွေလုပ်ခဲ့သလဲ ဒီနေ့ဘာတွေဆက်လုပ်မလဲ အခက်အခဲဘာတွေရှိနေသလဲ စတဲ့အချက်၃ချက်ကို အဓိကထားဆွေးနွေးရမှာဖြစ်တယ်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23</a:t>
            </a:fld>
            <a:endParaRPr lang="en-US"/>
          </a:p>
        </p:txBody>
      </p:sp>
    </p:spTree>
    <p:extLst>
      <p:ext uri="{BB962C8B-B14F-4D97-AF65-F5344CB8AC3E}">
        <p14:creationId xmlns:p14="http://schemas.microsoft.com/office/powerpoint/2010/main" val="4287492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sprint </a:t>
            </a:r>
            <a:r>
              <a:rPr lang="my-MM" dirty="0"/>
              <a:t>တစ်ခုအတွက် သတ်မှတ်ချိန်ပြည့်တာနဲ့ လုပ်ငန်းတွေအားလုံးပြီးသည်ဖြစ်စေ၊မပြီးသည်ဖြစ်စေ </a:t>
            </a:r>
            <a:r>
              <a:rPr lang="en-US" dirty="0"/>
              <a:t>sprint review meeting </a:t>
            </a:r>
            <a:r>
              <a:rPr lang="my-MM" dirty="0"/>
              <a:t>ခေါ်ရတယ် </a:t>
            </a:r>
            <a:endParaRPr lang="en-US" dirty="0"/>
          </a:p>
          <a:p>
            <a:pPr marL="171450" indent="-171450">
              <a:buFont typeface="Arial" panose="020B0604020202020204" pitchFamily="34" charset="0"/>
              <a:buChar char="•"/>
            </a:pPr>
            <a:r>
              <a:rPr lang="en-US" dirty="0"/>
              <a:t>sprint review meeting </a:t>
            </a:r>
            <a:r>
              <a:rPr lang="my-MM" dirty="0"/>
              <a:t>မှာလည်း ၂ပိုင်းပါဝင်တယ် </a:t>
            </a:r>
            <a:endParaRPr lang="en-US" dirty="0"/>
          </a:p>
          <a:p>
            <a:pPr marL="171450" indent="-171450">
              <a:buFont typeface="Arial" panose="020B0604020202020204" pitchFamily="34" charset="0"/>
              <a:buChar char="•"/>
            </a:pPr>
            <a:r>
              <a:rPr lang="my-MM" dirty="0"/>
              <a:t>ပထမတစ်ပိုင်းမှာ အောင်မြင်ပြီးစီးခဲ့တဲ့ </a:t>
            </a:r>
            <a:r>
              <a:rPr lang="en-US" dirty="0"/>
              <a:t>feature </a:t>
            </a:r>
            <a:r>
              <a:rPr lang="my-MM" dirty="0"/>
              <a:t>တွေကဘာတွေလဲ၊ မအောင်မြင်ဘဲကျန်တာတွေကဘာတွေလည်း </a:t>
            </a:r>
            <a:r>
              <a:rPr lang="en-US" dirty="0"/>
              <a:t>review </a:t>
            </a:r>
            <a:r>
              <a:rPr lang="my-MM" dirty="0"/>
              <a:t>လုပ်ရတယ် </a:t>
            </a:r>
            <a:endParaRPr lang="en-US" dirty="0"/>
          </a:p>
          <a:p>
            <a:pPr marL="171450" indent="-171450">
              <a:buFont typeface="Arial" panose="020B0604020202020204" pitchFamily="34" charset="0"/>
              <a:buChar char="•"/>
            </a:pPr>
            <a:r>
              <a:rPr lang="my-MM" dirty="0"/>
              <a:t>ပြီးတဲ့အခါ အောင်မြင်ပြီးစီးခဲ့တဲ့ </a:t>
            </a:r>
            <a:r>
              <a:rPr lang="en-US" dirty="0"/>
              <a:t>feature </a:t>
            </a:r>
            <a:r>
              <a:rPr lang="my-MM" dirty="0"/>
              <a:t>တွေကို </a:t>
            </a:r>
            <a:r>
              <a:rPr lang="en-US" dirty="0"/>
              <a:t>demo </a:t>
            </a:r>
            <a:r>
              <a:rPr lang="my-MM" dirty="0"/>
              <a:t>ပြရတယ် </a:t>
            </a:r>
            <a:endParaRPr lang="en-US" dirty="0"/>
          </a:p>
          <a:p>
            <a:pPr marL="171450" indent="-171450">
              <a:buFont typeface="Arial" panose="020B0604020202020204" pitchFamily="34" charset="0"/>
              <a:buChar char="•"/>
            </a:pPr>
            <a:r>
              <a:rPr lang="my-MM" dirty="0"/>
              <a:t>နောက်တစ်ပိုင်းမှာတော့ ပြီးခဲ့တဲ့ </a:t>
            </a:r>
            <a:r>
              <a:rPr lang="en-US" dirty="0"/>
              <a:t>sprint </a:t>
            </a:r>
            <a:r>
              <a:rPr lang="my-MM" dirty="0"/>
              <a:t>နဲ့ပတ်သက်ပြီး </a:t>
            </a:r>
            <a:r>
              <a:rPr lang="en-US" dirty="0"/>
              <a:t>developer </a:t>
            </a:r>
            <a:r>
              <a:rPr lang="my-MM" dirty="0"/>
              <a:t>အားလုံးရဲ့မှတ်ချက်ကို ပေးရတယ် </a:t>
            </a:r>
            <a:endParaRPr lang="en-US" dirty="0"/>
          </a:p>
          <a:p>
            <a:pPr marL="171450" indent="-171450">
              <a:buFont typeface="Arial" panose="020B0604020202020204" pitchFamily="34" charset="0"/>
              <a:buChar char="•"/>
            </a:pPr>
            <a:r>
              <a:rPr lang="my-MM" dirty="0"/>
              <a:t>အောင်မြင်မှု၊မအောင်မြင်မှုတွေကို နောက် </a:t>
            </a:r>
            <a:r>
              <a:rPr lang="en-US" dirty="0"/>
              <a:t>sprint </a:t>
            </a:r>
            <a:r>
              <a:rPr lang="my-MM" dirty="0"/>
              <a:t>တွေမှာ ကိုးကားနိုင်အောင်သင်ခန်းစာထားလေ့လာရတယ် နောက် </a:t>
            </a:r>
            <a:r>
              <a:rPr lang="en-US" dirty="0"/>
              <a:t>sprint </a:t>
            </a:r>
            <a:r>
              <a:rPr lang="my-MM" dirty="0"/>
              <a:t>တွေမှာ သတိပြုဆောင်ရွက်သင့်တဲ့ အချက်တွေကို ဆွေးနွေးတိုင်ပင်ရတယ်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24</a:t>
            </a:fld>
            <a:endParaRPr lang="en-US"/>
          </a:p>
        </p:txBody>
      </p:sp>
    </p:spTree>
    <p:extLst>
      <p:ext uri="{BB962C8B-B14F-4D97-AF65-F5344CB8AC3E}">
        <p14:creationId xmlns:p14="http://schemas.microsoft.com/office/powerpoint/2010/main" val="1152245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Product backlog </a:t>
            </a:r>
            <a:r>
              <a:rPr lang="my-MM" dirty="0"/>
              <a:t>ဆိုတာဟာ </a:t>
            </a:r>
            <a:r>
              <a:rPr lang="en-US" dirty="0"/>
              <a:t>software </a:t>
            </a:r>
            <a:r>
              <a:rPr lang="my-MM" dirty="0"/>
              <a:t>တစ်ခုလုံးပြီးမြောက်အောင်မြင်ဖို့အတွက် ဆောင်ရွက်ရမယ့် </a:t>
            </a:r>
            <a:r>
              <a:rPr lang="en-US" dirty="0"/>
              <a:t>user story </a:t>
            </a:r>
            <a:r>
              <a:rPr lang="my-MM" dirty="0"/>
              <a:t>တွေကိုစုစည်းထားခြင်းဖြစ်ပါတယ် </a:t>
            </a:r>
          </a:p>
          <a:p>
            <a:pPr marL="171450" indent="-171450">
              <a:buFont typeface="Arial" panose="020B0604020202020204" pitchFamily="34" charset="0"/>
              <a:buChar char="•"/>
            </a:pPr>
            <a:r>
              <a:rPr lang="en-US" dirty="0"/>
              <a:t>product backlog </a:t>
            </a:r>
            <a:r>
              <a:rPr lang="my-MM" dirty="0"/>
              <a:t>ကိုတာဝန်ယူစီစင်သူကတော့ </a:t>
            </a:r>
            <a:r>
              <a:rPr lang="en-US" dirty="0"/>
              <a:t>product owner </a:t>
            </a:r>
            <a:r>
              <a:rPr lang="my-MM" dirty="0"/>
              <a:t>ဖြစ်ပါတယ် </a:t>
            </a:r>
          </a:p>
          <a:p>
            <a:pPr marL="171450" indent="-171450">
              <a:buFont typeface="Arial" panose="020B0604020202020204" pitchFamily="34" charset="0"/>
              <a:buChar char="•"/>
            </a:pPr>
            <a:r>
              <a:rPr lang="en-US" dirty="0"/>
              <a:t>product backlog </a:t>
            </a:r>
            <a:r>
              <a:rPr lang="my-MM" dirty="0"/>
              <a:t>ထဲက </a:t>
            </a:r>
            <a:r>
              <a:rPr lang="en-US" dirty="0"/>
              <a:t>user story </a:t>
            </a:r>
            <a:r>
              <a:rPr lang="my-MM" dirty="0"/>
              <a:t>တွေဟာ အမှန်တော့ </a:t>
            </a:r>
            <a:r>
              <a:rPr lang="en-US" dirty="0"/>
              <a:t>specification </a:t>
            </a:r>
            <a:r>
              <a:rPr lang="my-MM" dirty="0"/>
              <a:t>ထဲက </a:t>
            </a:r>
            <a:r>
              <a:rPr lang="en-US" dirty="0"/>
              <a:t>user story </a:t>
            </a:r>
            <a:r>
              <a:rPr lang="my-MM" dirty="0"/>
              <a:t>တွေပဲဖြစ်ပါတယ် </a:t>
            </a:r>
          </a:p>
          <a:p>
            <a:pPr marL="171450" indent="-171450">
              <a:buFont typeface="Arial" panose="020B0604020202020204" pitchFamily="34" charset="0"/>
              <a:buChar char="•"/>
            </a:pPr>
            <a:r>
              <a:rPr lang="my-MM" dirty="0"/>
              <a:t>ထူးခြားတာကတော့ </a:t>
            </a:r>
            <a:r>
              <a:rPr lang="en-US" dirty="0"/>
              <a:t>specification </a:t>
            </a:r>
            <a:r>
              <a:rPr lang="my-MM" dirty="0"/>
              <a:t>ထဲမှာ </a:t>
            </a:r>
            <a:r>
              <a:rPr lang="en-US" dirty="0"/>
              <a:t>user story </a:t>
            </a:r>
            <a:r>
              <a:rPr lang="my-MM" dirty="0"/>
              <a:t>တွေကို ရေးတဲ့အခါ ပြည့်စုံအောင်ရေးရပေမယ့် </a:t>
            </a:r>
            <a:r>
              <a:rPr lang="en-US" dirty="0"/>
              <a:t>backlog </a:t>
            </a:r>
            <a:r>
              <a:rPr lang="my-MM" dirty="0"/>
              <a:t>ထဲရောက်တဲ့အခါမှာတော့ အတတ်နိုင်ဆုံး လိုရင်းတိုရှင်းရေးသားထားတာမျိုးဖြစ်နိုင်ပါတယ်  </a:t>
            </a:r>
          </a:p>
          <a:p>
            <a:pPr marL="171450" indent="-171450">
              <a:buFont typeface="Arial" panose="020B0604020202020204" pitchFamily="34" charset="0"/>
              <a:buChar char="•"/>
            </a:pPr>
            <a:r>
              <a:rPr lang="en-US" dirty="0"/>
              <a:t>product owner </a:t>
            </a:r>
            <a:r>
              <a:rPr lang="my-MM" dirty="0"/>
              <a:t>ကပဲ </a:t>
            </a:r>
            <a:r>
              <a:rPr lang="en-US" dirty="0"/>
              <a:t>product backlog </a:t>
            </a:r>
            <a:r>
              <a:rPr lang="my-MM" dirty="0"/>
              <a:t>မှာပါဝင်တဲ့ </a:t>
            </a:r>
            <a:r>
              <a:rPr lang="en-US" dirty="0"/>
              <a:t>user story </a:t>
            </a:r>
            <a:r>
              <a:rPr lang="my-MM" dirty="0"/>
              <a:t>တွေရဲ့ အရေးပါမှုအဆင့် </a:t>
            </a:r>
            <a:r>
              <a:rPr lang="en-US" dirty="0"/>
              <a:t>priority </a:t>
            </a:r>
            <a:r>
              <a:rPr lang="my-MM" dirty="0"/>
              <a:t>ကိုဆုံးဖြတ်စီစင်ပါတယ် </a:t>
            </a:r>
          </a:p>
        </p:txBody>
      </p:sp>
      <p:sp>
        <p:nvSpPr>
          <p:cNvPr id="4" name="Slide Number Placeholder 3"/>
          <p:cNvSpPr>
            <a:spLocks noGrp="1"/>
          </p:cNvSpPr>
          <p:nvPr>
            <p:ph type="sldNum" sz="quarter" idx="5"/>
          </p:nvPr>
        </p:nvSpPr>
        <p:spPr/>
        <p:txBody>
          <a:bodyPr/>
          <a:lstStyle/>
          <a:p>
            <a:fld id="{F7F274E1-D244-4C0B-B5A1-6222DBDAC85F}" type="slidenum">
              <a:rPr lang="en-US" smtClean="0"/>
              <a:t>25</a:t>
            </a:fld>
            <a:endParaRPr lang="en-US"/>
          </a:p>
        </p:txBody>
      </p:sp>
    </p:spTree>
    <p:extLst>
      <p:ext uri="{BB962C8B-B14F-4D97-AF65-F5344CB8AC3E}">
        <p14:creationId xmlns:p14="http://schemas.microsoft.com/office/powerpoint/2010/main" val="89731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my-MM" dirty="0"/>
              <a:t>အဆင့်တိုင်းမှာ ရှင်းလင်းတိကျတဲ့ </a:t>
            </a:r>
            <a:r>
              <a:rPr lang="en-US" dirty="0"/>
              <a:t>direction </a:t>
            </a:r>
            <a:r>
              <a:rPr lang="my-MM" dirty="0"/>
              <a:t>တစ်ခုကိုရရှိမှာဖြစ်တယ်</a:t>
            </a:r>
          </a:p>
          <a:p>
            <a:pPr marL="171450" indent="-171450">
              <a:buFont typeface="Arial" panose="020B0604020202020204" pitchFamily="34" charset="0"/>
              <a:buChar char="•"/>
            </a:pPr>
            <a:r>
              <a:rPr lang="en-US" dirty="0"/>
              <a:t>Junior dev </a:t>
            </a:r>
            <a:r>
              <a:rPr lang="my-MM" dirty="0"/>
              <a:t>တွေပါတဲ့ </a:t>
            </a:r>
            <a:r>
              <a:rPr lang="en-US" dirty="0"/>
              <a:t>team</a:t>
            </a:r>
            <a:r>
              <a:rPr lang="my-MM" dirty="0"/>
              <a:t>နဲ့ ကိုက်ညီနိုင်မှာဖြစ်တယ်</a:t>
            </a:r>
          </a:p>
          <a:p>
            <a:pPr marL="171450" indent="-171450">
              <a:buFont typeface="Arial" panose="020B0604020202020204" pitchFamily="34" charset="0"/>
              <a:buChar char="•"/>
            </a:pPr>
            <a:r>
              <a:rPr lang="my-MM" dirty="0"/>
              <a:t>လိုအပ်တဲ့ </a:t>
            </a:r>
            <a:r>
              <a:rPr lang="en-US" dirty="0"/>
              <a:t>requirements specifications </a:t>
            </a:r>
            <a:r>
              <a:rPr lang="my-MM" dirty="0"/>
              <a:t>တွေကို </a:t>
            </a:r>
            <a:r>
              <a:rPr lang="en-US" dirty="0"/>
              <a:t>lead developer </a:t>
            </a:r>
            <a:r>
              <a:rPr lang="my-MM" dirty="0"/>
              <a:t>နဲ့ </a:t>
            </a:r>
            <a:r>
              <a:rPr lang="en-US" dirty="0"/>
              <a:t>project manager </a:t>
            </a:r>
            <a:r>
              <a:rPr lang="my-MM" dirty="0"/>
              <a:t>တွေက ကြိုဆွဲပေးထားမှာ</a:t>
            </a:r>
          </a:p>
          <a:p>
            <a:pPr marL="171450" indent="-171450">
              <a:buFont typeface="Arial" panose="020B0604020202020204" pitchFamily="34" charset="0"/>
              <a:buChar char="•"/>
            </a:pPr>
            <a:r>
              <a:rPr lang="my-MM" dirty="0"/>
              <a:t>ဒါကြောင့် </a:t>
            </a:r>
            <a:r>
              <a:rPr lang="en-US" dirty="0"/>
              <a:t>Junior dev </a:t>
            </a:r>
            <a:r>
              <a:rPr lang="my-MM" dirty="0"/>
              <a:t>တွေအနေနဲ့ ပူစရာသိပ်မလို</a:t>
            </a:r>
          </a:p>
          <a:p>
            <a:pPr marL="171450" indent="-171450">
              <a:buFont typeface="Arial" panose="020B0604020202020204" pitchFamily="34" charset="0"/>
              <a:buChar char="•"/>
            </a:pPr>
            <a:r>
              <a:rPr lang="my-MM" dirty="0"/>
              <a:t>ပေးထားတဲ့ </a:t>
            </a:r>
            <a:r>
              <a:rPr lang="en-US" dirty="0"/>
              <a:t>specifications </a:t>
            </a:r>
            <a:r>
              <a:rPr lang="my-MM" dirty="0"/>
              <a:t>နဲ့ </a:t>
            </a:r>
            <a:r>
              <a:rPr lang="en-US" dirty="0"/>
              <a:t>design </a:t>
            </a:r>
            <a:r>
              <a:rPr lang="my-MM" dirty="0"/>
              <a:t>ကိုကြည့်ပြီး </a:t>
            </a:r>
            <a:r>
              <a:rPr lang="en-US" dirty="0"/>
              <a:t>coding </a:t>
            </a:r>
            <a:r>
              <a:rPr lang="my-MM" dirty="0"/>
              <a:t>လုပ်သွားရုံပဲ</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my-MM" dirty="0"/>
              <a:t>လက်တွေ့မှာ တိကျတဲ့ </a:t>
            </a:r>
            <a:r>
              <a:rPr lang="en-US" dirty="0"/>
              <a:t>specifications </a:t>
            </a:r>
            <a:r>
              <a:rPr lang="my-MM" dirty="0"/>
              <a:t>ဆိုတာ ရရှိဖို့ခက်ပါတယ်</a:t>
            </a:r>
          </a:p>
          <a:p>
            <a:pPr marL="171450" indent="-171450">
              <a:buFont typeface="Arial" panose="020B0604020202020204" pitchFamily="34" charset="0"/>
              <a:buChar char="•"/>
            </a:pPr>
            <a:r>
              <a:rPr lang="my-MM" dirty="0"/>
              <a:t>လက်တွေ့အသုံးပြုမယ့် </a:t>
            </a:r>
            <a:r>
              <a:rPr lang="en-US" dirty="0"/>
              <a:t>user </a:t>
            </a:r>
            <a:r>
              <a:rPr lang="my-MM" dirty="0"/>
              <a:t>က </a:t>
            </a:r>
            <a:r>
              <a:rPr lang="en-US" dirty="0"/>
              <a:t>specifications </a:t>
            </a:r>
            <a:r>
              <a:rPr lang="my-MM" dirty="0"/>
              <a:t>ကိုကြည့်ပြီး သူလိုချင်တဲ့ရလဒ်ဟုတ်မဟုတ် ဆုံးဖြတ်နိုင်မှာ မဟုတ်ပါဘူး</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5</a:t>
            </a:fld>
            <a:endParaRPr lang="en-US"/>
          </a:p>
        </p:txBody>
      </p:sp>
    </p:spTree>
    <p:extLst>
      <p:ext uri="{BB962C8B-B14F-4D97-AF65-F5344CB8AC3E}">
        <p14:creationId xmlns:p14="http://schemas.microsoft.com/office/powerpoint/2010/main" val="2274109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spring backlog </a:t>
            </a:r>
            <a:r>
              <a:rPr lang="my-MM" dirty="0"/>
              <a:t>ဆိုတာကတော့ </a:t>
            </a:r>
            <a:r>
              <a:rPr lang="en-US" dirty="0"/>
              <a:t>spring </a:t>
            </a:r>
            <a:r>
              <a:rPr lang="my-MM" dirty="0"/>
              <a:t>တစ်ခုစတင်တော့မယ်ဆိုတာနဲ့ ဆောင်ရွက်မယ့် </a:t>
            </a:r>
            <a:r>
              <a:rPr lang="en-US" dirty="0"/>
              <a:t>feature (user story) </a:t>
            </a:r>
            <a:r>
              <a:rPr lang="my-MM" dirty="0"/>
              <a:t>တွေကို </a:t>
            </a:r>
            <a:r>
              <a:rPr lang="en-US" dirty="0"/>
              <a:t>Product backlog </a:t>
            </a:r>
            <a:r>
              <a:rPr lang="my-MM" dirty="0"/>
              <a:t>ထဲကနေ ရွေးထုတ်ထားတဲ့စာရင်းဖြစ်ပါတယ်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26</a:t>
            </a:fld>
            <a:endParaRPr lang="en-US"/>
          </a:p>
        </p:txBody>
      </p:sp>
    </p:spTree>
    <p:extLst>
      <p:ext uri="{BB962C8B-B14F-4D97-AF65-F5344CB8AC3E}">
        <p14:creationId xmlns:p14="http://schemas.microsoft.com/office/powerpoint/2010/main" val="235648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scrum team </a:t>
            </a:r>
            <a:r>
              <a:rPr lang="my-MM" dirty="0"/>
              <a:t>တစ်ခုရဲ့ဆောင်ရွက်ရန် ကိစရပ်များအားလုံးကို အဲ့ဒီ </a:t>
            </a:r>
            <a:r>
              <a:rPr lang="en-US" dirty="0"/>
              <a:t>user story </a:t>
            </a:r>
            <a:r>
              <a:rPr lang="my-MM" dirty="0"/>
              <a:t>တွေပေါ်မှာ အခြေပြုဆောင်ရွက်ကြရပါတယ် </a:t>
            </a:r>
          </a:p>
          <a:p>
            <a:pPr marL="171450" indent="-171450">
              <a:buFont typeface="Arial" panose="020B0604020202020204" pitchFamily="34" charset="0"/>
              <a:buChar char="•"/>
            </a:pPr>
            <a:r>
              <a:rPr lang="en-US" dirty="0"/>
              <a:t>sprint planning meeting </a:t>
            </a:r>
            <a:r>
              <a:rPr lang="my-MM" dirty="0"/>
              <a:t>မှာ လိုအပ်တဲ့အချက်တွေဆုံးဖြတ်ပြီးပြီဆိုရင် </a:t>
            </a:r>
            <a:r>
              <a:rPr lang="en-US" dirty="0"/>
              <a:t>development team </a:t>
            </a:r>
            <a:r>
              <a:rPr lang="my-MM" dirty="0"/>
              <a:t>ကမျှော်မှန်းအချက်အတိုင်း အကောင်အထည်ဖော်နိုင်ဖို့အတွက် ဆောင်ရွက်ရမယ့် </a:t>
            </a:r>
            <a:r>
              <a:rPr lang="en-US" dirty="0"/>
              <a:t>user story </a:t>
            </a:r>
            <a:r>
              <a:rPr lang="my-MM" dirty="0"/>
              <a:t>တွေကို </a:t>
            </a:r>
            <a:r>
              <a:rPr lang="en-US" dirty="0"/>
              <a:t>product backlog </a:t>
            </a:r>
            <a:r>
              <a:rPr lang="my-MM" dirty="0"/>
              <a:t>ထဲကနေ </a:t>
            </a:r>
            <a:r>
              <a:rPr lang="en-US" dirty="0"/>
              <a:t>sprint backlog </a:t>
            </a:r>
            <a:r>
              <a:rPr lang="my-MM" dirty="0"/>
              <a:t>ထဲကို ရွေးထုတ်ပြောင်းရွေ့ရပါတယ် </a:t>
            </a:r>
          </a:p>
          <a:p>
            <a:pPr marL="171450" indent="-171450">
              <a:buFont typeface="Arial" panose="020B0604020202020204" pitchFamily="34" charset="0"/>
              <a:buChar char="•"/>
            </a:pPr>
            <a:r>
              <a:rPr lang="en-US" dirty="0"/>
              <a:t>sprint </a:t>
            </a:r>
            <a:r>
              <a:rPr lang="my-MM" dirty="0"/>
              <a:t>ကာလမှာ </a:t>
            </a:r>
            <a:r>
              <a:rPr lang="en-US" dirty="0"/>
              <a:t>sprint backlog </a:t>
            </a:r>
            <a:r>
              <a:rPr lang="my-MM" dirty="0"/>
              <a:t>ထဲက </a:t>
            </a:r>
            <a:r>
              <a:rPr lang="en-US" dirty="0"/>
              <a:t>user story </a:t>
            </a:r>
            <a:r>
              <a:rPr lang="my-MM" dirty="0"/>
              <a:t>တွေကိုသာ အဓိကထား ဆောင်ရွက်သွားကြတော့မှာဖြစ်ပါတယ် </a:t>
            </a:r>
          </a:p>
          <a:p>
            <a:pPr marL="171450" indent="-171450">
              <a:buFont typeface="Arial" panose="020B0604020202020204" pitchFamily="34" charset="0"/>
              <a:buChar char="•"/>
            </a:pPr>
            <a:r>
              <a:rPr lang="en-US" dirty="0"/>
              <a:t>sprint </a:t>
            </a:r>
            <a:r>
              <a:rPr lang="my-MM" dirty="0"/>
              <a:t>စပြီဆိုတာနဲ့ အခြေခံအားဖြင့် </a:t>
            </a:r>
            <a:r>
              <a:rPr lang="en-US" dirty="0"/>
              <a:t>sprint backlog </a:t>
            </a:r>
            <a:r>
              <a:rPr lang="my-MM" dirty="0"/>
              <a:t>ထဲကို </a:t>
            </a:r>
            <a:r>
              <a:rPr lang="en-US" dirty="0"/>
              <a:t>user story </a:t>
            </a:r>
            <a:r>
              <a:rPr lang="my-MM" dirty="0"/>
              <a:t>အသစ်တွေထပ်မထည့်ရတော့ပါဘူး </a:t>
            </a:r>
          </a:p>
          <a:p>
            <a:pPr marL="171450" indent="-171450">
              <a:buFont typeface="Arial" panose="020B0604020202020204" pitchFamily="34" charset="0"/>
              <a:buChar char="•"/>
            </a:pPr>
            <a:r>
              <a:rPr lang="my-MM" dirty="0"/>
              <a:t>မဖြစ်မနေလိုအပ်လို့ ထည့်ရင်လည်း </a:t>
            </a:r>
            <a:r>
              <a:rPr lang="en-US" dirty="0"/>
              <a:t>product owner </a:t>
            </a:r>
            <a:r>
              <a:rPr lang="my-MM" dirty="0"/>
              <a:t>နဲ့ တစ်ခြားသူတွေ မထည့်ပဲ </a:t>
            </a:r>
            <a:r>
              <a:rPr lang="en-US" dirty="0"/>
              <a:t>developer </a:t>
            </a:r>
            <a:r>
              <a:rPr lang="my-MM" dirty="0"/>
              <a:t>တွေကိုယ်တိုင်ကိုပဲ ထည့်ခွင့်ပြုရပါတယ်</a:t>
            </a:r>
          </a:p>
          <a:p>
            <a:pPr marL="171450" indent="-171450">
              <a:buFont typeface="Arial" panose="020B0604020202020204" pitchFamily="34" charset="0"/>
              <a:buChar char="•"/>
            </a:pPr>
            <a:endParaRPr lang="my-MM"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29</a:t>
            </a:fld>
            <a:endParaRPr lang="en-US"/>
          </a:p>
        </p:txBody>
      </p:sp>
    </p:spTree>
    <p:extLst>
      <p:ext uri="{BB962C8B-B14F-4D97-AF65-F5344CB8AC3E}">
        <p14:creationId xmlns:p14="http://schemas.microsoft.com/office/powerpoint/2010/main" val="15510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product </a:t>
            </a:r>
            <a:r>
              <a:rPr lang="my-MM" dirty="0"/>
              <a:t>ကိုမြင်ရတဲ့အချိန်ရောက်မှ လိုချင်တာမဟုတ်ရင် </a:t>
            </a:r>
            <a:r>
              <a:rPr lang="en-US" dirty="0"/>
              <a:t>waterfall </a:t>
            </a:r>
            <a:r>
              <a:rPr lang="my-MM" dirty="0"/>
              <a:t>နဲ့လိုက်ထားတာက ပြသနာတက်ပြီ</a:t>
            </a:r>
          </a:p>
          <a:p>
            <a:pPr marL="171450" indent="-171450">
              <a:buFont typeface="Arial" panose="020B0604020202020204" pitchFamily="34" charset="0"/>
              <a:buChar char="•"/>
            </a:pPr>
            <a:r>
              <a:rPr lang="en-US" dirty="0"/>
              <a:t>requirement specifications </a:t>
            </a:r>
            <a:r>
              <a:rPr lang="my-MM" dirty="0"/>
              <a:t>မှာကတည်းကလွဲရင် </a:t>
            </a:r>
            <a:r>
              <a:rPr lang="en-US" dirty="0"/>
              <a:t>design </a:t>
            </a:r>
            <a:r>
              <a:rPr lang="my-MM" dirty="0"/>
              <a:t>လဲ လိုက်လွဲပြီ</a:t>
            </a:r>
          </a:p>
          <a:p>
            <a:pPr marL="171450" indent="-171450">
              <a:buFont typeface="Arial" panose="020B0604020202020204" pitchFamily="34" charset="0"/>
              <a:buChar char="•"/>
            </a:pPr>
            <a:r>
              <a:rPr lang="my-MM" dirty="0"/>
              <a:t>ဒါကိုကြည့်ပြီး </a:t>
            </a:r>
            <a:r>
              <a:rPr lang="en-US" dirty="0"/>
              <a:t>coding </a:t>
            </a:r>
            <a:r>
              <a:rPr lang="my-MM" dirty="0"/>
              <a:t>လုပ်လိုက်လို့ </a:t>
            </a:r>
            <a:r>
              <a:rPr lang="en-US" dirty="0"/>
              <a:t>product </a:t>
            </a:r>
            <a:r>
              <a:rPr lang="my-MM" dirty="0"/>
              <a:t>ထွက်လာတော့မှလွဲနေပြီဆိုရင်တော့ အချိန်တွေအလကားကုန်ပြီပဲ</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waterfalll</a:t>
            </a:r>
            <a:r>
              <a:rPr lang="en-US" dirty="0"/>
              <a:t> </a:t>
            </a:r>
            <a:r>
              <a:rPr lang="my-MM" dirty="0"/>
              <a:t>က သူ့နေရာနဲ့သူတော့ အသုံးဝင်ဆဲပါ</a:t>
            </a:r>
          </a:p>
          <a:p>
            <a:pPr marL="171450" indent="-171450">
              <a:buFont typeface="Arial" panose="020B0604020202020204" pitchFamily="34" charset="0"/>
              <a:buChar char="•"/>
            </a:pPr>
            <a:r>
              <a:rPr lang="en-US" dirty="0"/>
              <a:t>requirement </a:t>
            </a:r>
            <a:r>
              <a:rPr lang="en-US" dirty="0" err="1"/>
              <a:t>specifi</a:t>
            </a:r>
            <a:r>
              <a:rPr lang="en-US" dirty="0"/>
              <a:t> </a:t>
            </a:r>
            <a:r>
              <a:rPr lang="my-MM" dirty="0"/>
              <a:t>တွေကိုအတိအကျသိရင် </a:t>
            </a:r>
            <a:r>
              <a:rPr lang="en-US" dirty="0"/>
              <a:t>waterfall </a:t>
            </a:r>
            <a:r>
              <a:rPr lang="my-MM" dirty="0"/>
              <a:t>က အဆင်ပြေပါတယ်</a:t>
            </a:r>
          </a:p>
          <a:p>
            <a:pPr marL="171450" indent="-171450">
              <a:buFont typeface="Arial" panose="020B0604020202020204" pitchFamily="34" charset="0"/>
              <a:buChar char="•"/>
            </a:pPr>
            <a:r>
              <a:rPr lang="en-US" dirty="0"/>
              <a:t>specification </a:t>
            </a:r>
            <a:r>
              <a:rPr lang="my-MM" dirty="0"/>
              <a:t>အတိအကျရဖို့ကတော့ ခက်တော့ခက်တယ်</a:t>
            </a:r>
          </a:p>
          <a:p>
            <a:pPr marL="171450" indent="-171450">
              <a:buFont typeface="Arial" panose="020B0604020202020204" pitchFamily="34" charset="0"/>
              <a:buChar char="•"/>
            </a:pPr>
            <a:r>
              <a:rPr lang="my-MM" dirty="0"/>
              <a:t>ဒါက </a:t>
            </a:r>
            <a:r>
              <a:rPr lang="en-US" dirty="0"/>
              <a:t>new product </a:t>
            </a:r>
            <a:r>
              <a:rPr lang="my-MM" dirty="0"/>
              <a:t>တို့ </a:t>
            </a:r>
            <a:r>
              <a:rPr lang="en-US" dirty="0"/>
              <a:t>innovative product </a:t>
            </a:r>
            <a:r>
              <a:rPr lang="my-MM" dirty="0"/>
              <a:t>တို့လို ထူးခြားတဲ့</a:t>
            </a:r>
            <a:r>
              <a:rPr lang="en-US" dirty="0"/>
              <a:t>product </a:t>
            </a:r>
            <a:r>
              <a:rPr lang="my-MM" dirty="0"/>
              <a:t>မှာပြောတာပါ</a:t>
            </a:r>
          </a:p>
          <a:p>
            <a:pPr marL="171450" indent="-171450">
              <a:buFont typeface="Arial" panose="020B0604020202020204" pitchFamily="34" charset="0"/>
              <a:buChar char="•"/>
            </a:pPr>
            <a:r>
              <a:rPr lang="my-MM" dirty="0"/>
              <a:t>လုပ်ဖူးပြီးသား </a:t>
            </a:r>
            <a:r>
              <a:rPr lang="en-US" dirty="0"/>
              <a:t>product </a:t>
            </a:r>
            <a:r>
              <a:rPr lang="my-MM" dirty="0"/>
              <a:t>ဆိုရင်တော့ </a:t>
            </a:r>
            <a:r>
              <a:rPr lang="en-US" dirty="0"/>
              <a:t>exact specification </a:t>
            </a:r>
            <a:r>
              <a:rPr lang="my-MM" dirty="0"/>
              <a:t>ရဖို့က လွယ်ပါတယ် </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6</a:t>
            </a:fld>
            <a:endParaRPr lang="en-US"/>
          </a:p>
        </p:txBody>
      </p:sp>
    </p:spTree>
    <p:extLst>
      <p:ext uri="{BB962C8B-B14F-4D97-AF65-F5344CB8AC3E}">
        <p14:creationId xmlns:p14="http://schemas.microsoft.com/office/powerpoint/2010/main" val="268720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project </a:t>
            </a:r>
            <a:r>
              <a:rPr lang="my-MM" dirty="0">
                <a:latin typeface="Times New Roman" panose="02020603050405020304" pitchFamily="18" charset="0"/>
              </a:rPr>
              <a:t>တစ်ခုစတင်တော့မယ်ဆိုတာနဲ့ </a:t>
            </a:r>
            <a:r>
              <a:rPr lang="en-US" dirty="0">
                <a:latin typeface="Times New Roman" panose="02020603050405020304" pitchFamily="18" charset="0"/>
                <a:cs typeface="Times New Roman" panose="02020603050405020304" pitchFamily="18" charset="0"/>
              </a:rPr>
              <a:t>project manager (</a:t>
            </a:r>
            <a:r>
              <a:rPr lang="my-MM" dirty="0">
                <a:latin typeface="Times New Roman" panose="02020603050405020304" pitchFamily="18" charset="0"/>
              </a:rPr>
              <a:t>သို့မဟုတ်) </a:t>
            </a:r>
            <a:r>
              <a:rPr lang="en-US" dirty="0">
                <a:latin typeface="Times New Roman" panose="02020603050405020304" pitchFamily="18" charset="0"/>
                <a:cs typeface="Times New Roman" panose="02020603050405020304" pitchFamily="18" charset="0"/>
              </a:rPr>
              <a:t>project owner </a:t>
            </a:r>
            <a:r>
              <a:rPr lang="my-MM" dirty="0">
                <a:latin typeface="Times New Roman" panose="02020603050405020304" pitchFamily="18" charset="0"/>
              </a:rPr>
              <a:t>က </a:t>
            </a:r>
            <a:r>
              <a:rPr lang="en-US" dirty="0">
                <a:latin typeface="Times New Roman" panose="02020603050405020304" pitchFamily="18" charset="0"/>
                <a:cs typeface="Times New Roman" panose="02020603050405020304" pitchFamily="18" charset="0"/>
              </a:rPr>
              <a:t>functional specification </a:t>
            </a:r>
            <a:r>
              <a:rPr lang="my-MM" dirty="0">
                <a:latin typeface="Times New Roman" panose="02020603050405020304" pitchFamily="18" charset="0"/>
              </a:rPr>
              <a:t>တစ်ခု စတင်ရေးသားတယ် </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specification </a:t>
            </a:r>
            <a:r>
              <a:rPr lang="my-MM" dirty="0">
                <a:latin typeface="Times New Roman" panose="02020603050405020304" pitchFamily="18" charset="0"/>
              </a:rPr>
              <a:t>ပေါ်အခြေခံပြီး </a:t>
            </a:r>
            <a:r>
              <a:rPr lang="en-US" dirty="0">
                <a:latin typeface="Times New Roman" panose="02020603050405020304" pitchFamily="18" charset="0"/>
                <a:cs typeface="Times New Roman" panose="02020603050405020304" pitchFamily="18" charset="0"/>
              </a:rPr>
              <a:t>project schedule </a:t>
            </a:r>
            <a:r>
              <a:rPr lang="my-MM" dirty="0">
                <a:latin typeface="Times New Roman" panose="02020603050405020304" pitchFamily="18" charset="0"/>
              </a:rPr>
              <a:t>ကိုရေးဆွဲထားရတယ် </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specification </a:t>
            </a:r>
            <a:r>
              <a:rPr lang="my-MM" dirty="0">
                <a:latin typeface="Times New Roman" panose="02020603050405020304" pitchFamily="18" charset="0"/>
              </a:rPr>
              <a:t>မှာပါဝင်တဲ့ </a:t>
            </a:r>
            <a:r>
              <a:rPr lang="en-US" dirty="0">
                <a:latin typeface="Times New Roman" panose="02020603050405020304" pitchFamily="18" charset="0"/>
                <a:cs typeface="Times New Roman" panose="02020603050405020304" pitchFamily="18" charset="0"/>
              </a:rPr>
              <a:t>user story </a:t>
            </a:r>
            <a:r>
              <a:rPr lang="my-MM" dirty="0">
                <a:latin typeface="Times New Roman" panose="02020603050405020304" pitchFamily="18" charset="0"/>
              </a:rPr>
              <a:t>တွေကိုထုတ်ယူပြီး </a:t>
            </a:r>
            <a:r>
              <a:rPr lang="en-US" dirty="0">
                <a:latin typeface="Times New Roman" panose="02020603050405020304" pitchFamily="18" charset="0"/>
                <a:cs typeface="Times New Roman" panose="02020603050405020304" pitchFamily="18" charset="0"/>
              </a:rPr>
              <a:t>product backlog </a:t>
            </a:r>
            <a:r>
              <a:rPr lang="my-MM" dirty="0">
                <a:latin typeface="Times New Roman" panose="02020603050405020304" pitchFamily="18" charset="0"/>
              </a:rPr>
              <a:t>ဖန်တီးတယ် </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my-MM" dirty="0">
                <a:latin typeface="Times New Roman" panose="02020603050405020304" pitchFamily="18" charset="0"/>
              </a:rPr>
              <a:t>ပြီးတဲ့အခါ </a:t>
            </a:r>
            <a:r>
              <a:rPr lang="en-US" dirty="0">
                <a:latin typeface="Times New Roman" panose="02020603050405020304" pitchFamily="18" charset="0"/>
                <a:cs typeface="Times New Roman" panose="02020603050405020304" pitchFamily="18" charset="0"/>
              </a:rPr>
              <a:t>iteration </a:t>
            </a:r>
            <a:r>
              <a:rPr lang="my-MM" dirty="0">
                <a:latin typeface="Times New Roman" panose="02020603050405020304" pitchFamily="18" charset="0"/>
              </a:rPr>
              <a:t>တစ်ခုစတင်နိုင်ဖို့အတွက် </a:t>
            </a:r>
            <a:r>
              <a:rPr lang="en-US" dirty="0">
                <a:latin typeface="Times New Roman" panose="02020603050405020304" pitchFamily="18" charset="0"/>
                <a:cs typeface="Times New Roman" panose="02020603050405020304" pitchFamily="18" charset="0"/>
              </a:rPr>
              <a:t>sprint planning meeting </a:t>
            </a:r>
            <a:r>
              <a:rPr lang="my-MM" dirty="0">
                <a:latin typeface="Times New Roman" panose="02020603050405020304" pitchFamily="18" charset="0"/>
              </a:rPr>
              <a:t>ခေါ</a:t>
            </a:r>
            <a:r>
              <a:rPr lang="en-US" dirty="0">
                <a:latin typeface="Times New Roman" panose="02020603050405020304" pitchFamily="18" charset="0"/>
                <a:cs typeface="Times New Roman" panose="02020603050405020304" pitchFamily="18" charset="0"/>
              </a:rPr>
              <a:t>်</a:t>
            </a:r>
            <a:r>
              <a:rPr lang="my-MM" dirty="0">
                <a:latin typeface="Times New Roman" panose="02020603050405020304" pitchFamily="18" charset="0"/>
              </a:rPr>
              <a:t>ပြီး </a:t>
            </a:r>
            <a:r>
              <a:rPr lang="en-US" dirty="0">
                <a:latin typeface="Times New Roman" panose="02020603050405020304" pitchFamily="18" charset="0"/>
                <a:cs typeface="Times New Roman" panose="02020603050405020304" pitchFamily="18" charset="0"/>
              </a:rPr>
              <a:t>sprint backlog </a:t>
            </a:r>
            <a:r>
              <a:rPr lang="my-MM" dirty="0">
                <a:latin typeface="Times New Roman" panose="02020603050405020304" pitchFamily="18" charset="0"/>
              </a:rPr>
              <a:t>ကိုဖန်တီးတယ် </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development team </a:t>
            </a:r>
            <a:r>
              <a:rPr lang="my-MM" dirty="0">
                <a:latin typeface="Times New Roman" panose="02020603050405020304" pitchFamily="18" charset="0"/>
              </a:rPr>
              <a:t>က </a:t>
            </a:r>
            <a:r>
              <a:rPr lang="en-US" dirty="0">
                <a:latin typeface="Times New Roman" panose="02020603050405020304" pitchFamily="18" charset="0"/>
                <a:cs typeface="Times New Roman" panose="02020603050405020304" pitchFamily="18" charset="0"/>
              </a:rPr>
              <a:t>sprint backlog </a:t>
            </a:r>
            <a:r>
              <a:rPr lang="my-MM" dirty="0">
                <a:latin typeface="Times New Roman" panose="02020603050405020304" pitchFamily="18" charset="0"/>
              </a:rPr>
              <a:t>မှာပါဝင်တဲ့ </a:t>
            </a:r>
            <a:r>
              <a:rPr lang="en-US" dirty="0">
                <a:latin typeface="Times New Roman" panose="02020603050405020304" pitchFamily="18" charset="0"/>
                <a:cs typeface="Times New Roman" panose="02020603050405020304" pitchFamily="18" charset="0"/>
              </a:rPr>
              <a:t>user story </a:t>
            </a:r>
            <a:r>
              <a:rPr lang="my-MM" dirty="0">
                <a:latin typeface="Times New Roman" panose="02020603050405020304" pitchFamily="18" charset="0"/>
              </a:rPr>
              <a:t>တွေပေါ်မှာအခြေခံပြီး </a:t>
            </a:r>
            <a:r>
              <a:rPr lang="en-US" dirty="0">
                <a:latin typeface="Times New Roman" panose="02020603050405020304" pitchFamily="18" charset="0"/>
                <a:cs typeface="Times New Roman" panose="02020603050405020304" pitchFamily="18" charset="0"/>
              </a:rPr>
              <a:t>implementation detail </a:t>
            </a:r>
            <a:r>
              <a:rPr lang="my-MM" dirty="0">
                <a:latin typeface="Times New Roman" panose="02020603050405020304" pitchFamily="18" charset="0"/>
              </a:rPr>
              <a:t>အတွက် </a:t>
            </a:r>
            <a:r>
              <a:rPr lang="en-US" dirty="0">
                <a:latin typeface="Times New Roman" panose="02020603050405020304" pitchFamily="18" charset="0"/>
                <a:cs typeface="Times New Roman" panose="02020603050405020304" pitchFamily="18" charset="0"/>
              </a:rPr>
              <a:t>task list </a:t>
            </a:r>
            <a:r>
              <a:rPr lang="my-MM" dirty="0">
                <a:latin typeface="Times New Roman" panose="02020603050405020304" pitchFamily="18" charset="0"/>
              </a:rPr>
              <a:t>ကို တည်ဆောက်တယ် </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sprint backlog </a:t>
            </a:r>
            <a:r>
              <a:rPr lang="my-MM" dirty="0">
                <a:latin typeface="Times New Roman" panose="02020603050405020304" pitchFamily="18" charset="0"/>
              </a:rPr>
              <a:t>နဲ့ </a:t>
            </a:r>
            <a:r>
              <a:rPr lang="en-US" dirty="0">
                <a:latin typeface="Times New Roman" panose="02020603050405020304" pitchFamily="18" charset="0"/>
                <a:cs typeface="Times New Roman" panose="02020603050405020304" pitchFamily="18" charset="0"/>
              </a:rPr>
              <a:t>task list </a:t>
            </a:r>
            <a:r>
              <a:rPr lang="my-MM" dirty="0">
                <a:latin typeface="Times New Roman" panose="02020603050405020304" pitchFamily="18" charset="0"/>
              </a:rPr>
              <a:t>ကို အခြေခံပြီး လိုအပ်တဲ့ </a:t>
            </a:r>
            <a:r>
              <a:rPr lang="en-US" dirty="0">
                <a:latin typeface="Times New Roman" panose="02020603050405020304" pitchFamily="18" charset="0"/>
                <a:cs typeface="Times New Roman" panose="02020603050405020304" pitchFamily="18" charset="0"/>
              </a:rPr>
              <a:t>code </a:t>
            </a:r>
            <a:r>
              <a:rPr lang="my-MM" dirty="0">
                <a:latin typeface="Times New Roman" panose="02020603050405020304" pitchFamily="18" charset="0"/>
              </a:rPr>
              <a:t>တွေကိုစတင်ရေးသားတယ်</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7F274E1-D244-4C0B-B5A1-6222DBDAC85F}" type="slidenum">
              <a:rPr lang="en-US" smtClean="0"/>
              <a:t>9</a:t>
            </a:fld>
            <a:endParaRPr lang="en-US"/>
          </a:p>
        </p:txBody>
      </p:sp>
    </p:spTree>
    <p:extLst>
      <p:ext uri="{BB962C8B-B14F-4D97-AF65-F5344CB8AC3E}">
        <p14:creationId xmlns:p14="http://schemas.microsoft.com/office/powerpoint/2010/main" val="195673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my-MM" dirty="0"/>
              <a:t>ဒီလိုရေးသားရာမှာ </a:t>
            </a:r>
            <a:r>
              <a:rPr lang="en-US" dirty="0"/>
              <a:t>code quality </a:t>
            </a:r>
            <a:r>
              <a:rPr lang="my-MM" dirty="0"/>
              <a:t>ကောင်းစေဖို့အတွက် </a:t>
            </a:r>
            <a:r>
              <a:rPr lang="en-US" dirty="0"/>
              <a:t>code review </a:t>
            </a:r>
            <a:r>
              <a:rPr lang="my-MM" dirty="0"/>
              <a:t>နည်းစနစ်တစ်ခုဖြစ်တဲ့ </a:t>
            </a:r>
            <a:r>
              <a:rPr lang="en-US" dirty="0"/>
              <a:t>pair programming </a:t>
            </a:r>
            <a:r>
              <a:rPr lang="my-MM" dirty="0"/>
              <a:t>ကို အသုံးပြုတယ် </a:t>
            </a:r>
            <a:endParaRPr lang="en-US" dirty="0"/>
          </a:p>
          <a:p>
            <a:pPr marL="171450" indent="-171450">
              <a:buFont typeface="Arial" panose="020B0604020202020204" pitchFamily="34" charset="0"/>
              <a:buChar char="•"/>
            </a:pPr>
            <a:r>
              <a:rPr lang="my-MM" dirty="0"/>
              <a:t>တည်ဆောက်ရရှိလာတဲ့ ရလဒ်မှာတွေ့ရှိတဲ့ </a:t>
            </a:r>
            <a:r>
              <a:rPr lang="en-US" dirty="0"/>
              <a:t>bug </a:t>
            </a:r>
            <a:r>
              <a:rPr lang="my-MM" dirty="0"/>
              <a:t>နဲ့ </a:t>
            </a:r>
            <a:r>
              <a:rPr lang="en-US" dirty="0"/>
              <a:t>feature request </a:t>
            </a:r>
            <a:r>
              <a:rPr lang="my-MM" dirty="0"/>
              <a:t>တွေကို </a:t>
            </a:r>
            <a:r>
              <a:rPr lang="en-US" dirty="0"/>
              <a:t>issue tracking system </a:t>
            </a:r>
            <a:r>
              <a:rPr lang="my-MM" dirty="0"/>
              <a:t>ထဲမှာ မှတ်တမ်းတင်တယ် </a:t>
            </a:r>
            <a:endParaRPr lang="en-US" dirty="0"/>
          </a:p>
          <a:p>
            <a:pPr marL="171450" indent="-171450">
              <a:buFont typeface="Arial" panose="020B0604020202020204" pitchFamily="34" charset="0"/>
              <a:buChar char="•"/>
            </a:pPr>
            <a:r>
              <a:rPr lang="en-US" dirty="0"/>
              <a:t>project manager (</a:t>
            </a:r>
            <a:r>
              <a:rPr lang="my-MM" dirty="0"/>
              <a:t>သို့မဟုတ်) </a:t>
            </a:r>
            <a:r>
              <a:rPr lang="en-US" dirty="0"/>
              <a:t>product owner </a:t>
            </a:r>
            <a:r>
              <a:rPr lang="my-MM" dirty="0"/>
              <a:t>က </a:t>
            </a:r>
            <a:r>
              <a:rPr lang="en-US" dirty="0"/>
              <a:t>issue tracking system </a:t>
            </a:r>
            <a:r>
              <a:rPr lang="my-MM" dirty="0"/>
              <a:t>ထဲမှာ ရှိနေတဲ့ </a:t>
            </a:r>
            <a:r>
              <a:rPr lang="en-US" dirty="0"/>
              <a:t>bug </a:t>
            </a:r>
            <a:r>
              <a:rPr lang="my-MM" dirty="0"/>
              <a:t>နဲ့ </a:t>
            </a:r>
            <a:r>
              <a:rPr lang="en-US" dirty="0"/>
              <a:t>feature request </a:t>
            </a:r>
            <a:r>
              <a:rPr lang="my-MM" dirty="0"/>
              <a:t>တွေရဲ့အခြေအနေနဲ့ချိန်ဆပြီး </a:t>
            </a:r>
            <a:r>
              <a:rPr lang="en-US" dirty="0"/>
              <a:t>specification </a:t>
            </a:r>
            <a:r>
              <a:rPr lang="my-MM" dirty="0"/>
              <a:t>နဲ့ </a:t>
            </a:r>
            <a:r>
              <a:rPr lang="en-US" dirty="0"/>
              <a:t>update </a:t>
            </a:r>
            <a:r>
              <a:rPr lang="my-MM" dirty="0"/>
              <a:t>လုပ်ပါတယ် </a:t>
            </a:r>
            <a:endParaRPr lang="en-US" dirty="0"/>
          </a:p>
          <a:p>
            <a:pPr marL="171450" indent="-171450">
              <a:buFont typeface="Arial" panose="020B0604020202020204" pitchFamily="34" charset="0"/>
              <a:buChar char="•"/>
            </a:pPr>
            <a:r>
              <a:rPr lang="en-US" dirty="0"/>
              <a:t>up to date schedule </a:t>
            </a:r>
            <a:r>
              <a:rPr lang="my-MM" dirty="0"/>
              <a:t>နဲ့ချိန်ညှိပြီး </a:t>
            </a:r>
            <a:r>
              <a:rPr lang="en-US" dirty="0"/>
              <a:t>product backlog </a:t>
            </a:r>
            <a:r>
              <a:rPr lang="my-MM" dirty="0"/>
              <a:t>ကိုပြန်လည်စီစင်တယ် ပြီးတဲ့အခါ အမှတ်၄ကို ပြန်သွားပြီးနောက် </a:t>
            </a:r>
            <a:r>
              <a:rPr lang="en-US" dirty="0"/>
              <a:t>iteration </a:t>
            </a:r>
            <a:r>
              <a:rPr lang="my-MM" dirty="0"/>
              <a:t>တစ်ခုကိုပြန်လည်စတင်ပါတယ်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10</a:t>
            </a:fld>
            <a:endParaRPr lang="en-US"/>
          </a:p>
        </p:txBody>
      </p:sp>
    </p:spTree>
    <p:extLst>
      <p:ext uri="{BB962C8B-B14F-4D97-AF65-F5344CB8AC3E}">
        <p14:creationId xmlns:p14="http://schemas.microsoft.com/office/powerpoint/2010/main" val="5330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waterfall model </a:t>
            </a:r>
            <a:r>
              <a:rPr lang="my-MM" dirty="0"/>
              <a:t>မှာရှိနေတဲ့ အားနည်းချက်တွေကိုလေ့လာသုံးသပ်ပြီး ထပ်မံတီထွင်လာကြတဲ့ </a:t>
            </a:r>
            <a:r>
              <a:rPr lang="en-US" dirty="0"/>
              <a:t>processes management method </a:t>
            </a:r>
            <a:r>
              <a:rPr lang="my-MM" dirty="0"/>
              <a:t>အမျိုးမျိုးရှိတယ်။ </a:t>
            </a:r>
            <a:endParaRPr lang="en-US" dirty="0"/>
          </a:p>
          <a:p>
            <a:pPr marL="171450" indent="-171450">
              <a:buFont typeface="Arial" panose="020B0604020202020204" pitchFamily="34" charset="0"/>
              <a:buChar char="•"/>
            </a:pPr>
            <a:r>
              <a:rPr lang="en-US" dirty="0"/>
              <a:t>iteration development, incremental development, extreme programming, rapid application, feature driven development </a:t>
            </a:r>
            <a:r>
              <a:rPr lang="my-MM" dirty="0"/>
              <a:t>စသဖြင့်အမျိုးမျိုးရှိတယ်။ </a:t>
            </a:r>
            <a:endParaRPr lang="en-US" dirty="0"/>
          </a:p>
          <a:p>
            <a:pPr marL="171450" indent="-171450">
              <a:buFont typeface="Arial" panose="020B0604020202020204" pitchFamily="34" charset="0"/>
              <a:buChar char="•"/>
            </a:pPr>
            <a:r>
              <a:rPr lang="my-MM" dirty="0"/>
              <a:t>ဒီနည်းစနစ်တွေကိုစုစည်းပြီး </a:t>
            </a:r>
            <a:r>
              <a:rPr lang="en-US" dirty="0"/>
              <a:t>agile development </a:t>
            </a:r>
            <a:r>
              <a:rPr lang="my-MM" dirty="0"/>
              <a:t>လို့လည်းခေါ်တယ်။ နည်းစနစ်တစ်ခုချင်းစီမှာ ပါဝင်တဲ့ အသေးစိတ်လုပ်ငန်းစင်တွေ ကွဲပြားသွားကြပေမယ့် ရည်ရွယ်ချက်ကတော့ တူကြတယ်။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11</a:t>
            </a:fld>
            <a:endParaRPr lang="en-US"/>
          </a:p>
        </p:txBody>
      </p:sp>
    </p:spTree>
    <p:extLst>
      <p:ext uri="{BB962C8B-B14F-4D97-AF65-F5344CB8AC3E}">
        <p14:creationId xmlns:p14="http://schemas.microsoft.com/office/powerpoint/2010/main" val="401989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agile development </a:t>
            </a:r>
            <a:r>
              <a:rPr lang="my-MM" dirty="0"/>
              <a:t>ရဲ့ရည်ရွယ်ချက်တွေကတော့ ၁။ </a:t>
            </a:r>
            <a:r>
              <a:rPr lang="en-US" dirty="0"/>
              <a:t>adaptive planning </a:t>
            </a:r>
            <a:r>
              <a:rPr lang="my-MM" dirty="0"/>
              <a:t>ပုံသေသတ်မှတ်ထားခြင်းမဟုတ်ပဲ လိုအပ်သလိုပြင်လွယ်ပြောင်းလွယ်တဲ့ </a:t>
            </a:r>
            <a:r>
              <a:rPr lang="en-US" dirty="0"/>
              <a:t>plan </a:t>
            </a:r>
            <a:r>
              <a:rPr lang="my-MM" dirty="0"/>
              <a:t>ပေါ်မှာ အခြေခံနိုင်ဖို့ </a:t>
            </a:r>
            <a:endParaRPr lang="en-US" dirty="0"/>
          </a:p>
          <a:p>
            <a:pPr marL="171450" indent="-171450">
              <a:buFont typeface="Arial" panose="020B0604020202020204" pitchFamily="34" charset="0"/>
              <a:buChar char="•"/>
            </a:pPr>
            <a:r>
              <a:rPr lang="my-MM" dirty="0"/>
              <a:t>၂။ </a:t>
            </a:r>
            <a:r>
              <a:rPr lang="en-US" dirty="0"/>
              <a:t>evolutionary development - product </a:t>
            </a:r>
            <a:r>
              <a:rPr lang="my-MM" dirty="0"/>
              <a:t>တစ်ခုလုံးကို တစ်ခါတည်း တည်ဆောက်မယ့်အစား အဆင့်လိုက် တည်ဆောက်သွားနိုင်ဖို့ </a:t>
            </a:r>
            <a:endParaRPr lang="en-US" dirty="0"/>
          </a:p>
          <a:p>
            <a:pPr marL="171450" indent="-171450">
              <a:buFont typeface="Arial" panose="020B0604020202020204" pitchFamily="34" charset="0"/>
              <a:buChar char="•"/>
            </a:pPr>
            <a:r>
              <a:rPr lang="my-MM" dirty="0"/>
              <a:t>၃။ </a:t>
            </a:r>
            <a:r>
              <a:rPr lang="en-US" dirty="0"/>
              <a:t>early delivery - </a:t>
            </a:r>
            <a:r>
              <a:rPr lang="my-MM" dirty="0"/>
              <a:t>အသုံးပြုသူက </a:t>
            </a:r>
            <a:r>
              <a:rPr lang="en-US" dirty="0"/>
              <a:t>product </a:t>
            </a:r>
            <a:r>
              <a:rPr lang="my-MM" dirty="0"/>
              <a:t>တစ်ခုလုံးပြီးစီးအချောသတ်အောင် စောင့်ဖို့မလိုပဲ စောနိုင်သမျှ အစောဆုံး </a:t>
            </a:r>
            <a:r>
              <a:rPr lang="en-US" dirty="0"/>
              <a:t>product </a:t>
            </a:r>
            <a:r>
              <a:rPr lang="my-MM" dirty="0"/>
              <a:t>ကိုစတင်အသုံးပြုနိုင်ဖို့ </a:t>
            </a:r>
            <a:endParaRPr lang="en-US" dirty="0"/>
          </a:p>
          <a:p>
            <a:pPr marL="171450" indent="-171450">
              <a:buFont typeface="Arial" panose="020B0604020202020204" pitchFamily="34" charset="0"/>
              <a:buChar char="•"/>
            </a:pPr>
            <a:r>
              <a:rPr lang="my-MM" dirty="0"/>
              <a:t>၄။ </a:t>
            </a:r>
            <a:r>
              <a:rPr lang="en-US" dirty="0"/>
              <a:t>continuous improvement - software </a:t>
            </a:r>
            <a:r>
              <a:rPr lang="my-MM" dirty="0"/>
              <a:t>ရဲ့လုပ်ဆောင်ချက်နဲ့ အရည်အသွေး အဆင့်မြှင့်တင်မှုတွေကို အဆက်မပြတ်ဆောင်ရွက်သွားနိုင်ဖို့ </a:t>
            </a:r>
            <a:endParaRPr lang="en-US" dirty="0"/>
          </a:p>
          <a:p>
            <a:pPr marL="171450" indent="-171450">
              <a:buFont typeface="Arial" panose="020B0604020202020204" pitchFamily="34" charset="0"/>
              <a:buChar char="•"/>
            </a:pPr>
            <a:r>
              <a:rPr lang="my-MM" dirty="0"/>
              <a:t>၅။ </a:t>
            </a:r>
            <a:r>
              <a:rPr lang="en-US" dirty="0"/>
              <a:t>rapid and flexible response to change - requirement </a:t>
            </a:r>
            <a:r>
              <a:rPr lang="my-MM" dirty="0"/>
              <a:t>နဲ့ နည်းပညာအပြောင်းအလဲရှိလာတိုင်း လိုအပ်သလိုလက်ခံပြောင်းလဲနိုင်တဲ့ </a:t>
            </a:r>
            <a:r>
              <a:rPr lang="en-US" dirty="0"/>
              <a:t>product </a:t>
            </a:r>
            <a:r>
              <a:rPr lang="my-MM" dirty="0"/>
              <a:t>တစ်ခုဖြစ်အောင်စီမံရေးသားဖို့ တို့ပဲဖြစ်ပါတယ်</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13</a:t>
            </a:fld>
            <a:endParaRPr lang="en-US"/>
          </a:p>
        </p:txBody>
      </p:sp>
    </p:spTree>
    <p:extLst>
      <p:ext uri="{BB962C8B-B14F-4D97-AF65-F5344CB8AC3E}">
        <p14:creationId xmlns:p14="http://schemas.microsoft.com/office/powerpoint/2010/main" val="203147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scrum </a:t>
            </a:r>
            <a:r>
              <a:rPr lang="my-MM" dirty="0"/>
              <a:t>ဆိုတာ </a:t>
            </a:r>
            <a:r>
              <a:rPr lang="en-US" dirty="0"/>
              <a:t>iteration development model </a:t>
            </a:r>
            <a:r>
              <a:rPr lang="my-MM" dirty="0"/>
              <a:t>နဲ့တွဲဖက်သုံးတဲ့ </a:t>
            </a:r>
            <a:r>
              <a:rPr lang="en-US" dirty="0"/>
              <a:t>team collaboration method </a:t>
            </a:r>
            <a:r>
              <a:rPr lang="my-MM" dirty="0"/>
              <a:t>တစ်မျိုး</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14</a:t>
            </a:fld>
            <a:endParaRPr lang="en-US"/>
          </a:p>
        </p:txBody>
      </p:sp>
    </p:spTree>
    <p:extLst>
      <p:ext uri="{BB962C8B-B14F-4D97-AF65-F5344CB8AC3E}">
        <p14:creationId xmlns:p14="http://schemas.microsoft.com/office/powerpoint/2010/main" val="338702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Product owner </a:t>
            </a:r>
            <a:r>
              <a:rPr lang="my-MM" dirty="0"/>
              <a:t>ဆိုတာ </a:t>
            </a:r>
            <a:r>
              <a:rPr lang="en-US" dirty="0"/>
              <a:t>stakeholder(</a:t>
            </a:r>
            <a:r>
              <a:rPr lang="en-US" dirty="0" err="1"/>
              <a:t>customer,higher</a:t>
            </a:r>
            <a:r>
              <a:rPr lang="en-US" dirty="0"/>
              <a:t> management)</a:t>
            </a:r>
            <a:r>
              <a:rPr lang="my-MM" dirty="0"/>
              <a:t>တွေကို ကိုယ်စားပြုပြီး </a:t>
            </a:r>
            <a:r>
              <a:rPr lang="en-US" dirty="0"/>
              <a:t>product</a:t>
            </a:r>
            <a:r>
              <a:rPr lang="my-MM" dirty="0"/>
              <a:t>မှာပါဝင်ရမယ့်လုပ်ဆောင်ချက်တွေကို ဆုံးဖြတ်သူ</a:t>
            </a:r>
          </a:p>
          <a:p>
            <a:pPr marL="171450" indent="-171450">
              <a:buFont typeface="Arial" panose="020B0604020202020204" pitchFamily="34" charset="0"/>
              <a:buChar char="•"/>
            </a:pPr>
            <a:r>
              <a:rPr lang="en-US" dirty="0"/>
              <a:t>stakeholder</a:t>
            </a:r>
            <a:r>
              <a:rPr lang="my-MM" dirty="0"/>
              <a:t>တွေနဲ့ညိှနှိုင်းပြီးစကားပြောရတဲ့အပိုင်းကိုတာဝန်ယူသူလည်းဖြစ်တယ်</a:t>
            </a:r>
          </a:p>
          <a:p>
            <a:pPr marL="171450" indent="-171450">
              <a:buFont typeface="Arial" panose="020B0604020202020204" pitchFamily="34" charset="0"/>
              <a:buChar char="•"/>
            </a:pPr>
            <a:r>
              <a:rPr lang="en-US" dirty="0"/>
              <a:t>PO </a:t>
            </a:r>
            <a:r>
              <a:rPr lang="my-MM" dirty="0"/>
              <a:t>က </a:t>
            </a:r>
            <a:r>
              <a:rPr lang="en-US" dirty="0"/>
              <a:t>stakeholder</a:t>
            </a:r>
            <a:r>
              <a:rPr lang="my-MM" dirty="0"/>
              <a:t>နဲ့ </a:t>
            </a:r>
            <a:r>
              <a:rPr lang="en-US" dirty="0"/>
              <a:t>development team</a:t>
            </a:r>
            <a:r>
              <a:rPr lang="my-MM" dirty="0"/>
              <a:t>ကြားက ကြားခံဆက်သွယ်ဆောင်ရွက်ပေးသူ</a:t>
            </a:r>
          </a:p>
          <a:p>
            <a:pPr marL="171450" indent="-171450">
              <a:buFont typeface="Arial" panose="020B0604020202020204" pitchFamily="34" charset="0"/>
              <a:buChar char="•"/>
            </a:pPr>
            <a:r>
              <a:rPr lang="en-US" dirty="0"/>
              <a:t>PM </a:t>
            </a:r>
            <a:r>
              <a:rPr lang="my-MM" dirty="0"/>
              <a:t>နဲ့သဘောတရားဆင်ပေမယ့် </a:t>
            </a:r>
            <a:r>
              <a:rPr lang="en-US" dirty="0"/>
              <a:t>PM</a:t>
            </a:r>
            <a:r>
              <a:rPr lang="my-MM" dirty="0"/>
              <a:t>လို </a:t>
            </a:r>
            <a:r>
              <a:rPr lang="en-US" dirty="0"/>
              <a:t>developer</a:t>
            </a:r>
            <a:r>
              <a:rPr lang="my-MM" dirty="0"/>
              <a:t>တွေကိုဘယ်သူကဘာလုပ်ရမယ်လို့တာဝန်ခွဲဝေပေးတာတွေမလုပ်ရဘူး</a:t>
            </a:r>
          </a:p>
          <a:p>
            <a:pPr marL="171450" indent="-171450">
              <a:buFont typeface="Arial" panose="020B0604020202020204" pitchFamily="34" charset="0"/>
              <a:buChar char="•"/>
            </a:pPr>
            <a:r>
              <a:rPr lang="my-MM" dirty="0"/>
              <a:t>ပါဝင်ရမယ့် </a:t>
            </a:r>
            <a:r>
              <a:rPr lang="en-US" dirty="0"/>
              <a:t>feature(user story)</a:t>
            </a:r>
            <a:r>
              <a:rPr lang="my-MM" dirty="0"/>
              <a:t>တွေနဲ့ အဲ့ဒီ</a:t>
            </a:r>
            <a:r>
              <a:rPr lang="en-US" dirty="0"/>
              <a:t>feature</a:t>
            </a:r>
            <a:r>
              <a:rPr lang="my-MM" dirty="0"/>
              <a:t>တွေရဲ့ဦးစားပေးအဆင့်ကိုသာ စီမံဆုံးဖြတ်သူ</a:t>
            </a:r>
            <a:endParaRPr lang="en-US" dirty="0"/>
          </a:p>
        </p:txBody>
      </p:sp>
      <p:sp>
        <p:nvSpPr>
          <p:cNvPr id="4" name="Slide Number Placeholder 3"/>
          <p:cNvSpPr>
            <a:spLocks noGrp="1"/>
          </p:cNvSpPr>
          <p:nvPr>
            <p:ph type="sldNum" sz="quarter" idx="5"/>
          </p:nvPr>
        </p:nvSpPr>
        <p:spPr/>
        <p:txBody>
          <a:bodyPr/>
          <a:lstStyle/>
          <a:p>
            <a:fld id="{F7F274E1-D244-4C0B-B5A1-6222DBDAC85F}" type="slidenum">
              <a:rPr lang="en-US" smtClean="0"/>
              <a:t>15</a:t>
            </a:fld>
            <a:endParaRPr lang="en-US"/>
          </a:p>
        </p:txBody>
      </p:sp>
    </p:spTree>
    <p:extLst>
      <p:ext uri="{BB962C8B-B14F-4D97-AF65-F5344CB8AC3E}">
        <p14:creationId xmlns:p14="http://schemas.microsoft.com/office/powerpoint/2010/main" val="153143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6FF1-16C7-460C-9C64-B6BDA89290F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1FD03EFE-D260-A686-8754-31A38E6A7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E129F-3575-5921-5F48-8E248C27EA73}"/>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7BD8C837-37EF-3E5B-D85F-AF43FDC6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20263-A73B-FE8D-85D0-BBAD7C7E3F44}"/>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48844606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657E-BCB2-6DF6-CDED-CE8CEC947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51F2C-E303-CB58-6646-ABC700275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2DB62-219F-8232-F7BF-53CF56DD1274}"/>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A53C70F6-F859-E63F-01C2-D5BB1F62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BD92F-62BD-972B-BE40-17B3715D18D2}"/>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154460822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9BF44-1F4B-2DF6-0D5B-BA7D40715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07B642-11FA-E677-A272-A9DFAC23B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7C287-A208-3F0A-1BF7-2FD7688E0D0A}"/>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E31EEA8F-FECB-3492-63B9-759238E22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4724E-DC8B-2CE8-0DBF-06BBAE70FD5E}"/>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21147656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360D-C65A-687B-835E-184FF0C8E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5B8F9-F3D5-4F96-9178-0CA9E2567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5AB60-E5E0-B0F6-57B4-F6F91B77D8FF}"/>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EEA4EBC9-F552-F07E-1AEB-79793AC3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86E9F-DCFB-3906-108A-26E2338BEC5C}"/>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335249499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DD4E-1331-EB9E-9FC2-C46997C30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27761-F464-B4D2-46B1-463FEFAEB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BE8D2-1096-72D2-0739-0C22F178D291}"/>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72F24ED5-3F73-43ED-C3E4-61525A624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86D5C-FF3A-4537-9F50-BB3383710182}"/>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423920394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C8CD-02B4-709D-93FC-A7BA0C934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D568F-6BA3-F23B-2CFC-0D88B222E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0A593-6C61-9DC0-4C9E-E4FBFEB29D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2F40BB-5469-EC6F-B4D2-382F900A490C}"/>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6" name="Footer Placeholder 5">
            <a:extLst>
              <a:ext uri="{FF2B5EF4-FFF2-40B4-BE49-F238E27FC236}">
                <a16:creationId xmlns:a16="http://schemas.microsoft.com/office/drawing/2014/main" id="{416C0323-D406-8BD8-CF4A-416AF3D65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075D3-E351-4855-751F-F34BFBDFBE08}"/>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100753938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1AEF-254A-1A2C-68AE-32CD6BB91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0390C-988C-9667-AC2A-32716FA2C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24559-BE7E-3236-528E-344D99EED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069A02-D908-55D8-98F7-103B313FA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F0CD4-1188-790A-C8C8-4A5A6B035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FEA83-FAEB-D251-A939-E2250509DE5C}"/>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8" name="Footer Placeholder 7">
            <a:extLst>
              <a:ext uri="{FF2B5EF4-FFF2-40B4-BE49-F238E27FC236}">
                <a16:creationId xmlns:a16="http://schemas.microsoft.com/office/drawing/2014/main" id="{830E0E4C-5E3F-4664-CB2A-F6C3A86D8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D7A2D-3424-93F4-1522-D7D9F5C9DB4E}"/>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422307814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E43-92F9-3337-0BE9-39B9843A4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08B6C7-7F4B-39DE-B635-8B0B3A8CECEC}"/>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4" name="Footer Placeholder 3">
            <a:extLst>
              <a:ext uri="{FF2B5EF4-FFF2-40B4-BE49-F238E27FC236}">
                <a16:creationId xmlns:a16="http://schemas.microsoft.com/office/drawing/2014/main" id="{7931DA83-78DD-C95B-D291-121D84889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8AD80-8565-2F30-FE1B-2E3D8F00E4DD}"/>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22686932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85B11-6EFD-9D90-C9E1-39BE5D23EE15}"/>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3" name="Footer Placeholder 2">
            <a:extLst>
              <a:ext uri="{FF2B5EF4-FFF2-40B4-BE49-F238E27FC236}">
                <a16:creationId xmlns:a16="http://schemas.microsoft.com/office/drawing/2014/main" id="{6D1903F2-49FA-1594-547C-A8970D93A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9FF3D-34C8-DB4A-AC49-8B42CB468912}"/>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132295937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6004-BFE2-BF0B-C16A-CADF6596A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660A8-6D5D-E762-B5BF-3A7919EAC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A70036-5646-72D3-821A-80F1B7F4B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E2638-46E0-F592-4377-2E7B58372830}"/>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6" name="Footer Placeholder 5">
            <a:extLst>
              <a:ext uri="{FF2B5EF4-FFF2-40B4-BE49-F238E27FC236}">
                <a16:creationId xmlns:a16="http://schemas.microsoft.com/office/drawing/2014/main" id="{DFE68BAC-4184-F863-C936-810739B4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4CB64-09DD-EDB5-2278-6CD549BF7D32}"/>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80171366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A5B7-BF58-7755-671A-ECCF45CA9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7654D9-9C7E-041D-6940-49AC4A9AE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C195B3-E538-B56A-C84B-16CC96F83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0499F-C7FA-CAEF-3EB0-52DB97EC563A}"/>
              </a:ext>
            </a:extLst>
          </p:cNvPr>
          <p:cNvSpPr>
            <a:spLocks noGrp="1"/>
          </p:cNvSpPr>
          <p:nvPr>
            <p:ph type="dt" sz="half" idx="10"/>
          </p:nvPr>
        </p:nvSpPr>
        <p:spPr/>
        <p:txBody>
          <a:bodyPr/>
          <a:lstStyle/>
          <a:p>
            <a:fld id="{FA759B4A-BFA7-4222-8A44-1A14CE8EBB61}" type="datetimeFigureOut">
              <a:rPr lang="en-US" smtClean="0"/>
              <a:t>3/17/2023</a:t>
            </a:fld>
            <a:endParaRPr lang="en-US"/>
          </a:p>
        </p:txBody>
      </p:sp>
      <p:sp>
        <p:nvSpPr>
          <p:cNvPr id="6" name="Footer Placeholder 5">
            <a:extLst>
              <a:ext uri="{FF2B5EF4-FFF2-40B4-BE49-F238E27FC236}">
                <a16:creationId xmlns:a16="http://schemas.microsoft.com/office/drawing/2014/main" id="{6F715409-DC1E-E254-7233-A7D6DE6DA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E74EF-E57E-73AD-7491-3DF0963F2CC6}"/>
              </a:ext>
            </a:extLst>
          </p:cNvPr>
          <p:cNvSpPr>
            <a:spLocks noGrp="1"/>
          </p:cNvSpPr>
          <p:nvPr>
            <p:ph type="sldNum" sz="quarter" idx="12"/>
          </p:nvPr>
        </p:nvSpPr>
        <p:spPr/>
        <p:txBody>
          <a:bodyPr/>
          <a:lstStyle/>
          <a:p>
            <a:fld id="{841CBED9-14A6-4E1C-8C3D-7150FBEB8163}" type="slidenum">
              <a:rPr lang="en-US" smtClean="0"/>
              <a:t>‹#›</a:t>
            </a:fld>
            <a:endParaRPr lang="en-US"/>
          </a:p>
        </p:txBody>
      </p:sp>
    </p:spTree>
    <p:extLst>
      <p:ext uri="{BB962C8B-B14F-4D97-AF65-F5344CB8AC3E}">
        <p14:creationId xmlns:p14="http://schemas.microsoft.com/office/powerpoint/2010/main" val="198579955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E0BDF0-5CD3-C48E-70D6-96F16B4E9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734BD10-A412-D421-80E0-209F00836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A0D66-92CB-305C-F958-3EADCFF1C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59B4A-BFA7-4222-8A44-1A14CE8EBB61}" type="datetimeFigureOut">
              <a:rPr lang="en-US" smtClean="0"/>
              <a:t>3/17/2023</a:t>
            </a:fld>
            <a:endParaRPr lang="en-US"/>
          </a:p>
        </p:txBody>
      </p:sp>
      <p:sp>
        <p:nvSpPr>
          <p:cNvPr id="5" name="Footer Placeholder 4">
            <a:extLst>
              <a:ext uri="{FF2B5EF4-FFF2-40B4-BE49-F238E27FC236}">
                <a16:creationId xmlns:a16="http://schemas.microsoft.com/office/drawing/2014/main" id="{48F5DD9E-87E6-D2AD-0DFD-99315CA58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E71F1-0960-98CA-130F-10230E761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CBED9-14A6-4E1C-8C3D-7150FBEB8163}" type="slidenum">
              <a:rPr lang="en-US" smtClean="0"/>
              <a:t>‹#›</a:t>
            </a:fld>
            <a:endParaRPr lang="en-US"/>
          </a:p>
        </p:txBody>
      </p:sp>
    </p:spTree>
    <p:extLst>
      <p:ext uri="{BB962C8B-B14F-4D97-AF65-F5344CB8AC3E}">
        <p14:creationId xmlns:p14="http://schemas.microsoft.com/office/powerpoint/2010/main" val="3365179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BF4169-FB65-93C7-AB7B-D7C875E6A348}"/>
              </a:ext>
            </a:extLst>
          </p:cNvPr>
          <p:cNvSpPr>
            <a:spLocks noGrp="1"/>
          </p:cNvSpPr>
          <p:nvPr>
            <p:ph type="ctrTitle"/>
          </p:nvPr>
        </p:nvSpPr>
        <p:spPr>
          <a:xfrm>
            <a:off x="2644840" y="981074"/>
            <a:ext cx="6308660" cy="1364311"/>
          </a:xfrm>
        </p:spPr>
        <p:txBody>
          <a:bodyPr/>
          <a:lstStyle/>
          <a:p>
            <a:r>
              <a:rPr lang="en-US" dirty="0">
                <a:latin typeface="Times New Roman" panose="02020603050405020304" pitchFamily="18" charset="0"/>
                <a:cs typeface="Times New Roman" panose="02020603050405020304" pitchFamily="18" charset="0"/>
              </a:rPr>
              <a:t>Hello Guys!</a:t>
            </a:r>
          </a:p>
        </p:txBody>
      </p:sp>
      <p:pic>
        <p:nvPicPr>
          <p:cNvPr id="6" name="Picture 5">
            <a:extLst>
              <a:ext uri="{FF2B5EF4-FFF2-40B4-BE49-F238E27FC236}">
                <a16:creationId xmlns:a16="http://schemas.microsoft.com/office/drawing/2014/main" id="{0959660E-6C24-2D67-243F-D869FD959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0" y="2095500"/>
            <a:ext cx="3038170" cy="3038170"/>
          </a:xfrm>
          <a:prstGeom prst="rect">
            <a:avLst/>
          </a:prstGeom>
        </p:spPr>
      </p:pic>
    </p:spTree>
    <p:extLst>
      <p:ext uri="{BB962C8B-B14F-4D97-AF65-F5344CB8AC3E}">
        <p14:creationId xmlns:p14="http://schemas.microsoft.com/office/powerpoint/2010/main" val="16850617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BCC430-8700-633F-4A52-1A5913761A5C}"/>
              </a:ext>
            </a:extLst>
          </p:cNvPr>
          <p:cNvSpPr txBox="1"/>
          <p:nvPr/>
        </p:nvSpPr>
        <p:spPr>
          <a:xfrm>
            <a:off x="1217839" y="1373709"/>
            <a:ext cx="530915"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E8B83D-4BDB-7A48-C6FE-E635DEB7D374}"/>
              </a:ext>
            </a:extLst>
          </p:cNvPr>
          <p:cNvSpPr txBox="1"/>
          <p:nvPr/>
        </p:nvSpPr>
        <p:spPr>
          <a:xfrm>
            <a:off x="653045" y="2129527"/>
            <a:ext cx="10885909" cy="2893100"/>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 order to improve code quality, we use pair programming, a code review method.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bugs and feature requests found in the results of the build are recorded in the issue tracking system.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We will update specification according to situation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After adjusting with up to date schedule and rearranging product backlog, we go back to point 4 and restart an iteration.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08140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34F9A-7386-C651-8BF1-7E6D5EB5C7B6}"/>
              </a:ext>
            </a:extLst>
          </p:cNvPr>
          <p:cNvSpPr txBox="1"/>
          <p:nvPr/>
        </p:nvSpPr>
        <p:spPr>
          <a:xfrm>
            <a:off x="653045" y="856943"/>
            <a:ext cx="10885909" cy="363176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Iterative development</a:t>
            </a:r>
            <a:r>
              <a:rPr lang="en-US" sz="24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There are various processes management methods that have been developed after analyzing the weaknesses of the waterfall model.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Iteration development, incremental development, extreme programming, rapid application, feature driven development, etc. gathering these techniques is also called agile development.</a:t>
            </a:r>
          </a:p>
          <a:p>
            <a:pPr marL="457200" indent="-4572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detailed work steps involved in each method differ, but the purpose is the same.</a:t>
            </a:r>
          </a:p>
        </p:txBody>
      </p:sp>
    </p:spTree>
    <p:extLst>
      <p:ext uri="{BB962C8B-B14F-4D97-AF65-F5344CB8AC3E}">
        <p14:creationId xmlns:p14="http://schemas.microsoft.com/office/powerpoint/2010/main" val="1322680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C9AA6C-051E-F989-9D1F-4BB37901BE45}"/>
              </a:ext>
            </a:extLst>
          </p:cNvPr>
          <p:cNvPicPr>
            <a:picLocks noChangeAspect="1"/>
          </p:cNvPicPr>
          <p:nvPr/>
        </p:nvPicPr>
        <p:blipFill>
          <a:blip r:embed="rId2"/>
          <a:stretch>
            <a:fillRect/>
          </a:stretch>
        </p:blipFill>
        <p:spPr>
          <a:xfrm>
            <a:off x="2503028" y="2230513"/>
            <a:ext cx="6464524" cy="3789205"/>
          </a:xfrm>
          <a:prstGeom prst="rect">
            <a:avLst/>
          </a:prstGeom>
        </p:spPr>
      </p:pic>
      <p:sp>
        <p:nvSpPr>
          <p:cNvPr id="3" name="TextBox 2">
            <a:extLst>
              <a:ext uri="{FF2B5EF4-FFF2-40B4-BE49-F238E27FC236}">
                <a16:creationId xmlns:a16="http://schemas.microsoft.com/office/drawing/2014/main" id="{F0EF9A25-6CAC-41D9-BD3C-C363E6356DCA}"/>
              </a:ext>
            </a:extLst>
          </p:cNvPr>
          <p:cNvSpPr txBox="1"/>
          <p:nvPr/>
        </p:nvSpPr>
        <p:spPr>
          <a:xfrm>
            <a:off x="622861" y="838282"/>
            <a:ext cx="4152220"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Agile development cycle :</a:t>
            </a:r>
            <a:r>
              <a:rPr lang="en-US" sz="24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11998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CCEFB-C257-D32D-CC2B-DF1B4D21F299}"/>
              </a:ext>
            </a:extLst>
          </p:cNvPr>
          <p:cNvSpPr txBox="1"/>
          <p:nvPr/>
        </p:nvSpPr>
        <p:spPr>
          <a:xfrm>
            <a:off x="653045" y="856943"/>
            <a:ext cx="10885909" cy="4893647"/>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The objectives of agile development are </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Adaptive planning is not fixed but based on a plan that is flexible as needed.</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evolutionary development - to be able to build the product in stages instead of building it all at once</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early delivery - the user can start using the product as soon as possible without having to wait for the entire product to be finished.</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continuous improvement - to carry out continuous improvements in the function and quality of the software</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rapid and flexible response to change - requirements and to plan and write a product that can be accepted and changed whenever there is a change in technology</a:t>
            </a:r>
          </a:p>
        </p:txBody>
      </p:sp>
    </p:spTree>
    <p:extLst>
      <p:ext uri="{BB962C8B-B14F-4D97-AF65-F5344CB8AC3E}">
        <p14:creationId xmlns:p14="http://schemas.microsoft.com/office/powerpoint/2010/main" val="229074144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E2B71-CC8F-9C24-76E0-6E9BA650BE8F}"/>
              </a:ext>
            </a:extLst>
          </p:cNvPr>
          <p:cNvSpPr txBox="1"/>
          <p:nvPr/>
        </p:nvSpPr>
        <p:spPr>
          <a:xfrm>
            <a:off x="1885950" y="2638425"/>
            <a:ext cx="1057275" cy="38838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363D612-61ED-B8B3-EFBD-868C7A265919}"/>
              </a:ext>
            </a:extLst>
          </p:cNvPr>
          <p:cNvSpPr txBox="1"/>
          <p:nvPr/>
        </p:nvSpPr>
        <p:spPr>
          <a:xfrm>
            <a:off x="653045" y="465058"/>
            <a:ext cx="10885909" cy="1631216"/>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Scrum</a:t>
            </a:r>
            <a:r>
              <a:rPr lang="en-US" sz="2600" dirty="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Scrum is a team collaboration method used in conjunction with the iterative development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0F1A9354-2C3E-5A59-7CA1-4E98A834312E}"/>
              </a:ext>
            </a:extLst>
          </p:cNvPr>
          <p:cNvSpPr txBox="1"/>
          <p:nvPr/>
        </p:nvSpPr>
        <p:spPr>
          <a:xfrm>
            <a:off x="1104260" y="5556832"/>
            <a:ext cx="18389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Product owner</a:t>
            </a:r>
          </a:p>
        </p:txBody>
      </p:sp>
      <p:sp>
        <p:nvSpPr>
          <p:cNvPr id="10" name="TextBox 9">
            <a:extLst>
              <a:ext uri="{FF2B5EF4-FFF2-40B4-BE49-F238E27FC236}">
                <a16:creationId xmlns:a16="http://schemas.microsoft.com/office/drawing/2014/main" id="{29A2281F-8583-5C92-D6D8-D43772BAE70C}"/>
              </a:ext>
            </a:extLst>
          </p:cNvPr>
          <p:cNvSpPr txBox="1"/>
          <p:nvPr/>
        </p:nvSpPr>
        <p:spPr>
          <a:xfrm>
            <a:off x="4552902" y="5521241"/>
            <a:ext cx="174438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Scrum master</a:t>
            </a:r>
          </a:p>
        </p:txBody>
      </p:sp>
      <p:sp>
        <p:nvSpPr>
          <p:cNvPr id="11" name="TextBox 10">
            <a:extLst>
              <a:ext uri="{FF2B5EF4-FFF2-40B4-BE49-F238E27FC236}">
                <a16:creationId xmlns:a16="http://schemas.microsoft.com/office/drawing/2014/main" id="{DDE40989-C2C6-CA30-A67B-0E3C727F7572}"/>
              </a:ext>
            </a:extLst>
          </p:cNvPr>
          <p:cNvSpPr txBox="1"/>
          <p:nvPr/>
        </p:nvSpPr>
        <p:spPr>
          <a:xfrm>
            <a:off x="8249269" y="5556832"/>
            <a:ext cx="8077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Team</a:t>
            </a:r>
          </a:p>
        </p:txBody>
      </p:sp>
      <p:pic>
        <p:nvPicPr>
          <p:cNvPr id="12" name="Picture 11">
            <a:extLst>
              <a:ext uri="{FF2B5EF4-FFF2-40B4-BE49-F238E27FC236}">
                <a16:creationId xmlns:a16="http://schemas.microsoft.com/office/drawing/2014/main" id="{ECC1E397-AA71-49E4-1645-4172C9C1D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015" y="4002213"/>
            <a:ext cx="1519028" cy="1519028"/>
          </a:xfrm>
          <a:prstGeom prst="rect">
            <a:avLst/>
          </a:prstGeom>
        </p:spPr>
      </p:pic>
      <p:pic>
        <p:nvPicPr>
          <p:cNvPr id="13" name="Picture 12">
            <a:extLst>
              <a:ext uri="{FF2B5EF4-FFF2-40B4-BE49-F238E27FC236}">
                <a16:creationId xmlns:a16="http://schemas.microsoft.com/office/drawing/2014/main" id="{CF6F66EE-1A3C-8E55-32E0-E87985145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798" y="3754457"/>
            <a:ext cx="1881820" cy="1881820"/>
          </a:xfrm>
          <a:prstGeom prst="rect">
            <a:avLst/>
          </a:prstGeom>
        </p:spPr>
      </p:pic>
      <p:pic>
        <p:nvPicPr>
          <p:cNvPr id="14" name="Picture 13">
            <a:extLst>
              <a:ext uri="{FF2B5EF4-FFF2-40B4-BE49-F238E27FC236}">
                <a16:creationId xmlns:a16="http://schemas.microsoft.com/office/drawing/2014/main" id="{DD20A577-2F29-D05A-76B6-66F411D92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251" y="3890455"/>
            <a:ext cx="1881820" cy="1881820"/>
          </a:xfrm>
          <a:prstGeom prst="rect">
            <a:avLst/>
          </a:prstGeom>
        </p:spPr>
      </p:pic>
    </p:spTree>
    <p:extLst>
      <p:ext uri="{BB962C8B-B14F-4D97-AF65-F5344CB8AC3E}">
        <p14:creationId xmlns:p14="http://schemas.microsoft.com/office/powerpoint/2010/main" val="93698930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A646EC-A3F3-DDC3-A384-5DD165767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84" y="529867"/>
            <a:ext cx="709403" cy="709403"/>
          </a:xfrm>
          <a:prstGeom prst="rect">
            <a:avLst/>
          </a:prstGeom>
        </p:spPr>
      </p:pic>
      <p:sp>
        <p:nvSpPr>
          <p:cNvPr id="4" name="TextBox 3">
            <a:extLst>
              <a:ext uri="{FF2B5EF4-FFF2-40B4-BE49-F238E27FC236}">
                <a16:creationId xmlns:a16="http://schemas.microsoft.com/office/drawing/2014/main" id="{A0498671-EF57-B1FF-7291-ACA2F39DA62B}"/>
              </a:ext>
            </a:extLst>
          </p:cNvPr>
          <p:cNvSpPr txBox="1"/>
          <p:nvPr/>
        </p:nvSpPr>
        <p:spPr>
          <a:xfrm>
            <a:off x="552449" y="1322903"/>
            <a:ext cx="10295360" cy="455509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Product Owner </a:t>
            </a:r>
            <a:r>
              <a:rPr lang="en-US" sz="26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Product Owner represents the stakeholders (Customers, Higher Management) and decides the actions that will be included in the product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is also in charge of the part where he has to negotiate and talk with stakeholders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other words, the Product Owner is the intermediary between the Stakeholders and the Development Team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similar to the project manager of a simple team, but like a project manager, developers don't have to do what they have to do</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is the one who manages only the features (User Story) to be included and the important level of those features</a:t>
            </a:r>
          </a:p>
        </p:txBody>
      </p:sp>
    </p:spTree>
    <p:extLst>
      <p:ext uri="{BB962C8B-B14F-4D97-AF65-F5344CB8AC3E}">
        <p14:creationId xmlns:p14="http://schemas.microsoft.com/office/powerpoint/2010/main" val="10069660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72B8DD-5E52-5D46-29A5-A1D2BEB87F7B}"/>
              </a:ext>
            </a:extLst>
          </p:cNvPr>
          <p:cNvSpPr txBox="1"/>
          <p:nvPr/>
        </p:nvSpPr>
        <p:spPr>
          <a:xfrm>
            <a:off x="443474" y="1408628"/>
            <a:ext cx="10295360" cy="3077766"/>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Developer team </a:t>
            </a:r>
            <a:r>
              <a:rPr lang="en-US" sz="26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Development Team is the people who will actually write the software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it different from ordinary teams is that the responsibilities of the members of the development team are not decided by the Product Owner or Scrum Master,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it is a self-organized team that decides and takes responsibility on their own</a:t>
            </a:r>
          </a:p>
        </p:txBody>
      </p:sp>
      <p:pic>
        <p:nvPicPr>
          <p:cNvPr id="5" name="Picture 4">
            <a:extLst>
              <a:ext uri="{FF2B5EF4-FFF2-40B4-BE49-F238E27FC236}">
                <a16:creationId xmlns:a16="http://schemas.microsoft.com/office/drawing/2014/main" id="{C22D75F9-1AFD-0B09-8BF0-3DD8B7674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76" y="492425"/>
            <a:ext cx="822149" cy="822149"/>
          </a:xfrm>
          <a:prstGeom prst="rect">
            <a:avLst/>
          </a:prstGeom>
        </p:spPr>
      </p:pic>
    </p:spTree>
    <p:extLst>
      <p:ext uri="{BB962C8B-B14F-4D97-AF65-F5344CB8AC3E}">
        <p14:creationId xmlns:p14="http://schemas.microsoft.com/office/powerpoint/2010/main" val="77897979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4B3974-6747-DA85-06B9-DC18D1946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26" y="431425"/>
            <a:ext cx="890026" cy="890026"/>
          </a:xfrm>
          <a:prstGeom prst="rect">
            <a:avLst/>
          </a:prstGeom>
        </p:spPr>
      </p:pic>
      <p:sp>
        <p:nvSpPr>
          <p:cNvPr id="4" name="TextBox 3">
            <a:extLst>
              <a:ext uri="{FF2B5EF4-FFF2-40B4-BE49-F238E27FC236}">
                <a16:creationId xmlns:a16="http://schemas.microsoft.com/office/drawing/2014/main" id="{BB3DA9BA-FB73-98E4-79AF-D663383DE9A1}"/>
              </a:ext>
            </a:extLst>
          </p:cNvPr>
          <p:cNvSpPr txBox="1"/>
          <p:nvPr/>
        </p:nvSpPr>
        <p:spPr>
          <a:xfrm>
            <a:off x="463726" y="1456253"/>
            <a:ext cx="10295360" cy="381642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Scrum master </a:t>
            </a:r>
            <a:r>
              <a:rPr lang="en-US" sz="26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responsibility of the scrum master is to ensure that the development team follows scrum practices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person who cannot comply (or whether there are sufficient reasons for not complying) will analyze the factors and process the cases necessary to be able to fully comply with Scrum practices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Lead scrum meetings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necessary scrum training can be provided</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guide and encourage developers to take responsibility themselves</a:t>
            </a:r>
          </a:p>
        </p:txBody>
      </p:sp>
    </p:spTree>
    <p:extLst>
      <p:ext uri="{BB962C8B-B14F-4D97-AF65-F5344CB8AC3E}">
        <p14:creationId xmlns:p14="http://schemas.microsoft.com/office/powerpoint/2010/main" val="24658598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9A40FC-5383-907A-409F-A42349CB2978}"/>
              </a:ext>
            </a:extLst>
          </p:cNvPr>
          <p:cNvSpPr txBox="1"/>
          <p:nvPr/>
        </p:nvSpPr>
        <p:spPr>
          <a:xfrm>
            <a:off x="653045" y="465058"/>
            <a:ext cx="10885909" cy="31085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a:t>
            </a:r>
            <a:r>
              <a:rPr lang="en-US" sz="2600" dirty="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400" dirty="0">
                <a:solidFill>
                  <a:srgbClr val="202124"/>
                </a:solidFill>
                <a:latin typeface="Times New Roman" panose="02020603050405020304" pitchFamily="18" charset="0"/>
                <a:cs typeface="Times New Roman" panose="02020603050405020304" pitchFamily="18" charset="0"/>
              </a:rPr>
              <a:t>The most important thing in scrum technique is sprint</a:t>
            </a:r>
          </a:p>
          <a:p>
            <a:pPr marL="342900" indent="-342900">
              <a:buFont typeface="Arial" panose="020B0604020202020204" pitchFamily="34" charset="0"/>
              <a:buChar char="•"/>
            </a:pPr>
            <a:r>
              <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 sprint is defin</a:t>
            </a:r>
            <a:r>
              <a:rPr lang="en-US" altLang="en-US" sz="2400" dirty="0">
                <a:solidFill>
                  <a:srgbClr val="202124"/>
                </a:solidFill>
                <a:latin typeface="Times New Roman" panose="02020603050405020304" pitchFamily="18" charset="0"/>
                <a:cs typeface="Times New Roman" panose="02020603050405020304" pitchFamily="18" charset="0"/>
              </a:rPr>
              <a:t>ed as a time limit within which an activity (or some activities) can be completed to a usable level</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limit is different from team to team</a:t>
            </a:r>
            <a:endPar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week or 2 weeks</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2 weeks is most suitable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A1F2B3-EF23-EBC1-23A0-7CC018F9C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41236"/>
            <a:ext cx="1969100" cy="1969100"/>
          </a:xfrm>
          <a:prstGeom prst="rect">
            <a:avLst/>
          </a:prstGeom>
        </p:spPr>
      </p:pic>
    </p:spTree>
    <p:extLst>
      <p:ext uri="{BB962C8B-B14F-4D97-AF65-F5344CB8AC3E}">
        <p14:creationId xmlns:p14="http://schemas.microsoft.com/office/powerpoint/2010/main" val="102306186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C5F1C-A289-CC06-8182-F30932227AB2}"/>
              </a:ext>
            </a:extLst>
          </p:cNvPr>
          <p:cNvSpPr txBox="1"/>
          <p:nvPr/>
        </p:nvSpPr>
        <p:spPr>
          <a:xfrm>
            <a:off x="653045" y="1572413"/>
            <a:ext cx="10885909" cy="4862870"/>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 meeting</a:t>
            </a:r>
            <a:r>
              <a:rPr lang="en-US" sz="2600" dirty="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When a sprint is about to start, a sprint meeting involving the entire team is held</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At the spring meeting, we have to coordinate to build a sprint backlog.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spring backlog is a list of features that will be completed within a specified period of time.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They must complete the features in the specified backlog within the specified period.</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After a sprint, at least one feature should be created</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feature must come to a state where it can actually be released</a:t>
            </a:r>
          </a:p>
          <a:p>
            <a:pPr marL="342900" indent="-342900">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7373869-82CD-A3FA-A2C9-895773B7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45" y="422717"/>
            <a:ext cx="1026668" cy="1026668"/>
          </a:xfrm>
          <a:prstGeom prst="rect">
            <a:avLst/>
          </a:prstGeom>
        </p:spPr>
      </p:pic>
    </p:spTree>
    <p:extLst>
      <p:ext uri="{BB962C8B-B14F-4D97-AF65-F5344CB8AC3E}">
        <p14:creationId xmlns:p14="http://schemas.microsoft.com/office/powerpoint/2010/main" val="34133910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1DEC-4352-AA68-F213-4068472DE6FF}"/>
              </a:ext>
            </a:extLst>
          </p:cNvPr>
          <p:cNvSpPr>
            <a:spLocks noGrp="1"/>
          </p:cNvSpPr>
          <p:nvPr>
            <p:ph type="ctrTitle"/>
          </p:nvPr>
        </p:nvSpPr>
        <p:spPr>
          <a:xfrm>
            <a:off x="1524000" y="889098"/>
            <a:ext cx="9144000" cy="2387600"/>
          </a:xfrm>
        </p:spPr>
        <p:txBody>
          <a:bodyPr>
            <a:normAutofit/>
          </a:bodyPr>
          <a:lstStyle/>
          <a:p>
            <a:r>
              <a:rPr lang="en-US" dirty="0">
                <a:latin typeface="Times New Roman (Heading)"/>
              </a:rPr>
              <a:t>Differences between Waterfall and Agile</a:t>
            </a:r>
          </a:p>
        </p:txBody>
      </p:sp>
      <p:sp>
        <p:nvSpPr>
          <p:cNvPr id="3" name="Subtitle 2">
            <a:extLst>
              <a:ext uri="{FF2B5EF4-FFF2-40B4-BE49-F238E27FC236}">
                <a16:creationId xmlns:a16="http://schemas.microsoft.com/office/drawing/2014/main" id="{39A51A77-F01B-0799-B89F-03A1D1F7811B}"/>
              </a:ext>
            </a:extLst>
          </p:cNvPr>
          <p:cNvSpPr>
            <a:spLocks noGrp="1"/>
          </p:cNvSpPr>
          <p:nvPr>
            <p:ph type="subTitle" idx="1"/>
          </p:nvPr>
        </p:nvSpPr>
        <p:spPr>
          <a:xfrm>
            <a:off x="2466392" y="5729417"/>
            <a:ext cx="9144000" cy="1655762"/>
          </a:xfrm>
        </p:spPr>
        <p:txBody>
          <a:bodyPr>
            <a:normAutofit/>
          </a:bodyPr>
          <a:lstStyle/>
          <a:p>
            <a:pPr marL="342900" indent="-342900" algn="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Presented by Myo Min Aung</a:t>
            </a:r>
          </a:p>
        </p:txBody>
      </p:sp>
    </p:spTree>
    <p:extLst>
      <p:ext uri="{BB962C8B-B14F-4D97-AF65-F5344CB8AC3E}">
        <p14:creationId xmlns:p14="http://schemas.microsoft.com/office/powerpoint/2010/main" val="125242417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DC652-D4A9-7FAD-3119-5798B7D73E4A}"/>
              </a:ext>
            </a:extLst>
          </p:cNvPr>
          <p:cNvSpPr txBox="1"/>
          <p:nvPr/>
        </p:nvSpPr>
        <p:spPr>
          <a:xfrm>
            <a:off x="653045" y="465058"/>
            <a:ext cx="10885909" cy="2893100"/>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Different types of scrum meeting</a:t>
            </a:r>
            <a:r>
              <a:rPr lang="en-US" sz="2600" dirty="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Sprint planning meeting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Daily scrum meeting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Sprint review meeting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Sprint retrospective meeting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Backlog refinement meeting</a:t>
            </a:r>
          </a:p>
        </p:txBody>
      </p:sp>
    </p:spTree>
    <p:extLst>
      <p:ext uri="{BB962C8B-B14F-4D97-AF65-F5344CB8AC3E}">
        <p14:creationId xmlns:p14="http://schemas.microsoft.com/office/powerpoint/2010/main" val="228053780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3D895D-3CE4-A5AB-5A33-53B65CDC8EE2}"/>
              </a:ext>
            </a:extLst>
          </p:cNvPr>
          <p:cNvSpPr txBox="1"/>
          <p:nvPr/>
        </p:nvSpPr>
        <p:spPr>
          <a:xfrm>
            <a:off x="653045" y="465058"/>
            <a:ext cx="10885909" cy="3847207"/>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 planning meeting :</a:t>
            </a:r>
          </a:p>
          <a:p>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 sprint is about to start, a sprint planning meeting is held</a:t>
            </a:r>
            <a:endPar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meeting, we decide what to do during the specified sprint</a:t>
            </a:r>
            <a:endParaRPr lang="en-US" altLang="en-US" sz="24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Usually, in the first part of the sprint planning meeting, we decide on the expected result when the sprint is over.</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second part of meeting, we select features that will be implemented to produce the specified result</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sprint backlog </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team continues to discuss the details of the implementation plan</a:t>
            </a:r>
          </a:p>
        </p:txBody>
      </p:sp>
      <p:pic>
        <p:nvPicPr>
          <p:cNvPr id="5" name="Picture 4">
            <a:extLst>
              <a:ext uri="{FF2B5EF4-FFF2-40B4-BE49-F238E27FC236}">
                <a16:creationId xmlns:a16="http://schemas.microsoft.com/office/drawing/2014/main" id="{5F2605F8-E0E8-0057-9E2E-B077117F1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8298" y="4779504"/>
            <a:ext cx="2060158" cy="1513181"/>
          </a:xfrm>
          <a:prstGeom prst="rect">
            <a:avLst/>
          </a:prstGeom>
        </p:spPr>
      </p:pic>
    </p:spTree>
    <p:extLst>
      <p:ext uri="{BB962C8B-B14F-4D97-AF65-F5344CB8AC3E}">
        <p14:creationId xmlns:p14="http://schemas.microsoft.com/office/powerpoint/2010/main" val="390940972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6464D-0EBF-30AF-71B5-2D13D4DCF05B}"/>
              </a:ext>
            </a:extLst>
          </p:cNvPr>
          <p:cNvSpPr txBox="1"/>
          <p:nvPr/>
        </p:nvSpPr>
        <p:spPr>
          <a:xfrm>
            <a:off x="823867" y="1402107"/>
            <a:ext cx="10885909" cy="3847207"/>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Daily scrum meeting :</a:t>
            </a:r>
          </a:p>
          <a:p>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soon as a sprint starts, the daily scrum meeting is held.</a:t>
            </a:r>
            <a:endParaRPr lang="en-US"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doesn't have to be long. </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 minutes is enough. </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don't have to sit and talk. </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stand and discuss casually, but you need to set a fixed time and place.</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one can't participate for various reasons, don't wait</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meeting starts regularly at the set time </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scrum master is responsible for coordinating meeting</a:t>
            </a:r>
          </a:p>
        </p:txBody>
      </p:sp>
    </p:spTree>
    <p:extLst>
      <p:ext uri="{BB962C8B-B14F-4D97-AF65-F5344CB8AC3E}">
        <p14:creationId xmlns:p14="http://schemas.microsoft.com/office/powerpoint/2010/main" val="131111431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6197C-BFAE-148C-A6EA-078BFACDD2B3}"/>
              </a:ext>
            </a:extLst>
          </p:cNvPr>
          <p:cNvSpPr txBox="1"/>
          <p:nvPr/>
        </p:nvSpPr>
        <p:spPr>
          <a:xfrm>
            <a:off x="735583" y="3759162"/>
            <a:ext cx="10885909" cy="2739211"/>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3 points on DSM :</a:t>
            </a:r>
          </a:p>
          <a:p>
            <a:endParaRPr lang="en-US" sz="26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daily scrum meeting, we have to focus on 3 points.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achieve expectations set in sprint planning meeting, we need to focus on 3 points: what did we do yesterday? what will we continue to do today? what difficulties are there?</a:t>
            </a:r>
          </a:p>
          <a:p>
            <a:pPr marL="342900" indent="-342900">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DA145E-47EB-42BB-38AD-DB4994AC6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104" y="158620"/>
            <a:ext cx="4764173" cy="3270380"/>
          </a:xfrm>
          <a:prstGeom prst="rect">
            <a:avLst/>
          </a:prstGeom>
        </p:spPr>
      </p:pic>
    </p:spTree>
    <p:extLst>
      <p:ext uri="{BB962C8B-B14F-4D97-AF65-F5344CB8AC3E}">
        <p14:creationId xmlns:p14="http://schemas.microsoft.com/office/powerpoint/2010/main" val="202854104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D86B3-F3CF-FE54-3FE0-CB2DD99B4DCF}"/>
              </a:ext>
            </a:extLst>
          </p:cNvPr>
          <p:cNvSpPr txBox="1"/>
          <p:nvPr/>
        </p:nvSpPr>
        <p:spPr>
          <a:xfrm>
            <a:off x="653045" y="465058"/>
            <a:ext cx="10885909" cy="3477875"/>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 review meeting :</a:t>
            </a:r>
          </a:p>
          <a:p>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deadline for a sprint has been reached, whether all tasks have been completed or not, a sprint review meeting is held</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sprint review meeting also includes 2 parts.</a:t>
            </a:r>
            <a:endParaRPr lang="en-US"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had to review what was left without success.</a:t>
            </a: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that, I had to show a demo of the successfully completed features </a:t>
            </a:r>
            <a:endParaRPr lang="en-US"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next part, we were given the comments of all the developers about the last sprint.</a:t>
            </a:r>
          </a:p>
        </p:txBody>
      </p:sp>
    </p:spTree>
    <p:extLst>
      <p:ext uri="{BB962C8B-B14F-4D97-AF65-F5344CB8AC3E}">
        <p14:creationId xmlns:p14="http://schemas.microsoft.com/office/powerpoint/2010/main" val="311995340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CAA5B-D557-B8F8-D5DF-F7FCCC26F4F3}"/>
              </a:ext>
            </a:extLst>
          </p:cNvPr>
          <p:cNvSpPr txBox="1"/>
          <p:nvPr/>
        </p:nvSpPr>
        <p:spPr>
          <a:xfrm>
            <a:off x="653045" y="1945726"/>
            <a:ext cx="10885909" cy="4585871"/>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Product backlog :</a:t>
            </a:r>
          </a:p>
          <a:p>
            <a:endParaRPr lang="en-US" sz="26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backlog is a collection of user stories that must be done to complete the entire software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person responsible for the product backlog is the product owner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user stories in the product backlog are actually the user stories in the specification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What's special is that when writing user stories in the specification, you have to write them completely, but when you get to the backlog, you may write them as concisely as possible.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the product owner determines the importance of user stories included in the product backlog</a:t>
            </a:r>
          </a:p>
        </p:txBody>
      </p:sp>
      <p:pic>
        <p:nvPicPr>
          <p:cNvPr id="9" name="Picture 8">
            <a:extLst>
              <a:ext uri="{FF2B5EF4-FFF2-40B4-BE49-F238E27FC236}">
                <a16:creationId xmlns:a16="http://schemas.microsoft.com/office/drawing/2014/main" id="{4C80D673-4D05-CA5F-D109-403BFD689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45" y="541175"/>
            <a:ext cx="1007875" cy="1007875"/>
          </a:xfrm>
          <a:prstGeom prst="rect">
            <a:avLst/>
          </a:prstGeom>
        </p:spPr>
      </p:pic>
    </p:spTree>
    <p:extLst>
      <p:ext uri="{BB962C8B-B14F-4D97-AF65-F5344CB8AC3E}">
        <p14:creationId xmlns:p14="http://schemas.microsoft.com/office/powerpoint/2010/main" val="111022407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4E204-B1B5-38E1-23C3-2900F89D33EC}"/>
              </a:ext>
            </a:extLst>
          </p:cNvPr>
          <p:cNvSpPr txBox="1"/>
          <p:nvPr/>
        </p:nvSpPr>
        <p:spPr>
          <a:xfrm>
            <a:off x="502318" y="2098312"/>
            <a:ext cx="10885909" cy="1631216"/>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 backlog :</a:t>
            </a:r>
          </a:p>
          <a:p>
            <a:endParaRPr lang="en-US" sz="26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spring backlog is a list of features (user stories) that are about to start and will be implemented from the Product backlog.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31FDAD-F85E-700F-96EE-6F8CEDC6C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25" y="978159"/>
            <a:ext cx="1026062" cy="1026062"/>
          </a:xfrm>
          <a:prstGeom prst="rect">
            <a:avLst/>
          </a:prstGeom>
        </p:spPr>
      </p:pic>
    </p:spTree>
    <p:extLst>
      <p:ext uri="{BB962C8B-B14F-4D97-AF65-F5344CB8AC3E}">
        <p14:creationId xmlns:p14="http://schemas.microsoft.com/office/powerpoint/2010/main" val="128302961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8BF0A-835B-9378-E58F-BFECAFC1B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56" y="1722818"/>
            <a:ext cx="7619048" cy="4009524"/>
          </a:xfrm>
          <a:prstGeom prst="rect">
            <a:avLst/>
          </a:prstGeom>
        </p:spPr>
      </p:pic>
    </p:spTree>
    <p:extLst>
      <p:ext uri="{BB962C8B-B14F-4D97-AF65-F5344CB8AC3E}">
        <p14:creationId xmlns:p14="http://schemas.microsoft.com/office/powerpoint/2010/main" val="96773217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F9D31D-41B7-5188-86E9-1B80D2156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195942"/>
            <a:ext cx="11040985" cy="6288833"/>
          </a:xfrm>
          <a:prstGeom prst="rect">
            <a:avLst/>
          </a:prstGeom>
        </p:spPr>
      </p:pic>
    </p:spTree>
    <p:extLst>
      <p:ext uri="{BB962C8B-B14F-4D97-AF65-F5344CB8AC3E}">
        <p14:creationId xmlns:p14="http://schemas.microsoft.com/office/powerpoint/2010/main" val="304076775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F321E-0014-E969-1955-2C7D8BF8063D}"/>
              </a:ext>
            </a:extLst>
          </p:cNvPr>
          <p:cNvSpPr txBox="1"/>
          <p:nvPr/>
        </p:nvSpPr>
        <p:spPr>
          <a:xfrm>
            <a:off x="576963" y="2312916"/>
            <a:ext cx="10885909" cy="3847207"/>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Sprint backlog :</a:t>
            </a:r>
          </a:p>
          <a:p>
            <a:endParaRPr lang="en-US" sz="26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All issues to be done by a scrum team are based on those user stories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necessary points have been decided in the sprint planning meeting, the development team can select and move the user stories from the product backlog to the sprint backlog in order to implement them as expected.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During the sprint, they will focus on user stories from the sprint backlog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Once the sprint starts, basically no new user stories are added to the sprint backlog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it is necessary to add it, only the developers themselves can be allowed to add it, not the product owner and other people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73236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588DF74-27D2-4D0E-52F5-65E45C7B4FCD}"/>
              </a:ext>
            </a:extLst>
          </p:cNvPr>
          <p:cNvGrpSpPr/>
          <p:nvPr/>
        </p:nvGrpSpPr>
        <p:grpSpPr>
          <a:xfrm>
            <a:off x="2227827" y="2729693"/>
            <a:ext cx="7912117" cy="2260192"/>
            <a:chOff x="1275327" y="3205943"/>
            <a:chExt cx="7912117" cy="2260192"/>
          </a:xfrm>
        </p:grpSpPr>
        <p:sp>
          <p:nvSpPr>
            <p:cNvPr id="2" name="Rectangle 1">
              <a:extLst>
                <a:ext uri="{FF2B5EF4-FFF2-40B4-BE49-F238E27FC236}">
                  <a16:creationId xmlns:a16="http://schemas.microsoft.com/office/drawing/2014/main" id="{9BC0D072-C894-EF1B-CD5B-F0AD63A09261}"/>
                </a:ext>
              </a:extLst>
            </p:cNvPr>
            <p:cNvSpPr/>
            <p:nvPr/>
          </p:nvSpPr>
          <p:spPr>
            <a:xfrm>
              <a:off x="6230134" y="4480525"/>
              <a:ext cx="1156996"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Review</a:t>
              </a:r>
            </a:p>
          </p:txBody>
        </p:sp>
        <p:sp>
          <p:nvSpPr>
            <p:cNvPr id="3" name="Rectangle 2">
              <a:extLst>
                <a:ext uri="{FF2B5EF4-FFF2-40B4-BE49-F238E27FC236}">
                  <a16:creationId xmlns:a16="http://schemas.microsoft.com/office/drawing/2014/main" id="{BB6773DB-40D4-8FA7-4AE2-FD286BACAFD6}"/>
                </a:ext>
              </a:extLst>
            </p:cNvPr>
            <p:cNvSpPr/>
            <p:nvPr/>
          </p:nvSpPr>
          <p:spPr>
            <a:xfrm>
              <a:off x="2904930" y="3688501"/>
              <a:ext cx="1156996"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Build</a:t>
              </a:r>
            </a:p>
          </p:txBody>
        </p:sp>
        <p:sp>
          <p:nvSpPr>
            <p:cNvPr id="4" name="Rectangle 3">
              <a:extLst>
                <a:ext uri="{FF2B5EF4-FFF2-40B4-BE49-F238E27FC236}">
                  <a16:creationId xmlns:a16="http://schemas.microsoft.com/office/drawing/2014/main" id="{9C405F86-29E4-AC39-CFB2-65BE2194B327}"/>
                </a:ext>
              </a:extLst>
            </p:cNvPr>
            <p:cNvSpPr/>
            <p:nvPr/>
          </p:nvSpPr>
          <p:spPr>
            <a:xfrm>
              <a:off x="4534875" y="4018860"/>
              <a:ext cx="1156996"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Test</a:t>
              </a:r>
            </a:p>
          </p:txBody>
        </p:sp>
        <p:sp>
          <p:nvSpPr>
            <p:cNvPr id="5" name="Rectangle 4">
              <a:extLst>
                <a:ext uri="{FF2B5EF4-FFF2-40B4-BE49-F238E27FC236}">
                  <a16:creationId xmlns:a16="http://schemas.microsoft.com/office/drawing/2014/main" id="{87978746-F178-1704-4EFB-2B20993B0765}"/>
                </a:ext>
              </a:extLst>
            </p:cNvPr>
            <p:cNvSpPr/>
            <p:nvPr/>
          </p:nvSpPr>
          <p:spPr>
            <a:xfrm>
              <a:off x="1275327" y="3205943"/>
              <a:ext cx="1156996"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Plan</a:t>
              </a:r>
            </a:p>
          </p:txBody>
        </p:sp>
        <p:sp>
          <p:nvSpPr>
            <p:cNvPr id="6" name="Rectangle 5">
              <a:extLst>
                <a:ext uri="{FF2B5EF4-FFF2-40B4-BE49-F238E27FC236}">
                  <a16:creationId xmlns:a16="http://schemas.microsoft.com/office/drawing/2014/main" id="{703ED63E-7190-A379-4B8C-40ED4E09DFD3}"/>
                </a:ext>
              </a:extLst>
            </p:cNvPr>
            <p:cNvSpPr/>
            <p:nvPr/>
          </p:nvSpPr>
          <p:spPr>
            <a:xfrm>
              <a:off x="8030448" y="5004470"/>
              <a:ext cx="1156996"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Deploy</a:t>
              </a:r>
            </a:p>
          </p:txBody>
        </p:sp>
      </p:grpSp>
      <p:sp>
        <p:nvSpPr>
          <p:cNvPr id="7" name="TextBox 6">
            <a:extLst>
              <a:ext uri="{FF2B5EF4-FFF2-40B4-BE49-F238E27FC236}">
                <a16:creationId xmlns:a16="http://schemas.microsoft.com/office/drawing/2014/main" id="{D8AB71CF-7251-B9CD-DFB7-2AA1BBE18155}"/>
              </a:ext>
            </a:extLst>
          </p:cNvPr>
          <p:cNvSpPr txBox="1"/>
          <p:nvPr/>
        </p:nvSpPr>
        <p:spPr>
          <a:xfrm>
            <a:off x="3623059" y="493551"/>
            <a:ext cx="4317292"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Revision of waterfall model</a:t>
            </a:r>
          </a:p>
        </p:txBody>
      </p:sp>
    </p:spTree>
    <p:extLst>
      <p:ext uri="{BB962C8B-B14F-4D97-AF65-F5344CB8AC3E}">
        <p14:creationId xmlns:p14="http://schemas.microsoft.com/office/powerpoint/2010/main" val="389774378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F3C306-F4F9-E617-DDC6-3FAFE83EA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023" y="1418250"/>
            <a:ext cx="2481637" cy="2481637"/>
          </a:xfrm>
          <a:prstGeom prst="rect">
            <a:avLst/>
          </a:prstGeom>
        </p:spPr>
      </p:pic>
      <p:sp>
        <p:nvSpPr>
          <p:cNvPr id="10" name="Google Shape;524;p33">
            <a:extLst>
              <a:ext uri="{FF2B5EF4-FFF2-40B4-BE49-F238E27FC236}">
                <a16:creationId xmlns:a16="http://schemas.microsoft.com/office/drawing/2014/main" id="{0C5B4476-625B-8AF6-B4AA-C963F759265E}"/>
              </a:ext>
            </a:extLst>
          </p:cNvPr>
          <p:cNvSpPr txBox="1">
            <a:spLocks/>
          </p:cNvSpPr>
          <p:nvPr/>
        </p:nvSpPr>
        <p:spPr>
          <a:xfrm>
            <a:off x="3662432" y="3743438"/>
            <a:ext cx="4091306" cy="11598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dirty="0">
                <a:solidFill>
                  <a:schemeClr val="accent5"/>
                </a:solidFill>
              </a:rPr>
              <a:t>Any Question?</a:t>
            </a:r>
          </a:p>
        </p:txBody>
      </p:sp>
    </p:spTree>
    <p:extLst>
      <p:ext uri="{BB962C8B-B14F-4D97-AF65-F5344CB8AC3E}">
        <p14:creationId xmlns:p14="http://schemas.microsoft.com/office/powerpoint/2010/main" val="28260744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17170-8FCD-AF01-C85B-8777AB4DD9F5}"/>
              </a:ext>
            </a:extLst>
          </p:cNvPr>
          <p:cNvSpPr txBox="1"/>
          <p:nvPr/>
        </p:nvSpPr>
        <p:spPr>
          <a:xfrm>
            <a:off x="1735255" y="1890117"/>
            <a:ext cx="8721490" cy="3077766"/>
          </a:xfrm>
          <a:prstGeom prst="rect">
            <a:avLst/>
          </a:prstGeom>
          <a:noFill/>
        </p:spPr>
        <p:txBody>
          <a:bodyPr wrap="none" rtlCol="0">
            <a:spAutoFit/>
          </a:bodyPr>
          <a:lstStyle/>
          <a:p>
            <a:r>
              <a:rPr lang="en-US" sz="2600" dirty="0">
                <a:latin typeface="Times New Roman" panose="02020603050405020304" pitchFamily="18" charset="0"/>
                <a:cs typeface="Times New Roman" panose="02020603050405020304" pitchFamily="18" charset="0"/>
              </a:rPr>
              <a:t>Definition of waterfall model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kind of Development Process Management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method of software development processes step by step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we need to draw up a detailed Requirement Specifications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requirement specifications, start System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design, go to coding</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coding, releasing product ; continue to Testing</a:t>
            </a:r>
          </a:p>
        </p:txBody>
      </p:sp>
      <p:sp>
        <p:nvSpPr>
          <p:cNvPr id="3" name="TextBox 2">
            <a:extLst>
              <a:ext uri="{FF2B5EF4-FFF2-40B4-BE49-F238E27FC236}">
                <a16:creationId xmlns:a16="http://schemas.microsoft.com/office/drawing/2014/main" id="{84A1933E-96AF-3D0F-B3AB-0F79FA2497B7}"/>
              </a:ext>
            </a:extLst>
          </p:cNvPr>
          <p:cNvSpPr txBox="1"/>
          <p:nvPr/>
        </p:nvSpPr>
        <p:spPr>
          <a:xfrm>
            <a:off x="223935" y="406127"/>
            <a:ext cx="344442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Waterfall model</a:t>
            </a:r>
          </a:p>
        </p:txBody>
      </p:sp>
    </p:spTree>
    <p:extLst>
      <p:ext uri="{BB962C8B-B14F-4D97-AF65-F5344CB8AC3E}">
        <p14:creationId xmlns:p14="http://schemas.microsoft.com/office/powerpoint/2010/main" val="21007841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CA22A8-3E46-DC89-FEA4-F4A26F3C6F3B}"/>
              </a:ext>
            </a:extLst>
          </p:cNvPr>
          <p:cNvSpPr txBox="1"/>
          <p:nvPr/>
        </p:nvSpPr>
        <p:spPr>
          <a:xfrm>
            <a:off x="1096541" y="3960733"/>
            <a:ext cx="10295360" cy="1969770"/>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Exception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reality, it’s hard to get accurate specifications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who will actually use it – will not be able to decide whether it’s the desired result or not by looking at specifications</a:t>
            </a:r>
          </a:p>
        </p:txBody>
      </p:sp>
      <p:sp>
        <p:nvSpPr>
          <p:cNvPr id="4" name="TextBox 3">
            <a:extLst>
              <a:ext uri="{FF2B5EF4-FFF2-40B4-BE49-F238E27FC236}">
                <a16:creationId xmlns:a16="http://schemas.microsoft.com/office/drawing/2014/main" id="{D43788AB-BCA9-83C3-8C3B-CA7A3024B05B}"/>
              </a:ext>
            </a:extLst>
          </p:cNvPr>
          <p:cNvSpPr txBox="1"/>
          <p:nvPr/>
        </p:nvSpPr>
        <p:spPr>
          <a:xfrm>
            <a:off x="1096541" y="720566"/>
            <a:ext cx="9475671" cy="2708434"/>
          </a:xfrm>
          <a:prstGeom prst="rect">
            <a:avLst/>
          </a:prstGeom>
          <a:noFill/>
        </p:spPr>
        <p:txBody>
          <a:bodyPr wrap="none" rtlCol="0">
            <a:spAutoFit/>
          </a:bodyPr>
          <a:lstStyle/>
          <a:p>
            <a:r>
              <a:rPr lang="en-US" sz="2600" dirty="0">
                <a:latin typeface="Times New Roman" panose="02020603050405020304" pitchFamily="18" charset="0"/>
                <a:cs typeface="Times New Roman" panose="02020603050405020304" pitchFamily="18" charset="0"/>
              </a:rPr>
              <a:t>Advantages of waterfall model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every steps, you will get a clear &amp; precise direction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Suitable with team which organizes junior developers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Lead developers &amp; PM will draw necessary requirements specifications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Junior developers don’t have to worry too much</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will start coding according to given specifications &amp; design</a:t>
            </a:r>
          </a:p>
        </p:txBody>
      </p:sp>
    </p:spTree>
    <p:extLst>
      <p:ext uri="{BB962C8B-B14F-4D97-AF65-F5344CB8AC3E}">
        <p14:creationId xmlns:p14="http://schemas.microsoft.com/office/powerpoint/2010/main" val="508811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5F552-03C4-E8ED-48BA-9333217A93EA}"/>
              </a:ext>
            </a:extLst>
          </p:cNvPr>
          <p:cNvSpPr txBox="1"/>
          <p:nvPr/>
        </p:nvSpPr>
        <p:spPr>
          <a:xfrm>
            <a:off x="1087016" y="693658"/>
            <a:ext cx="10228684" cy="233910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Disadvantages of waterfall model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it comes time to see the product and it’s not what he really wants, waterfall becomes a big problem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requirements specifications are wrong, then system design is wrong</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releasing product, this is time-wasted</a:t>
            </a:r>
          </a:p>
        </p:txBody>
      </p:sp>
      <p:sp>
        <p:nvSpPr>
          <p:cNvPr id="3" name="TextBox 2">
            <a:extLst>
              <a:ext uri="{FF2B5EF4-FFF2-40B4-BE49-F238E27FC236}">
                <a16:creationId xmlns:a16="http://schemas.microsoft.com/office/drawing/2014/main" id="{44AAC3D5-7ED5-355B-088E-3FB78F11CD66}"/>
              </a:ext>
            </a:extLst>
          </p:cNvPr>
          <p:cNvSpPr txBox="1"/>
          <p:nvPr/>
        </p:nvSpPr>
        <p:spPr>
          <a:xfrm>
            <a:off x="1087016" y="3570208"/>
            <a:ext cx="10295360" cy="2708434"/>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Exception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waterfall is still useful</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condition which can be known exactly, waterfall is useful</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hard to get accurate specifications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may be new product or innovative product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potential to get exact specifications after created product</a:t>
            </a:r>
          </a:p>
        </p:txBody>
      </p:sp>
    </p:spTree>
    <p:extLst>
      <p:ext uri="{BB962C8B-B14F-4D97-AF65-F5344CB8AC3E}">
        <p14:creationId xmlns:p14="http://schemas.microsoft.com/office/powerpoint/2010/main" val="416986576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041A-2BE0-09E3-A4B5-A7261BED6929}"/>
              </a:ext>
            </a:extLst>
          </p:cNvPr>
          <p:cNvSpPr txBox="1"/>
          <p:nvPr/>
        </p:nvSpPr>
        <p:spPr>
          <a:xfrm>
            <a:off x="1295399" y="1562100"/>
            <a:ext cx="10295360" cy="344709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Exception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said that users who will actually use the product – will know whether he wants it or not after seeing the product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it’s exception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Sometimes, some industries have one who are proficient in technology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have own product vision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 condition, they may have accurate specifications,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Waterfall is still useful …. </a:t>
            </a:r>
          </a:p>
        </p:txBody>
      </p:sp>
    </p:spTree>
    <p:extLst>
      <p:ext uri="{BB962C8B-B14F-4D97-AF65-F5344CB8AC3E}">
        <p14:creationId xmlns:p14="http://schemas.microsoft.com/office/powerpoint/2010/main" val="24461654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AD1EAF-B506-A9BA-308C-06A86062827E}"/>
              </a:ext>
            </a:extLst>
          </p:cNvPr>
          <p:cNvSpPr txBox="1"/>
          <p:nvPr/>
        </p:nvSpPr>
        <p:spPr>
          <a:xfrm>
            <a:off x="1067966" y="2074783"/>
            <a:ext cx="10885909" cy="2708434"/>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Additional advantages :</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Waterfall model can be applied when developer team which grouped by Junior Developers co-operate the software product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Junior Developers often lack the ability to write flexible codes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Juniors will focus coding depending on specifications and design according to waterfall model ….</a:t>
            </a:r>
          </a:p>
        </p:txBody>
      </p:sp>
    </p:spTree>
    <p:extLst>
      <p:ext uri="{BB962C8B-B14F-4D97-AF65-F5344CB8AC3E}">
        <p14:creationId xmlns:p14="http://schemas.microsoft.com/office/powerpoint/2010/main" val="40239528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0BA85-9ECD-F35A-9942-A3354625F676}"/>
              </a:ext>
            </a:extLst>
          </p:cNvPr>
          <p:cNvSpPr txBox="1"/>
          <p:nvPr/>
        </p:nvSpPr>
        <p:spPr>
          <a:xfrm>
            <a:off x="653045" y="856943"/>
            <a:ext cx="10885909" cy="566308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Workflow of an agile software team</a:t>
            </a:r>
            <a:r>
              <a:rPr lang="en-US" sz="24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When a software project is about to start, project manager (or product owner) starts writing a functional specification</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draws up a project schedule based on specification.</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user stories included in specification are extracted and product backlog is created.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After that, a sprint planning meeting is called to start an iteration and sprint backlog is created.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development team is based on user stories included in sprint backlog for implementation details.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Build a task list based on sprint backlog and task list, we start writing the required code.</a:t>
            </a:r>
          </a:p>
          <a:p>
            <a:pPr marL="342900" indent="-342900">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87188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6083</Words>
  <Application>Microsoft Office PowerPoint</Application>
  <PresentationFormat>Widescreen</PresentationFormat>
  <Paragraphs>291</Paragraphs>
  <Slides>30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Times New Roman (Heading)</vt:lpstr>
      <vt:lpstr>Office Theme</vt:lpstr>
      <vt:lpstr>Hello Guys!</vt:lpstr>
      <vt:lpstr>Differences between Waterfall and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Guys!</dc:title>
  <dc:creator>Jon</dc:creator>
  <cp:lastModifiedBy>Jon</cp:lastModifiedBy>
  <cp:revision>28</cp:revision>
  <dcterms:created xsi:type="dcterms:W3CDTF">2023-03-15T14:38:21Z</dcterms:created>
  <dcterms:modified xsi:type="dcterms:W3CDTF">2023-03-17T04:04:40Z</dcterms:modified>
</cp:coreProperties>
</file>