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8" r:id="rId2"/>
    <p:sldId id="256" r:id="rId3"/>
    <p:sldId id="257" r:id="rId4"/>
    <p:sldId id="296" r:id="rId5"/>
    <p:sldId id="297" r:id="rId6"/>
    <p:sldId id="298" r:id="rId7"/>
    <p:sldId id="295" r:id="rId8"/>
    <p:sldId id="299" r:id="rId9"/>
    <p:sldId id="300" r:id="rId10"/>
    <p:sldId id="30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278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Snow" initials="JS" lastIdx="2" clrIdx="0">
    <p:extLst>
      <p:ext uri="{19B8F6BF-5375-455C-9EA6-DF929625EA0E}">
        <p15:presenceInfo xmlns:p15="http://schemas.microsoft.com/office/powerpoint/2012/main" userId="234dd74129c47d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introduction note.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jp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906554" y="86166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5"/>
                </a:solidFill>
              </a:rPr>
              <a:t>Hello </a:t>
            </a:r>
            <a:r>
              <a:rPr lang="en-US" sz="5400" dirty="0">
                <a:solidFill>
                  <a:schemeClr val="accent5"/>
                </a:solidFill>
              </a:rPr>
              <a:t>guy!</a:t>
            </a:r>
            <a:endParaRPr sz="54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906554" y="1717044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My name is Myo Min Aung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4AE-1BBD-3AC2-BB20-4A29ECA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ACE17-7BD9-4406-99C2-521932EA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1162" y="602979"/>
            <a:ext cx="345391" cy="34539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9B73381-0623-B1D6-B408-D9E1B343D17C}"/>
              </a:ext>
            </a:extLst>
          </p:cNvPr>
          <p:cNvGrpSpPr/>
          <p:nvPr/>
        </p:nvGrpSpPr>
        <p:grpSpPr>
          <a:xfrm>
            <a:off x="245364" y="2107546"/>
            <a:ext cx="2791777" cy="345391"/>
            <a:chOff x="245364" y="2107546"/>
            <a:chExt cx="2791777" cy="3453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F359C4-5015-2CA3-B103-9C2843902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64" y="2107546"/>
              <a:ext cx="345391" cy="3453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FD89CB-B517-F9FA-B6D6-A24CB53B897D}"/>
                </a:ext>
              </a:extLst>
            </p:cNvPr>
            <p:cNvSpPr txBox="1"/>
            <p:nvPr/>
          </p:nvSpPr>
          <p:spPr>
            <a:xfrm>
              <a:off x="694833" y="2126352"/>
              <a:ext cx="2342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The purpose of the application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736891-DC0D-9E00-6D60-400967CCB3FC}"/>
              </a:ext>
            </a:extLst>
          </p:cNvPr>
          <p:cNvGrpSpPr/>
          <p:nvPr/>
        </p:nvGrpSpPr>
        <p:grpSpPr>
          <a:xfrm>
            <a:off x="215376" y="2753280"/>
            <a:ext cx="3858908" cy="375379"/>
            <a:chOff x="215376" y="2753280"/>
            <a:chExt cx="3858908" cy="3753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7E4BC2-421E-4EA7-CF1C-C216E854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376" y="2753280"/>
              <a:ext cx="375379" cy="3753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589CA8-10C3-5A57-CD09-9D97482F6C4A}"/>
                </a:ext>
              </a:extLst>
            </p:cNvPr>
            <p:cNvSpPr txBox="1"/>
            <p:nvPr/>
          </p:nvSpPr>
          <p:spPr>
            <a:xfrm>
              <a:off x="694833" y="2753280"/>
              <a:ext cx="3379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The details about the end-user of the Product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8F579-49B3-279D-F49D-390C65B44840}"/>
              </a:ext>
            </a:extLst>
          </p:cNvPr>
          <p:cNvGrpSpPr/>
          <p:nvPr/>
        </p:nvGrpSpPr>
        <p:grpSpPr>
          <a:xfrm>
            <a:off x="245364" y="3401706"/>
            <a:ext cx="5664358" cy="374654"/>
            <a:chOff x="245364" y="3401706"/>
            <a:chExt cx="5664358" cy="3746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DDBD4-053C-A271-4B1D-684057F0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364" y="3447866"/>
              <a:ext cx="328494" cy="3284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ACAB44-1B1D-A5BD-FA77-C3EADD9A5BDD}"/>
                </a:ext>
              </a:extLst>
            </p:cNvPr>
            <p:cNvSpPr txBox="1"/>
            <p:nvPr/>
          </p:nvSpPr>
          <p:spPr>
            <a:xfrm>
              <a:off x="694833" y="3401706"/>
              <a:ext cx="5214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Key elements like format and attributes of the application for designing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97FC24-16CC-55FE-B62D-0021BD171944}"/>
              </a:ext>
            </a:extLst>
          </p:cNvPr>
          <p:cNvGrpSpPr/>
          <p:nvPr/>
        </p:nvGrpSpPr>
        <p:grpSpPr>
          <a:xfrm>
            <a:off x="247570" y="4095567"/>
            <a:ext cx="4421428" cy="343185"/>
            <a:chOff x="247570" y="4095567"/>
            <a:chExt cx="4421428" cy="3431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7A712F-FCA8-2215-A42A-D653E5C3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V="1">
              <a:off x="247570" y="4095567"/>
              <a:ext cx="343185" cy="3431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7E70CE-38BF-F216-C3D2-7127583A8CC3}"/>
                </a:ext>
              </a:extLst>
            </p:cNvPr>
            <p:cNvSpPr txBox="1"/>
            <p:nvPr/>
          </p:nvSpPr>
          <p:spPr>
            <a:xfrm>
              <a:off x="694833" y="4115462"/>
              <a:ext cx="397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And the overall user interfaces design of the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C1DA-F85C-4B6E-900C-B93EDF8C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BB56-8343-41F4-AC3E-654D02CF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" y="602979"/>
            <a:ext cx="345391" cy="3453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4AA10C-4D82-8F0A-869E-F9C305670890}"/>
              </a:ext>
            </a:extLst>
          </p:cNvPr>
          <p:cNvGrpSpPr/>
          <p:nvPr/>
        </p:nvGrpSpPr>
        <p:grpSpPr>
          <a:xfrm>
            <a:off x="85060" y="2054639"/>
            <a:ext cx="3731257" cy="418214"/>
            <a:chOff x="85060" y="2054639"/>
            <a:chExt cx="3731257" cy="4182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211150-E874-4D43-8ADD-1590B456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60" y="2054639"/>
              <a:ext cx="418214" cy="41821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0AB6E9-F050-4315-AB47-F13330410CD5}"/>
                </a:ext>
              </a:extLst>
            </p:cNvPr>
            <p:cNvSpPr txBox="1"/>
            <p:nvPr/>
          </p:nvSpPr>
          <p:spPr>
            <a:xfrm>
              <a:off x="672508" y="2109857"/>
              <a:ext cx="3143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Information about each element of design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7EFCB6-823D-A7E2-070A-347EF35E4DAB}"/>
              </a:ext>
            </a:extLst>
          </p:cNvPr>
          <p:cNvGrpSpPr/>
          <p:nvPr/>
        </p:nvGrpSpPr>
        <p:grpSpPr>
          <a:xfrm>
            <a:off x="85060" y="2670648"/>
            <a:ext cx="2585111" cy="473932"/>
            <a:chOff x="85060" y="2670648"/>
            <a:chExt cx="2585111" cy="4739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F01CCD-F27F-491D-A8BF-A0E3F49BF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60" y="2670648"/>
              <a:ext cx="473932" cy="4739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6A5759-A80F-4369-BFDC-2D653EB4293D}"/>
                </a:ext>
              </a:extLst>
            </p:cNvPr>
            <p:cNvSpPr txBox="1"/>
            <p:nvPr/>
          </p:nvSpPr>
          <p:spPr>
            <a:xfrm>
              <a:off x="672508" y="2725867"/>
              <a:ext cx="199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Validating the installation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E5EA66-32F0-35ED-9DA2-96552BC6C5BA}"/>
              </a:ext>
            </a:extLst>
          </p:cNvPr>
          <p:cNvGrpSpPr/>
          <p:nvPr/>
        </p:nvGrpSpPr>
        <p:grpSpPr>
          <a:xfrm>
            <a:off x="99065" y="3230967"/>
            <a:ext cx="4304539" cy="445921"/>
            <a:chOff x="99065" y="3230967"/>
            <a:chExt cx="4304539" cy="4459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2B2049-12F7-4ADE-8E4E-E2350ACE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5" y="3230967"/>
              <a:ext cx="445921" cy="4459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135C2-5A1B-4141-BDB5-1A4B037E4718}"/>
                </a:ext>
              </a:extLst>
            </p:cNvPr>
            <p:cNvSpPr txBox="1"/>
            <p:nvPr/>
          </p:nvSpPr>
          <p:spPr>
            <a:xfrm>
              <a:off x="642638" y="3300038"/>
              <a:ext cx="3760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Calibrating the security protocols and risk 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26EA93-27D9-67F6-1D0F-0D18927B970C}"/>
              </a:ext>
            </a:extLst>
          </p:cNvPr>
          <p:cNvGrpSpPr/>
          <p:nvPr/>
        </p:nvGrpSpPr>
        <p:grpSpPr>
          <a:xfrm>
            <a:off x="114229" y="3848984"/>
            <a:ext cx="4560657" cy="430757"/>
            <a:chOff x="114229" y="3848984"/>
            <a:chExt cx="4560657" cy="43075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6A41DD1-726D-4699-983F-8D2281C29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29" y="3848984"/>
              <a:ext cx="430757" cy="43075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565ED8-567E-413A-A2B5-4024C8D08E4F}"/>
                </a:ext>
              </a:extLst>
            </p:cNvPr>
            <p:cNvSpPr txBox="1"/>
            <p:nvPr/>
          </p:nvSpPr>
          <p:spPr>
            <a:xfrm>
              <a:off x="665455" y="3874209"/>
              <a:ext cx="4009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Software Requirement Specification Document ( SRC )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19B5B8-DE00-174C-A983-F2FCC6DFD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29" y="630860"/>
            <a:ext cx="289627" cy="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748E-598D-46E1-B196-A5C17213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64896-D6BE-40D5-A26A-647138C4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7" y="602979"/>
            <a:ext cx="345391" cy="345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EE8925-2EC5-E30E-EB7A-ECC783408962}"/>
              </a:ext>
            </a:extLst>
          </p:cNvPr>
          <p:cNvGrpSpPr/>
          <p:nvPr/>
        </p:nvGrpSpPr>
        <p:grpSpPr>
          <a:xfrm>
            <a:off x="214789" y="1821912"/>
            <a:ext cx="4213861" cy="536578"/>
            <a:chOff x="214789" y="1821912"/>
            <a:chExt cx="4213861" cy="5365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81564A-BD0C-4D54-A3F7-DD446CC1C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89" y="1821912"/>
              <a:ext cx="536578" cy="5365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987BB8-AF94-ED82-5D16-012A57DF0465}"/>
                </a:ext>
              </a:extLst>
            </p:cNvPr>
            <p:cNvSpPr txBox="1"/>
            <p:nvPr/>
          </p:nvSpPr>
          <p:spPr>
            <a:xfrm>
              <a:off x="996175" y="1936312"/>
              <a:ext cx="2972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Devise the system design following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5793AE-E821-FDF2-B541-DCDAD8C4B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7893" y="1927733"/>
              <a:ext cx="430757" cy="43075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8C12DF-C573-5FF1-8D41-97EC2ED1EF91}"/>
              </a:ext>
            </a:extLst>
          </p:cNvPr>
          <p:cNvGrpSpPr/>
          <p:nvPr/>
        </p:nvGrpSpPr>
        <p:grpSpPr>
          <a:xfrm>
            <a:off x="214788" y="2613349"/>
            <a:ext cx="4396801" cy="874165"/>
            <a:chOff x="214788" y="2613349"/>
            <a:chExt cx="4396801" cy="8741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DF3D27-4840-902A-C64A-802B73203E2F}"/>
                </a:ext>
              </a:extLst>
            </p:cNvPr>
            <p:cNvGrpSpPr/>
            <p:nvPr/>
          </p:nvGrpSpPr>
          <p:grpSpPr>
            <a:xfrm>
              <a:off x="214788" y="2613349"/>
              <a:ext cx="4357212" cy="618683"/>
              <a:chOff x="214788" y="2613349"/>
              <a:chExt cx="4357212" cy="61868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538BB7-E2CF-06B5-F54B-906DCCCC9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788" y="2695455"/>
                <a:ext cx="536577" cy="53657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002EBE0-6D41-F247-B67F-D44B2307C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9876" y="2613349"/>
                <a:ext cx="572124" cy="57212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C6414A-DDC1-A5FB-33DD-1CA4E8BE5666}"/>
                  </a:ext>
                </a:extLst>
              </p:cNvPr>
              <p:cNvSpPr txBox="1"/>
              <p:nvPr/>
            </p:nvSpPr>
            <p:spPr>
              <a:xfrm>
                <a:off x="936702" y="2745523"/>
                <a:ext cx="2932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B0604020202020204" pitchFamily="2" charset="0"/>
                    <a:ea typeface="Roboto Condensed" panose="020B0604020202020204" pitchFamily="2" charset="0"/>
                    <a:cs typeface="Roboto Condensed" panose="020B0604020202020204" pitchFamily="2" charset="0"/>
                  </a:rPr>
                  <a:t>Check feasibility with requirements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D83D7F-2A3B-219C-97D3-5E112C40584A}"/>
                </a:ext>
              </a:extLst>
            </p:cNvPr>
            <p:cNvSpPr txBox="1"/>
            <p:nvPr/>
          </p:nvSpPr>
          <p:spPr>
            <a:xfrm>
              <a:off x="3968464" y="317973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Client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0352AA-5852-0290-458D-57C9AD0E120D}"/>
              </a:ext>
            </a:extLst>
          </p:cNvPr>
          <p:cNvGrpSpPr/>
          <p:nvPr/>
        </p:nvGrpSpPr>
        <p:grpSpPr>
          <a:xfrm>
            <a:off x="214788" y="3615458"/>
            <a:ext cx="5626625" cy="1260480"/>
            <a:chOff x="214788" y="3615458"/>
            <a:chExt cx="5626625" cy="12604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B63D88F-B7B8-13F6-B343-E3877444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214788" y="4189638"/>
              <a:ext cx="507000" cy="507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AE6165-6432-1411-45C4-41912D56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275" y="3615458"/>
              <a:ext cx="430757" cy="4307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60909-5FBC-909E-6446-7F4F6393125E}"/>
                </a:ext>
              </a:extLst>
            </p:cNvPr>
            <p:cNvSpPr txBox="1"/>
            <p:nvPr/>
          </p:nvSpPr>
          <p:spPr>
            <a:xfrm>
              <a:off x="1397620" y="4113280"/>
              <a:ext cx="2674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Design Document Specification</a:t>
              </a:r>
            </a:p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( DDS document )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3B8255-EFFF-180D-E5BC-AC7199BF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3903" y="3804238"/>
              <a:ext cx="720648" cy="72064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18EA279-00B4-2752-D6A5-C21BCE93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8922011">
              <a:off x="3818843" y="4173836"/>
              <a:ext cx="702102" cy="70210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135645-FF36-7A29-D817-05FFED993D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53" y="4028436"/>
              <a:ext cx="0" cy="561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1F2AC1-1C64-F948-6BC5-428400B2F4D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43" y="4590034"/>
              <a:ext cx="5053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7C2B16-36B1-EA6D-9D12-CAAED06541AA}"/>
                </a:ext>
              </a:extLst>
            </p:cNvPr>
            <p:cNvSpPr txBox="1"/>
            <p:nvPr/>
          </p:nvSpPr>
          <p:spPr>
            <a:xfrm>
              <a:off x="4611589" y="4542749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Stakeholders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C11546D-8E11-F04B-C23E-CEA9F932FC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03" y="630860"/>
            <a:ext cx="289627" cy="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597-091B-4A24-8F9F-10EE979C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6598B-3FC5-45DE-991A-9652D7E7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5" y="581607"/>
            <a:ext cx="373990" cy="373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7545838-BF18-5695-18F4-4E4FF9DE50ED}"/>
              </a:ext>
            </a:extLst>
          </p:cNvPr>
          <p:cNvGrpSpPr/>
          <p:nvPr/>
        </p:nvGrpSpPr>
        <p:grpSpPr>
          <a:xfrm>
            <a:off x="177376" y="2786432"/>
            <a:ext cx="4272392" cy="509374"/>
            <a:chOff x="177376" y="2786432"/>
            <a:chExt cx="4272392" cy="5093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82275A-00CB-4A11-93C2-306A51DF0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76" y="2786432"/>
              <a:ext cx="509374" cy="5093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6F8AFF-B71C-4E28-98AE-54F7F0646636}"/>
                </a:ext>
              </a:extLst>
            </p:cNvPr>
            <p:cNvSpPr txBox="1"/>
            <p:nvPr/>
          </p:nvSpPr>
          <p:spPr>
            <a:xfrm>
              <a:off x="935664" y="2837011"/>
              <a:ext cx="3514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Actual Implementation of the Software Product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226EE3-784F-34C7-3B04-99F6AF84CB41}"/>
              </a:ext>
            </a:extLst>
          </p:cNvPr>
          <p:cNvGrpSpPr/>
          <p:nvPr/>
        </p:nvGrpSpPr>
        <p:grpSpPr>
          <a:xfrm>
            <a:off x="200414" y="1823723"/>
            <a:ext cx="4686622" cy="533345"/>
            <a:chOff x="200414" y="1823723"/>
            <a:chExt cx="4686622" cy="5333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434D17-C44D-44CC-B50A-5EEE80FC3BD4}"/>
                </a:ext>
              </a:extLst>
            </p:cNvPr>
            <p:cNvSpPr txBox="1"/>
            <p:nvPr/>
          </p:nvSpPr>
          <p:spPr>
            <a:xfrm>
              <a:off x="864781" y="1920949"/>
              <a:ext cx="4022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Developers start writing the code using the Languages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AC643B-B013-C6A4-9A3C-CBEA65264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14" y="1823723"/>
              <a:ext cx="533345" cy="53334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AC1AA-51A0-3A1C-D7AF-96B1427B7386}"/>
              </a:ext>
            </a:extLst>
          </p:cNvPr>
          <p:cNvGrpSpPr/>
          <p:nvPr/>
        </p:nvGrpSpPr>
        <p:grpSpPr>
          <a:xfrm>
            <a:off x="186985" y="3599184"/>
            <a:ext cx="3981814" cy="916060"/>
            <a:chOff x="186985" y="3599184"/>
            <a:chExt cx="3981814" cy="9160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88F05-5C37-4717-A460-A66EE47AC61C}"/>
                </a:ext>
              </a:extLst>
            </p:cNvPr>
            <p:cNvSpPr txBox="1"/>
            <p:nvPr/>
          </p:nvSpPr>
          <p:spPr>
            <a:xfrm>
              <a:off x="935664" y="3753072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Development tools like 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176F560-D390-4CBD-994D-26534B3B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2254" y="3626041"/>
              <a:ext cx="533344" cy="5333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783EA7-17BC-4053-A700-02624C0DCE4D}"/>
                </a:ext>
              </a:extLst>
            </p:cNvPr>
            <p:cNvSpPr txBox="1"/>
            <p:nvPr/>
          </p:nvSpPr>
          <p:spPr>
            <a:xfrm>
              <a:off x="2581505" y="4207467"/>
              <a:ext cx="1587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Implement the code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077F62-E1D9-BE06-E374-62E7829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985" y="3599184"/>
              <a:ext cx="560201" cy="560201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59012-F27E-7A6B-CF79-7E80579DC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55" y="622298"/>
            <a:ext cx="292608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945E-86F0-48D6-A7CF-D8FC4780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DEC9B-1C07-4F39-B2FA-638AB15E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2" y="602979"/>
            <a:ext cx="345391" cy="3453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06A809C-7546-8DE7-0536-F427A78CB81B}"/>
              </a:ext>
            </a:extLst>
          </p:cNvPr>
          <p:cNvGrpSpPr/>
          <p:nvPr/>
        </p:nvGrpSpPr>
        <p:grpSpPr>
          <a:xfrm>
            <a:off x="200612" y="1799063"/>
            <a:ext cx="5962992" cy="564226"/>
            <a:chOff x="200612" y="1799063"/>
            <a:chExt cx="5962992" cy="564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453244-29CC-1F4C-AEA3-9757B7272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612" y="1799063"/>
              <a:ext cx="564226" cy="5642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FF1FAC-341F-302A-D7DA-DD055CCD0710}"/>
                </a:ext>
              </a:extLst>
            </p:cNvPr>
            <p:cNvSpPr txBox="1"/>
            <p:nvPr/>
          </p:nvSpPr>
          <p:spPr>
            <a:xfrm>
              <a:off x="974363" y="1869499"/>
              <a:ext cx="5189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Deployed in multiple test environments to check the functioning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8CE987-4CA4-CBB6-3484-3CBC9D1BD83C}"/>
              </a:ext>
            </a:extLst>
          </p:cNvPr>
          <p:cNvGrpSpPr/>
          <p:nvPr/>
        </p:nvGrpSpPr>
        <p:grpSpPr>
          <a:xfrm>
            <a:off x="263566" y="2844117"/>
            <a:ext cx="3711940" cy="501272"/>
            <a:chOff x="263566" y="2844117"/>
            <a:chExt cx="3711940" cy="5012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B65CBA-D795-61C1-B01E-F665A467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566" y="2844117"/>
              <a:ext cx="501272" cy="50127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B002D-5A91-12C7-254C-ABC976F32B1B}"/>
                </a:ext>
              </a:extLst>
            </p:cNvPr>
            <p:cNvSpPr txBox="1"/>
            <p:nvPr/>
          </p:nvSpPr>
          <p:spPr>
            <a:xfrm>
              <a:off x="974363" y="2844117"/>
              <a:ext cx="3001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Testing team may find error or bugs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DE6402-C9A3-8E2D-CE07-64039886439F}"/>
              </a:ext>
            </a:extLst>
          </p:cNvPr>
          <p:cNvGrpSpPr/>
          <p:nvPr/>
        </p:nvGrpSpPr>
        <p:grpSpPr>
          <a:xfrm>
            <a:off x="263566" y="3754244"/>
            <a:ext cx="3698950" cy="935576"/>
            <a:chOff x="263566" y="3754244"/>
            <a:chExt cx="3698950" cy="9355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5F1BB0-D131-5056-107B-1EE5F0B4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566" y="3754244"/>
              <a:ext cx="683817" cy="68381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075334-DDFA-F29E-6E69-915E783F53C7}"/>
                </a:ext>
              </a:extLst>
            </p:cNvPr>
            <p:cNvSpPr txBox="1"/>
            <p:nvPr/>
          </p:nvSpPr>
          <p:spPr>
            <a:xfrm>
              <a:off x="1040780" y="3942263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Continued till the system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351DBA-6C92-9362-320B-D75F49445710}"/>
                </a:ext>
              </a:extLst>
            </p:cNvPr>
            <p:cNvSpPr txBox="1"/>
            <p:nvPr/>
          </p:nvSpPr>
          <p:spPr>
            <a:xfrm>
              <a:off x="3269698" y="4382043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Stable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813757-601D-6BA1-0CBE-DF2012CF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9698" y="3810259"/>
              <a:ext cx="571784" cy="57178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A3B4458-D0CA-7BE9-FB6C-2E586DF52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12" y="602979"/>
            <a:ext cx="292608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6BC4-98F9-EC9D-2294-EED77AD1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41446-9682-787D-ADB8-A4CC59FE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6" y="554849"/>
            <a:ext cx="420761" cy="4207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181C91-8292-4BFD-CFA7-820B1A260682}"/>
              </a:ext>
            </a:extLst>
          </p:cNvPr>
          <p:cNvGrpSpPr/>
          <p:nvPr/>
        </p:nvGrpSpPr>
        <p:grpSpPr>
          <a:xfrm>
            <a:off x="230923" y="1630134"/>
            <a:ext cx="3756015" cy="420761"/>
            <a:chOff x="230923" y="1630134"/>
            <a:chExt cx="3756015" cy="4207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783B05-EE35-6998-02C0-13CD1525C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923" y="1630134"/>
              <a:ext cx="420761" cy="42076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F98BBD-6A36-D3A7-298B-95DA5FC44D69}"/>
                </a:ext>
              </a:extLst>
            </p:cNvPr>
            <p:cNvSpPr txBox="1"/>
            <p:nvPr/>
          </p:nvSpPr>
          <p:spPr>
            <a:xfrm>
              <a:off x="814275" y="1659410"/>
              <a:ext cx="3172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Ready for deployment and consumers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8454BD-C347-8BE2-172F-5636F33D01E1}"/>
              </a:ext>
            </a:extLst>
          </p:cNvPr>
          <p:cNvGrpSpPr/>
          <p:nvPr/>
        </p:nvGrpSpPr>
        <p:grpSpPr>
          <a:xfrm>
            <a:off x="241994" y="2376482"/>
            <a:ext cx="5735610" cy="650568"/>
            <a:chOff x="241994" y="2376482"/>
            <a:chExt cx="5735610" cy="6505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E9BACC-49EC-BF87-BA05-ECAD8B98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219" y="2376482"/>
              <a:ext cx="650568" cy="6505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69DE03-B344-0F7C-7319-A41F1D87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994" y="2467823"/>
              <a:ext cx="467887" cy="46788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58BBBA-BB65-3725-0A3F-D78BDE8A89A3}"/>
                </a:ext>
              </a:extLst>
            </p:cNvPr>
            <p:cNvSpPr txBox="1"/>
            <p:nvPr/>
          </p:nvSpPr>
          <p:spPr>
            <a:xfrm>
              <a:off x="1245218" y="2592766"/>
              <a:ext cx="4732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Development team will setup installation link for the users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D18BDE-09F3-DF4E-A02A-D4FF81E7F8D4}"/>
              </a:ext>
            </a:extLst>
          </p:cNvPr>
          <p:cNvGrpSpPr/>
          <p:nvPr/>
        </p:nvGrpSpPr>
        <p:grpSpPr>
          <a:xfrm>
            <a:off x="254307" y="3430262"/>
            <a:ext cx="5976696" cy="511825"/>
            <a:chOff x="254307" y="3430262"/>
            <a:chExt cx="5976696" cy="5118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2CC690-ADED-3689-D3D1-A2D65D29A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307" y="3430262"/>
              <a:ext cx="511825" cy="51182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AFBB5D-3FBD-8197-2E7A-741642C23E1C}"/>
                </a:ext>
              </a:extLst>
            </p:cNvPr>
            <p:cNvSpPr txBox="1"/>
            <p:nvPr/>
          </p:nvSpPr>
          <p:spPr>
            <a:xfrm>
              <a:off x="919934" y="3535319"/>
              <a:ext cx="5311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Debugging of the application is done on regular basis ( Fix Bugs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0DA746-7572-9971-BB53-4CF7F8F31EB3}"/>
              </a:ext>
            </a:extLst>
          </p:cNvPr>
          <p:cNvGrpSpPr/>
          <p:nvPr/>
        </p:nvGrpSpPr>
        <p:grpSpPr>
          <a:xfrm>
            <a:off x="254307" y="4269406"/>
            <a:ext cx="4053994" cy="511825"/>
            <a:chOff x="254307" y="4269406"/>
            <a:chExt cx="4053994" cy="5118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E109CCC-BC6A-8470-B620-9DE9A85DF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307" y="4269406"/>
              <a:ext cx="511825" cy="5118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C82B46-5643-04CE-E56E-80A6967FCE42}"/>
                </a:ext>
              </a:extLst>
            </p:cNvPr>
            <p:cNvSpPr txBox="1"/>
            <p:nvPr/>
          </p:nvSpPr>
          <p:spPr>
            <a:xfrm>
              <a:off x="946483" y="4319665"/>
              <a:ext cx="3361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Regular updates with enhanced features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359065F-AE91-002E-AED7-8993B59077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54" y="587109"/>
            <a:ext cx="292608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F77-8BA7-8A64-E077-36D4F329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8BBCE-9637-2F19-8845-E93230BD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9" y="626648"/>
            <a:ext cx="298053" cy="2980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30125E-D675-2890-AC10-A520E96C9039}"/>
              </a:ext>
            </a:extLst>
          </p:cNvPr>
          <p:cNvGrpSpPr/>
          <p:nvPr/>
        </p:nvGrpSpPr>
        <p:grpSpPr>
          <a:xfrm>
            <a:off x="228413" y="1545836"/>
            <a:ext cx="6322907" cy="490995"/>
            <a:chOff x="228413" y="1545836"/>
            <a:chExt cx="6322907" cy="4909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3F8C2C-4693-19E2-CE65-ADA32B5A7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413" y="1545836"/>
              <a:ext cx="490995" cy="4909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C80430-D194-0167-AB8E-AA89B7CB1D6D}"/>
                </a:ext>
              </a:extLst>
            </p:cNvPr>
            <p:cNvSpPr txBox="1"/>
            <p:nvPr/>
          </p:nvSpPr>
          <p:spPr>
            <a:xfrm>
              <a:off x="929268" y="1680117"/>
              <a:ext cx="562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Let’s imagine that we’ve released and our app become so successful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C6103A-485F-70BF-5B3C-AC912615EC6A}"/>
              </a:ext>
            </a:extLst>
          </p:cNvPr>
          <p:cNvGrpSpPr/>
          <p:nvPr/>
        </p:nvGrpSpPr>
        <p:grpSpPr>
          <a:xfrm>
            <a:off x="221730" y="2322911"/>
            <a:ext cx="6921098" cy="497678"/>
            <a:chOff x="221730" y="2322911"/>
            <a:chExt cx="6921098" cy="4976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9EB0B6-D4A6-B3CA-2113-86A37ED59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730" y="2322911"/>
              <a:ext cx="497678" cy="4976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80D662-B0DE-50AE-3D10-6A3A41A68018}"/>
                </a:ext>
              </a:extLst>
            </p:cNvPr>
            <p:cNvSpPr txBox="1"/>
            <p:nvPr/>
          </p:nvSpPr>
          <p:spPr>
            <a:xfrm>
              <a:off x="929268" y="2417861"/>
              <a:ext cx="6213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We’re just getting millions of users logging in &amp; registering and using this app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DA25D9-61FE-3A86-1B33-6AB738D2ACA7}"/>
              </a:ext>
            </a:extLst>
          </p:cNvPr>
          <p:cNvGrpSpPr/>
          <p:nvPr/>
        </p:nvGrpSpPr>
        <p:grpSpPr>
          <a:xfrm>
            <a:off x="272966" y="3045592"/>
            <a:ext cx="6932379" cy="523220"/>
            <a:chOff x="272966" y="3045592"/>
            <a:chExt cx="6932379" cy="5232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3EB1E4-C5CE-9720-6D46-D442958D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966" y="3045592"/>
              <a:ext cx="507000" cy="507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21BC70-9A91-2782-96B2-150940C01517}"/>
                </a:ext>
              </a:extLst>
            </p:cNvPr>
            <p:cNvSpPr txBox="1"/>
            <p:nvPr/>
          </p:nvSpPr>
          <p:spPr>
            <a:xfrm>
              <a:off x="929268" y="3045592"/>
              <a:ext cx="6276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So, we need to maintain the servers in the environment they need to monitor </a:t>
              </a:r>
            </a:p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the load the stress everything coming on the servers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1ECCB5-8966-9C90-C0E0-1DE4790D9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9" y="602544"/>
            <a:ext cx="292608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11E4B5-2236-7BCB-EB5E-F4E59BA65F5F}"/>
              </a:ext>
            </a:extLst>
          </p:cNvPr>
          <p:cNvGrpSpPr/>
          <p:nvPr/>
        </p:nvGrpSpPr>
        <p:grpSpPr>
          <a:xfrm>
            <a:off x="1300522" y="2267720"/>
            <a:ext cx="1322798" cy="1463439"/>
            <a:chOff x="1300522" y="2267720"/>
            <a:chExt cx="1322798" cy="14634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5BBC6A-FAE6-20F2-82A9-4478AFBA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964" y="2267720"/>
              <a:ext cx="1017708" cy="10177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30C13E-D902-7EEA-FDBF-4A7B9A74557E}"/>
                </a:ext>
              </a:extLst>
            </p:cNvPr>
            <p:cNvSpPr txBox="1"/>
            <p:nvPr/>
          </p:nvSpPr>
          <p:spPr>
            <a:xfrm>
              <a:off x="1300522" y="3423382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Larger servers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6E42B8-FE91-CEAD-AF77-B84EA798B46C}"/>
              </a:ext>
            </a:extLst>
          </p:cNvPr>
          <p:cNvGrpSpPr/>
          <p:nvPr/>
        </p:nvGrpSpPr>
        <p:grpSpPr>
          <a:xfrm>
            <a:off x="3188077" y="2349575"/>
            <a:ext cx="1561646" cy="1400211"/>
            <a:chOff x="3188077" y="2349575"/>
            <a:chExt cx="1561646" cy="1400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89D8F8-8CFD-A1BD-B1E7-6C6347B60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123" y="2349575"/>
              <a:ext cx="853998" cy="8539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24AC7-6636-0F3E-6808-CF3CD8E19786}"/>
                </a:ext>
              </a:extLst>
            </p:cNvPr>
            <p:cNvSpPr txBox="1"/>
            <p:nvPr/>
          </p:nvSpPr>
          <p:spPr>
            <a:xfrm>
              <a:off x="3188077" y="3442009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Larger databases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7B0014-130A-F647-209B-AF4BE08B5E0A}"/>
              </a:ext>
            </a:extLst>
          </p:cNvPr>
          <p:cNvGrpSpPr/>
          <p:nvPr/>
        </p:nvGrpSpPr>
        <p:grpSpPr>
          <a:xfrm>
            <a:off x="5531940" y="2267720"/>
            <a:ext cx="1553630" cy="1484959"/>
            <a:chOff x="5531940" y="2267720"/>
            <a:chExt cx="1553630" cy="1484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832E6-3BD6-4121-D143-E056CBEE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3622" y="2267720"/>
              <a:ext cx="1017708" cy="10177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2A606-E7BB-B524-6974-800E04B267EA}"/>
                </a:ext>
              </a:extLst>
            </p:cNvPr>
            <p:cNvSpPr txBox="1"/>
            <p:nvPr/>
          </p:nvSpPr>
          <p:spPr>
            <a:xfrm>
              <a:off x="5531940" y="3444902"/>
              <a:ext cx="1553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Faster computers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57B300-E629-9D37-2254-762E9F88A1E3}"/>
              </a:ext>
            </a:extLst>
          </p:cNvPr>
          <p:cNvSpPr txBox="1"/>
          <p:nvPr/>
        </p:nvSpPr>
        <p:spPr>
          <a:xfrm>
            <a:off x="237893" y="119689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So, we need to make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A2BE6-EFAE-6EF5-D1DF-FE0845BE1A25}"/>
              </a:ext>
            </a:extLst>
          </p:cNvPr>
          <p:cNvSpPr txBox="1"/>
          <p:nvPr/>
        </p:nvSpPr>
        <p:spPr>
          <a:xfrm>
            <a:off x="304416" y="427537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There’s a lot of stuff that goes under in the maintenance.</a:t>
            </a:r>
          </a:p>
        </p:txBody>
      </p:sp>
    </p:spTree>
    <p:extLst>
      <p:ext uri="{BB962C8B-B14F-4D97-AF65-F5344CB8AC3E}">
        <p14:creationId xmlns:p14="http://schemas.microsoft.com/office/powerpoint/2010/main" val="3990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05656-C3AA-37FB-CABC-E0F1DB5CDB1C}"/>
              </a:ext>
            </a:extLst>
          </p:cNvPr>
          <p:cNvSpPr txBox="1"/>
          <p:nvPr/>
        </p:nvSpPr>
        <p:spPr>
          <a:xfrm>
            <a:off x="267245" y="815348"/>
            <a:ext cx="5589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There will be bugs found in production, it’s called </a:t>
            </a:r>
            <a:r>
              <a:rPr lang="en-US" b="1" dirty="0"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production support</a:t>
            </a:r>
            <a:r>
              <a:rPr lang="en-US" dirty="0">
                <a:latin typeface="Roboto Condensed" panose="020B0604020202020204" pitchFamily="2" charset="0"/>
                <a:ea typeface="Roboto Condensed" panose="020B0604020202020204" pitchFamily="2" charset="0"/>
                <a:cs typeface="Roboto Condensed" panose="020B0604020202020204" pitchFamily="2" charset="0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99192-B68C-73A5-39F5-3E71514ECAB4}"/>
              </a:ext>
            </a:extLst>
          </p:cNvPr>
          <p:cNvGrpSpPr/>
          <p:nvPr/>
        </p:nvGrpSpPr>
        <p:grpSpPr>
          <a:xfrm>
            <a:off x="401103" y="1428835"/>
            <a:ext cx="2354814" cy="682338"/>
            <a:chOff x="401103" y="1428835"/>
            <a:chExt cx="2354814" cy="6823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DB1734-07C3-0F5D-3D03-B5685B4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03" y="1428835"/>
              <a:ext cx="682338" cy="6823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5FAF53-6B15-F257-25C0-38D60E079DD3}"/>
                </a:ext>
              </a:extLst>
            </p:cNvPr>
            <p:cNvSpPr txBox="1"/>
            <p:nvPr/>
          </p:nvSpPr>
          <p:spPr>
            <a:xfrm>
              <a:off x="1189463" y="1616115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Production support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265A8-C8C2-0D9C-7694-1DD20CB0A77F}"/>
              </a:ext>
            </a:extLst>
          </p:cNvPr>
          <p:cNvGrpSpPr/>
          <p:nvPr/>
        </p:nvGrpSpPr>
        <p:grpSpPr>
          <a:xfrm>
            <a:off x="1346397" y="2263973"/>
            <a:ext cx="7159146" cy="1504641"/>
            <a:chOff x="1346397" y="2263973"/>
            <a:chExt cx="7159146" cy="15046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3ADDAB-E542-FA0D-4CE2-DA3698D3920C}"/>
                </a:ext>
              </a:extLst>
            </p:cNvPr>
            <p:cNvSpPr txBox="1"/>
            <p:nvPr/>
          </p:nvSpPr>
          <p:spPr>
            <a:xfrm>
              <a:off x="1346397" y="2263973"/>
              <a:ext cx="2592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- Users will email with their issues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3012A9-96FB-8C96-7FFD-2038FE5E6FF6}"/>
                </a:ext>
              </a:extLst>
            </p:cNvPr>
            <p:cNvSpPr txBox="1"/>
            <p:nvPr/>
          </p:nvSpPr>
          <p:spPr>
            <a:xfrm>
              <a:off x="1360638" y="2663082"/>
              <a:ext cx="7144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B0604020202020204" pitchFamily="2" charset="0"/>
                  <a:ea typeface="Roboto Condensed" panose="020B0604020202020204" pitchFamily="2" charset="0"/>
                  <a:cs typeface="Roboto Condensed" panose="020B0604020202020204" pitchFamily="2" charset="0"/>
                </a:rPr>
                <a:t>- You can stop and investigate what they’re complaining about or what their issue is figure it out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8E16B-DFFE-0D3B-59C2-1C237F5E4E07}"/>
                </a:ext>
              </a:extLst>
            </p:cNvPr>
            <p:cNvSpPr txBox="1"/>
            <p:nvPr/>
          </p:nvSpPr>
          <p:spPr>
            <a:xfrm>
              <a:off x="1360638" y="3062191"/>
              <a:ext cx="1290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- Write up a bug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6E0ABE-2DC2-C8BC-506C-93438428DC77}"/>
                </a:ext>
              </a:extLst>
            </p:cNvPr>
            <p:cNvSpPr txBox="1"/>
            <p:nvPr/>
          </p:nvSpPr>
          <p:spPr>
            <a:xfrm>
              <a:off x="1346397" y="3460837"/>
              <a:ext cx="5498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- Get it resolved and do another deployment to production with issues fixed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9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F30E89C-A31C-C9D3-7CA0-91B5E6861F29}"/>
              </a:ext>
            </a:extLst>
          </p:cNvPr>
          <p:cNvGrpSpPr/>
          <p:nvPr/>
        </p:nvGrpSpPr>
        <p:grpSpPr>
          <a:xfrm>
            <a:off x="855521" y="988717"/>
            <a:ext cx="2013693" cy="1068880"/>
            <a:chOff x="855521" y="988717"/>
            <a:chExt cx="2013693" cy="10688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715554-2914-7E23-002E-226747A0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2723" y="988717"/>
              <a:ext cx="735050" cy="7350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52FB32-A4A2-D1FB-2166-7BF21425304A}"/>
                </a:ext>
              </a:extLst>
            </p:cNvPr>
            <p:cNvSpPr txBox="1"/>
            <p:nvPr/>
          </p:nvSpPr>
          <p:spPr>
            <a:xfrm>
              <a:off x="855521" y="1749820"/>
              <a:ext cx="2013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Best software Application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E0873A-7B91-F386-443A-D01B77A89F89}"/>
              </a:ext>
            </a:extLst>
          </p:cNvPr>
          <p:cNvGrpSpPr/>
          <p:nvPr/>
        </p:nvGrpSpPr>
        <p:grpSpPr>
          <a:xfrm>
            <a:off x="855521" y="2727735"/>
            <a:ext cx="1783601" cy="1901306"/>
            <a:chOff x="855521" y="2727735"/>
            <a:chExt cx="1783601" cy="19013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2A150E-93ED-509C-D605-E4B08788B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521" y="2727735"/>
              <a:ext cx="1783601" cy="17836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FA22F4-5AF0-C91C-97C9-3B5D53A2EFD1}"/>
                </a:ext>
              </a:extLst>
            </p:cNvPr>
            <p:cNvSpPr txBox="1"/>
            <p:nvPr/>
          </p:nvSpPr>
          <p:spPr>
            <a:xfrm>
              <a:off x="970505" y="4321264"/>
              <a:ext cx="1553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Development 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1052E1-E24C-8E4E-E3FB-F39BC1D944FD}"/>
              </a:ext>
            </a:extLst>
          </p:cNvPr>
          <p:cNvGrpSpPr/>
          <p:nvPr/>
        </p:nvGrpSpPr>
        <p:grpSpPr>
          <a:xfrm>
            <a:off x="2788635" y="3235542"/>
            <a:ext cx="1189749" cy="668011"/>
            <a:chOff x="2788635" y="3235542"/>
            <a:chExt cx="1189749" cy="668011"/>
          </a:xfrm>
        </p:grpSpPr>
        <p:pic>
          <p:nvPicPr>
            <p:cNvPr id="21" name="Graphic 20" descr="Arrow Straight">
              <a:extLst>
                <a:ext uri="{FF2B5EF4-FFF2-40B4-BE49-F238E27FC236}">
                  <a16:creationId xmlns:a16="http://schemas.microsoft.com/office/drawing/2014/main" id="{44CEB7AA-BFB4-C9AD-E91A-28F91B9A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8038" y="3469331"/>
              <a:ext cx="618383" cy="4342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FC140F-053B-777C-3E46-86501A3653D4}"/>
                </a:ext>
              </a:extLst>
            </p:cNvPr>
            <p:cNvSpPr txBox="1"/>
            <p:nvPr/>
          </p:nvSpPr>
          <p:spPr>
            <a:xfrm>
              <a:off x="2788635" y="3235542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Give feedback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61AA7E0-F491-D074-38E4-114E4AE30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938" y="2698288"/>
            <a:ext cx="1382287" cy="138228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A13E8AA-1875-1BF1-771F-3732B6736313}"/>
              </a:ext>
            </a:extLst>
          </p:cNvPr>
          <p:cNvGrpSpPr/>
          <p:nvPr/>
        </p:nvGrpSpPr>
        <p:grpSpPr>
          <a:xfrm>
            <a:off x="5848961" y="902322"/>
            <a:ext cx="2190919" cy="1761005"/>
            <a:chOff x="5848961" y="902322"/>
            <a:chExt cx="2190919" cy="17610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DB704-D17D-D75A-1C3E-3E1885C74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57681" y="1451866"/>
              <a:ext cx="1211461" cy="12114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0ECA40-3B1B-A53B-0A1D-F94D99B93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8961" y="947522"/>
              <a:ext cx="408720" cy="4087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3DDE-092D-1E93-8FDA-281EC13C0593}"/>
                </a:ext>
              </a:extLst>
            </p:cNvPr>
            <p:cNvSpPr txBox="1"/>
            <p:nvPr/>
          </p:nvSpPr>
          <p:spPr>
            <a:xfrm>
              <a:off x="6293889" y="902322"/>
              <a:ext cx="1745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Understood how </a:t>
              </a:r>
            </a:p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software is developed</a:t>
              </a:r>
            </a:p>
          </p:txBody>
        </p:sp>
      </p:grpSp>
      <p:pic>
        <p:nvPicPr>
          <p:cNvPr id="20" name="Graphic 19" descr="Arrow Straight">
            <a:extLst>
              <a:ext uri="{FF2B5EF4-FFF2-40B4-BE49-F238E27FC236}">
                <a16:creationId xmlns:a16="http://schemas.microsoft.com/office/drawing/2014/main" id="{0B4CB54F-1FB7-4D5E-D7BB-DF8519716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438129" y="2310928"/>
            <a:ext cx="618383" cy="434222"/>
          </a:xfrm>
          <a:prstGeom prst="rect">
            <a:avLst/>
          </a:prstGeom>
        </p:spPr>
      </p:pic>
      <p:pic>
        <p:nvPicPr>
          <p:cNvPr id="30" name="Graphic 29" descr="Arrow Straight">
            <a:extLst>
              <a:ext uri="{FF2B5EF4-FFF2-40B4-BE49-F238E27FC236}">
                <a16:creationId xmlns:a16="http://schemas.microsoft.com/office/drawing/2014/main" id="{F95CAFF0-D9B5-AB05-B6C1-10EB54ABA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19859">
            <a:off x="5789178" y="2961714"/>
            <a:ext cx="618383" cy="4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Software Development Lifecycle(SDLC) Overview</a:t>
            </a:r>
            <a:endParaRPr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962916" y="2350567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661725" y="2930467"/>
            <a:ext cx="5512226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816B5-4994-C0C6-3AA1-C0FEC68B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39" y="744526"/>
            <a:ext cx="1619874" cy="1619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09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Software Development Lifecycle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18586" y="1545265"/>
            <a:ext cx="6004738" cy="3091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9800"/>
                </a:solidFill>
              </a:rPr>
              <a:t>First Stage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Customer has the business idea for our invoice application.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He’s going to reach out to multiple different tech companies until he finds one that he likes.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Finally, he’s going to meet our company’s product owner or our project manager.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They’re going to discuss terms of their agreement.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Sign a deal and accept the project.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9800"/>
              </a:solidFill>
            </a:endParaRP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B486F8-88D8-7756-4A27-1A0AEB2DDFFB}"/>
              </a:ext>
            </a:extLst>
          </p:cNvPr>
          <p:cNvGrpSpPr/>
          <p:nvPr/>
        </p:nvGrpSpPr>
        <p:grpSpPr>
          <a:xfrm>
            <a:off x="72961" y="2990498"/>
            <a:ext cx="1826199" cy="1799890"/>
            <a:chOff x="72961" y="2990498"/>
            <a:chExt cx="1826199" cy="17998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D2E546-3E84-4891-B832-744DEB01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1" y="2990498"/>
              <a:ext cx="1493672" cy="157398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F2DD84-A35A-43F5-A35E-AB2102FCB32F}"/>
                </a:ext>
              </a:extLst>
            </p:cNvPr>
            <p:cNvSpPr txBox="1"/>
            <p:nvPr/>
          </p:nvSpPr>
          <p:spPr>
            <a:xfrm>
              <a:off x="405489" y="4482611"/>
              <a:ext cx="1493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John ( Customer )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6267A0-48B9-4291-9516-7726A90F1A4B}"/>
              </a:ext>
            </a:extLst>
          </p:cNvPr>
          <p:cNvSpPr/>
          <p:nvPr/>
        </p:nvSpPr>
        <p:spPr>
          <a:xfrm rot="19805328">
            <a:off x="1523833" y="3877949"/>
            <a:ext cx="486228" cy="159657"/>
          </a:xfrm>
          <a:prstGeom prst="rightArrow">
            <a:avLst>
              <a:gd name="adj1" fmla="val 50000"/>
              <a:gd name="adj2" fmla="val 48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0E3CD0E-02AE-46A2-BB4D-9BAEE87FDC2A}"/>
              </a:ext>
            </a:extLst>
          </p:cNvPr>
          <p:cNvSpPr/>
          <p:nvPr/>
        </p:nvSpPr>
        <p:spPr>
          <a:xfrm rot="19805328">
            <a:off x="6014069" y="1620977"/>
            <a:ext cx="486228" cy="159657"/>
          </a:xfrm>
          <a:prstGeom prst="rightArrow">
            <a:avLst>
              <a:gd name="adj1" fmla="val 50000"/>
              <a:gd name="adj2" fmla="val 48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B9AA93-9855-9DE7-CE9D-C4C6FDF02EAB}"/>
              </a:ext>
            </a:extLst>
          </p:cNvPr>
          <p:cNvGrpSpPr/>
          <p:nvPr/>
        </p:nvGrpSpPr>
        <p:grpSpPr>
          <a:xfrm>
            <a:off x="2017485" y="2177046"/>
            <a:ext cx="1599289" cy="1971158"/>
            <a:chOff x="2017485" y="2177046"/>
            <a:chExt cx="1599289" cy="19711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961D1E-0B37-4D0D-97F0-1D6780065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7485" y="2484823"/>
              <a:ext cx="1599289" cy="16633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D1E4DD-F34F-4732-A060-023BA8FF814E}"/>
                </a:ext>
              </a:extLst>
            </p:cNvPr>
            <p:cNvSpPr txBox="1"/>
            <p:nvPr/>
          </p:nvSpPr>
          <p:spPr>
            <a:xfrm>
              <a:off x="2371586" y="2177046"/>
              <a:ext cx="116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Online Store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13D235-B049-3E45-450D-E05964BE867B}"/>
              </a:ext>
            </a:extLst>
          </p:cNvPr>
          <p:cNvGrpSpPr/>
          <p:nvPr/>
        </p:nvGrpSpPr>
        <p:grpSpPr>
          <a:xfrm>
            <a:off x="4367081" y="1210036"/>
            <a:ext cx="1457560" cy="1960518"/>
            <a:chOff x="4367081" y="1210036"/>
            <a:chExt cx="1457560" cy="19605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D5962B-4C79-46E3-BF4F-AB536C3F2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081" y="1379355"/>
              <a:ext cx="1457560" cy="179119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79E673-23AB-475B-9830-253C8D47027A}"/>
                </a:ext>
              </a:extLst>
            </p:cNvPr>
            <p:cNvSpPr txBox="1"/>
            <p:nvPr/>
          </p:nvSpPr>
          <p:spPr>
            <a:xfrm>
              <a:off x="4572000" y="1210036"/>
              <a:ext cx="116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Software App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CCA25-C2C8-ED3D-EF25-618713559117}"/>
              </a:ext>
            </a:extLst>
          </p:cNvPr>
          <p:cNvGrpSpPr/>
          <p:nvPr/>
        </p:nvGrpSpPr>
        <p:grpSpPr>
          <a:xfrm>
            <a:off x="6726346" y="191400"/>
            <a:ext cx="1635354" cy="1642841"/>
            <a:chOff x="6726346" y="191400"/>
            <a:chExt cx="1635354" cy="16428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F576871-884D-4D92-8B6D-EA4EF9F65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6346" y="645884"/>
              <a:ext cx="1635354" cy="118835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CF2BF6-4CF0-4C27-A115-21D040C89DAE}"/>
                </a:ext>
              </a:extLst>
            </p:cNvPr>
            <p:cNvSpPr txBox="1"/>
            <p:nvPr/>
          </p:nvSpPr>
          <p:spPr>
            <a:xfrm>
              <a:off x="7096461" y="191400"/>
              <a:ext cx="116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oboto Condensed" panose="020B0604020202020204" charset="0"/>
                  <a:ea typeface="Roboto Condensed" panose="020B0604020202020204" charset="0"/>
                </a:rPr>
                <a:t>Market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06A0CE-F78C-3CD6-7520-8D905A38D14B}"/>
              </a:ext>
            </a:extLst>
          </p:cNvPr>
          <p:cNvSpPr txBox="1"/>
          <p:nvPr/>
        </p:nvSpPr>
        <p:spPr>
          <a:xfrm>
            <a:off x="0" y="7355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Client’s business idea!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B5DDC0-121A-45E8-99A2-7696D3DB1F19}"/>
              </a:ext>
            </a:extLst>
          </p:cNvPr>
          <p:cNvSpPr/>
          <p:nvPr/>
        </p:nvSpPr>
        <p:spPr>
          <a:xfrm rot="19805328">
            <a:off x="3573973" y="2782120"/>
            <a:ext cx="486228" cy="159657"/>
          </a:xfrm>
          <a:prstGeom prst="rightArrow">
            <a:avLst>
              <a:gd name="adj1" fmla="val 50000"/>
              <a:gd name="adj2" fmla="val 48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8083A-EFD1-44BE-962D-D19B562B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61" y="2481448"/>
            <a:ext cx="1493672" cy="157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B65C8-6C14-4789-A23B-1F0C7CD1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16" y="2336288"/>
            <a:ext cx="1588014" cy="1581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BDBDD-7886-4FA9-9B6B-99AE5298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5" y="1372149"/>
            <a:ext cx="1280805" cy="1573984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5ED11B7-190A-4E0F-8071-93302B294CF3}"/>
              </a:ext>
            </a:extLst>
          </p:cNvPr>
          <p:cNvSpPr/>
          <p:nvPr/>
        </p:nvSpPr>
        <p:spPr>
          <a:xfrm>
            <a:off x="2272629" y="1356417"/>
            <a:ext cx="2098158" cy="97987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Can you help design an online business application??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08705-428F-415E-82BC-420E9A497129}"/>
              </a:ext>
            </a:extLst>
          </p:cNvPr>
          <p:cNvSpPr txBox="1"/>
          <p:nvPr/>
        </p:nvSpPr>
        <p:spPr>
          <a:xfrm>
            <a:off x="4967441" y="4019640"/>
            <a:ext cx="196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(Software Development)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E5D72-B3CE-4382-9754-CA341A1AABAE}"/>
              </a:ext>
            </a:extLst>
          </p:cNvPr>
          <p:cNvSpPr txBox="1"/>
          <p:nvPr/>
        </p:nvSpPr>
        <p:spPr>
          <a:xfrm>
            <a:off x="1447027" y="15847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 Condensed" panose="020B0604020202020204" charset="0"/>
                <a:ea typeface="Roboto Condensed" panose="020B0604020202020204" charset="0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B8DA4-AD86-DCF6-49C0-AAEFDE1B1F08}"/>
              </a:ext>
            </a:extLst>
          </p:cNvPr>
          <p:cNvSpPr txBox="1"/>
          <p:nvPr/>
        </p:nvSpPr>
        <p:spPr>
          <a:xfrm>
            <a:off x="3219699" y="304800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Search for business app!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EA34-DB3B-22C0-7D17-AAD40869EF96}"/>
              </a:ext>
            </a:extLst>
          </p:cNvPr>
          <p:cNvSpPr txBox="1"/>
          <p:nvPr/>
        </p:nvSpPr>
        <p:spPr>
          <a:xfrm>
            <a:off x="1760645" y="40467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John ( Customer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138F2-7924-08AE-3216-5ACD094DFD7E}"/>
              </a:ext>
            </a:extLst>
          </p:cNvPr>
          <p:cNvSpPr txBox="1"/>
          <p:nvPr/>
        </p:nvSpPr>
        <p:spPr>
          <a:xfrm>
            <a:off x="5095816" y="1954073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David ( Developer )</a:t>
            </a:r>
          </a:p>
        </p:txBody>
      </p:sp>
    </p:spTree>
    <p:extLst>
      <p:ext uri="{BB962C8B-B14F-4D97-AF65-F5344CB8AC3E}">
        <p14:creationId xmlns:p14="http://schemas.microsoft.com/office/powerpoint/2010/main" val="271237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290A6-0C91-498F-B382-53EB2BDA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56" y="2543396"/>
            <a:ext cx="962796" cy="2297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B763F-7C75-4999-832D-FF4D1800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73" y="2002445"/>
            <a:ext cx="1280805" cy="157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65AAE-B282-4B0F-8E53-F8731EF72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046" y="2194678"/>
            <a:ext cx="1189517" cy="1189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A480F-7323-4849-A4E9-290D0A78E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68" y="3576429"/>
            <a:ext cx="1189518" cy="1189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524C71-0CC0-47F6-B872-9AA14D9CB22F}"/>
              </a:ext>
            </a:extLst>
          </p:cNvPr>
          <p:cNvSpPr txBox="1"/>
          <p:nvPr/>
        </p:nvSpPr>
        <p:spPr>
          <a:xfrm>
            <a:off x="2017484" y="1233852"/>
            <a:ext cx="330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We Need to Understand </a:t>
            </a:r>
          </a:p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Software Development Life-Cycle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2F0F9-FC68-4CAA-B70A-E0AF31859CFB}"/>
              </a:ext>
            </a:extLst>
          </p:cNvPr>
          <p:cNvSpPr txBox="1"/>
          <p:nvPr/>
        </p:nvSpPr>
        <p:spPr>
          <a:xfrm>
            <a:off x="5499046" y="129519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SDLC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D3967-7C6F-43C1-B239-DEC6305C5069}"/>
              </a:ext>
            </a:extLst>
          </p:cNvPr>
          <p:cNvSpPr txBox="1"/>
          <p:nvPr/>
        </p:nvSpPr>
        <p:spPr>
          <a:xfrm>
            <a:off x="3988192" y="4659952"/>
            <a:ext cx="196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Client ( Requirements)</a:t>
            </a:r>
          </a:p>
        </p:txBody>
      </p:sp>
      <p:pic>
        <p:nvPicPr>
          <p:cNvPr id="28" name="Graphic 27" descr="Arrow Straight">
            <a:extLst>
              <a:ext uri="{FF2B5EF4-FFF2-40B4-BE49-F238E27FC236}">
                <a16:creationId xmlns:a16="http://schemas.microsoft.com/office/drawing/2014/main" id="{1D7BB014-3B4B-4EA5-9F05-B36C9D8B9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136" y="2560443"/>
            <a:ext cx="509192" cy="363513"/>
          </a:xfrm>
          <a:prstGeom prst="rect">
            <a:avLst/>
          </a:prstGeom>
        </p:spPr>
      </p:pic>
      <p:pic>
        <p:nvPicPr>
          <p:cNvPr id="29" name="Graphic 28" descr="Arrow Straight">
            <a:extLst>
              <a:ext uri="{FF2B5EF4-FFF2-40B4-BE49-F238E27FC236}">
                <a16:creationId xmlns:a16="http://schemas.microsoft.com/office/drawing/2014/main" id="{EE7EF088-9226-4F48-9CED-60287B1B2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811474" y="1393559"/>
            <a:ext cx="509192" cy="363513"/>
          </a:xfrm>
          <a:prstGeom prst="rect">
            <a:avLst/>
          </a:prstGeom>
        </p:spPr>
      </p:pic>
      <p:pic>
        <p:nvPicPr>
          <p:cNvPr id="33" name="Graphic 32" descr="Line arrow Rotate right">
            <a:extLst>
              <a:ext uri="{FF2B5EF4-FFF2-40B4-BE49-F238E27FC236}">
                <a16:creationId xmlns:a16="http://schemas.microsoft.com/office/drawing/2014/main" id="{E85FB905-A311-45C4-BC12-4AD7B19CD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425013" y="1495462"/>
            <a:ext cx="768244" cy="76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6DD38-9615-3740-F1B9-B84387F85FEE}"/>
              </a:ext>
            </a:extLst>
          </p:cNvPr>
          <p:cNvSpPr txBox="1"/>
          <p:nvPr/>
        </p:nvSpPr>
        <p:spPr>
          <a:xfrm>
            <a:off x="3048217" y="159299"/>
            <a:ext cx="318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Understanding the SDLC</a:t>
            </a:r>
          </a:p>
        </p:txBody>
      </p:sp>
    </p:spTree>
    <p:extLst>
      <p:ext uri="{BB962C8B-B14F-4D97-AF65-F5344CB8AC3E}">
        <p14:creationId xmlns:p14="http://schemas.microsoft.com/office/powerpoint/2010/main" val="14935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89;p12">
            <a:extLst>
              <a:ext uri="{FF2B5EF4-FFF2-40B4-BE49-F238E27FC236}">
                <a16:creationId xmlns:a16="http://schemas.microsoft.com/office/drawing/2014/main" id="{4003A467-8B33-4F11-9BE9-7C3ECC19B1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09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Software Development Lifecycle</a:t>
            </a:r>
            <a:endParaRPr dirty="0"/>
          </a:p>
        </p:txBody>
      </p:sp>
      <p:grpSp>
        <p:nvGrpSpPr>
          <p:cNvPr id="62" name="Google Shape;194;p12">
            <a:extLst>
              <a:ext uri="{FF2B5EF4-FFF2-40B4-BE49-F238E27FC236}">
                <a16:creationId xmlns:a16="http://schemas.microsoft.com/office/drawing/2014/main" id="{B4538B52-5D62-4593-B5D0-C1A1AB11D516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3" name="Google Shape;195;p12">
              <a:extLst>
                <a:ext uri="{FF2B5EF4-FFF2-40B4-BE49-F238E27FC236}">
                  <a16:creationId xmlns:a16="http://schemas.microsoft.com/office/drawing/2014/main" id="{4432D125-FD46-4DFD-A81C-7A9B8423B28C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6;p12">
              <a:extLst>
                <a:ext uri="{FF2B5EF4-FFF2-40B4-BE49-F238E27FC236}">
                  <a16:creationId xmlns:a16="http://schemas.microsoft.com/office/drawing/2014/main" id="{568D7179-6023-4CF3-94D2-95A17BA1101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7;p12">
              <a:extLst>
                <a:ext uri="{FF2B5EF4-FFF2-40B4-BE49-F238E27FC236}">
                  <a16:creationId xmlns:a16="http://schemas.microsoft.com/office/drawing/2014/main" id="{92DEFE96-482D-458A-AEE4-033F8C9BB4CF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8;p12">
              <a:extLst>
                <a:ext uri="{FF2B5EF4-FFF2-40B4-BE49-F238E27FC236}">
                  <a16:creationId xmlns:a16="http://schemas.microsoft.com/office/drawing/2014/main" id="{6F03FA74-BDD7-49BB-A8FC-57E1E6A20F4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9;p12">
              <a:extLst>
                <a:ext uri="{FF2B5EF4-FFF2-40B4-BE49-F238E27FC236}">
                  <a16:creationId xmlns:a16="http://schemas.microsoft.com/office/drawing/2014/main" id="{28F2C5CA-3544-4FE0-8B1A-83D263DD1315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;p12">
              <a:extLst>
                <a:ext uri="{FF2B5EF4-FFF2-40B4-BE49-F238E27FC236}">
                  <a16:creationId xmlns:a16="http://schemas.microsoft.com/office/drawing/2014/main" id="{2AD55096-BF17-4D6D-9C30-11C98CE01B45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1;p12">
              <a:extLst>
                <a:ext uri="{FF2B5EF4-FFF2-40B4-BE49-F238E27FC236}">
                  <a16:creationId xmlns:a16="http://schemas.microsoft.com/office/drawing/2014/main" id="{861672BE-A64E-4BFC-81C3-67FDF6FD4CF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2;p12">
              <a:extLst>
                <a:ext uri="{FF2B5EF4-FFF2-40B4-BE49-F238E27FC236}">
                  <a16:creationId xmlns:a16="http://schemas.microsoft.com/office/drawing/2014/main" id="{D9CE2ECA-53F0-4157-ACC7-E6040E7FA02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3;p12">
              <a:extLst>
                <a:ext uri="{FF2B5EF4-FFF2-40B4-BE49-F238E27FC236}">
                  <a16:creationId xmlns:a16="http://schemas.microsoft.com/office/drawing/2014/main" id="{FE64736E-4F00-4AC6-9FC7-39827FA8A09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4;p12">
              <a:extLst>
                <a:ext uri="{FF2B5EF4-FFF2-40B4-BE49-F238E27FC236}">
                  <a16:creationId xmlns:a16="http://schemas.microsoft.com/office/drawing/2014/main" id="{8FBE7B8F-BDB3-4A70-B7E7-58ED843FF186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5;p12">
              <a:extLst>
                <a:ext uri="{FF2B5EF4-FFF2-40B4-BE49-F238E27FC236}">
                  <a16:creationId xmlns:a16="http://schemas.microsoft.com/office/drawing/2014/main" id="{B1EA75DF-F50C-43BB-B93A-0A83101311E7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6;p12">
              <a:extLst>
                <a:ext uri="{FF2B5EF4-FFF2-40B4-BE49-F238E27FC236}">
                  <a16:creationId xmlns:a16="http://schemas.microsoft.com/office/drawing/2014/main" id="{AC6B1B02-1133-4E47-A550-A4BCC38B2FF8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7;p12">
              <a:extLst>
                <a:ext uri="{FF2B5EF4-FFF2-40B4-BE49-F238E27FC236}">
                  <a16:creationId xmlns:a16="http://schemas.microsoft.com/office/drawing/2014/main" id="{E5EDD9EC-C459-46E4-9A31-B35C98E696F2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8;p12">
              <a:extLst>
                <a:ext uri="{FF2B5EF4-FFF2-40B4-BE49-F238E27FC236}">
                  <a16:creationId xmlns:a16="http://schemas.microsoft.com/office/drawing/2014/main" id="{0583438B-320E-4AC8-AF7E-22B1FCEE0871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93;p12">
            <a:extLst>
              <a:ext uri="{FF2B5EF4-FFF2-40B4-BE49-F238E27FC236}">
                <a16:creationId xmlns:a16="http://schemas.microsoft.com/office/drawing/2014/main" id="{321AE60C-A838-49AA-A678-4AD1D3BA0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8586" y="1545265"/>
            <a:ext cx="6004738" cy="3091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9800"/>
                </a:solidFill>
              </a:rPr>
              <a:t>Process steps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Planning Requirements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Requirement Analysis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Design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Implementation ( coding )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Testing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Deployment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/>
              <a:t>Maintenance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9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E9A17-7F8C-4348-8763-D7D49F61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66" y="830845"/>
            <a:ext cx="3503911" cy="286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49668-798F-427D-AFF5-8B29B929B1AF}"/>
              </a:ext>
            </a:extLst>
          </p:cNvPr>
          <p:cNvSpPr txBox="1"/>
          <p:nvPr/>
        </p:nvSpPr>
        <p:spPr>
          <a:xfrm rot="19861139">
            <a:off x="3810353" y="147137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Development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48082-8737-437A-8C23-E00247C9712F}"/>
              </a:ext>
            </a:extLst>
          </p:cNvPr>
          <p:cNvSpPr txBox="1"/>
          <p:nvPr/>
        </p:nvSpPr>
        <p:spPr>
          <a:xfrm rot="19517390">
            <a:off x="5807948" y="2775448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Clients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17D38-A3A1-4960-A298-04F09C04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9296" y="1045366"/>
            <a:ext cx="345391" cy="345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EBCB86-CE18-4848-87AB-FE01D509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95" y="1606602"/>
            <a:ext cx="345391" cy="345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04A256-3E23-4511-812D-E1FF30EB6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48" y="2106822"/>
            <a:ext cx="345391" cy="345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762CBF-991E-4FCC-9CE4-610BD8DC5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00" y="2566217"/>
            <a:ext cx="373990" cy="373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B6C6B2-3AE9-4B38-8B49-E839DB290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60" y="3141960"/>
            <a:ext cx="345391" cy="3453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9223A1-007D-432A-949B-DBE42EE1C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9" y="3597668"/>
            <a:ext cx="420761" cy="4207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7F7876-D132-4552-94B7-F852110313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598" y="4128746"/>
            <a:ext cx="298053" cy="298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9366C9-C880-4ECA-8F6C-AA9275904A3E}"/>
              </a:ext>
            </a:extLst>
          </p:cNvPr>
          <p:cNvSpPr txBox="1"/>
          <p:nvPr/>
        </p:nvSpPr>
        <p:spPr>
          <a:xfrm>
            <a:off x="829813" y="109153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Planning Requirements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1A58A9-CE84-4C57-AF01-4A88B73D7647}"/>
              </a:ext>
            </a:extLst>
          </p:cNvPr>
          <p:cNvSpPr txBox="1"/>
          <p:nvPr/>
        </p:nvSpPr>
        <p:spPr>
          <a:xfrm>
            <a:off x="865604" y="1625410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Requirement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3F53F-6F88-4F92-AA9E-BEA168291C35}"/>
              </a:ext>
            </a:extLst>
          </p:cNvPr>
          <p:cNvSpPr txBox="1"/>
          <p:nvPr/>
        </p:nvSpPr>
        <p:spPr>
          <a:xfrm>
            <a:off x="875986" y="211443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Designing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9241A8-5B36-4108-9814-96D9F2F5EBC2}"/>
              </a:ext>
            </a:extLst>
          </p:cNvPr>
          <p:cNvSpPr txBox="1"/>
          <p:nvPr/>
        </p:nvSpPr>
        <p:spPr>
          <a:xfrm>
            <a:off x="875986" y="2621531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Implementation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6BA4C3-E2F0-4C56-9D79-0C1F7ED94087}"/>
              </a:ext>
            </a:extLst>
          </p:cNvPr>
          <p:cNvSpPr txBox="1"/>
          <p:nvPr/>
        </p:nvSpPr>
        <p:spPr>
          <a:xfrm>
            <a:off x="871153" y="317957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E0F6EA-4149-47C7-BFDA-A2AD4561C4C9}"/>
              </a:ext>
            </a:extLst>
          </p:cNvPr>
          <p:cNvSpPr txBox="1"/>
          <p:nvPr/>
        </p:nvSpPr>
        <p:spPr>
          <a:xfrm>
            <a:off x="886490" y="365908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Deployment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1BC0D-B08E-4C54-9DC9-EEEB5E95CFA6}"/>
              </a:ext>
            </a:extLst>
          </p:cNvPr>
          <p:cNvSpPr txBox="1"/>
          <p:nvPr/>
        </p:nvSpPr>
        <p:spPr>
          <a:xfrm>
            <a:off x="886490" y="408566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Maintenance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3FE94-B660-1374-C509-BF17926E11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919" y="1100317"/>
            <a:ext cx="235490" cy="235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B1B92-2510-8F05-81D1-55F36175EC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919" y="1625262"/>
            <a:ext cx="237744" cy="23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92C58-C660-307D-6B5E-7A7A01E978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665" y="2106822"/>
            <a:ext cx="237744" cy="237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16E3B-1674-1194-2616-EA0D2A86EF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552" y="2621531"/>
            <a:ext cx="237744" cy="237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B1C1CB-7235-EF7D-148A-0B4BEBC151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552" y="3179574"/>
            <a:ext cx="237744" cy="237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27BA1D-AC98-1266-4EC3-E07B33905D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665" y="3674890"/>
            <a:ext cx="237744" cy="237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B71A5B-6D0C-9AF7-44EC-CFCC40BD57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665" y="4144999"/>
            <a:ext cx="237744" cy="2377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696D1F-8475-30B2-F66A-2EF7E35F310D}"/>
              </a:ext>
            </a:extLst>
          </p:cNvPr>
          <p:cNvSpPr txBox="1"/>
          <p:nvPr/>
        </p:nvSpPr>
        <p:spPr>
          <a:xfrm>
            <a:off x="5851527" y="830845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Terms &amp; Conditions</a:t>
            </a:r>
          </a:p>
        </p:txBody>
      </p:sp>
    </p:spTree>
    <p:extLst>
      <p:ext uri="{BB962C8B-B14F-4D97-AF65-F5344CB8AC3E}">
        <p14:creationId xmlns:p14="http://schemas.microsoft.com/office/powerpoint/2010/main" val="9653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DDE0-BAAD-400B-8601-4217A544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A1C08-8170-4033-9D79-4A35BB3F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391" y="604574"/>
            <a:ext cx="345391" cy="345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630DA-53E2-4B28-B9EC-02BEB192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40" y="1728674"/>
            <a:ext cx="2600049" cy="2600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A1FE3F-3E88-4869-8D5C-ADFE017FAE76}"/>
              </a:ext>
            </a:extLst>
          </p:cNvPr>
          <p:cNvSpPr txBox="1"/>
          <p:nvPr/>
        </p:nvSpPr>
        <p:spPr>
          <a:xfrm>
            <a:off x="2038858" y="4328723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Discuss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09837-CCCC-6908-3FA2-ADA492E2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3" y="629371"/>
            <a:ext cx="292608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6039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1C5C306-25F3-4E97-95B2-CFF90CB0FE57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485</Words>
  <Application>Microsoft Office PowerPoint</Application>
  <PresentationFormat>On-screen Show (16:9)</PresentationFormat>
  <Paragraphs>103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Roboto Condensed</vt:lpstr>
      <vt:lpstr>Wingdings</vt:lpstr>
      <vt:lpstr>Roboto Condensed Light</vt:lpstr>
      <vt:lpstr>Arvo</vt:lpstr>
      <vt:lpstr>Courier New</vt:lpstr>
      <vt:lpstr>Arial</vt:lpstr>
      <vt:lpstr>Salerio template</vt:lpstr>
      <vt:lpstr>Hello guy!</vt:lpstr>
      <vt:lpstr>Software Development Lifecycle(SDLC) Overview</vt:lpstr>
      <vt:lpstr>Before Software Development Lifecycle</vt:lpstr>
      <vt:lpstr>PowerPoint Presentation</vt:lpstr>
      <vt:lpstr>PowerPoint Presentation</vt:lpstr>
      <vt:lpstr>PowerPoint Presentation</vt:lpstr>
      <vt:lpstr>Introduction to Software Development Lifecycle</vt:lpstr>
      <vt:lpstr>PowerPoint Presentation</vt:lpstr>
      <vt:lpstr>Planning Requirements</vt:lpstr>
      <vt:lpstr>Planning Requirements</vt:lpstr>
      <vt:lpstr>Requirement Analysis</vt:lpstr>
      <vt:lpstr>Design</vt:lpstr>
      <vt:lpstr>Implementation</vt:lpstr>
      <vt:lpstr>Testing </vt:lpstr>
      <vt:lpstr>Deployment</vt:lpstr>
      <vt:lpstr>Maintenance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Lifecycle(SDLC)</dc:title>
  <dc:creator>Jon Snow</dc:creator>
  <cp:lastModifiedBy>Jon</cp:lastModifiedBy>
  <cp:revision>42</cp:revision>
  <dcterms:modified xsi:type="dcterms:W3CDTF">2023-03-17T04:04:58Z</dcterms:modified>
</cp:coreProperties>
</file>