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4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072" autoAdjust="0"/>
  </p:normalViewPr>
  <p:slideViewPr>
    <p:cSldViewPr snapToGrid="0">
      <p:cViewPr varScale="1">
        <p:scale>
          <a:sx n="60" d="100"/>
          <a:sy n="60" d="100"/>
        </p:scale>
        <p:origin x="15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563DD9-46A3-890E-5598-BDC0CCCAB5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E2FAC-051F-7754-A9E8-283721D2C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9F961-88B4-4348-A3E0-1908CA8FF73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13C64-90EF-1578-572E-AD77628C54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CD703-A1F8-80F8-4010-91B4F7CDE6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4DC69-80C8-41DE-B72C-04CDC9F2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85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B4976-A1D8-4576-8B7E-7AD3475015D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1A1FB-5A41-4709-ACA5-D90605C43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4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ထိရောက်သောဆော့ဖ်ဝဲလ်ဖွံ့ဖြိုးတိုးတက်ရေးအဖွဲ့ကို ဖွဲ့စည်းတည်ဆောက်ရန် သင်သည် 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developer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များနှင့် အင်ဂျင်နီယာများထက်ပို၍ လိုအပ်ပါသည်။ ဆော့ဖ်ဝဲဖွံ့ဖြိုးတိုးတက်မှုဘဝစက်ဝန်းတွင် လိုအပ်သော ကွဲပြားသောအခန်းကဏ္ဍများစွာရှိပြီး စံပြအဖွဲ့ကို အောက်ပါအခန်းကဏ္ဍများဖြင့် ဖွဲ့စည်းထားသည်။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A1FB-5A41-4709-ACA5-D90605C431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05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စီးပွားရေးလေ့လာသူ</a:t>
            </a: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သူတို့ဘာလုပ်ကြမလဲ။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လုပ်ငန်းခွဲခြမ်းစိတ်ဖြာသူသည် ဖောက်သည်၏ လုပ်ငန်းလိုအပ်ချက်များကို ဖြည့်ဆည်းပေးရန် တာဝန်ရှိသည်။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ဆိုလိုသည်မှာ ၎င်းတို့သည် ဖောက်သည်၏ လုပ်ငန်းရည်မှန်းချက်များကို နားထောင်ပြီး ရှင်းလင်းသော ရည်မှန်းချက်များကို သတ်မှတ်ရာတွင် ကူညီပေးသည်။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ထို့နောက် ၎င်းတို့သည် ဤရည်မှန်းချက်များကို အသုံးချပြီး ၎င်းတို့ကို အသုံးဝင်သော ဆော့ဖ်ဝဲလ်ဖြေရှင်းချက်အဖြစ်သို့ ပြောင်းလဲပေးသည်။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၎င်းတို့သည် လုပ်ငန်းစဉ်အစကတည်းက ပါဝင်နေပြီး ပရောဂျက်၏အဖြစ်မှန်များနှင့် ဖောက်သည်၏လိုအပ်ချက်များကို ချိတ်ဆက်ပါ။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၎င်းတို့သည် စျေးကွက်သုတေသနပြုလုပ်ခြင်း၊ ပြိုင်ဖက်များကို စစ်ဆေးခြင်းနှင့် ပစ်မှတ်ပရိသတ်များကို သတ်မှတ်ခြင်း။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စာရွက်စာတမ်းများ ဖန်တီးခြင်းနှင့် စမ်းသပ်ခြင်းဆိုင်ရာ ဖြေရှင်းချက်များကို ၎င်းတို့၏ ပေးချေမှုအတွင်း၌လည်း ပါဝင်သည်။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A1FB-5A41-4709-ACA5-D90605C431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1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သူတို့ အသင်းက ဘယ်လို အရည်အချင်းတွေ ရှိလာလဲ။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၎င်းတို့၏ ဆုံးဖြတ်ချက်များကို မိတ္တူကူးရန်အတွက် ဒေတာကို အနက်ပြန်ဆိုသောကြောင့် ခိုင်မာသော နံပါတ်ကျွမ်းကျင်မှု လိုအပ်ပါသည်။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၎င်းတို့သည် ဖောက်သည်လိုအပ်သောအရာကို ပေးစွမ်းနိုင်သော ဖြေရှင်းချက်အဖြစ် “ဘာသာပြန်” သောကြောင့် ၎င်းတို့သည် ဝေဖန်ပိုင်းခြားနိုင်သော တွေးခေါ်မှုနှင့် တီထွင်ဖန်တီးနိုင်စွမ်းရှိရန် လိုအပ်ပါသည်။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အသင်းမှာ ဘယ်သူတွေနဲ့ ဆက်ဆံမှုအများဆုံးလဲ။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ea typeface="Times New Roman" panose="02020603050405020304" pitchFamily="18" charset="0"/>
                <a:cs typeface="Myanmar Text" panose="020B0502040204020203" pitchFamily="34" charset="0"/>
              </a:rPr>
              <a:t>လုပ်ငန်းခွဲခြမ်းစိတ်ဖြာသူသည် ထုတ်ကုန်ပိုင်ရှင်နှင့် ပရောဂျက်မန်နေဂျာတို့နှင့် နီးကပ်စွာ အလုပ်လုပ်ပါသည်။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A1FB-5A41-4709-ACA5-D90605C431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6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ဆော့ဖ်ဝဲရေးဆွဲသူများ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သူတို့ဘာလုပ်ကြမလဲ။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သင့်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developer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များမပါဘဲ ဆော့ဖ်ဝဲလ် ဖွံ့ဖြိုးတိုးတက်ရေး ပရောဂျက်သည် ပြီးမြောက်မည် မဟုတ်ပါ။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၎င်းတို့သည် မတူညီသော ပရိုဂရမ်းမင်းဘာသာစကားအမျိုးမျိုးဖြင့် ကုဒ်ရေးခြင်းဖြင့် နောက်ဆုံးထုတ်ကုန်ကို အမှန်တကယ်ဖန်တီးပေးသည့်သူများဖြစ်သည်။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အတွေ့အကြုံအဆင့်ပေါ်မူတည်၍ အဖွဲ့များတွင် အငယ်တန်း၊ အလယ်အလတ်နှင့် အကြီးတန်း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developer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များ ရှိနိုင်သည်။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ပိုကြီးသောပရောဂျက်များတွင်၊ ဆော့ဖ်ဝဲဖွံ့ဖြိုးတိုးတက်ရေးအဖွဲ့များအတွင်း မတူညီသော အတွေ့အကြုံအဆင့်များကို မကြာခဏတွေ့ရပါမည်။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အငယ်တန်းပရိုဂရမ်မာများသည် ရှုပ်ထွေးသော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coding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ကိုကိုင်တွယ်ဖြေရှင်းရန် စီနီယာ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developer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များကို ပိုမိုလွယ်ကူစွာ ကူညီပေးခြင်းဖြင့် ကျန်အဖွဲ့ကို ပံ့ပိုးပေးနိုင်ပါသည်။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ဆော့ဖ်ဝဲရေးဆွဲသူများသည် ၎င်းတို့၏ အတွေ့အကြုံအဆင့်အလိုက် တစ်စုတစ်စည်းတည်းမဟုတ်ဘဲ ၎င်းတို့၏ ကျွမ်းကျင်မှုနှင့် အထူးပြုမှုတို့လည်း ဖြစ်သည်။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၎င်းတို့ကို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front-end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၊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back-end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နှင့်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full-stack developer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များအဖြစ် လူသိများသည်။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A1FB-5A41-4709-ACA5-D90605C431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67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Front-end developer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များသည်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end-user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မြင်ပြီး အပြန်အလှန်တုံ့ပြန်သည့်အရာအားလုံးကို ဖန်တီးသည်။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၎င်းတို့သည် ဆော့ဖ်ဝဲထုတ်ကုန်၏ အသုံးပြုနိုင်စွမ်းနှင့် လုပ်ဆောင်နိုင်စွမ်းအပေါ် အာရုံစိုက်ကြသည်။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Back-end developer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များသည် အသုံးပြုသူမြင်ရသည့်နောက်ကွယ်ရှိ လုပ်ငန်းစဉ်များနှင့် လုပ်ဆောင်နိုင်စွမ်းများအတွက် တာဝန်ရှိပါသည်။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Front-end developer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များက အက်ပ်ပုံသဏ္ဌာန်နှင့် သုံးစွဲသူများ စျေးဝယ်ပုံတို့ကို ကုဒ်လုပ်ထားသည်။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Back-end developer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များသည် ကုန်ပစ္စည်းစာရင်း၊ ထုတ်ကုန်အပ်လုဒ်များနှင့် အမျိုးအစားခွဲခြားခြင်းကဲ့သို့သော နောက်ကွယ်ရှိအရာအားလုံးကို ကုဒ်လုပ်နေစဉ်။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Full-stack developer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များသည် ရှေ့နှင့်နောက်တန်း ပရိုဂရမ်းမင်းဘာသာစကားများကို ပိုမိုကျယ်ပြန့်သော်လည်း အတွင်းကျကျ နည်းပါးသည်။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A1FB-5A41-4709-ACA5-D90605C431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74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သူတို့ အသင်းက ဘယ်လို အရည်အချင်းတွေ ရှိလာလဲ။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ဆော့ဖ်ဝဲလ်ထုတ်လုပ်သူများသည် ဆော့ဖ်ဝဲထုတ်ကုန်ဖန်တီးရာတွင် မတူညီသောကုဒ်များကို စမ်းသပ်ကြသောကြောင့် စူးစမ်းလိုစိတ်ရှိရန် လိုအပ်ပါသည်။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ပျက်နေသော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coding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မှန်သမျှကို ထောက်လှမ်းရန်နှင့် ကွဲပြားသော ပရိုဂရမ်းမင်းဘာသာစကားများကို ခိုင်မာသော အသိပညာရှိရန် အသေးစိတ်အချက်အလက်များအတွက် ခိုင်မာသောမျက်လုံးရှိရန် လိုအပ်ပါသည်။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အသင်းမှာ ဘယ်သူတွေနဲ့ ဆက်ဆံမှုအများဆုံးလဲ။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ဆော့ဖ်ဝဲလ်ဖွံ့ဖြိုးတိုးတက်ရေးလုပ်ငန်းစဉ်တွင်၊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developer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များသည်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UX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နှင့်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UI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ဒီဇိုင်နာများနှင့် နီးကပ်စွာလုပ်ဆောင်သည်။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ဆော့ဖ်ဝဲလ်အင်ဂျင်နီယာနှင့် ဆော့ဖ်ဝဲလ်ဗိသုကာပညာရှင်များကို မရောထွေးသင့်ပါ။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ဆော့ဖ်ဝဲလ်ဗိသုကာပညာရှင်များသည် ကုဒ်တစ်ခု၏အတွင်းပိုင်းဖွဲ့စည်းပုံအား ဒီဇိုင်းရေးဆွဲကာ ဆော့ဖ်ဝဲလ်ဖွံ့ဖြိုးတိုးတက်ရေးလုပ်ငန်းစဉ်တစ်လျှောက် နည်းပညာဆိုင်ရာပံ့ပိုးကူညီမှုများအတွက် တာဝန်ရှိပါသည်။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ဆော့ဖ်ဝဲလ်အင်ဂျင်နီယာများသည် ဖောက်သည်၏လိုအပ်ချက်များကို နည်းပညာဆိုင်ရာဖြေရှင်းချက်များနှင့် ချိတ်ဆက်ပေးရန် တာဝန်ရှိပါသည်။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A1FB-5A41-4709-ACA5-D90605C431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63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Lead </a:t>
            </a:r>
            <a:r>
              <a:rPr lang="my-MM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နှင့် 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Tech Lead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သူတို့ဘာလုပ်ကြမလဲ။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မကြာခဏ ရှုပ်ယှက်ခတ်နေသော၊ အဖွဲ့ခေါင်းဆောင်နှင့် နည်းပညာခေါင်းဆောင်တို့သည် ဆက်စပ်သော်လည်း မတူညီသော အခန်းကဏ္ဍနှစ်ခုဖြစ်သည်။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အဖွဲ့ခေါင်းဆောင်သည် ၎င်းတို့အဖွဲ့၏ အလုံးစုံစွမ်းဆောင်ရည်၊ လှုံ့ဆော်မှုနှင့် အဖွဲ့အစည်းကို တာဝန်ယူပါသည်။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ဆော့ဖ်ဝဲအင်ဂျင်နီယာတစ်ဦးသည် အဖွဲ့ခေါင်းဆောင်၏ အခန်းကဏ္ဍကို မကြာခဏဆိုသလို ယူဆသည်။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၎င်းတို့သည် အဖွဲ့သားများ အတူတကွ ကောင်းမွန်စွာ လုပ်ဆောင်ကြပြီး ၎င်းတို့၏ ဆော့ဖ်ဝဲလ်ဖြေရှင်းချက်များကို အချိန်မီ ပေးပို့ရန် လမ်းကြောင်းပေါ်ရောက်နေကြောင်း သေချာစေသည်။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၎င်းတို့ကို တစ်ခါတစ်ရံတွင် အင်ဂျင်နီယာမန်နေဂျာများ သို့မဟုတ် ဗိသုကာပညာရှင်များအဖြစ် ရည်ညွှန်းပြီး ၎င်းတို့၏အဖွဲ့၀င်များ၏ ဖွံ့ဖြိုးတိုးတက်မှုနှင့် သင်ယူမှုများအတွက်လည်း တာဝန်ရှိပါသည်။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A1FB-5A41-4709-ACA5-D90605C431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နည်းပညာဦးဆောင်သူသည် ဆော့ဖ်ဝဲလ်ဖွံ့ဖြိုးတိုးတက်ရေးလုပ်ငန်းစဉ်နှင့် သက်ဆိုင်ခြင်းမရှိသော နည်းပညာဆိုင်ရာ သို့မဟုတ် ဟာ့ဒ်ဝဲလိုအပ်ချက်များကို ကြီးကြပ်ရန် တာဝန်ရှိသည်။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၎င်းတို့သည် နည်းပညာဆိုင်ရာ ဦးတည်ချက်ကို ပံ့ပိုးပေးပြီး ပြင်ပဟာ့ဒ်ဝဲများကို ပေါင်းစပ်ပေးသည်။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သူတို့ အသင်းက ဘယ်လို အရည်အချင်းတွေ ရှိလာလဲ။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အဖွဲ့ခေါင်းဆောင်တစ်ဦးသည် ခိုင်မာသောခေါင်းဆောင်မှုနှင့် ဆက်သွယ်မှုစွမ်းရည် လိုအပ်ပါသည်။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အသင်းမှာ ဘယ်သူတွေနဲ့ ဆက်ဆံမှုအများဆုံးလဲ။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တာဝန်ခံများအနေနှင့်၊ အဖွဲ့သည်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ပရောဂျက်၏ အဖွဲ့ဝင်များအားလုံးနှင့် အပြန်အလှန် အကျိုးပြုပါသည်။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A1FB-5A41-4709-ACA5-D90605C431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74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Scrum </a:t>
            </a:r>
            <a:r>
              <a:rPr lang="my-MM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သခင်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သူတို့ဘာလုပ်ကြမလဲ။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scrum master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၏ အခန်းကဏ္ဍမှာ အဖွဲ့သည် လျင်မြန်သော နည်းလမ်းများနှင့် မူဘောင်များကို လိုက်နာကြောင်း သေချာစေရန် ဖြစ်သည်။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ပူးပေါင်းဆောင်ရွက်မှုနှင့် တန်ဖိုးဖန်တီးမှုတို့ကို အာရုံစိုက်သည့် ပရောဂျက်စီမံခန့်ခွဲမှု အတွေးအမြင်တစ်ခုအဖြစ် သဘောတရားအဖြစ် သွက်လက်သော နည်းလမ်းများကို ဖော်ပြနိုင်သည်။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Agile Manifesto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တွင် အသေးစိတ်ဖော်ပြထားသည့်အတိုင်း ၎င်း၏အဓိကတန်ဖိုးများမှာ-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လုပ်ငန်းစဉ်များနှင့် ကိရိယာများပေါ်တွင် တစ်ဦးချင်းစီနှင့် အပြန်အလှန် တုံ့ပြန်မှုများ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ပြည့်စုံသောစာရွက်စာတမ်းများထက် အလုပ်လုပ်သောဆော့ဖ်ဝဲ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စာချုပ်ညှိနှိုင်းမှုအပေါ် ဖောက်သည်ပူးပေါင်းဆောင်ရွက်ခြင်း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အစီအစဥ်အတိုင်း ပြောင်းလဲခြင်းအပေါ် တုံ့ပြန်ခြင်း။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A1FB-5A41-4709-ACA5-D90605C431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97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Scrum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ကို လျင်မြန်သော နည်းလမ်းများအတွင်း မူဘောင်တစ်ခုအဖြစ် ဖော်ပြနိုင်သည်။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အဆိုပါအမည်သည် အားကစား ရပ်ဘီမှ ဆင်းသက်လာကာ ကစားသမားများသည် ကွင်းကိုတက်လှမ်းရန်၊ ဂိုးသွင်းယူကာ ဂိမ်းကိုအနိုင်ရရန် ပြိုင်ဆိုင်မှုဖြင့် အုပ်စုဖွဲ့ကြသည်။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ပရောဂျက်စီမံခန့်ခွဲမှုတွင်၊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scrum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သည်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sprints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ဟုခေါ်သော အစိတ်အပိုင်းငယ်များဖြင့် လုပ်ဆောင်သောကြောင့် လျင်မြန်သောဖွံ့ဖြိုးတိုးတက်မှုကို ခွင့်ပြုပေးပါသည်။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ea typeface="Times New Roman" panose="02020603050405020304" pitchFamily="18" charset="0"/>
                <a:cs typeface="Myanmar Text" panose="020B0502040204020203" pitchFamily="34" charset="0"/>
              </a:rPr>
              <a:t>အဖွဲ့အတွင်း မူဘောင်ကို မည်သို့လိုက်နာရမည်ကို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scrum master </a:t>
            </a:r>
            <a:r>
              <a:rPr lang="my-MM" sz="1800" dirty="0">
                <a:effectLst/>
                <a:ea typeface="Times New Roman" panose="02020603050405020304" pitchFamily="18" charset="0"/>
                <a:cs typeface="Myanmar Text" panose="020B0502040204020203" pitchFamily="34" charset="0"/>
              </a:rPr>
              <a:t>တွင် တာဝန်ရှိသည်။ </a:t>
            </a:r>
            <a:endParaRPr lang="en-US" sz="1800" dirty="0">
              <a:effectLst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၎င်းတို့၏ အခန်းကဏ္ဍတွင် အတားအဆီးများကို ဖယ်ရှားခြင်း၊ </a:t>
            </a:r>
            <a:endParaRPr lang="en-US" sz="1800" dirty="0">
              <a:effectLst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ea typeface="Times New Roman" panose="02020603050405020304" pitchFamily="18" charset="0"/>
                <a:cs typeface="Myanmar Text" panose="020B0502040204020203" pitchFamily="34" charset="0"/>
              </a:rPr>
              <a:t>အကျိုးဖြစ်ထွန်းသော ပတ်ဝန်းကျင်ကို ဖန်တီးခြင်းနှင့် အဖွဲ့အား အတူတကွ ကောင်းမွန်စွာ လုပ်ဆောင်နိုင်ရန် ကူညီပေးခြင်းတို့ ပါဝင်သည်။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A1FB-5A41-4709-ACA5-D90605C431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5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သူတို့ အသင်းက ဘယ်လို အရည်အချင်းတွေ ရှိလာလဲ။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Scrum Master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များသည် ခိုင်မာသော ခေါင်းဆောင်မှု၊ နည်းပြနှင့် အဖွဲ့အစည်းဆိုင်ရာ ကျွမ်းကျင်မှုများ လိုအပ်ပါသည်။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၎င်းတို့သည် ပရောဂျက်စီမံခန့်ခွဲမှု နောက်ခံနှင့် သွက်လက်သောဆော့ဖ်ဝဲလ်ဖွံ့ဖြိုးတိုးတက်မှုနှင့် နည်းစနစ်များကို နက်နက်နဲနဲနားလည်မှုရှိရန်လည်း လိုအပ်ပါသည်။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အသင်းမှာ ဘယ်သူတွေနဲ့ ဆက်ဆံမှုအများဆုံးလဲ။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အဖွဲ့အတွင်း ပေါ့ပါးသွက်လက်သော နည်းစနစ်များကို အသုံးပြုခြင်းအား အာမခံရန် တာဝန်ရှိသူများအနေဖြင့်၊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scrum master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သည် အဖွဲ့၀င်များအားလုံးနှင့် အပြန်အလှန် တုံ့ပြန်ပါသည်။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A1FB-5A41-4709-ACA5-D90605C431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8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owner (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ကုန်ပစ္စည်းပိုင်ရှင်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manager (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စီမံကိန်းမန်နေဂျာ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UX / UI designers (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UX/UI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ဒီဇိုင်နာများ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analyst (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စီးပွားရေးလေ့လာသူ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developers (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ဆော့ဖ်ဝဲရေးဆွဲသူများ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lead / Tech lead (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အသင်းခေါင်းဆောင်/နည်းပညာဦးဆောင်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 master (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Scrum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သခင်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A1FB-5A41-4709-ACA5-D90605C431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နိဂုံး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ဆော့ဖ်ဝဲရေးသားသူများအပြင်၊ အောင်မြင်သော ဆော့ဖ်ဝဲဖွံ့ဖြိုးတိုးတက်ရေးအဖွဲ့သည်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ပရောဂျက်မန်နေဂျာ၊ လုပ်ငန်းခွဲခြမ်းစိတ်ဖြာသူများ၊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UX/UI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ဒီဇိုင်နာများ၊ အဖွဲ့ခေါင်းဆောင်များနှင့် အခြားအရာများ လိုအပ်ပါသည်။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လျင်မြန်သောနည်းလမ်းများအတိုင်း လုပ်ဆောင်သည့်အဖွဲ့တွင် လျင်မြန်သောဆော့ဖ်ဝဲလ်ဖွံ့ဖြိုးတိုးတက်မှုကိုသေချာစေရန်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scrum master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သည် လိုအပ်ပါသည်။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စွမ်းဆောင်ရည်မြင့်မားသောအဖွဲ့တစ်ဖွဲ့ကို တည်ဆောက်ရန်၊ ရှင်းလင်းသောဖွဲ့စည်းပုံ၊ ပူးပေါင်းဆောင်ရွက်မှုနှင့် ဆက်သွယ်မှုလိုအပ်ပါသည်။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ဆန်းသစ်သော စိတ်ကူးစိတ်သန်းများနှင့် ရှုထောင့်အသစ်များ ဆောင်ကြဉ်းလာစေရန် ကူညီပေးရန် မတူကွဲပြားသော နောက်ခံများမှ အရည်အချင်းများကို ငှားရမ်းရန်လည်း ကူညီပေးပါသည်။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A1FB-5A41-4709-ACA5-D90605C431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0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ကုန်ပစ္စည်းပိုင်ရှင်</a:t>
            </a: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သူတို့ဘာလုပ်ကြမလဲ။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နာမည်ဖော်ပြသည့်အတိုင်း၊ ထုတ်ကုန်ပိုင်ရှင်သည် ထုတ်ကုန်နှင့်သက်ဆိုင်သည့်အရာအားလုံးအတွက် တာဝန်ရှိသည်။ သူတို့သည် အတိုချုံးများကို နားထောင်ပြီး ဖောက်သည်၏ လိုအပ်ချက်များနှင့် ကိုက်ညီသော တန်ဖိုးကို ဖန်တီးပေးသည့် ထုတ်ကုန်တစ်ခုကို ဒီဇိုင်းဆွဲကြသည်။ ၎င်းတို့သည် ပရောဂျက်၏ အဆင့်အားလုံးတွင် ပါဝင်နေပြီး မည်သည့်ပြောင်းလဲမှုများနှင့်မဆို လိုက်လျောညီထွေရှိနေသည်။ လုပ်ငန်းလိုအပ်ချက်များကို အပြည့်အဝနားလည်ပြီး စျေးကွက်လမ်းကြောင်းများနှင့် ရင်းနှီးကျွမ်းဝင်မှုရှိရမည်။ နောက်ဆုံးထုတ်ကုန်ကို နားလည်သူအများစုအနေဖြင့်၊ ၎င်းတို့သည် မည်သည့်ဆော့ဖ်ဝဲလ်ဖွံ့ဖြိုးတိုးတက်ရေးအဖွဲ့အတွက်မဆို မရှိမဖြစ်လိုအပ်ပါသည်။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A1FB-5A41-4709-ACA5-D90605C431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6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သူတို့ အသင်းက ဘယ်လို အရည်အချင်းတွေ ရှိလာလဲ။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အကောင်းဆုံးထုတ်ကုန်ပိုင်ရှင်များသည် ကျယ်ပြန့်သော အရည်အချင်းများရှိသည်။ ၎င်းတို့သည် တီထွင်ဖန်တီးနိုင်စွမ်းရှိရန် လိုအပ်ပြီး ဖောက်သည်၏အတိုချုံးနှင့်ကိုက်ညီသော ထုတ်ကုန်တစ်ခုကို တီထွင်ဖန်တီးနိုင်ရန် အကြံဉာဏ်များစွာရှိရန် လိုအပ်ပါသည်။ ၎င်းတို့၏ အခန်းကဏ္ဍတွင် ဒေတာမောင်းနှင်သော ဆုံးဖြတ်ချက်ချခြင်းများ ပါဝင်သောကြောင့် ၎င်းတို့သည် ခွဲခြမ်းစိတ်ဖြာရန်လည်း လိုအပ်ပါသည်။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အသင်းမှာ ဘယ်သူတွေနဲ့ ဆက်ဆံမှုအများဆုံးလဲ။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ထုတ်ကုန်ပိုင်ရှင်များသည် လုပ်ငန်းခွဲခြမ်းစိတ်ဖြာသူများနှင့် ဖောက်သည်များနှင့် အများစု အပြန်အလှန်ဆက်ဆံကြသည်။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၎င်းတို့သည် အဆင့်အတန်းမြင့်သော နောက်ဆုံးထုတ်ကုန်ကို သေချာစေရန် အရည်အသွေး အာမခံအင်ဂျင်နီယာများနှင့် စမ်းသပ်သူများနှင့်လည်း လုပ်ဆောင်ပါသည်။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Devise -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တီထွင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်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ဖန်တီး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Assurance -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အာမခံ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A1FB-5A41-4709-ACA5-D90605C431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စီမံကိန်းမန်နေဂျာ</a:t>
            </a: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သူတို့ဘာလုပ်ကြမလဲ။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ပရောဂျက်မန်နေဂျာသည် ပရောဂျက်တစ်ခု၏ ဖွံ့ဖြိုးတိုးတက်မှု၊ အဖွဲ့အစည်းနှင့် ပေးပို့ခြင်းတို့ကို တာဝန်ယူပါသည်။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၎င်းတို့သည် ၎င်းကို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modular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အစိတ်အပိုင်းများအဖြစ် ခွဲခြမ်းပြီး အလုပ်အသွားအလာကို ဒီဇိုင်းဆွဲကြသည်။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၎င်းတို့သည် အဖွဲ့အတွင်း လုပ်ငန်းတာဝန်များကို ဖြန့်ဝေပြီး စာချုပ်များ၊ ဘတ်ဂျက်များနှင့် အချိန်ကာလအပိုင်းအခြားများအတွက် တာဝန်ယူပါသည်။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ဘေးအန္တရာယ်များကို လျော့ပါးစေရန်နှင့် ကြိုမမြင်နိုင်သော အခြေအနေများကို စီမံခန့်ခွဲခြင်း သို့မဟုတ် နှောင့်နှေးမှုများသည် ပရောဂျက်စီမံခန့်ခွဲမှုတာဝန်များဖြစ်သည်။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၎င်းတို့သည် အရာများကို စီစဉ်ရန် လုပ်ဆောင်နေပြီး ပေးပို့မှုတွင် မည်သည့်ပြောင်းလဲမှုကိုမဆို ခွင့်ပြုကြောင်း သေချာစေသည်။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ပရောဂျက်မန်နေဂျာမရှိလျှင် အလုပ်ထုတ်ရန် အစီအစဉ် သို့မဟုတ် ဖွဲ့စည်းပုံမရှိပေ။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A1FB-5A41-4709-ACA5-D90605C431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4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သူတို့ အသင်းက ဘယ်လို အရည်အချင်းတွေ ရှိလာလဲ။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ပရောဂျက်မန်နေဂျာများသည် မတူညီသောအဖွဲ့၀င်များကို ညှိနှိုင်းပေးသောသူများဖြစ်သောကြောင့် ခိုင်မာသောခေါင်းဆောင်မှုနှင့် အဖွဲ့အစည်းဆိုင်ရာကျွမ်းကျင်မှုများ လိုအပ်ပါသည်။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၎င်းတို့သည် ပရောဂျက်၏ မတူညီသော အစိတ်အပိုင်းအားလုံးကို ချိတ်ဆက်ပေးသည့်အပြင် ဖောက်သည်နှင့် ချိတ်ဆက်ပေးသည့်အတွက် ဆက်သွယ်ရေးတွင်လည်း ထိရောက်မှုရှိရန် လိုအပ်ပါသည်။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အသင်းမှာ ဘယ်သူတွေနဲ့ ဆက်ဆံမှုအများဆုံးလဲ။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ပရောဂျက်၏ အစိတ်အပိုင်းအားလုံးကို အစမှအဆုံး ကြီးကြပ်သူများအနေဖြင့် အဖွဲ့၏အဖွဲ့ဝင်များအားလုံးအပြင် ဖောက်သည်များနှင့် သက်ဆိုင်သူများနှင့် အပြန်အလှန် အကျိုးပြုပါသည်။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ဆိုလိုသည်မှာ၊ လုပ်ငန်းခွဲခြမ်းစိတ်ဖြာသူသည် ဖောက်သည်နှင့် ပိုမိုအပြန်အလှန် တုံ့ပြန်တတ်ပြီး ပရောဂျက်မန်နေဂျာသည် အဖွဲ့အပေါ် ပိုမိုအာရုံစိုက်နေချိန်တွင် ဖြစ်သည်။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A1FB-5A41-4709-ACA5-D90605C431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6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UX </a:t>
            </a:r>
            <a:r>
              <a:rPr lang="my-MM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နှင့် 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UI </a:t>
            </a:r>
            <a:r>
              <a:rPr lang="my-MM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ဒီဇိုင်နာများ</a:t>
            </a: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သူတို့ဘာလုပ်ကြမလဲ။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UX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သည် အသုံးပြုသူအတွေ့အကြုံကို ဆိုလိုသည်၊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ထို့ကြောင့်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UX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ဒီဇိုင်နာ၏ အဓိကတာဝန်မှာ ချောမွေ့ပြီး သုံးစွဲသူကို အဓိကထားသော ရလဒ်ကို သေချာစေသည်။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၎င်းတို့၏ အခန်းကဏ္ဍမှာ ထုတ်ကုန်နှင့် ထိတွေ့ဆက်ဆံနေသည့် နောက်ဆုံးအသုံးပြုသူအဖြစ် ၎င်းတို့ကိုယ်ကို ပုံဖော်ရန်ဖြစ်သည်။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၎င်းတို့သည် အသုံးပြုရလွယ်ကူစေပြီး အတွေ့အကြုံ၏ရှုထောင့်အားလုံးကို အာရုံစိုက်စေသည်- အသုံးပြုနိုင်မှု၊ လုပ်ဆောင်နိုင်စွမ်းနှင့် စွမ်းဆောင်ရည်။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UI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ဆိုသည်မှာ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interface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ဆိုသည်မှာ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UI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ဒီဇိုင်နာ၏ အခန်းကဏ္ဍသည် ဆော့ဖ်ဝဲလ်နှင့် အသုံးပြုသူအပေါ် မည်ကဲ့သို့ ပုံပန်းသဏ္ဍာန်နှင့် ခံစားရသည်ကို အထူးအာရုံစိုက်ပါသည်။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၎င်းတို့သည် အလိုလိုသိမြင်ပြီး ရိုးရှင်းစေရန် လိုအပ်သည်။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A1FB-5A41-4709-ACA5-D90605C431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UX/UI </a:t>
            </a:r>
            <a:r>
              <a:rPr lang="my-MM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ဒီဇိုင်နာများသည် ဖောက်သည်နှင့် ထုတ်ကုန်ကို အတိုချုံးယူ၍ အိုင်ဒီယာကို ဖန်တီးရန်အတွက် ဝါယာဖရိမ်များကို အသုံးပြုပါ။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my-MM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၎င်းတို့သည် အသုံးပြုသူများ၏ လိုအပ်ချက်ကို ဗိုလ်စွဲနိုင်ဆုံးသူဖြစ်သောကြောင့် ၎င်းတို့သည် မည်သည့်ဆော့ဖ်ဝဲလ်ဖွံ့ဖြိုးတိုးတက်ရေးအဖွဲ့၏ အဓိကအစိတ်အပိုင်းတစ်ခုဖြစ်သည်။ 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my-MM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ဤအခန်းကဏ္ဍနှစ်ခုတွင် ထပ်နေမှုများများစွာရှိပြီး ပရောဂျက်၏အရွယ်အစားပေါ်မူတည်၍ ၎င်းတို့ကို တစ်ခုတည်းအဖြစ်ပေါင်းထည့်နိုင်သည်။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သူတို့ အသင်းက ဘယ်လို အရည်အချင်းတွေ ရှိလာလဲ။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UX </a:t>
            </a:r>
            <a:r>
              <a:rPr lang="my-MM" sz="1800" dirty="0">
                <a:effectLst/>
                <a:ea typeface="Times New Roman" panose="02020603050405020304" pitchFamily="18" charset="0"/>
                <a:cs typeface="Myanmar Text" panose="020B0502040204020203" pitchFamily="34" charset="0"/>
              </a:rPr>
              <a:t>နှင့်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UI </a:t>
            </a:r>
            <a:r>
              <a:rPr lang="my-MM" sz="1800" dirty="0">
                <a:effectLst/>
                <a:ea typeface="Times New Roman" panose="02020603050405020304" pitchFamily="18" charset="0"/>
                <a:cs typeface="Myanmar Text" panose="020B0502040204020203" pitchFamily="34" charset="0"/>
              </a:rPr>
              <a:t>ဒီဇိုင်နာများသည် ဖန်တီးမှုအသွင်အပြင်နှင့် ခိုင်မာသောဒီဇိုင်းအာရုံရှိရန် လိုအပ်သည်။ </a:t>
            </a:r>
            <a:endParaRPr lang="en-US" sz="1800" dirty="0">
              <a:effectLst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၎င်းတို့သည် ခွဲခြမ်းစိတ်ဖြာပြီး ဘောင်အပြင်ဘက်တွင် တွေးတောရန် လိုအပ်သည်။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A1FB-5A41-4709-ACA5-D90605C431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6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အသင်းမှာ ဘယ်သူတွေနဲ့ ဆက်ဆံမှုအများဆုံးလဲ။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သေးငယ်သောပရောဂျက်များတွင် အခန်းကဏ္ဍတစ်ခုသို့ ပေါင်းစည်းမထားပါက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UX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နှင့်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UI </a:t>
            </a: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ဒီဇိုင်နာများသည် အများအားဖြင့် အချင်းချင်း အပြန်အလှန် တုံ့ပြန်ကြသည်။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my-MM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၎င်းတို့သည် ၎င်းတို့၏ ဒီဇိုင်းများကို ကုဒ်ဖြင့် အသက်ဝင်စေကြောင်း သေချာစေရန် ပရိုဂရမ်မာများနှင့်လည်း အနီးကပ် လုပ်ဆောင်ပါသည်။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A1FB-5A41-4709-ACA5-D90605C431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3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0FF6-2847-2B19-BE0D-B14971F9D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FF03C-9F30-398E-E8F9-438B5F030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740081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B3C4-C9EA-BCDE-AB64-17403F1C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86776-058A-AA1C-0CD1-631D0B94A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AD13-9583-384B-58EC-FAD5EA3F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0B77-FF6C-4C5D-A94B-092ED7663E9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59608-5BE1-300D-0AA1-1570E306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75753-4B5F-B6DC-65FA-F517BA91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1046-D224-4062-B939-A90DC347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5065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84ADD-C732-9612-A0B2-006DAA1C1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F5FC2-19C1-D5B9-901F-542FFC79A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DF9F1-4B00-D666-CEC4-242692F3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0B77-FF6C-4C5D-A94B-092ED7663E9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803A-6F00-1D57-47EF-D1D059E4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DE4D-1D7C-6AE9-7CDC-48168C9A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1046-D224-4062-B939-A90DC347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7013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A7F4-FF4E-8BFB-8A0B-5A9C80F2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D687C-DD4E-C4FE-9B35-38E6244F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9D456-A070-C290-DFB4-3055E9D7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0B77-FF6C-4C5D-A94B-092ED7663E9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355F-245F-34A3-8E7A-E12E088E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2C79B-B01F-B7D4-192A-1FB4D1E4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1046-D224-4062-B939-A90DC347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3297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AAC7-505A-1BAD-8BAA-29CA0CDD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7CECB-FECE-103C-033C-47211E4B2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B7C9-6414-B578-6F4B-57CCDB32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0B77-FF6C-4C5D-A94B-092ED7663E9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53EE9-D3C9-CDA7-480C-FE74A9E9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F2A0B-8CBC-0521-7B24-65B4DAC1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1046-D224-4062-B939-A90DC347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7111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6762-5AAA-BA72-FF43-2A2841B9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2EAD-6169-DA0D-E2BB-70606473F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DC437-74C3-664C-1408-D4F7A2FE5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BB3D-2D18-D9AF-492A-9C6BC95F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0B77-FF6C-4C5D-A94B-092ED7663E9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CECDA-44A0-0616-246F-EE3F2B61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1EE0E-16AE-65F6-81B9-FFFAC1F6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1046-D224-4062-B939-A90DC347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7419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6075-DF91-227F-B972-F2A58737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10B88-8633-4305-5D1F-D52410825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2C9E0-A8E9-9060-BB72-46FBFDFB2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A2D17-2B23-22AA-33FB-7F7DB67DA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4F31C-98EC-697D-4360-F7CD5EB88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EC97E-836C-3A34-6614-93395BC2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0B77-FF6C-4C5D-A94B-092ED7663E9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5AEBA-6C8D-0004-6134-378A1ECA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8C0A0-9D48-56AD-8E10-95E07891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1046-D224-4062-B939-A90DC347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6830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F087-BB32-657A-9EFC-104C5F61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B0DAC-3890-7D42-FD1F-A8E6BD9E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0B77-FF6C-4C5D-A94B-092ED7663E9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84E29-AF8F-0901-68E1-AF78831E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FC4D8-0BD1-3EB0-6B59-341F86CF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1046-D224-4062-B939-A90DC347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7518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5DCE0-90A5-DE4C-2C4B-67639F93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0B77-FF6C-4C5D-A94B-092ED7663E9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68228-D55F-BECB-B6FA-FC708860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E611D-4867-373D-3B7F-D6BEE41F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1046-D224-4062-B939-A90DC347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5514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7504-CDD3-E217-F620-6C9993E6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5FEA7-3E7C-EA59-8FD3-F451CAB32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63604-ACB6-8472-1288-1405BB48C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94DAA-ED81-D3D6-4A7F-635C225B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0B77-FF6C-4C5D-A94B-092ED7663E9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00439-7813-AF6D-8B06-AAAD607E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51F48-96B9-246C-3BF4-C9752643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1046-D224-4062-B939-A90DC347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2673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F4D8-82D9-F0D7-4012-F740E612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62E1E-E4E1-08D4-33EA-4EFD1E9B2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DA509-85F7-2C2D-F439-0CC9001E2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A6E43-3909-C567-FADC-AA1639C2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0B77-FF6C-4C5D-A94B-092ED7663E9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491B3-2F47-6BE7-84F3-3167EE4D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254AA-0A1F-B853-E05C-359EC402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1046-D224-4062-B939-A90DC347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625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EAA91-56BD-9377-F412-4B9FE2CC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A52BE-9E4D-A81D-BE2B-3CF8C22AA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29197-C40B-8103-E58F-3559B36EC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90B77-FF6C-4C5D-A94B-092ED7663E9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C2836-0969-5E9B-6E93-B7875829C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89B5-7C6E-64B1-E16C-78E7EFF18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1046-D224-4062-B939-A90DC347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2D6D-F35B-F867-9057-1E9C0387D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090" y="1243661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Guys!</a:t>
            </a:r>
          </a:p>
        </p:txBody>
      </p:sp>
    </p:spTree>
    <p:extLst>
      <p:ext uri="{BB962C8B-B14F-4D97-AF65-F5344CB8AC3E}">
        <p14:creationId xmlns:p14="http://schemas.microsoft.com/office/powerpoint/2010/main" val="248792194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B9AC-44ED-EAAB-D567-0C85DDD7F705}"/>
              </a:ext>
            </a:extLst>
          </p:cNvPr>
          <p:cNvSpPr txBox="1">
            <a:spLocks/>
          </p:cNvSpPr>
          <p:nvPr/>
        </p:nvSpPr>
        <p:spPr>
          <a:xfrm>
            <a:off x="248817" y="17444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UI / UX Designers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73E43-7A86-B337-6835-5EDCBF4A4FB4}"/>
              </a:ext>
            </a:extLst>
          </p:cNvPr>
          <p:cNvSpPr txBox="1"/>
          <p:nvPr/>
        </p:nvSpPr>
        <p:spPr>
          <a:xfrm>
            <a:off x="671804" y="864926"/>
            <a:ext cx="272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  <a:cs typeface="Times New Roman" panose="02020603050405020304" pitchFamily="18" charset="0"/>
              </a:rPr>
              <a:t>What do they do?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08637-1114-1C46-24CD-B086B9A2BA0F}"/>
              </a:ext>
            </a:extLst>
          </p:cNvPr>
          <p:cNvSpPr txBox="1"/>
          <p:nvPr/>
        </p:nvSpPr>
        <p:spPr>
          <a:xfrm>
            <a:off x="1341518" y="2471221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UX means user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UX designer’s main responsibility is to ensure a smooth &amp; user-focused 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Their role is to image themselves as end-user interacting with the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Make it easy to use &amp; focus on usability, functionality &amp;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ADD99-5986-FE06-D4A1-EF780EFB3812}"/>
              </a:ext>
            </a:extLst>
          </p:cNvPr>
          <p:cNvSpPr txBox="1"/>
          <p:nvPr/>
        </p:nvSpPr>
        <p:spPr>
          <a:xfrm>
            <a:off x="1197429" y="449558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UI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5D9E1-EE3A-2D73-1BAB-76C0A5CAB791}"/>
              </a:ext>
            </a:extLst>
          </p:cNvPr>
          <p:cNvSpPr txBox="1"/>
          <p:nvPr/>
        </p:nvSpPr>
        <p:spPr>
          <a:xfrm>
            <a:off x="1197429" y="1754783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UX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09329-7669-D250-A057-4767A20C265E}"/>
              </a:ext>
            </a:extLst>
          </p:cNvPr>
          <p:cNvSpPr txBox="1"/>
          <p:nvPr/>
        </p:nvSpPr>
        <p:spPr>
          <a:xfrm>
            <a:off x="1341518" y="5225143"/>
            <a:ext cx="8810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means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focuses specifically on software and how it looks &amp; feels to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make it intuitive &amp; straightforward</a:t>
            </a:r>
          </a:p>
        </p:txBody>
      </p:sp>
    </p:spTree>
    <p:extLst>
      <p:ext uri="{BB962C8B-B14F-4D97-AF65-F5344CB8AC3E}">
        <p14:creationId xmlns:p14="http://schemas.microsoft.com/office/powerpoint/2010/main" val="142752194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75E6C-412B-E768-6617-BC06A9E020AB}"/>
              </a:ext>
            </a:extLst>
          </p:cNvPr>
          <p:cNvSpPr txBox="1"/>
          <p:nvPr/>
        </p:nvSpPr>
        <p:spPr>
          <a:xfrm>
            <a:off x="385665" y="28987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UX / 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22777-0BF2-7EF6-D24D-B3F7158ACC88}"/>
              </a:ext>
            </a:extLst>
          </p:cNvPr>
          <p:cNvSpPr txBox="1"/>
          <p:nvPr/>
        </p:nvSpPr>
        <p:spPr>
          <a:xfrm>
            <a:off x="838200" y="1071630"/>
            <a:ext cx="10515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Take client &amp; product brief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Use wireframes to develop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As they’re ones who most champion user’s needs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Key part of any software development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Have a lot of overlap in these two roles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Depending on size of project, they could be condensed into one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C89E3B-3066-29D5-4E67-49B8FEE24C77}"/>
              </a:ext>
            </a:extLst>
          </p:cNvPr>
          <p:cNvSpPr txBox="1">
            <a:spLocks/>
          </p:cNvSpPr>
          <p:nvPr/>
        </p:nvSpPr>
        <p:spPr>
          <a:xfrm>
            <a:off x="385665" y="422719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cs typeface="Times New Roman" panose="02020603050405020304" pitchFamily="18" charset="0"/>
              </a:rPr>
              <a:t>What skills do they bring to the team?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D024A-331E-6936-2E28-598FE446D95C}"/>
              </a:ext>
            </a:extLst>
          </p:cNvPr>
          <p:cNvSpPr txBox="1"/>
          <p:nvPr/>
        </p:nvSpPr>
        <p:spPr>
          <a:xfrm>
            <a:off x="838200" y="5137264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Designers need to have a creative flair &amp; strong design focus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Need to be analytical &amp; think outside of box</a:t>
            </a:r>
          </a:p>
        </p:txBody>
      </p:sp>
    </p:spTree>
    <p:extLst>
      <p:ext uri="{BB962C8B-B14F-4D97-AF65-F5344CB8AC3E}">
        <p14:creationId xmlns:p14="http://schemas.microsoft.com/office/powerpoint/2010/main" val="381820349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71E3-83DB-F506-1C50-10E1BCD9757F}"/>
              </a:ext>
            </a:extLst>
          </p:cNvPr>
          <p:cNvSpPr txBox="1">
            <a:spLocks/>
          </p:cNvSpPr>
          <p:nvPr/>
        </p:nvSpPr>
        <p:spPr>
          <a:xfrm>
            <a:off x="766664" y="11904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cs typeface="Times New Roman" panose="02020603050405020304" pitchFamily="18" charset="0"/>
              </a:rPr>
              <a:t>Who do they most interact with in the team?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53829-C188-1F67-7819-8F379C9CE8FA}"/>
              </a:ext>
            </a:extLst>
          </p:cNvPr>
          <p:cNvSpPr txBox="1"/>
          <p:nvPr/>
        </p:nvSpPr>
        <p:spPr>
          <a:xfrm>
            <a:off x="1676401" y="2581333"/>
            <a:ext cx="10515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Unless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merged into one role on smaller projects,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UX &amp; UI designers mostly interact with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work closely with the programmers to make sure their designs can be brought to life through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65425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ECF6-73CD-A3F3-9EA5-173997B8BEDC}"/>
              </a:ext>
            </a:extLst>
          </p:cNvPr>
          <p:cNvSpPr txBox="1">
            <a:spLocks/>
          </p:cNvSpPr>
          <p:nvPr/>
        </p:nvSpPr>
        <p:spPr>
          <a:xfrm>
            <a:off x="286139" y="66080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Business Analyst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A0B1C-920B-5335-D68D-143F87737EF6}"/>
              </a:ext>
            </a:extLst>
          </p:cNvPr>
          <p:cNvSpPr txBox="1"/>
          <p:nvPr/>
        </p:nvSpPr>
        <p:spPr>
          <a:xfrm>
            <a:off x="718457" y="1500465"/>
            <a:ext cx="272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  <a:cs typeface="Times New Roman" panose="02020603050405020304" pitchFamily="18" charset="0"/>
              </a:rPr>
              <a:t>What do they do?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CA7BD-663E-FA6C-B35E-C55CF69DA41F}"/>
              </a:ext>
            </a:extLst>
          </p:cNvPr>
          <p:cNvSpPr txBox="1"/>
          <p:nvPr/>
        </p:nvSpPr>
        <p:spPr>
          <a:xfrm>
            <a:off x="1129004" y="2659225"/>
            <a:ext cx="1081001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Responsible for delivering client’s commercial needs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They listen to client’s business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Help them define clear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Take these objectives &amp; convert them into viable software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Involve from beginning of process &amp; connect client’s needs with realities of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They conduct market research , check out competitors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Target audiences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Creating documentation &amp; testing solutions are within their remit</a:t>
            </a:r>
          </a:p>
        </p:txBody>
      </p:sp>
    </p:spTree>
    <p:extLst>
      <p:ext uri="{BB962C8B-B14F-4D97-AF65-F5344CB8AC3E}">
        <p14:creationId xmlns:p14="http://schemas.microsoft.com/office/powerpoint/2010/main" val="5417238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92B7-8EA2-5008-3DFD-116F85333501}"/>
              </a:ext>
            </a:extLst>
          </p:cNvPr>
          <p:cNvSpPr txBox="1">
            <a:spLocks/>
          </p:cNvSpPr>
          <p:nvPr/>
        </p:nvSpPr>
        <p:spPr>
          <a:xfrm>
            <a:off x="469640" y="116773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cs typeface="Times New Roman" panose="02020603050405020304" pitchFamily="18" charset="0"/>
              </a:rPr>
              <a:t>What skills do they bring to the team?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E30BC-3917-46DD-E714-F17B7CA26EBE}"/>
              </a:ext>
            </a:extLst>
          </p:cNvPr>
          <p:cNvSpPr txBox="1"/>
          <p:nvPr/>
        </p:nvSpPr>
        <p:spPr>
          <a:xfrm>
            <a:off x="959497" y="2252760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Need strong number skills as they interpret data to back up their decisions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They need critical thinking &amp; creativity as they “translate” what client needs into a deliverable solution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C32730-4294-42FF-CCBF-C1CD932A1173}"/>
              </a:ext>
            </a:extLst>
          </p:cNvPr>
          <p:cNvSpPr txBox="1">
            <a:spLocks/>
          </p:cNvSpPr>
          <p:nvPr/>
        </p:nvSpPr>
        <p:spPr>
          <a:xfrm>
            <a:off x="469640" y="37492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cs typeface="Times New Roman" panose="02020603050405020304" pitchFamily="18" charset="0"/>
              </a:rPr>
              <a:t>Who do they most interact with in the team?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808F2-60BD-49D3-B217-5BF1AF645829}"/>
              </a:ext>
            </a:extLst>
          </p:cNvPr>
          <p:cNvSpPr txBox="1"/>
          <p:nvPr/>
        </p:nvSpPr>
        <p:spPr>
          <a:xfrm>
            <a:off x="959497" y="5228596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BA works closely with product owner &amp; 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66524568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91E6F-DC92-970B-FBC4-897E86D33E6B}"/>
              </a:ext>
            </a:extLst>
          </p:cNvPr>
          <p:cNvSpPr txBox="1"/>
          <p:nvPr/>
        </p:nvSpPr>
        <p:spPr>
          <a:xfrm>
            <a:off x="497304" y="396551"/>
            <a:ext cx="3718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Software developers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6E73A-4F8F-C032-E12A-DB3F50C82E9A}"/>
              </a:ext>
            </a:extLst>
          </p:cNvPr>
          <p:cNvSpPr txBox="1"/>
          <p:nvPr/>
        </p:nvSpPr>
        <p:spPr>
          <a:xfrm>
            <a:off x="1175657" y="138111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What do they do?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D150E-4061-47E2-D3BA-6E558B6B8504}"/>
              </a:ext>
            </a:extLst>
          </p:cNvPr>
          <p:cNvSpPr txBox="1"/>
          <p:nvPr/>
        </p:nvSpPr>
        <p:spPr>
          <a:xfrm>
            <a:off x="1418253" y="2369977"/>
            <a:ext cx="103383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No sof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tware development project is complete without developers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Ones that actually create final product by coding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experience level,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may have Junior, Mild &amp; Senior developers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larger projects, we’ll often find different experience levels with software development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 can support senior by helping with simpler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be grouped according to their skillset &amp; specialization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known as front-end, back-end &amp; full-stack developers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561533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EA05A-E030-E5DF-3F2E-74A02E4AD770}"/>
              </a:ext>
            </a:extLst>
          </p:cNvPr>
          <p:cNvSpPr txBox="1"/>
          <p:nvPr/>
        </p:nvSpPr>
        <p:spPr>
          <a:xfrm>
            <a:off x="441320" y="172616"/>
            <a:ext cx="3718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Types of developers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EB7EC-40DD-6DA1-A7CD-082B1146B4C4}"/>
              </a:ext>
            </a:extLst>
          </p:cNvPr>
          <p:cNvSpPr txBox="1"/>
          <p:nvPr/>
        </p:nvSpPr>
        <p:spPr>
          <a:xfrm>
            <a:off x="1083576" y="4509728"/>
            <a:ext cx="10531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code everything that takes place behind the scenes, like inventory, product uploads &amp; categorizing.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07445-DA03-4D8C-F2C4-B511AC301F73}"/>
              </a:ext>
            </a:extLst>
          </p:cNvPr>
          <p:cNvSpPr txBox="1"/>
          <p:nvPr/>
        </p:nvSpPr>
        <p:spPr>
          <a:xfrm>
            <a:off x="1083576" y="1075497"/>
            <a:ext cx="9870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everything the end-user sees and interacts with.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focus on usability &amp; functionality of software product.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4E0B2-3CB8-0A83-BFFE-D8F797082035}"/>
              </a:ext>
            </a:extLst>
          </p:cNvPr>
          <p:cNvSpPr txBox="1"/>
          <p:nvPr/>
        </p:nvSpPr>
        <p:spPr>
          <a:xfrm>
            <a:off x="774064" y="3081917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3F703-7E85-907E-E03B-CDCE2D709143}"/>
              </a:ext>
            </a:extLst>
          </p:cNvPr>
          <p:cNvSpPr txBox="1"/>
          <p:nvPr/>
        </p:nvSpPr>
        <p:spPr>
          <a:xfrm>
            <a:off x="1083576" y="3769355"/>
            <a:ext cx="7974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code how app looks &amp; how users shop.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2BE8B-326F-3AD8-FF25-BFF55C4DC0F3}"/>
              </a:ext>
            </a:extLst>
          </p:cNvPr>
          <p:cNvSpPr txBox="1"/>
          <p:nvPr/>
        </p:nvSpPr>
        <p:spPr>
          <a:xfrm>
            <a:off x="1083576" y="2143143"/>
            <a:ext cx="10531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responsible for processes &amp; functionality behind what user sees.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14FDC-8EDC-1B7A-5B0E-37B7FB665126}"/>
              </a:ext>
            </a:extLst>
          </p:cNvPr>
          <p:cNvSpPr txBox="1"/>
          <p:nvPr/>
        </p:nvSpPr>
        <p:spPr>
          <a:xfrm>
            <a:off x="1083576" y="5566838"/>
            <a:ext cx="10531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Full-stack developers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have broader knowledge &amp; skill of front and back-end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189856697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D4D8-A2EE-6363-3204-99D6906C21C8}"/>
              </a:ext>
            </a:extLst>
          </p:cNvPr>
          <p:cNvSpPr txBox="1">
            <a:spLocks/>
          </p:cNvSpPr>
          <p:nvPr/>
        </p:nvSpPr>
        <p:spPr>
          <a:xfrm>
            <a:off x="339012" y="299012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cs typeface="Times New Roman" panose="02020603050405020304" pitchFamily="18" charset="0"/>
              </a:rPr>
              <a:t>What skills do they bring to the team?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5E931-7D42-937F-2128-E2CF66A3E6B5}"/>
              </a:ext>
            </a:extLst>
          </p:cNvPr>
          <p:cNvSpPr txBox="1"/>
          <p:nvPr/>
        </p:nvSpPr>
        <p:spPr>
          <a:xfrm>
            <a:off x="838200" y="1083482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Need to be curious as they test different codes when creating software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Need a strong eye for detail to spot any broke 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Have a solid knowledge of different programming languages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250933-50C6-EAD8-02B7-2177728EFEDD}"/>
              </a:ext>
            </a:extLst>
          </p:cNvPr>
          <p:cNvSpPr txBox="1">
            <a:spLocks/>
          </p:cNvSpPr>
          <p:nvPr/>
        </p:nvSpPr>
        <p:spPr>
          <a:xfrm>
            <a:off x="339012" y="22838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cs typeface="Times New Roman" panose="02020603050405020304" pitchFamily="18" charset="0"/>
              </a:rPr>
              <a:t>Who do they most interact with in the team?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A09B2-E5D9-2840-40C3-46C322383045}"/>
              </a:ext>
            </a:extLst>
          </p:cNvPr>
          <p:cNvSpPr txBox="1"/>
          <p:nvPr/>
        </p:nvSpPr>
        <p:spPr>
          <a:xfrm>
            <a:off x="838199" y="3307278"/>
            <a:ext cx="10515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Work closely with UI/UX designers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Don’t be confused with software architects and developers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It is similar but different role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SA design internal structure of a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Responsible for technical support throughout software development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Developers are in charge of connecting client’s need with technical solutions</a:t>
            </a:r>
          </a:p>
        </p:txBody>
      </p:sp>
    </p:spTree>
    <p:extLst>
      <p:ext uri="{BB962C8B-B14F-4D97-AF65-F5344CB8AC3E}">
        <p14:creationId xmlns:p14="http://schemas.microsoft.com/office/powerpoint/2010/main" val="80320367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D90385-9F1B-A23B-5810-9070246AF2E1}"/>
              </a:ext>
            </a:extLst>
          </p:cNvPr>
          <p:cNvSpPr txBox="1"/>
          <p:nvPr/>
        </p:nvSpPr>
        <p:spPr>
          <a:xfrm>
            <a:off x="318867" y="201506"/>
            <a:ext cx="431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Team lead &amp; Tech lead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7E1E5B-97CD-9ED7-5453-8570BABA8758}"/>
              </a:ext>
            </a:extLst>
          </p:cNvPr>
          <p:cNvSpPr txBox="1"/>
          <p:nvPr/>
        </p:nvSpPr>
        <p:spPr>
          <a:xfrm>
            <a:off x="1259632" y="1006928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What do they do?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E7C20-6F51-213B-879F-E5806FAB0532}"/>
              </a:ext>
            </a:extLst>
          </p:cNvPr>
          <p:cNvSpPr txBox="1"/>
          <p:nvPr/>
        </p:nvSpPr>
        <p:spPr>
          <a:xfrm>
            <a:off x="1259632" y="2690278"/>
            <a:ext cx="10515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 &amp; tech lead are two related but different roles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 is in charge of overall performance, motivation &amp; organization of their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develop often assumes the role of team lead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team members work well together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team members ae on track to deliver their software solution on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referred to as engineer managers or architects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development  learning of their team 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5AA9D-3EA6-70E6-B32E-603DC6110C3A}"/>
              </a:ext>
            </a:extLst>
          </p:cNvPr>
          <p:cNvSpPr txBox="1"/>
          <p:nvPr/>
        </p:nvSpPr>
        <p:spPr>
          <a:xfrm>
            <a:off x="1614408" y="1848603"/>
            <a:ext cx="165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Team Lead</a:t>
            </a:r>
          </a:p>
        </p:txBody>
      </p:sp>
    </p:spTree>
    <p:extLst>
      <p:ext uri="{BB962C8B-B14F-4D97-AF65-F5344CB8AC3E}">
        <p14:creationId xmlns:p14="http://schemas.microsoft.com/office/powerpoint/2010/main" val="87419261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3BE6A7-B599-7915-F33D-CED09841DA4F}"/>
              </a:ext>
            </a:extLst>
          </p:cNvPr>
          <p:cNvSpPr txBox="1"/>
          <p:nvPr/>
        </p:nvSpPr>
        <p:spPr>
          <a:xfrm>
            <a:off x="653142" y="494522"/>
            <a:ext cx="1549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Tech Lead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A1CE6-001E-9E9A-87B9-FA4C12135648}"/>
              </a:ext>
            </a:extLst>
          </p:cNvPr>
          <p:cNvSpPr txBox="1"/>
          <p:nvPr/>
        </p:nvSpPr>
        <p:spPr>
          <a:xfrm>
            <a:off x="1007706" y="1338519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lead is responsible for overseeing any technical or hardware requirements not relating to software development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technical direction and integrate external hardware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3E040F-F47B-C0F4-86B7-BCA55A424A08}"/>
              </a:ext>
            </a:extLst>
          </p:cNvPr>
          <p:cNvSpPr txBox="1">
            <a:spLocks/>
          </p:cNvSpPr>
          <p:nvPr/>
        </p:nvSpPr>
        <p:spPr>
          <a:xfrm>
            <a:off x="749559" y="276621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cs typeface="Times New Roman" panose="02020603050405020304" pitchFamily="18" charset="0"/>
              </a:rPr>
              <a:t>What skills do they bring to the team?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66068-69A3-BD68-38F6-E8AC79591C1B}"/>
              </a:ext>
            </a:extLst>
          </p:cNvPr>
          <p:cNvSpPr txBox="1"/>
          <p:nvPr/>
        </p:nvSpPr>
        <p:spPr>
          <a:xfrm>
            <a:off x="1076130" y="3509051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team lead will need strong leadership and communication skills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E0BC29-0A22-6941-BFD0-6AD16332B2C8}"/>
              </a:ext>
            </a:extLst>
          </p:cNvPr>
          <p:cNvSpPr txBox="1">
            <a:spLocks/>
          </p:cNvSpPr>
          <p:nvPr/>
        </p:nvSpPr>
        <p:spPr>
          <a:xfrm>
            <a:off x="749559" y="40507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cs typeface="Times New Roman" panose="02020603050405020304" pitchFamily="18" charset="0"/>
              </a:rPr>
              <a:t>Who do they most interact with in the team?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04682-D52B-7AE6-9AA8-E55153A75E4F}"/>
              </a:ext>
            </a:extLst>
          </p:cNvPr>
          <p:cNvSpPr txBox="1"/>
          <p:nvPr/>
        </p:nvSpPr>
        <p:spPr>
          <a:xfrm>
            <a:off x="1007705" y="5288648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ones in charge, team leads interact with all members of IT Project</a:t>
            </a:r>
          </a:p>
        </p:txBody>
      </p:sp>
    </p:spTree>
    <p:extLst>
      <p:ext uri="{BB962C8B-B14F-4D97-AF65-F5344CB8AC3E}">
        <p14:creationId xmlns:p14="http://schemas.microsoft.com/office/powerpoint/2010/main" val="325020258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1DEC-4352-AA68-F213-4068472DE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90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Fundamental Roles of Software Development Lifecycle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51A77-F01B-0799-B89F-03A1D1F78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392" y="5729417"/>
            <a:ext cx="9144000" cy="1655762"/>
          </a:xfrm>
        </p:spPr>
        <p:txBody>
          <a:bodyPr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Myo Min Aung</a:t>
            </a:r>
          </a:p>
        </p:txBody>
      </p:sp>
    </p:spTree>
    <p:extLst>
      <p:ext uri="{BB962C8B-B14F-4D97-AF65-F5344CB8AC3E}">
        <p14:creationId xmlns:p14="http://schemas.microsoft.com/office/powerpoint/2010/main" val="285881751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2A9B3-696F-D470-CF90-F6972D42D6E3}"/>
              </a:ext>
            </a:extLst>
          </p:cNvPr>
          <p:cNvSpPr txBox="1"/>
          <p:nvPr/>
        </p:nvSpPr>
        <p:spPr>
          <a:xfrm>
            <a:off x="403998" y="191277"/>
            <a:ext cx="431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Scrum master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8A8452-7352-85E1-518A-E816D3F919F6}"/>
              </a:ext>
            </a:extLst>
          </p:cNvPr>
          <p:cNvSpPr txBox="1"/>
          <p:nvPr/>
        </p:nvSpPr>
        <p:spPr>
          <a:xfrm>
            <a:off x="1259632" y="1157182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What do they do?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275C8-FCA9-507A-BA1B-C7EB83B7D4B8}"/>
              </a:ext>
            </a:extLst>
          </p:cNvPr>
          <p:cNvSpPr txBox="1"/>
          <p:nvPr/>
        </p:nvSpPr>
        <p:spPr>
          <a:xfrm>
            <a:off x="2691882" y="4250093"/>
            <a:ext cx="8122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Individuals and interactions over processes and tools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Working software over comprehensive documentation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Customer collaboration over contract negotiation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Responding to change over following a plan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F4D09-26B8-4D4B-0403-8E9B6093A484}"/>
              </a:ext>
            </a:extLst>
          </p:cNvPr>
          <p:cNvSpPr txBox="1"/>
          <p:nvPr/>
        </p:nvSpPr>
        <p:spPr>
          <a:xfrm>
            <a:off x="1037253" y="2218820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SM’s role is to ensure team follows agile methodologies and frameworks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Agile methodologies – concept can be described as project management mindset that focuses on collaboration and value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As detailed in Agile Manifesto, its core values are :</a:t>
            </a:r>
          </a:p>
        </p:txBody>
      </p:sp>
    </p:spTree>
    <p:extLst>
      <p:ext uri="{BB962C8B-B14F-4D97-AF65-F5344CB8AC3E}">
        <p14:creationId xmlns:p14="http://schemas.microsoft.com/office/powerpoint/2010/main" val="355645399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AEF198-AF9A-AEE9-9D27-246597A6777E}"/>
              </a:ext>
            </a:extLst>
          </p:cNvPr>
          <p:cNvSpPr txBox="1"/>
          <p:nvPr/>
        </p:nvSpPr>
        <p:spPr>
          <a:xfrm>
            <a:off x="403998" y="191277"/>
            <a:ext cx="431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Scrum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9D159-6912-1306-C3C1-E051E6D41580}"/>
              </a:ext>
            </a:extLst>
          </p:cNvPr>
          <p:cNvSpPr txBox="1"/>
          <p:nvPr/>
        </p:nvSpPr>
        <p:spPr>
          <a:xfrm>
            <a:off x="1037253" y="1248436"/>
            <a:ext cx="10515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Scrum can be described as a framework within agile methodologies.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 name comes from the sport “Rugby”, where players group together in a scrum to advance up the field, score and win the game.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In project management, scrum allows for quick development as the work is carried out in small parts called sprints.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A4B43-735F-6319-72E2-A99CAEE6EAB7}"/>
              </a:ext>
            </a:extLst>
          </p:cNvPr>
          <p:cNvSpPr txBox="1"/>
          <p:nvPr/>
        </p:nvSpPr>
        <p:spPr>
          <a:xfrm>
            <a:off x="1037252" y="3512976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Scrum master is responsible for how the framework is followed in team.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Their role involves removing obstacles.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Creating a productive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Helping team work well together.</a:t>
            </a:r>
          </a:p>
        </p:txBody>
      </p:sp>
    </p:spTree>
    <p:extLst>
      <p:ext uri="{BB962C8B-B14F-4D97-AF65-F5344CB8AC3E}">
        <p14:creationId xmlns:p14="http://schemas.microsoft.com/office/powerpoint/2010/main" val="364858094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BE22-31BA-8F95-3E6D-C84523557422}"/>
              </a:ext>
            </a:extLst>
          </p:cNvPr>
          <p:cNvSpPr txBox="1">
            <a:spLocks/>
          </p:cNvSpPr>
          <p:nvPr/>
        </p:nvSpPr>
        <p:spPr>
          <a:xfrm>
            <a:off x="339012" y="72702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cs typeface="Times New Roman" panose="02020603050405020304" pitchFamily="18" charset="0"/>
              </a:rPr>
              <a:t>What skills do they bring to the team?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F1EF0-8848-821A-E042-D3E097DBC538}"/>
              </a:ext>
            </a:extLst>
          </p:cNvPr>
          <p:cNvSpPr txBox="1"/>
          <p:nvPr/>
        </p:nvSpPr>
        <p:spPr>
          <a:xfrm>
            <a:off x="1009259" y="1624575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Scrum master need strong leadership, coaching and organizational skills.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They also need to have a project management 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Also need an in-depth understanding of agile software development and methodologies.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63E4F7-30E6-34B5-46AF-B1EA916D06BC}"/>
              </a:ext>
            </a:extLst>
          </p:cNvPr>
          <p:cNvSpPr txBox="1">
            <a:spLocks/>
          </p:cNvSpPr>
          <p:nvPr/>
        </p:nvSpPr>
        <p:spPr>
          <a:xfrm>
            <a:off x="339012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cs typeface="Times New Roman" panose="02020603050405020304" pitchFamily="18" charset="0"/>
              </a:rPr>
              <a:t>Who do they most interact with in the team?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C3756-B058-4621-EE4E-14DA81B4BEAD}"/>
              </a:ext>
            </a:extLst>
          </p:cNvPr>
          <p:cNvSpPr txBox="1"/>
          <p:nvPr/>
        </p:nvSpPr>
        <p:spPr>
          <a:xfrm>
            <a:off x="1009259" y="4902311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As ones responsible for ensuring the use of agile methodologies in team, the scrum master interacts with all team members.</a:t>
            </a:r>
          </a:p>
        </p:txBody>
      </p:sp>
    </p:spTree>
    <p:extLst>
      <p:ext uri="{BB962C8B-B14F-4D97-AF65-F5344CB8AC3E}">
        <p14:creationId xmlns:p14="http://schemas.microsoft.com/office/powerpoint/2010/main" val="268098330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FBBC0-52F6-6BF5-D4F3-86078A7FD875}"/>
              </a:ext>
            </a:extLst>
          </p:cNvPr>
          <p:cNvSpPr txBox="1"/>
          <p:nvPr/>
        </p:nvSpPr>
        <p:spPr>
          <a:xfrm>
            <a:off x="3623059" y="83976"/>
            <a:ext cx="431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Introduction to Scrum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B683F-5A38-A597-794D-60D22032A76D}"/>
              </a:ext>
            </a:extLst>
          </p:cNvPr>
          <p:cNvSpPr txBox="1"/>
          <p:nvPr/>
        </p:nvSpPr>
        <p:spPr>
          <a:xfrm>
            <a:off x="4264089" y="1026554"/>
            <a:ext cx="272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  <a:cs typeface="Times New Roman" panose="02020603050405020304" pitchFamily="18" charset="0"/>
              </a:rPr>
              <a:t>Scrum vs Waterfall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4E997-71EB-F6C3-9015-E3ADD04CF26A}"/>
              </a:ext>
            </a:extLst>
          </p:cNvPr>
          <p:cNvSpPr txBox="1"/>
          <p:nvPr/>
        </p:nvSpPr>
        <p:spPr>
          <a:xfrm>
            <a:off x="534810" y="1810325"/>
            <a:ext cx="1430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  <a:cs typeface="Times New Roman" panose="02020603050405020304" pitchFamily="18" charset="0"/>
              </a:rPr>
              <a:t>Waterfall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ADFA8-465B-7CF7-6EC0-1F5652C83F20}"/>
              </a:ext>
            </a:extLst>
          </p:cNvPr>
          <p:cNvSpPr/>
          <p:nvPr/>
        </p:nvSpPr>
        <p:spPr>
          <a:xfrm>
            <a:off x="6230134" y="4480525"/>
            <a:ext cx="115699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6438B5-FEE4-FF62-C5C6-A958E935D9C1}"/>
              </a:ext>
            </a:extLst>
          </p:cNvPr>
          <p:cNvSpPr/>
          <p:nvPr/>
        </p:nvSpPr>
        <p:spPr>
          <a:xfrm>
            <a:off x="2904930" y="3688501"/>
            <a:ext cx="115699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66C128-88EB-7E22-434E-6EA6E75E9319}"/>
              </a:ext>
            </a:extLst>
          </p:cNvPr>
          <p:cNvSpPr/>
          <p:nvPr/>
        </p:nvSpPr>
        <p:spPr>
          <a:xfrm>
            <a:off x="4534875" y="4018860"/>
            <a:ext cx="115699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92FB9E-BE0C-8745-8DC9-A551DCC81028}"/>
              </a:ext>
            </a:extLst>
          </p:cNvPr>
          <p:cNvSpPr/>
          <p:nvPr/>
        </p:nvSpPr>
        <p:spPr>
          <a:xfrm>
            <a:off x="1275327" y="3205943"/>
            <a:ext cx="115699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Plan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5B1FFE-0A30-F7C7-07CB-73729C0F226C}"/>
              </a:ext>
            </a:extLst>
          </p:cNvPr>
          <p:cNvSpPr/>
          <p:nvPr/>
        </p:nvSpPr>
        <p:spPr>
          <a:xfrm>
            <a:off x="8030448" y="5004470"/>
            <a:ext cx="115699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pic>
        <p:nvPicPr>
          <p:cNvPr id="11" name="Graphic 10" descr="Line arrow Clockwise curve">
            <a:extLst>
              <a:ext uri="{FF2B5EF4-FFF2-40B4-BE49-F238E27FC236}">
                <a16:creationId xmlns:a16="http://schemas.microsoft.com/office/drawing/2014/main" id="{4EBDE302-86C0-0D8A-5E82-B326CB4B5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778209">
            <a:off x="1993406" y="3633761"/>
            <a:ext cx="675404" cy="675404"/>
          </a:xfrm>
          <a:prstGeom prst="rect">
            <a:avLst/>
          </a:prstGeom>
        </p:spPr>
      </p:pic>
      <p:pic>
        <p:nvPicPr>
          <p:cNvPr id="12" name="Graphic 11" descr="Line arrow Clockwise curve">
            <a:extLst>
              <a:ext uri="{FF2B5EF4-FFF2-40B4-BE49-F238E27FC236}">
                <a16:creationId xmlns:a16="http://schemas.microsoft.com/office/drawing/2014/main" id="{C0775E0B-539E-49C4-D708-A655E22F6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778209">
            <a:off x="3658910" y="4111044"/>
            <a:ext cx="675404" cy="675404"/>
          </a:xfrm>
          <a:prstGeom prst="rect">
            <a:avLst/>
          </a:prstGeom>
        </p:spPr>
      </p:pic>
      <p:pic>
        <p:nvPicPr>
          <p:cNvPr id="13" name="Graphic 12" descr="Line arrow Clockwise curve">
            <a:extLst>
              <a:ext uri="{FF2B5EF4-FFF2-40B4-BE49-F238E27FC236}">
                <a16:creationId xmlns:a16="http://schemas.microsoft.com/office/drawing/2014/main" id="{1D424A33-A8CF-704F-5F5E-DA98A8B96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778209">
            <a:off x="5374826" y="4420317"/>
            <a:ext cx="675404" cy="675404"/>
          </a:xfrm>
          <a:prstGeom prst="rect">
            <a:avLst/>
          </a:prstGeom>
        </p:spPr>
      </p:pic>
      <p:pic>
        <p:nvPicPr>
          <p:cNvPr id="14" name="Graphic 13" descr="Line arrow Clockwise curve">
            <a:extLst>
              <a:ext uri="{FF2B5EF4-FFF2-40B4-BE49-F238E27FC236}">
                <a16:creationId xmlns:a16="http://schemas.microsoft.com/office/drawing/2014/main" id="{E85C7CC5-7263-3928-C7B9-66CC3C02E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778209">
            <a:off x="7215464" y="4897600"/>
            <a:ext cx="675404" cy="6754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B0F39F-42FD-C2CA-613B-3F65D6FAC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60" y="2315734"/>
            <a:ext cx="1834432" cy="18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49029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F34B3C-6DCC-2E9D-9AFA-CA5B41F4F8C6}"/>
              </a:ext>
            </a:extLst>
          </p:cNvPr>
          <p:cNvSpPr txBox="1"/>
          <p:nvPr/>
        </p:nvSpPr>
        <p:spPr>
          <a:xfrm>
            <a:off x="329536" y="327186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  <a:cs typeface="Times New Roman" panose="02020603050405020304" pitchFamily="18" charset="0"/>
              </a:rPr>
              <a:t>Scrum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7B18C9-F318-01E2-C41F-C44A9B6FE323}"/>
              </a:ext>
            </a:extLst>
          </p:cNvPr>
          <p:cNvGrpSpPr/>
          <p:nvPr/>
        </p:nvGrpSpPr>
        <p:grpSpPr>
          <a:xfrm>
            <a:off x="924117" y="2205835"/>
            <a:ext cx="1571426" cy="3499337"/>
            <a:chOff x="914786" y="2196505"/>
            <a:chExt cx="1571426" cy="34993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B9AFFE-00E1-CA34-D476-895FE858FD8B}"/>
                </a:ext>
              </a:extLst>
            </p:cNvPr>
            <p:cNvSpPr/>
            <p:nvPr/>
          </p:nvSpPr>
          <p:spPr>
            <a:xfrm>
              <a:off x="914786" y="2196505"/>
              <a:ext cx="1571426" cy="3499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89ED4AB-34D8-1829-3118-0DC89677DC93}"/>
                </a:ext>
              </a:extLst>
            </p:cNvPr>
            <p:cNvGrpSpPr/>
            <p:nvPr/>
          </p:nvGrpSpPr>
          <p:grpSpPr>
            <a:xfrm>
              <a:off x="1122001" y="2450163"/>
              <a:ext cx="1156996" cy="2975360"/>
              <a:chOff x="1122001" y="2450163"/>
              <a:chExt cx="1156996" cy="29753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3B23389-0AD3-FF7B-C950-9007CA1312E7}"/>
                  </a:ext>
                </a:extLst>
              </p:cNvPr>
              <p:cNvSpPr/>
              <p:nvPr/>
            </p:nvSpPr>
            <p:spPr>
              <a:xfrm>
                <a:off x="1122001" y="2450163"/>
                <a:ext cx="1156996" cy="4616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Plan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2478F4F-078E-4531-B138-EECCACD7E2A7}"/>
                  </a:ext>
                </a:extLst>
              </p:cNvPr>
              <p:cNvSpPr/>
              <p:nvPr/>
            </p:nvSpPr>
            <p:spPr>
              <a:xfrm>
                <a:off x="1122001" y="3328132"/>
                <a:ext cx="1156996" cy="4616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Build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5A5BF4-26AD-AC98-C481-84D41835D3F8}"/>
                  </a:ext>
                </a:extLst>
              </p:cNvPr>
              <p:cNvSpPr/>
              <p:nvPr/>
            </p:nvSpPr>
            <p:spPr>
              <a:xfrm>
                <a:off x="1122001" y="4139004"/>
                <a:ext cx="1156996" cy="4616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Test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3B2F74-DAA4-CE52-29DB-94133DF2A258}"/>
                  </a:ext>
                </a:extLst>
              </p:cNvPr>
              <p:cNvSpPr/>
              <p:nvPr/>
            </p:nvSpPr>
            <p:spPr>
              <a:xfrm>
                <a:off x="1122001" y="4963858"/>
                <a:ext cx="1156996" cy="4616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Review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AC3E32-AC10-4ADD-3B27-8802CEDC2C50}"/>
              </a:ext>
            </a:extLst>
          </p:cNvPr>
          <p:cNvGrpSpPr/>
          <p:nvPr/>
        </p:nvGrpSpPr>
        <p:grpSpPr>
          <a:xfrm>
            <a:off x="2989292" y="2205834"/>
            <a:ext cx="1571426" cy="3499337"/>
            <a:chOff x="914786" y="2196505"/>
            <a:chExt cx="1571426" cy="349933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FD0DD9-FB6B-5550-0BBC-60607D122428}"/>
                </a:ext>
              </a:extLst>
            </p:cNvPr>
            <p:cNvSpPr/>
            <p:nvPr/>
          </p:nvSpPr>
          <p:spPr>
            <a:xfrm>
              <a:off x="914786" y="2196505"/>
              <a:ext cx="1571426" cy="3499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CB338E-A4BA-CEF0-1EC8-0F47B54EB7DB}"/>
                </a:ext>
              </a:extLst>
            </p:cNvPr>
            <p:cNvGrpSpPr/>
            <p:nvPr/>
          </p:nvGrpSpPr>
          <p:grpSpPr>
            <a:xfrm>
              <a:off x="1122001" y="2450163"/>
              <a:ext cx="1156996" cy="2975360"/>
              <a:chOff x="1122001" y="2450163"/>
              <a:chExt cx="1156996" cy="297536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7EC1B9-411C-95D2-ED70-95A2025723C3}"/>
                  </a:ext>
                </a:extLst>
              </p:cNvPr>
              <p:cNvSpPr/>
              <p:nvPr/>
            </p:nvSpPr>
            <p:spPr>
              <a:xfrm>
                <a:off x="1122001" y="2450163"/>
                <a:ext cx="1156996" cy="4616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Plan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4A563FB-86B9-BF12-B401-54D1237AEF48}"/>
                  </a:ext>
                </a:extLst>
              </p:cNvPr>
              <p:cNvSpPr/>
              <p:nvPr/>
            </p:nvSpPr>
            <p:spPr>
              <a:xfrm>
                <a:off x="1122001" y="3328132"/>
                <a:ext cx="1156996" cy="4616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Build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A3EF4BE-0DF7-3B55-A599-E2F8374D513E}"/>
                  </a:ext>
                </a:extLst>
              </p:cNvPr>
              <p:cNvSpPr/>
              <p:nvPr/>
            </p:nvSpPr>
            <p:spPr>
              <a:xfrm>
                <a:off x="1122001" y="4139004"/>
                <a:ext cx="1156996" cy="4616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Test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344B046-73B7-58FC-CB93-43C773E92AE9}"/>
                  </a:ext>
                </a:extLst>
              </p:cNvPr>
              <p:cNvSpPr/>
              <p:nvPr/>
            </p:nvSpPr>
            <p:spPr>
              <a:xfrm>
                <a:off x="1122001" y="4963858"/>
                <a:ext cx="1156996" cy="4616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Review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C6F19E-0887-3A6D-483E-EF531AFDC462}"/>
              </a:ext>
            </a:extLst>
          </p:cNvPr>
          <p:cNvGrpSpPr/>
          <p:nvPr/>
        </p:nvGrpSpPr>
        <p:grpSpPr>
          <a:xfrm>
            <a:off x="5054467" y="2205834"/>
            <a:ext cx="1571426" cy="3499337"/>
            <a:chOff x="914786" y="2196505"/>
            <a:chExt cx="1571426" cy="349933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DA565B-3BF2-2F05-7781-5AE0E2F3C8EF}"/>
                </a:ext>
              </a:extLst>
            </p:cNvPr>
            <p:cNvSpPr/>
            <p:nvPr/>
          </p:nvSpPr>
          <p:spPr>
            <a:xfrm>
              <a:off x="914786" y="2196505"/>
              <a:ext cx="1571426" cy="3499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26B7799-E08E-1FF5-DA7F-C20CE0EFEBE1}"/>
                </a:ext>
              </a:extLst>
            </p:cNvPr>
            <p:cNvGrpSpPr/>
            <p:nvPr/>
          </p:nvGrpSpPr>
          <p:grpSpPr>
            <a:xfrm>
              <a:off x="1122001" y="2450163"/>
              <a:ext cx="1156996" cy="2975360"/>
              <a:chOff x="1122001" y="2450163"/>
              <a:chExt cx="1156996" cy="297536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5C99B6-E2F4-A9C4-CB0E-FCB9EC1D67A2}"/>
                  </a:ext>
                </a:extLst>
              </p:cNvPr>
              <p:cNvSpPr/>
              <p:nvPr/>
            </p:nvSpPr>
            <p:spPr>
              <a:xfrm>
                <a:off x="1122001" y="2450163"/>
                <a:ext cx="1156996" cy="4616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Plan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89DD1B8-92F2-8A60-3A90-30954C364568}"/>
                  </a:ext>
                </a:extLst>
              </p:cNvPr>
              <p:cNvSpPr/>
              <p:nvPr/>
            </p:nvSpPr>
            <p:spPr>
              <a:xfrm>
                <a:off x="1122001" y="3328132"/>
                <a:ext cx="1156996" cy="4616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Build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6431C67-1290-3777-552E-0962761FB672}"/>
                  </a:ext>
                </a:extLst>
              </p:cNvPr>
              <p:cNvSpPr/>
              <p:nvPr/>
            </p:nvSpPr>
            <p:spPr>
              <a:xfrm>
                <a:off x="1122001" y="4139004"/>
                <a:ext cx="1156996" cy="4616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Test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5DDEFDB-02B5-98A2-A372-4E013A2E72BE}"/>
                  </a:ext>
                </a:extLst>
              </p:cNvPr>
              <p:cNvSpPr/>
              <p:nvPr/>
            </p:nvSpPr>
            <p:spPr>
              <a:xfrm>
                <a:off x="1122001" y="4963858"/>
                <a:ext cx="1156996" cy="4616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Review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776C7B-0827-06E7-D23D-08B3C4D03CCB}"/>
              </a:ext>
            </a:extLst>
          </p:cNvPr>
          <p:cNvGrpSpPr/>
          <p:nvPr/>
        </p:nvGrpSpPr>
        <p:grpSpPr>
          <a:xfrm>
            <a:off x="7216060" y="2239367"/>
            <a:ext cx="1571426" cy="3499337"/>
            <a:chOff x="914786" y="2196505"/>
            <a:chExt cx="1571426" cy="34993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6DA3301-7608-C5CB-152E-3A37377C4749}"/>
                </a:ext>
              </a:extLst>
            </p:cNvPr>
            <p:cNvSpPr/>
            <p:nvPr/>
          </p:nvSpPr>
          <p:spPr>
            <a:xfrm>
              <a:off x="914786" y="2196505"/>
              <a:ext cx="1571426" cy="3499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98DF1CF-C166-AD38-9C36-FD3C29EBB20D}"/>
                </a:ext>
              </a:extLst>
            </p:cNvPr>
            <p:cNvGrpSpPr/>
            <p:nvPr/>
          </p:nvGrpSpPr>
          <p:grpSpPr>
            <a:xfrm>
              <a:off x="1122001" y="2450163"/>
              <a:ext cx="1156996" cy="2975360"/>
              <a:chOff x="1122001" y="2450163"/>
              <a:chExt cx="1156996" cy="297536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63A8FDF-F455-546B-B409-3C61CA6DB430}"/>
                  </a:ext>
                </a:extLst>
              </p:cNvPr>
              <p:cNvSpPr/>
              <p:nvPr/>
            </p:nvSpPr>
            <p:spPr>
              <a:xfrm>
                <a:off x="1122001" y="2450163"/>
                <a:ext cx="1156996" cy="4616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Plan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714F5FB-1016-557C-F865-FFF14186E53D}"/>
                  </a:ext>
                </a:extLst>
              </p:cNvPr>
              <p:cNvSpPr/>
              <p:nvPr/>
            </p:nvSpPr>
            <p:spPr>
              <a:xfrm>
                <a:off x="1122001" y="3328132"/>
                <a:ext cx="1156996" cy="4616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Build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9073AB2-545A-633D-FECB-ECB7F03AB509}"/>
                  </a:ext>
                </a:extLst>
              </p:cNvPr>
              <p:cNvSpPr/>
              <p:nvPr/>
            </p:nvSpPr>
            <p:spPr>
              <a:xfrm>
                <a:off x="1122001" y="4139004"/>
                <a:ext cx="1156996" cy="4616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Test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4CF465A-344D-0ADE-EDB6-14277CE80971}"/>
                  </a:ext>
                </a:extLst>
              </p:cNvPr>
              <p:cNvSpPr/>
              <p:nvPr/>
            </p:nvSpPr>
            <p:spPr>
              <a:xfrm>
                <a:off x="1122001" y="4963858"/>
                <a:ext cx="1156996" cy="4616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Review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9FEF48C-12E3-EB3E-D4CC-DDA23A50D7DC}"/>
              </a:ext>
            </a:extLst>
          </p:cNvPr>
          <p:cNvSpPr txBox="1"/>
          <p:nvPr/>
        </p:nvSpPr>
        <p:spPr>
          <a:xfrm>
            <a:off x="1138654" y="1566796"/>
            <a:ext cx="1149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6C1D13-7AB3-73FC-10C4-4F058FCA7BF6}"/>
              </a:ext>
            </a:extLst>
          </p:cNvPr>
          <p:cNvSpPr txBox="1"/>
          <p:nvPr/>
        </p:nvSpPr>
        <p:spPr>
          <a:xfrm>
            <a:off x="3196507" y="1566795"/>
            <a:ext cx="1149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AE05E4-7CBE-22C6-6BE0-8A4E67385EF3}"/>
              </a:ext>
            </a:extLst>
          </p:cNvPr>
          <p:cNvSpPr txBox="1"/>
          <p:nvPr/>
        </p:nvSpPr>
        <p:spPr>
          <a:xfrm>
            <a:off x="5181920" y="1566794"/>
            <a:ext cx="1149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948633-5878-D5EB-AE06-D7D4ACEC4BAE}"/>
              </a:ext>
            </a:extLst>
          </p:cNvPr>
          <p:cNvSpPr txBox="1"/>
          <p:nvPr/>
        </p:nvSpPr>
        <p:spPr>
          <a:xfrm>
            <a:off x="7270984" y="1566793"/>
            <a:ext cx="1149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4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09F3CC0-2D13-3B77-ABA1-796AAC990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315" y="2788060"/>
            <a:ext cx="1281880" cy="12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04061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D0B01A-B3A5-4DAA-C0E6-B5C478DF358E}"/>
              </a:ext>
            </a:extLst>
          </p:cNvPr>
          <p:cNvSpPr txBox="1"/>
          <p:nvPr/>
        </p:nvSpPr>
        <p:spPr>
          <a:xfrm>
            <a:off x="4231771" y="327186"/>
            <a:ext cx="2507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3 roles of scrum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C9980-AC72-E6DE-9042-95334C4C0C75}"/>
              </a:ext>
            </a:extLst>
          </p:cNvPr>
          <p:cNvSpPr txBox="1"/>
          <p:nvPr/>
        </p:nvSpPr>
        <p:spPr>
          <a:xfrm>
            <a:off x="1211937" y="4451932"/>
            <a:ext cx="18389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A0D23-B3A3-9AB0-627B-0F4B41C905A3}"/>
              </a:ext>
            </a:extLst>
          </p:cNvPr>
          <p:cNvSpPr txBox="1"/>
          <p:nvPr/>
        </p:nvSpPr>
        <p:spPr>
          <a:xfrm>
            <a:off x="4621618" y="4479309"/>
            <a:ext cx="1744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73C1A-D1BE-23CB-C682-1D737EDFA7C2}"/>
              </a:ext>
            </a:extLst>
          </p:cNvPr>
          <p:cNvSpPr txBox="1"/>
          <p:nvPr/>
        </p:nvSpPr>
        <p:spPr>
          <a:xfrm>
            <a:off x="8176581" y="4479924"/>
            <a:ext cx="807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13027-273D-0863-D4E3-1A88BB70A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906" y="2669486"/>
            <a:ext cx="1519028" cy="1519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53DD41-270E-4567-904C-46D1D6CB4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02" y="2488090"/>
            <a:ext cx="1881820" cy="1881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AD7B5E-9653-FE23-4019-83DFD4A6B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52" y="2669486"/>
            <a:ext cx="1881820" cy="188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1663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B37E8C-9C46-BDEC-2B44-C8173839CF60}"/>
              </a:ext>
            </a:extLst>
          </p:cNvPr>
          <p:cNvSpPr txBox="1"/>
          <p:nvPr/>
        </p:nvSpPr>
        <p:spPr>
          <a:xfrm>
            <a:off x="4472874" y="271202"/>
            <a:ext cx="1689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3 Artifacts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CD57C-349F-7CE3-7A7F-850F1D28D74B}"/>
              </a:ext>
            </a:extLst>
          </p:cNvPr>
          <p:cNvSpPr txBox="1"/>
          <p:nvPr/>
        </p:nvSpPr>
        <p:spPr>
          <a:xfrm>
            <a:off x="4491327" y="4604332"/>
            <a:ext cx="1571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67525-D8E4-C5E1-52E9-067978B18496}"/>
              </a:ext>
            </a:extLst>
          </p:cNvPr>
          <p:cNvSpPr txBox="1"/>
          <p:nvPr/>
        </p:nvSpPr>
        <p:spPr>
          <a:xfrm>
            <a:off x="1364337" y="4604332"/>
            <a:ext cx="20730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FABF3-029C-9748-5E54-0E001497032F}"/>
              </a:ext>
            </a:extLst>
          </p:cNvPr>
          <p:cNvSpPr txBox="1"/>
          <p:nvPr/>
        </p:nvSpPr>
        <p:spPr>
          <a:xfrm>
            <a:off x="7618317" y="4604332"/>
            <a:ext cx="20730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Burndown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8C3947-A602-E475-6F79-63839994C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10" y="2715038"/>
            <a:ext cx="1427923" cy="14279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28B94A-6726-F5A4-5F16-4E4E843B4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74" y="2570964"/>
            <a:ext cx="1716072" cy="1716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7A550D-CF56-416D-7B87-9F5367EE5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12" y="2761691"/>
            <a:ext cx="1381270" cy="138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82446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E8EFE3-051C-EEE3-A98D-FDDF2162A342}"/>
              </a:ext>
            </a:extLst>
          </p:cNvPr>
          <p:cNvSpPr txBox="1"/>
          <p:nvPr/>
        </p:nvSpPr>
        <p:spPr>
          <a:xfrm>
            <a:off x="4234540" y="271202"/>
            <a:ext cx="2165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3 Ceremonies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91032-5604-0688-8E84-576C4ED44ABA}"/>
              </a:ext>
            </a:extLst>
          </p:cNvPr>
          <p:cNvSpPr txBox="1"/>
          <p:nvPr/>
        </p:nvSpPr>
        <p:spPr>
          <a:xfrm>
            <a:off x="4399649" y="4604332"/>
            <a:ext cx="1619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Scrum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6083D-525B-5C4C-8C32-7144198EC092}"/>
              </a:ext>
            </a:extLst>
          </p:cNvPr>
          <p:cNvSpPr txBox="1"/>
          <p:nvPr/>
        </p:nvSpPr>
        <p:spPr>
          <a:xfrm>
            <a:off x="1364337" y="4604332"/>
            <a:ext cx="19495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Planning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35854-3212-DFB2-D2E6-1156F92AEEB6}"/>
              </a:ext>
            </a:extLst>
          </p:cNvPr>
          <p:cNvSpPr txBox="1"/>
          <p:nvPr/>
        </p:nvSpPr>
        <p:spPr>
          <a:xfrm>
            <a:off x="7618317" y="4604332"/>
            <a:ext cx="18069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C2255-8D29-BC1A-489B-C38B32080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04" y="2634333"/>
            <a:ext cx="1589334" cy="15893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D04107-50F1-7F8E-363D-01EF3C12B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540" y="2454213"/>
            <a:ext cx="1949573" cy="1949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09E402-EE78-DB6F-E43A-B91DC94FF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317" y="2780522"/>
            <a:ext cx="1547022" cy="154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08486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42D1B-68CB-4CBA-884F-B8E6E17B0A4F}"/>
              </a:ext>
            </a:extLst>
          </p:cNvPr>
          <p:cNvSpPr txBox="1"/>
          <p:nvPr/>
        </p:nvSpPr>
        <p:spPr>
          <a:xfrm>
            <a:off x="469312" y="1170991"/>
            <a:ext cx="431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1ECAD-3CD8-F6FF-EAA9-9DE958106360}"/>
              </a:ext>
            </a:extLst>
          </p:cNvPr>
          <p:cNvSpPr txBox="1"/>
          <p:nvPr/>
        </p:nvSpPr>
        <p:spPr>
          <a:xfrm>
            <a:off x="838200" y="2424093"/>
            <a:ext cx="10515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Besides developers, a successful software development team requires a project manager, business analysts, </a:t>
            </a:r>
            <a:r>
              <a:rPr lang="en-US" sz="2400" dirty="0" err="1">
                <a:latin typeface="+mj-lt"/>
              </a:rPr>
              <a:t>ux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ui</a:t>
            </a:r>
            <a:r>
              <a:rPr lang="en-US" sz="2400" dirty="0">
                <a:latin typeface="+mj-lt"/>
              </a:rPr>
              <a:t> designers, team leads and more.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 scrum master is necessary to ensure agile software development in a team following agile methodologies.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 build a high-performing team, you need a clear structure, collaboration and communication.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It helps as well to hire talent from diverse backgrounds to help bring fresh ideas and new perspectives.</a:t>
            </a:r>
          </a:p>
        </p:txBody>
      </p:sp>
    </p:spTree>
    <p:extLst>
      <p:ext uri="{BB962C8B-B14F-4D97-AF65-F5344CB8AC3E}">
        <p14:creationId xmlns:p14="http://schemas.microsoft.com/office/powerpoint/2010/main" val="57356718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4;p33">
            <a:extLst>
              <a:ext uri="{FF2B5EF4-FFF2-40B4-BE49-F238E27FC236}">
                <a16:creationId xmlns:a16="http://schemas.microsoft.com/office/drawing/2014/main" id="{46FB1582-9624-225A-C37A-4129EDF71D88}"/>
              </a:ext>
            </a:extLst>
          </p:cNvPr>
          <p:cNvSpPr txBox="1">
            <a:spLocks/>
          </p:cNvSpPr>
          <p:nvPr/>
        </p:nvSpPr>
        <p:spPr>
          <a:xfrm>
            <a:off x="2235287" y="3134339"/>
            <a:ext cx="6593700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000" dirty="0">
                <a:solidFill>
                  <a:schemeClr val="accent5"/>
                </a:solidFill>
              </a:rPr>
              <a:t>THANKS!</a:t>
            </a:r>
          </a:p>
        </p:txBody>
      </p:sp>
      <p:sp>
        <p:nvSpPr>
          <p:cNvPr id="3" name="Google Shape;525;p33">
            <a:extLst>
              <a:ext uri="{FF2B5EF4-FFF2-40B4-BE49-F238E27FC236}">
                <a16:creationId xmlns:a16="http://schemas.microsoft.com/office/drawing/2014/main" id="{B202AA12-958C-3741-1D2D-01618A36DE04}"/>
              </a:ext>
            </a:extLst>
          </p:cNvPr>
          <p:cNvSpPr txBox="1">
            <a:spLocks/>
          </p:cNvSpPr>
          <p:nvPr/>
        </p:nvSpPr>
        <p:spPr>
          <a:xfrm>
            <a:off x="2878661" y="3714239"/>
            <a:ext cx="5512226" cy="1342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+mj-lt"/>
              </a:rPr>
              <a:t>Any 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7F655-64EB-69A5-1E0C-87DA8B5B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721" y="1488537"/>
            <a:ext cx="1619874" cy="161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6636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E108-5B43-C8C7-D63E-F5A987F4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42" y="6181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FE2437-E071-372F-E6B5-F5FAA93B61A7}"/>
              </a:ext>
            </a:extLst>
          </p:cNvPr>
          <p:cNvSpPr txBox="1"/>
          <p:nvPr/>
        </p:nvSpPr>
        <p:spPr>
          <a:xfrm>
            <a:off x="1337387" y="2354464"/>
            <a:ext cx="9685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need more than developers and engineers to structure an effective software development team. There are many different roles needed in the software development lifecycle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1497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8B8C36-91D2-A325-F67D-695CBEFDE01F}"/>
              </a:ext>
            </a:extLst>
          </p:cNvPr>
          <p:cNvSpPr txBox="1"/>
          <p:nvPr/>
        </p:nvSpPr>
        <p:spPr>
          <a:xfrm>
            <a:off x="1315616" y="1378527"/>
            <a:ext cx="63129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ideal team is made up of the following roles 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UX / UI designers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 / Tech lead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</a:t>
            </a:r>
          </a:p>
        </p:txBody>
      </p:sp>
    </p:spTree>
    <p:extLst>
      <p:ext uri="{BB962C8B-B14F-4D97-AF65-F5344CB8AC3E}">
        <p14:creationId xmlns:p14="http://schemas.microsoft.com/office/powerpoint/2010/main" val="311675959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7382-7E1E-BF5B-E4EF-6F43892D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How do you Build a good Software Development Team?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A6951-B5BC-F7EF-89E3-5D8D78BC7761}"/>
              </a:ext>
            </a:extLst>
          </p:cNvPr>
          <p:cNvSpPr txBox="1"/>
          <p:nvPr/>
        </p:nvSpPr>
        <p:spPr>
          <a:xfrm>
            <a:off x="2239347" y="3069772"/>
            <a:ext cx="2702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751A8-A549-8DF3-635E-C8E6BED59329}"/>
              </a:ext>
            </a:extLst>
          </p:cNvPr>
          <p:cNvSpPr txBox="1"/>
          <p:nvPr/>
        </p:nvSpPr>
        <p:spPr>
          <a:xfrm>
            <a:off x="1511559" y="1997874"/>
            <a:ext cx="717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build a high-performing software development team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7333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6E28-757A-E3EF-EF8C-0DD81A87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3" y="39428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Product Owner (PO)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9E8F6-3D0C-337D-E5F5-2BEDAE7B6560}"/>
              </a:ext>
            </a:extLst>
          </p:cNvPr>
          <p:cNvSpPr txBox="1"/>
          <p:nvPr/>
        </p:nvSpPr>
        <p:spPr>
          <a:xfrm>
            <a:off x="1166327" y="1694509"/>
            <a:ext cx="272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  <a:cs typeface="Times New Roman" panose="02020603050405020304" pitchFamily="18" charset="0"/>
              </a:rPr>
              <a:t>What do they do?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94AC2-EAEC-F56C-1A22-0207A12E7668}"/>
              </a:ext>
            </a:extLst>
          </p:cNvPr>
          <p:cNvSpPr txBox="1"/>
          <p:nvPr/>
        </p:nvSpPr>
        <p:spPr>
          <a:xfrm>
            <a:off x="1952777" y="2761861"/>
            <a:ext cx="71481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all things relating to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to briefs &amp; design a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 at all stages of project &amp; adapt to any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fully understand business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Familiar with market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to any software 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218434519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45BC-5B7D-7B76-80AA-F5271407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1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What skills do they bring to the team?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EE4E0-A0E7-647B-919F-7732D680629E}"/>
              </a:ext>
            </a:extLst>
          </p:cNvPr>
          <p:cNvSpPr txBox="1"/>
          <p:nvPr/>
        </p:nvSpPr>
        <p:spPr>
          <a:xfrm>
            <a:off x="1688841" y="1474237"/>
            <a:ext cx="84491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Have a wide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2400" dirty="0">
                <a:latin typeface="+mj-lt"/>
              </a:rPr>
              <a:t> of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 be creative &amp; have lots of ideas to help them devise a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Need to be analytical in data-driven decision-making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243279-2A3B-A1BD-2F9F-776C5BBB5312}"/>
              </a:ext>
            </a:extLst>
          </p:cNvPr>
          <p:cNvSpPr txBox="1">
            <a:spLocks/>
          </p:cNvSpPr>
          <p:nvPr/>
        </p:nvSpPr>
        <p:spPr>
          <a:xfrm>
            <a:off x="838200" y="32391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cs typeface="Times New Roman" panose="02020603050405020304" pitchFamily="18" charset="0"/>
              </a:rPr>
              <a:t>Who do they most interact with in the team?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6D797-1F5B-9AAC-58BF-247699745823}"/>
              </a:ext>
            </a:extLst>
          </p:cNvPr>
          <p:cNvSpPr txBox="1"/>
          <p:nvPr/>
        </p:nvSpPr>
        <p:spPr>
          <a:xfrm>
            <a:off x="1688841" y="4564668"/>
            <a:ext cx="9507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Interact mostly with business analysts &amp;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Work with quality assurance engineers &amp; testers to ensure a high-standard final product </a:t>
            </a:r>
          </a:p>
        </p:txBody>
      </p:sp>
    </p:spTree>
    <p:extLst>
      <p:ext uri="{BB962C8B-B14F-4D97-AF65-F5344CB8AC3E}">
        <p14:creationId xmlns:p14="http://schemas.microsoft.com/office/powerpoint/2010/main" val="313010785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09F0-C42B-6F9F-5A7B-BA6B57CA5CC8}"/>
              </a:ext>
            </a:extLst>
          </p:cNvPr>
          <p:cNvSpPr txBox="1">
            <a:spLocks/>
          </p:cNvSpPr>
          <p:nvPr/>
        </p:nvSpPr>
        <p:spPr>
          <a:xfrm>
            <a:off x="838200" y="43823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Project Manager (PM)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A519E-6156-6071-5595-7A1EA220FBCD}"/>
              </a:ext>
            </a:extLst>
          </p:cNvPr>
          <p:cNvSpPr txBox="1"/>
          <p:nvPr/>
        </p:nvSpPr>
        <p:spPr>
          <a:xfrm>
            <a:off x="1492898" y="1101011"/>
            <a:ext cx="272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  <a:cs typeface="Times New Roman" panose="02020603050405020304" pitchFamily="18" charset="0"/>
              </a:rPr>
              <a:t>What do they do?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9D82A-EE16-0FB4-9B87-448350D15A88}"/>
              </a:ext>
            </a:extLst>
          </p:cNvPr>
          <p:cNvSpPr txBox="1"/>
          <p:nvPr/>
        </p:nvSpPr>
        <p:spPr>
          <a:xfrm>
            <a:off x="2022609" y="2426575"/>
            <a:ext cx="81467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In charge of development, organization &amp; delivery of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Break down into modular parts &amp; design 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Distribute tasks among team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Responsible for contracts, budgets &amp; timeframe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Mitigate risks &amp; manage unforeseen circumstances or delay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Ensure things run to plan &amp; authorize any changes in delivery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No plan or structure to deliver work without PM</a:t>
            </a:r>
          </a:p>
        </p:txBody>
      </p:sp>
    </p:spTree>
    <p:extLst>
      <p:ext uri="{BB962C8B-B14F-4D97-AF65-F5344CB8AC3E}">
        <p14:creationId xmlns:p14="http://schemas.microsoft.com/office/powerpoint/2010/main" val="251343505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C0F9-03B5-8D53-78B8-26A4099E128D}"/>
              </a:ext>
            </a:extLst>
          </p:cNvPr>
          <p:cNvSpPr txBox="1">
            <a:spLocks/>
          </p:cNvSpPr>
          <p:nvPr/>
        </p:nvSpPr>
        <p:spPr>
          <a:xfrm>
            <a:off x="915953" y="71513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cs typeface="Times New Roman" panose="02020603050405020304" pitchFamily="18" charset="0"/>
              </a:rPr>
              <a:t>What skills do they bring to the team?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6747D-E76F-953C-BBAE-DEDC5F1D1863}"/>
              </a:ext>
            </a:extLst>
          </p:cNvPr>
          <p:cNvSpPr txBox="1"/>
          <p:nvPr/>
        </p:nvSpPr>
        <p:spPr>
          <a:xfrm>
            <a:off x="1419807" y="1742662"/>
            <a:ext cx="10254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Need strong leadership &amp; organizational skills to coordinate different 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Need to be effective at communications to connect all different parts of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81D777-86F4-F2D5-4E36-847C2EF0190A}"/>
              </a:ext>
            </a:extLst>
          </p:cNvPr>
          <p:cNvSpPr txBox="1">
            <a:spLocks/>
          </p:cNvSpPr>
          <p:nvPr/>
        </p:nvSpPr>
        <p:spPr>
          <a:xfrm>
            <a:off x="915953" y="34917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cs typeface="Times New Roman" panose="02020603050405020304" pitchFamily="18" charset="0"/>
              </a:rPr>
              <a:t>Who do they most interact with in the team?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F8143-4B62-1129-9FB8-93E333DD0A73}"/>
              </a:ext>
            </a:extLst>
          </p:cNvPr>
          <p:cNvSpPr txBox="1"/>
          <p:nvPr/>
        </p:nvSpPr>
        <p:spPr>
          <a:xfrm>
            <a:off x="1419807" y="4942534"/>
            <a:ext cx="9507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Interact with all members of team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Including client &amp;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Business analyst interacts with client while PM focuses more on team</a:t>
            </a:r>
          </a:p>
        </p:txBody>
      </p:sp>
    </p:spTree>
    <p:extLst>
      <p:ext uri="{BB962C8B-B14F-4D97-AF65-F5344CB8AC3E}">
        <p14:creationId xmlns:p14="http://schemas.microsoft.com/office/powerpoint/2010/main" val="66498462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9289</Words>
  <Application>Microsoft Office PowerPoint</Application>
  <PresentationFormat>Widescreen</PresentationFormat>
  <Paragraphs>390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Hello Guys!</vt:lpstr>
      <vt:lpstr>Fundamental Roles of Software Development Lifecycle</vt:lpstr>
      <vt:lpstr>Requirements</vt:lpstr>
      <vt:lpstr>PowerPoint Presentation</vt:lpstr>
      <vt:lpstr>How do you Build a good Software Development Team?</vt:lpstr>
      <vt:lpstr>Product Owner (PO)</vt:lpstr>
      <vt:lpstr>What skills do they bring to the team?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Guys!</dc:title>
  <dc:creator>Jon</dc:creator>
  <cp:lastModifiedBy>Jon</cp:lastModifiedBy>
  <cp:revision>38</cp:revision>
  <dcterms:created xsi:type="dcterms:W3CDTF">2023-03-13T10:44:44Z</dcterms:created>
  <dcterms:modified xsi:type="dcterms:W3CDTF">2023-03-14T09:32:14Z</dcterms:modified>
</cp:coreProperties>
</file>