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8"/>
  </p:notesMasterIdLst>
  <p:sldIdLst>
    <p:sldId id="258" r:id="rId2"/>
    <p:sldId id="256" r:id="rId3"/>
    <p:sldId id="299" r:id="rId4"/>
    <p:sldId id="302" r:id="rId5"/>
    <p:sldId id="310" r:id="rId6"/>
    <p:sldId id="300" r:id="rId7"/>
    <p:sldId id="309" r:id="rId8"/>
    <p:sldId id="312" r:id="rId9"/>
    <p:sldId id="313" r:id="rId10"/>
    <p:sldId id="314" r:id="rId11"/>
    <p:sldId id="315" r:id="rId12"/>
    <p:sldId id="317" r:id="rId13"/>
    <p:sldId id="318" r:id="rId14"/>
    <p:sldId id="319" r:id="rId15"/>
    <p:sldId id="320" r:id="rId16"/>
    <p:sldId id="321" r:id="rId17"/>
    <p:sldId id="322"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278" r:id="rId37"/>
  </p:sldIdLst>
  <p:sldSz cx="9144000" cy="5143500" type="screen16x9"/>
  <p:notesSz cx="6858000" cy="9144000"/>
  <p:embeddedFontLst>
    <p:embeddedFont>
      <p:font typeface="Arvo" panose="020B0604020202020204" charset="0"/>
      <p:regular r:id="rId39"/>
      <p:bold r:id="rId40"/>
      <p:italic r:id="rId41"/>
      <p:boldItalic r:id="rId42"/>
    </p:embeddedFont>
    <p:embeddedFont>
      <p:font typeface="Roboto Condensed" panose="02000000000000000000" pitchFamily="2" charset="0"/>
      <p:regular r:id="rId43"/>
      <p:bold r:id="rId44"/>
      <p:italic r:id="rId45"/>
      <p:boldItalic r:id="rId46"/>
    </p:embeddedFont>
    <p:embeddedFont>
      <p:font typeface="Roboto Condensed Light"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 Snow" initials="JS" lastIdx="3" clrIdx="0">
    <p:extLst>
      <p:ext uri="{19B8F6BF-5375-455C-9EA6-DF929625EA0E}">
        <p15:presenceInfo xmlns:p15="http://schemas.microsoft.com/office/powerpoint/2012/main" userId="234dd74129c47d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00"/>
    <a:srgbClr val="3F5378"/>
    <a:srgbClr val="C7D3E6"/>
    <a:srgbClr val="67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a:t>အားလုံး</a:t>
            </a:r>
            <a:r>
              <a:rPr lang="en-US" dirty="0"/>
              <a:t> </a:t>
            </a:r>
            <a:r>
              <a:rPr lang="en-US" dirty="0" err="1"/>
              <a:t>mingalar</a:t>
            </a:r>
            <a:r>
              <a:rPr lang="en-US" dirty="0"/>
              <a:t> ပါ</a:t>
            </a:r>
          </a:p>
          <a:p>
            <a:pPr marL="171450" lvl="0" indent="-171450" algn="l" rtl="0">
              <a:spcBef>
                <a:spcPts val="0"/>
              </a:spcBef>
              <a:spcAft>
                <a:spcPts val="0"/>
              </a:spcAft>
              <a:buFontTx/>
              <a:buChar char="-"/>
            </a:pPr>
            <a:r>
              <a:rPr lang="en-US" dirty="0"/>
              <a:t>Presentation </a:t>
            </a:r>
            <a:r>
              <a:rPr lang="en-US" dirty="0" err="1"/>
              <a:t>မှာ</a:t>
            </a:r>
            <a:r>
              <a:rPr lang="en-US" dirty="0"/>
              <a:t> </a:t>
            </a:r>
            <a:r>
              <a:rPr lang="en-US" dirty="0" err="1"/>
              <a:t>ပြန်တွေ့ရလို</a:t>
            </a:r>
            <a:r>
              <a:rPr lang="en-US" dirty="0"/>
              <a:t>့ </a:t>
            </a:r>
            <a:r>
              <a:rPr lang="en-US" dirty="0" err="1"/>
              <a:t>ဝမ်းသာပါရေ</a:t>
            </a:r>
            <a:endParaRPr lang="en-US" dirty="0"/>
          </a:p>
          <a:p>
            <a:pPr marL="171450" lvl="0" indent="-171450" algn="l" rtl="0">
              <a:spcBef>
                <a:spcPts val="0"/>
              </a:spcBef>
              <a:spcAft>
                <a:spcPts val="0"/>
              </a:spcAft>
              <a:buFontTx/>
              <a:buChar char="-"/>
            </a:pPr>
            <a:r>
              <a:rPr lang="en-US" dirty="0" err="1"/>
              <a:t>ကျနော</a:t>
            </a:r>
            <a:r>
              <a:rPr lang="en-US" dirty="0"/>
              <a:t>့် </a:t>
            </a:r>
            <a:r>
              <a:rPr lang="en-US" dirty="0" err="1"/>
              <a:t>နာမည်က</a:t>
            </a:r>
            <a:r>
              <a:rPr lang="en-US" dirty="0"/>
              <a:t> myo min </a:t>
            </a:r>
            <a:r>
              <a:rPr lang="en-US" dirty="0" err="1"/>
              <a:t>aung</a:t>
            </a:r>
            <a:r>
              <a:rPr lang="en-US" dirty="0"/>
              <a:t> ပါ</a:t>
            </a:r>
          </a:p>
          <a:p>
            <a:pPr marL="171450" lvl="0" indent="-171450" algn="l" rtl="0">
              <a:spcBef>
                <a:spcPts val="0"/>
              </a:spcBef>
              <a:spcAft>
                <a:spcPts val="0"/>
              </a:spcAft>
              <a:buFontTx/>
              <a:buChar char="-"/>
            </a:pPr>
            <a:r>
              <a:rPr lang="en-US" dirty="0" err="1"/>
              <a:t>အခု</a:t>
            </a:r>
            <a:r>
              <a:rPr lang="en-US" dirty="0"/>
              <a:t> presentation </a:t>
            </a:r>
            <a:r>
              <a:rPr lang="en-US" dirty="0" err="1"/>
              <a:t>မှာ</a:t>
            </a:r>
            <a:r>
              <a:rPr lang="en-US" dirty="0"/>
              <a:t> </a:t>
            </a:r>
            <a:r>
              <a:rPr lang="en-US" dirty="0" err="1"/>
              <a:t>ကျနော</a:t>
            </a:r>
            <a:r>
              <a:rPr lang="en-US" dirty="0"/>
              <a:t>် </a:t>
            </a:r>
            <a:r>
              <a:rPr lang="en-US" dirty="0" err="1"/>
              <a:t>လေ့လာမိသလောက</a:t>
            </a:r>
            <a:r>
              <a:rPr lang="en-US" dirty="0"/>
              <a:t>် </a:t>
            </a:r>
            <a:r>
              <a:rPr lang="en-US" dirty="0" err="1"/>
              <a:t>ရှင်းပြလားပါဖို</a:t>
            </a:r>
            <a:r>
              <a:rPr lang="en-US" dirty="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028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4496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ဒီအဆင</a:t>
            </a:r>
            <a:r>
              <a:rPr lang="en-US" dirty="0"/>
              <a:t>့်</a:t>
            </a:r>
            <a:r>
              <a:rPr lang="en-US" dirty="0" err="1"/>
              <a:t>မှာ</a:t>
            </a:r>
            <a:r>
              <a:rPr lang="en-US" dirty="0"/>
              <a:t> </a:t>
            </a:r>
            <a:r>
              <a:rPr lang="en-US" dirty="0" err="1"/>
              <a:t>ကျနော်တို့လိုချင်တဲ</a:t>
            </a:r>
            <a:r>
              <a:rPr lang="en-US" dirty="0"/>
              <a:t>့ system/project </a:t>
            </a:r>
            <a:r>
              <a:rPr lang="en-US" dirty="0" err="1"/>
              <a:t>ကို</a:t>
            </a:r>
            <a:r>
              <a:rPr lang="en-US" dirty="0"/>
              <a:t> </a:t>
            </a:r>
            <a:r>
              <a:rPr lang="en-US" dirty="0" err="1"/>
              <a:t>စတင်ပြီး</a:t>
            </a:r>
            <a:r>
              <a:rPr lang="en-US" dirty="0"/>
              <a:t> design </a:t>
            </a:r>
            <a:r>
              <a:rPr lang="en-US" dirty="0" err="1"/>
              <a:t>ဆွဲရပါတယ</a:t>
            </a:r>
            <a:r>
              <a:rPr lang="en-US" dirty="0"/>
              <a:t>်</a:t>
            </a:r>
          </a:p>
          <a:p>
            <a:r>
              <a:rPr lang="en-US" dirty="0"/>
              <a:t>Stakeholders </a:t>
            </a:r>
            <a:r>
              <a:rPr lang="en-US" dirty="0" err="1"/>
              <a:t>တွေက</a:t>
            </a:r>
            <a:r>
              <a:rPr lang="en-US" dirty="0"/>
              <a:t> review </a:t>
            </a:r>
            <a:r>
              <a:rPr lang="en-US" dirty="0" err="1"/>
              <a:t>ကြည</a:t>
            </a:r>
            <a:r>
              <a:rPr lang="en-US" dirty="0"/>
              <a:t>့်</a:t>
            </a:r>
            <a:r>
              <a:rPr lang="en-US" dirty="0" err="1"/>
              <a:t>မယ</a:t>
            </a:r>
            <a:r>
              <a:rPr lang="en-US" dirty="0"/>
              <a:t>်</a:t>
            </a:r>
          </a:p>
          <a:p>
            <a:r>
              <a:rPr lang="en-US" dirty="0" err="1"/>
              <a:t>ပြီးရင</a:t>
            </a:r>
            <a:r>
              <a:rPr lang="en-US" dirty="0"/>
              <a:t>် feedback </a:t>
            </a:r>
            <a:r>
              <a:rPr lang="en-US" dirty="0" err="1"/>
              <a:t>တွေပြန်ပေးမယ</a:t>
            </a:r>
            <a:r>
              <a:rPr lang="en-US" dirty="0"/>
              <a:t>်</a:t>
            </a:r>
          </a:p>
          <a:p>
            <a:r>
              <a:rPr lang="en-US" dirty="0" err="1"/>
              <a:t>ပြန်ပြင်မယ</a:t>
            </a:r>
            <a:r>
              <a:rPr lang="en-US" dirty="0"/>
              <a:t>်</a:t>
            </a:r>
          </a:p>
        </p:txBody>
      </p:sp>
    </p:spTree>
    <p:extLst>
      <p:ext uri="{BB962C8B-B14F-4D97-AF65-F5344CB8AC3E}">
        <p14:creationId xmlns:p14="http://schemas.microsoft.com/office/powerpoint/2010/main" val="2056169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err="1"/>
              <a:t>ဒီအဆင</a:t>
            </a:r>
            <a:r>
              <a:rPr lang="en-US" dirty="0"/>
              <a:t>့်</a:t>
            </a:r>
            <a:r>
              <a:rPr lang="en-US" dirty="0" err="1"/>
              <a:t>မှာ</a:t>
            </a:r>
            <a:r>
              <a:rPr lang="en-US" dirty="0"/>
              <a:t> stakeholders </a:t>
            </a:r>
            <a:r>
              <a:rPr lang="en-US" dirty="0" err="1"/>
              <a:t>တွေ</a:t>
            </a:r>
            <a:r>
              <a:rPr lang="en-US" dirty="0"/>
              <a:t> </a:t>
            </a:r>
            <a:r>
              <a:rPr lang="en-US" dirty="0" err="1"/>
              <a:t>ပါဝင်မှု</a:t>
            </a:r>
            <a:r>
              <a:rPr lang="en-US" dirty="0"/>
              <a:t> </a:t>
            </a:r>
            <a:r>
              <a:rPr lang="en-US" dirty="0" err="1"/>
              <a:t>မရှိဘူးဆိုရင</a:t>
            </a:r>
            <a:r>
              <a:rPr lang="en-US" dirty="0"/>
              <a:t>် project </a:t>
            </a:r>
            <a:r>
              <a:rPr lang="en-US" dirty="0" err="1"/>
              <a:t>တစ်ခုအောင်မြင်ဖို</a:t>
            </a:r>
            <a:r>
              <a:rPr lang="en-US" dirty="0"/>
              <a:t>့ </a:t>
            </a:r>
            <a:r>
              <a:rPr lang="en-US" dirty="0" err="1"/>
              <a:t>ခက်တယ</a:t>
            </a:r>
            <a:r>
              <a:rPr lang="en-US" dirty="0"/>
              <a:t>်</a:t>
            </a:r>
          </a:p>
          <a:p>
            <a:r>
              <a:rPr lang="en-US" dirty="0" err="1"/>
              <a:t>နောက်ပြီး</a:t>
            </a:r>
            <a:r>
              <a:rPr lang="en-US" dirty="0"/>
              <a:t> overrun </a:t>
            </a:r>
            <a:r>
              <a:rPr lang="en-US" dirty="0" err="1"/>
              <a:t>လုပ်မိလို</a:t>
            </a:r>
            <a:r>
              <a:rPr lang="en-US" dirty="0"/>
              <a:t>့ </a:t>
            </a:r>
            <a:r>
              <a:rPr lang="en-US" dirty="0" err="1"/>
              <a:t>ဒီအဆင</a:t>
            </a:r>
            <a:r>
              <a:rPr lang="en-US" dirty="0"/>
              <a:t>့်</a:t>
            </a:r>
            <a:r>
              <a:rPr lang="en-US" dirty="0" err="1"/>
              <a:t>မှာ</a:t>
            </a:r>
            <a:r>
              <a:rPr lang="en-US" dirty="0"/>
              <a:t> </a:t>
            </a:r>
            <a:r>
              <a:rPr lang="en-US" dirty="0" err="1"/>
              <a:t>ကုန်ကျစရိတ်များပြီး</a:t>
            </a:r>
            <a:r>
              <a:rPr lang="en-US" dirty="0"/>
              <a:t> fail </a:t>
            </a:r>
            <a:r>
              <a:rPr lang="en-US" dirty="0" err="1"/>
              <a:t>လည်းဖြစ်သွားနိုင်တာကို</a:t>
            </a:r>
            <a:r>
              <a:rPr lang="en-US" dirty="0"/>
              <a:t> </a:t>
            </a:r>
            <a:r>
              <a:rPr lang="en-US" dirty="0" err="1"/>
              <a:t>သတိပြုရပါမယ</a:t>
            </a:r>
            <a:r>
              <a:rPr lang="en-US" dirty="0"/>
              <a:t>်</a:t>
            </a:r>
          </a:p>
          <a:p>
            <a:r>
              <a:rPr lang="en-US" dirty="0" err="1"/>
              <a:t>ဒီအဆင</a:t>
            </a:r>
            <a:r>
              <a:rPr lang="en-US" dirty="0"/>
              <a:t>့်</a:t>
            </a:r>
            <a:r>
              <a:rPr lang="en-US" dirty="0" err="1"/>
              <a:t>မှာ</a:t>
            </a:r>
            <a:r>
              <a:rPr lang="en-US" dirty="0"/>
              <a:t> </a:t>
            </a:r>
            <a:r>
              <a:rPr lang="en-US" dirty="0" err="1"/>
              <a:t>အကောင်းဆုံးကို</a:t>
            </a:r>
            <a:r>
              <a:rPr lang="en-US" dirty="0"/>
              <a:t> </a:t>
            </a:r>
            <a:r>
              <a:rPr lang="en-US" dirty="0" err="1"/>
              <a:t>လိုချင်လို</a:t>
            </a:r>
            <a:r>
              <a:rPr lang="en-US" dirty="0"/>
              <a:t>့ </a:t>
            </a:r>
            <a:r>
              <a:rPr lang="en-US" dirty="0" err="1"/>
              <a:t>ထပ်ခါထပ်ခ</a:t>
            </a:r>
            <a:r>
              <a:rPr lang="en-US" dirty="0"/>
              <a:t>ါ </a:t>
            </a:r>
            <a:r>
              <a:rPr lang="en-US" dirty="0" err="1"/>
              <a:t>ပြင်ခြင်းနဲ</a:t>
            </a:r>
            <a:r>
              <a:rPr lang="en-US" dirty="0"/>
              <a:t>့ features </a:t>
            </a:r>
            <a:r>
              <a:rPr lang="en-US" dirty="0" err="1"/>
              <a:t>အသစ်တွေ</a:t>
            </a:r>
            <a:r>
              <a:rPr lang="en-US" dirty="0"/>
              <a:t> </a:t>
            </a:r>
            <a:r>
              <a:rPr lang="en-US" dirty="0" err="1"/>
              <a:t>ထပ်ပါလာြခင်းက</a:t>
            </a:r>
            <a:r>
              <a:rPr lang="en-US" dirty="0"/>
              <a:t> </a:t>
            </a:r>
            <a:r>
              <a:rPr lang="en-US" dirty="0" err="1"/>
              <a:t>အချိန်တွေ</a:t>
            </a:r>
            <a:r>
              <a:rPr lang="en-US" dirty="0"/>
              <a:t> </a:t>
            </a:r>
            <a:r>
              <a:rPr lang="en-US" dirty="0" err="1"/>
              <a:t>ပိုကုန်နိုင်ပြီး</a:t>
            </a:r>
            <a:r>
              <a:rPr lang="en-US" dirty="0"/>
              <a:t> </a:t>
            </a:r>
            <a:r>
              <a:rPr lang="en-US" dirty="0" err="1"/>
              <a:t>ကုန်က</a:t>
            </a:r>
            <a:r>
              <a:rPr lang="en-US" dirty="0"/>
              <a:t>ျ </a:t>
            </a:r>
            <a:r>
              <a:rPr lang="en-US" dirty="0" err="1"/>
              <a:t>စရိတ်တွေ</a:t>
            </a:r>
            <a:r>
              <a:rPr lang="en-US" dirty="0"/>
              <a:t> </a:t>
            </a:r>
            <a:r>
              <a:rPr lang="en-US" dirty="0" err="1"/>
              <a:t>တိုးစေပါတယ</a:t>
            </a:r>
            <a:r>
              <a:rPr lang="en-US" dirty="0"/>
              <a:t>်</a:t>
            </a:r>
          </a:p>
          <a:p>
            <a:r>
              <a:rPr lang="en-US" dirty="0"/>
              <a:t>Budget </a:t>
            </a:r>
            <a:r>
              <a:rPr lang="en-US" dirty="0" err="1"/>
              <a:t>နဲ</a:t>
            </a:r>
            <a:r>
              <a:rPr lang="en-US" dirty="0"/>
              <a:t>့ product quality </a:t>
            </a:r>
            <a:r>
              <a:rPr lang="en-US" dirty="0" err="1"/>
              <a:t>ကို</a:t>
            </a:r>
            <a:r>
              <a:rPr lang="en-US" dirty="0"/>
              <a:t> </a:t>
            </a:r>
            <a:r>
              <a:rPr lang="en-US" dirty="0" err="1"/>
              <a:t>ညှိပြီးလုပ်ရဖို</a:t>
            </a:r>
            <a:r>
              <a:rPr lang="en-US" dirty="0"/>
              <a:t>့</a:t>
            </a:r>
          </a:p>
        </p:txBody>
      </p:sp>
    </p:spTree>
    <p:extLst>
      <p:ext uri="{BB962C8B-B14F-4D97-AF65-F5344CB8AC3E}">
        <p14:creationId xmlns:p14="http://schemas.microsoft.com/office/powerpoint/2010/main" val="97975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317500">
              <a:buFontTx/>
              <a:buChar char="-"/>
            </a:pPr>
            <a:r>
              <a:rPr lang="en-US" dirty="0"/>
              <a:t>Framework </a:t>
            </a:r>
            <a:r>
              <a:rPr lang="en-US" dirty="0" err="1"/>
              <a:t>ရွေးရမယ</a:t>
            </a:r>
            <a:r>
              <a:rPr lang="en-US" dirty="0"/>
              <a:t>် </a:t>
            </a:r>
            <a:r>
              <a:rPr lang="en-US" dirty="0" err="1"/>
              <a:t>ဘာနဲ့ရေးမှာလဲ</a:t>
            </a:r>
            <a:endParaRPr lang="en-US" dirty="0"/>
          </a:p>
          <a:p>
            <a:pPr marL="457200" indent="-317500">
              <a:buFontTx/>
              <a:buChar char="-"/>
            </a:pPr>
            <a:r>
              <a:rPr lang="en-US" dirty="0"/>
              <a:t>System server design </a:t>
            </a:r>
            <a:r>
              <a:rPr lang="en-US" dirty="0" err="1"/>
              <a:t>ရွေးရမယ</a:t>
            </a:r>
            <a:r>
              <a:rPr lang="en-US" dirty="0"/>
              <a:t>်</a:t>
            </a:r>
          </a:p>
          <a:p>
            <a:pPr marL="457200" indent="-317500">
              <a:buFontTx/>
              <a:buChar char="-"/>
            </a:pPr>
            <a:r>
              <a:rPr lang="en-US" dirty="0"/>
              <a:t>Database relationships </a:t>
            </a:r>
            <a:r>
              <a:rPr lang="en-US" dirty="0" err="1"/>
              <a:t>တွေကို</a:t>
            </a:r>
            <a:r>
              <a:rPr lang="en-US" dirty="0"/>
              <a:t> </a:t>
            </a:r>
            <a:r>
              <a:rPr lang="en-US" dirty="0" err="1"/>
              <a:t>ရွေးရမယ</a:t>
            </a:r>
            <a:r>
              <a:rPr lang="en-US" dirty="0"/>
              <a:t>်</a:t>
            </a:r>
          </a:p>
          <a:p>
            <a:pPr marL="457200" indent="-317500">
              <a:buFontTx/>
              <a:buChar char="-"/>
            </a:pPr>
            <a:r>
              <a:rPr lang="en-US" dirty="0" err="1"/>
              <a:t>ပြီးရင</a:t>
            </a:r>
            <a:r>
              <a:rPr lang="en-US" dirty="0"/>
              <a:t>် application </a:t>
            </a:r>
            <a:r>
              <a:rPr lang="en-US" dirty="0" err="1"/>
              <a:t>ရဲ</a:t>
            </a:r>
            <a:r>
              <a:rPr lang="en-US" dirty="0"/>
              <a:t>့  </a:t>
            </a:r>
            <a:r>
              <a:rPr lang="en-US" dirty="0" err="1"/>
              <a:t>တည်ဆောက်ပုံတွေ</a:t>
            </a:r>
            <a:endParaRPr lang="en-US" dirty="0"/>
          </a:p>
          <a:p>
            <a:pPr marL="457200" indent="-317500">
              <a:buFontTx/>
              <a:buChar char="-"/>
            </a:pPr>
            <a:r>
              <a:rPr lang="en-US" dirty="0"/>
              <a:t>Mobile aspects </a:t>
            </a:r>
            <a:r>
              <a:rPr lang="en-US" dirty="0" err="1"/>
              <a:t>ဘယ်လိုမျိုးတွေထိ</a:t>
            </a:r>
            <a:r>
              <a:rPr lang="en-US" dirty="0"/>
              <a:t> responsive </a:t>
            </a:r>
            <a:r>
              <a:rPr lang="en-US" dirty="0" err="1"/>
              <a:t>ဖြစ်လဲ</a:t>
            </a:r>
            <a:endParaRPr lang="en-US" dirty="0"/>
          </a:p>
          <a:p>
            <a:pPr marL="457200" indent="-317500">
              <a:buFontTx/>
              <a:buChar char="-"/>
            </a:pPr>
            <a:r>
              <a:rPr lang="en-US" dirty="0" err="1"/>
              <a:t>ဘယ</a:t>
            </a:r>
            <a:r>
              <a:rPr lang="en-US" dirty="0"/>
              <a:t>် browser </a:t>
            </a:r>
            <a:r>
              <a:rPr lang="en-US" dirty="0" err="1"/>
              <a:t>တွေ</a:t>
            </a:r>
            <a:r>
              <a:rPr lang="en-US" dirty="0"/>
              <a:t> support </a:t>
            </a:r>
            <a:r>
              <a:rPr lang="en-US" dirty="0" err="1"/>
              <a:t>ပေးနိုင်လဲ</a:t>
            </a:r>
            <a:r>
              <a:rPr lang="en-US" dirty="0"/>
              <a:t> </a:t>
            </a:r>
          </a:p>
        </p:txBody>
      </p:sp>
    </p:spTree>
    <p:extLst>
      <p:ext uri="{BB962C8B-B14F-4D97-AF65-F5344CB8AC3E}">
        <p14:creationId xmlns:p14="http://schemas.microsoft.com/office/powerpoint/2010/main" val="174157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တကယ</a:t>
            </a:r>
            <a:r>
              <a:rPr lang="en-US" dirty="0"/>
              <a:t>့် development </a:t>
            </a:r>
            <a:r>
              <a:rPr lang="en-US" dirty="0" err="1"/>
              <a:t>ကိုစလုပ်ပါပြီ</a:t>
            </a:r>
            <a:endParaRPr lang="en-US" dirty="0"/>
          </a:p>
          <a:p>
            <a:r>
              <a:rPr lang="en-US" dirty="0" err="1"/>
              <a:t>ရှေ့ဖက်မှာ</a:t>
            </a:r>
            <a:r>
              <a:rPr lang="en-US" dirty="0"/>
              <a:t> </a:t>
            </a:r>
            <a:r>
              <a:rPr lang="en-US" dirty="0" err="1"/>
              <a:t>ဆောင်ရွက်ထားသည</a:t>
            </a:r>
            <a:r>
              <a:rPr lang="en-US" dirty="0"/>
              <a:t>့် design plan </a:t>
            </a:r>
            <a:r>
              <a:rPr lang="en-US" dirty="0" err="1"/>
              <a:t>တွေအတိုင်း</a:t>
            </a:r>
            <a:r>
              <a:rPr lang="en-US" dirty="0"/>
              <a:t> developer </a:t>
            </a:r>
            <a:r>
              <a:rPr lang="en-US" dirty="0" err="1"/>
              <a:t>တွေ</a:t>
            </a:r>
            <a:r>
              <a:rPr lang="en-US" dirty="0"/>
              <a:t> </a:t>
            </a:r>
            <a:r>
              <a:rPr lang="en-US" dirty="0" err="1"/>
              <a:t>လိုက်နာဖို</a:t>
            </a:r>
            <a:r>
              <a:rPr lang="en-US" dirty="0"/>
              <a:t>့ </a:t>
            </a:r>
            <a:r>
              <a:rPr lang="en-US" dirty="0" err="1"/>
              <a:t>လိုပါတယ</a:t>
            </a:r>
            <a:r>
              <a:rPr lang="en-US" dirty="0"/>
              <a:t>်</a:t>
            </a:r>
          </a:p>
          <a:p>
            <a:r>
              <a:rPr lang="en-US" dirty="0"/>
              <a:t>Developer </a:t>
            </a:r>
            <a:r>
              <a:rPr lang="en-US" dirty="0" err="1"/>
              <a:t>တိုင်းဟာ</a:t>
            </a:r>
            <a:r>
              <a:rPr lang="en-US" dirty="0"/>
              <a:t> </a:t>
            </a:r>
            <a:r>
              <a:rPr lang="en-US" dirty="0" err="1"/>
              <a:t>သက်ဆိုင်ရာ</a:t>
            </a:r>
            <a:r>
              <a:rPr lang="en-US" dirty="0"/>
              <a:t> language </a:t>
            </a:r>
            <a:r>
              <a:rPr lang="en-US" dirty="0" err="1"/>
              <a:t>အတွက</a:t>
            </a:r>
            <a:r>
              <a:rPr lang="en-US" dirty="0"/>
              <a:t>် </a:t>
            </a:r>
            <a:r>
              <a:rPr lang="en-US" dirty="0" err="1"/>
              <a:t>သတ်မှတ်ထားသည</a:t>
            </a:r>
            <a:r>
              <a:rPr lang="en-US" dirty="0"/>
              <a:t>့် code style guide line </a:t>
            </a:r>
            <a:r>
              <a:rPr lang="en-US" dirty="0" err="1"/>
              <a:t>ကို</a:t>
            </a:r>
            <a:r>
              <a:rPr lang="en-US" dirty="0"/>
              <a:t> </a:t>
            </a:r>
            <a:r>
              <a:rPr lang="en-US" dirty="0" err="1"/>
              <a:t>မဖြစ်မနေ</a:t>
            </a:r>
            <a:r>
              <a:rPr lang="en-US" dirty="0"/>
              <a:t> </a:t>
            </a:r>
            <a:r>
              <a:rPr lang="en-US" dirty="0" err="1"/>
              <a:t>လိုက်နာ</a:t>
            </a:r>
            <a:r>
              <a:rPr lang="en-US" dirty="0"/>
              <a:t> </a:t>
            </a:r>
            <a:r>
              <a:rPr lang="en-US" dirty="0" err="1"/>
              <a:t>ဆောက်ရွက်သင</a:t>
            </a:r>
            <a:r>
              <a:rPr lang="en-US" dirty="0"/>
              <a:t>့်</a:t>
            </a:r>
            <a:r>
              <a:rPr lang="en-US" dirty="0" err="1"/>
              <a:t>ပါတယ</a:t>
            </a:r>
            <a:r>
              <a:rPr lang="en-US" dirty="0"/>
              <a:t>်</a:t>
            </a:r>
          </a:p>
          <a:p>
            <a:r>
              <a:rPr lang="en-US" dirty="0"/>
              <a:t>Developer </a:t>
            </a:r>
            <a:r>
              <a:rPr lang="en-US" dirty="0" err="1"/>
              <a:t>တွေအတွက</a:t>
            </a:r>
            <a:r>
              <a:rPr lang="en-US" dirty="0"/>
              <a:t>် code style guide line က </a:t>
            </a:r>
            <a:r>
              <a:rPr lang="en-US" dirty="0" err="1"/>
              <a:t>အရေးကြီးသလို</a:t>
            </a:r>
            <a:r>
              <a:rPr lang="en-US" dirty="0"/>
              <a:t> </a:t>
            </a:r>
            <a:r>
              <a:rPr lang="en-US" dirty="0" err="1"/>
              <a:t>ကျယ်လဲ</a:t>
            </a:r>
            <a:r>
              <a:rPr lang="en-US" dirty="0"/>
              <a:t> </a:t>
            </a:r>
            <a:r>
              <a:rPr lang="en-US" dirty="0" err="1"/>
              <a:t>ကျယ်ပြန</a:t>
            </a:r>
            <a:r>
              <a:rPr lang="en-US" dirty="0"/>
              <a:t>့်</a:t>
            </a:r>
            <a:r>
              <a:rPr lang="en-US" dirty="0" err="1"/>
              <a:t>ပါတယ</a:t>
            </a:r>
            <a:r>
              <a:rPr lang="en-US" dirty="0"/>
              <a:t>်</a:t>
            </a:r>
          </a:p>
          <a:p>
            <a:r>
              <a:rPr lang="en-US" dirty="0" err="1"/>
              <a:t>အများကြီး</a:t>
            </a:r>
            <a:r>
              <a:rPr lang="en-US" dirty="0"/>
              <a:t> </a:t>
            </a:r>
            <a:r>
              <a:rPr lang="en-US" dirty="0" err="1"/>
              <a:t>ဆက်လေ့လာလို့ရတယ</a:t>
            </a:r>
            <a:r>
              <a:rPr lang="en-US" dirty="0"/>
              <a:t>်</a:t>
            </a:r>
          </a:p>
        </p:txBody>
      </p:sp>
    </p:spTree>
    <p:extLst>
      <p:ext uri="{BB962C8B-B14F-4D97-AF65-F5344CB8AC3E}">
        <p14:creationId xmlns:p14="http://schemas.microsoft.com/office/powerpoint/2010/main" val="1699551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ငါတို</a:t>
            </a:r>
            <a:r>
              <a:rPr lang="en-US" dirty="0"/>
              <a:t>့ </a:t>
            </a:r>
            <a:r>
              <a:rPr lang="en-US" dirty="0" err="1"/>
              <a:t>လိုချင်တဲ့ဟာကို</a:t>
            </a:r>
            <a:r>
              <a:rPr lang="en-US" dirty="0"/>
              <a:t> </a:t>
            </a:r>
            <a:r>
              <a:rPr lang="en-US" dirty="0" err="1"/>
              <a:t>ရလိုက်ပြီလား</a:t>
            </a:r>
            <a:r>
              <a:rPr lang="en-US" dirty="0"/>
              <a:t>?</a:t>
            </a:r>
          </a:p>
        </p:txBody>
      </p:sp>
    </p:spTree>
    <p:extLst>
      <p:ext uri="{BB962C8B-B14F-4D97-AF65-F5344CB8AC3E}">
        <p14:creationId xmlns:p14="http://schemas.microsoft.com/office/powerpoint/2010/main" val="245903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Task </a:t>
            </a:r>
            <a:r>
              <a:rPr lang="en-US" dirty="0" err="1"/>
              <a:t>တစ်ခုပြီးတိုင်း</a:t>
            </a:r>
            <a:r>
              <a:rPr lang="en-US" dirty="0"/>
              <a:t> task </a:t>
            </a:r>
            <a:r>
              <a:rPr lang="en-US" dirty="0" err="1"/>
              <a:t>အတွက</a:t>
            </a:r>
            <a:r>
              <a:rPr lang="en-US" dirty="0"/>
              <a:t>် test </a:t>
            </a:r>
            <a:r>
              <a:rPr lang="en-US" dirty="0" err="1"/>
              <a:t>ကို</a:t>
            </a:r>
            <a:r>
              <a:rPr lang="en-US" dirty="0"/>
              <a:t> </a:t>
            </a:r>
            <a:r>
              <a:rPr lang="en-US" dirty="0" err="1"/>
              <a:t>အမြဲလုပ်နေဖို</a:t>
            </a:r>
            <a:r>
              <a:rPr lang="en-US" dirty="0"/>
              <a:t>့ </a:t>
            </a:r>
            <a:r>
              <a:rPr lang="en-US" dirty="0" err="1"/>
              <a:t>လိုပါတယ</a:t>
            </a:r>
            <a:r>
              <a:rPr lang="en-US" dirty="0"/>
              <a:t>်</a:t>
            </a:r>
          </a:p>
          <a:p>
            <a:r>
              <a:rPr lang="en-US" dirty="0"/>
              <a:t>Unit testing </a:t>
            </a:r>
            <a:r>
              <a:rPr lang="en-US" dirty="0" err="1"/>
              <a:t>တွေပ</a:t>
            </a:r>
            <a:r>
              <a:rPr lang="en-US" dirty="0"/>
              <a:t>ါ </a:t>
            </a:r>
            <a:r>
              <a:rPr lang="en-US" dirty="0" err="1"/>
              <a:t>ထည</a:t>
            </a:r>
            <a:r>
              <a:rPr lang="en-US" dirty="0"/>
              <a:t>့်</a:t>
            </a:r>
            <a:r>
              <a:rPr lang="en-US" dirty="0" err="1"/>
              <a:t>သွင်းရေးသားနိုင်ရန</a:t>
            </a:r>
            <a:r>
              <a:rPr lang="en-US" dirty="0"/>
              <a:t>် </a:t>
            </a:r>
            <a:r>
              <a:rPr lang="en-US" dirty="0" err="1"/>
              <a:t>အကောင်းဆုံးပါပဲ</a:t>
            </a:r>
            <a:endParaRPr lang="en-US" dirty="0"/>
          </a:p>
          <a:p>
            <a:r>
              <a:rPr lang="en-US" dirty="0" err="1"/>
              <a:t>ကျနော်တို့ရဲ</a:t>
            </a:r>
            <a:r>
              <a:rPr lang="en-US" dirty="0"/>
              <a:t>့ original specifications </a:t>
            </a:r>
            <a:r>
              <a:rPr lang="en-US" dirty="0" err="1"/>
              <a:t>မရမခြင်း</a:t>
            </a:r>
            <a:r>
              <a:rPr lang="en-US" dirty="0"/>
              <a:t> fix </a:t>
            </a:r>
            <a:r>
              <a:rPr lang="en-US" dirty="0" err="1"/>
              <a:t>လုပ်ဖို</a:t>
            </a:r>
            <a:r>
              <a:rPr lang="en-US" dirty="0"/>
              <a:t>့ </a:t>
            </a:r>
            <a:r>
              <a:rPr lang="en-US" dirty="0" err="1"/>
              <a:t>လိုအပ်ပါတယ</a:t>
            </a:r>
            <a:r>
              <a:rPr lang="en-US" dirty="0"/>
              <a:t>်</a:t>
            </a:r>
          </a:p>
          <a:p>
            <a:r>
              <a:rPr lang="en-US" dirty="0"/>
              <a:t>Task </a:t>
            </a:r>
            <a:r>
              <a:rPr lang="en-US" dirty="0" err="1"/>
              <a:t>တစ်ခု</a:t>
            </a:r>
            <a:r>
              <a:rPr lang="en-US" dirty="0"/>
              <a:t> </a:t>
            </a:r>
            <a:r>
              <a:rPr lang="en-US" dirty="0" err="1"/>
              <a:t>အမှန်တကယ်ပြီးမြောက်ဖို</a:t>
            </a:r>
            <a:r>
              <a:rPr lang="en-US" dirty="0"/>
              <a:t>့ definition of work done </a:t>
            </a:r>
            <a:r>
              <a:rPr lang="en-US" dirty="0" err="1"/>
              <a:t>ကို</a:t>
            </a:r>
            <a:r>
              <a:rPr lang="en-US" dirty="0"/>
              <a:t> </a:t>
            </a:r>
            <a:r>
              <a:rPr lang="en-US" dirty="0" err="1"/>
              <a:t>သတ်မှတ်ထားဖို့လိုပါတယ</a:t>
            </a:r>
            <a:r>
              <a:rPr lang="en-US" dirty="0"/>
              <a:t>်</a:t>
            </a:r>
          </a:p>
          <a:p>
            <a:r>
              <a:rPr lang="en-US" dirty="0"/>
              <a:t>Testing </a:t>
            </a:r>
            <a:r>
              <a:rPr lang="en-US" dirty="0" err="1"/>
              <a:t>အဆင</a:t>
            </a:r>
            <a:r>
              <a:rPr lang="en-US" dirty="0"/>
              <a:t>့်</a:t>
            </a:r>
            <a:r>
              <a:rPr lang="en-US" dirty="0" err="1"/>
              <a:t>မှာ</a:t>
            </a:r>
            <a:r>
              <a:rPr lang="en-US" dirty="0"/>
              <a:t> </a:t>
            </a:r>
            <a:r>
              <a:rPr lang="en-US" dirty="0" err="1"/>
              <a:t>အမှန်တကယ</a:t>
            </a:r>
            <a:r>
              <a:rPr lang="en-US" dirty="0"/>
              <a:t>် </a:t>
            </a:r>
            <a:r>
              <a:rPr lang="en-US" dirty="0" err="1"/>
              <a:t>လိုအပ်သည</a:t>
            </a:r>
            <a:r>
              <a:rPr lang="en-US" dirty="0"/>
              <a:t>့် requirement </a:t>
            </a:r>
            <a:r>
              <a:rPr lang="en-US" dirty="0" err="1"/>
              <a:t>နဲ</a:t>
            </a:r>
            <a:r>
              <a:rPr lang="en-US" dirty="0"/>
              <a:t>့ </a:t>
            </a:r>
            <a:r>
              <a:rPr lang="en-US" dirty="0" err="1"/>
              <a:t>မကိုက်ညီရင</a:t>
            </a:r>
            <a:r>
              <a:rPr lang="en-US" dirty="0"/>
              <a:t>် task က done </a:t>
            </a:r>
            <a:r>
              <a:rPr lang="en-US" dirty="0" err="1"/>
              <a:t>ဖြစ်တယ်လို</a:t>
            </a:r>
            <a:r>
              <a:rPr lang="en-US" dirty="0"/>
              <a:t>့ </a:t>
            </a:r>
            <a:r>
              <a:rPr lang="en-US" dirty="0" err="1"/>
              <a:t>မသတ်မှတ်နိုင်ပါဘူး</a:t>
            </a:r>
            <a:endParaRPr lang="en-US" dirty="0"/>
          </a:p>
          <a:p>
            <a:endParaRPr lang="en-US" dirty="0"/>
          </a:p>
        </p:txBody>
      </p:sp>
    </p:spTree>
    <p:extLst>
      <p:ext uri="{BB962C8B-B14F-4D97-AF65-F5344CB8AC3E}">
        <p14:creationId xmlns:p14="http://schemas.microsoft.com/office/powerpoint/2010/main" val="2271660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Agile က software development lifecycle </a:t>
            </a:r>
            <a:r>
              <a:rPr lang="en-US" dirty="0" err="1"/>
              <a:t>တွေမှာ</a:t>
            </a:r>
            <a:r>
              <a:rPr lang="en-US" dirty="0"/>
              <a:t> </a:t>
            </a:r>
            <a:r>
              <a:rPr lang="en-US" dirty="0" err="1"/>
              <a:t>အဓိကသုံးတဲ</a:t>
            </a:r>
            <a:r>
              <a:rPr lang="en-US" dirty="0"/>
              <a:t>့ methodology </a:t>
            </a:r>
            <a:r>
              <a:rPr lang="en-US" dirty="0" err="1"/>
              <a:t>တစ်ခုပ</a:t>
            </a:r>
            <a:r>
              <a:rPr lang="en-US" dirty="0"/>
              <a:t>ါ</a:t>
            </a:r>
          </a:p>
          <a:p>
            <a:r>
              <a:rPr lang="en-US" dirty="0"/>
              <a:t>Develop </a:t>
            </a:r>
            <a:r>
              <a:rPr lang="en-US" dirty="0" err="1"/>
              <a:t>လုပ်နေတဲ</a:t>
            </a:r>
            <a:r>
              <a:rPr lang="en-US" dirty="0"/>
              <a:t>့ </a:t>
            </a:r>
            <a:r>
              <a:rPr lang="en-US" dirty="0" err="1"/>
              <a:t>ကာလတစ်လ</a:t>
            </a:r>
            <a:r>
              <a:rPr lang="en-US" dirty="0"/>
              <a:t>ျှ</a:t>
            </a:r>
            <a:r>
              <a:rPr lang="en-US" dirty="0" err="1"/>
              <a:t>ောက်မှာ</a:t>
            </a:r>
            <a:r>
              <a:rPr lang="en-US" dirty="0"/>
              <a:t> requirements </a:t>
            </a:r>
            <a:r>
              <a:rPr lang="en-US" dirty="0" err="1"/>
              <a:t>အပြောင်းအလဲတွေကို</a:t>
            </a:r>
            <a:r>
              <a:rPr lang="en-US" dirty="0"/>
              <a:t> </a:t>
            </a:r>
            <a:r>
              <a:rPr lang="en-US" dirty="0" err="1"/>
              <a:t>ကောင်းကောင်းလက်ခံနိုင်တဲ</a:t>
            </a:r>
            <a:r>
              <a:rPr lang="en-US" dirty="0"/>
              <a:t>့ </a:t>
            </a:r>
            <a:r>
              <a:rPr lang="en-US" dirty="0" err="1"/>
              <a:t>နည်းစနစ်ဖြစ်တာကြောင</a:t>
            </a:r>
            <a:r>
              <a:rPr lang="en-US" dirty="0"/>
              <a:t>့် </a:t>
            </a:r>
            <a:r>
              <a:rPr lang="en-US" dirty="0" err="1"/>
              <a:t>အလွန်အသုံးများလာပါတယ</a:t>
            </a:r>
            <a:r>
              <a:rPr lang="en-US" dirty="0"/>
              <a:t>်</a:t>
            </a:r>
          </a:p>
          <a:p>
            <a:r>
              <a:rPr lang="en-US" dirty="0"/>
              <a:t>Project management </a:t>
            </a:r>
            <a:r>
              <a:rPr lang="en-US" dirty="0" err="1"/>
              <a:t>အတွက</a:t>
            </a:r>
            <a:r>
              <a:rPr lang="en-US" dirty="0"/>
              <a:t>် agile </a:t>
            </a:r>
            <a:r>
              <a:rPr lang="en-US" dirty="0" err="1"/>
              <a:t>ကို</a:t>
            </a:r>
            <a:r>
              <a:rPr lang="en-US" dirty="0"/>
              <a:t> </a:t>
            </a:r>
            <a:r>
              <a:rPr lang="en-US" dirty="0" err="1"/>
              <a:t>တွင်တွင်ကျယ်ကျယ</a:t>
            </a:r>
            <a:r>
              <a:rPr lang="en-US" dirty="0"/>
              <a:t>် </a:t>
            </a:r>
            <a:r>
              <a:rPr lang="en-US" dirty="0" err="1"/>
              <a:t>သုံးလာတာနဲ့အမ</a:t>
            </a:r>
            <a:r>
              <a:rPr lang="en-US" dirty="0"/>
              <a:t>ျှ project manger, product manager, business owner </a:t>
            </a:r>
            <a:r>
              <a:rPr lang="en-US" dirty="0" err="1"/>
              <a:t>နဲ</a:t>
            </a:r>
            <a:r>
              <a:rPr lang="en-US" dirty="0"/>
              <a:t>့ software engineers </a:t>
            </a:r>
            <a:r>
              <a:rPr lang="en-US" dirty="0" err="1"/>
              <a:t>တွေပ</a:t>
            </a:r>
            <a:r>
              <a:rPr lang="en-US" dirty="0"/>
              <a:t>ါ agile </a:t>
            </a:r>
            <a:r>
              <a:rPr lang="en-US" dirty="0" err="1"/>
              <a:t>အကြောင်းကို</a:t>
            </a:r>
            <a:r>
              <a:rPr lang="en-US" dirty="0"/>
              <a:t> </a:t>
            </a:r>
            <a:r>
              <a:rPr lang="en-US" dirty="0" err="1"/>
              <a:t>လေ့လာဖို</a:t>
            </a:r>
            <a:r>
              <a:rPr lang="en-US" dirty="0"/>
              <a:t>့ </a:t>
            </a:r>
            <a:r>
              <a:rPr lang="en-US" dirty="0" err="1"/>
              <a:t>လိုအပ်လာပါတယ</a:t>
            </a:r>
            <a:r>
              <a:rPr lang="en-US" dirty="0"/>
              <a:t>်</a:t>
            </a:r>
          </a:p>
        </p:txBody>
      </p:sp>
    </p:spTree>
    <p:extLst>
      <p:ext uri="{BB962C8B-B14F-4D97-AF65-F5344CB8AC3E}">
        <p14:creationId xmlns:p14="http://schemas.microsoft.com/office/powerpoint/2010/main" val="1699281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Agile </a:t>
            </a:r>
            <a:r>
              <a:rPr lang="en-US" dirty="0" err="1"/>
              <a:t>ဆိုတာ</a:t>
            </a:r>
            <a:r>
              <a:rPr lang="en-US" dirty="0"/>
              <a:t> software industry </a:t>
            </a:r>
            <a:r>
              <a:rPr lang="en-US" dirty="0" err="1"/>
              <a:t>မှာ</a:t>
            </a:r>
            <a:r>
              <a:rPr lang="en-US" dirty="0"/>
              <a:t> product </a:t>
            </a:r>
            <a:r>
              <a:rPr lang="en-US" dirty="0" err="1"/>
              <a:t>သို့မဟုတ</a:t>
            </a:r>
            <a:r>
              <a:rPr lang="en-US" dirty="0"/>
              <a:t>် service </a:t>
            </a:r>
            <a:r>
              <a:rPr lang="en-US" dirty="0" err="1"/>
              <a:t>တစ်ခုကို</a:t>
            </a:r>
            <a:r>
              <a:rPr lang="en-US" dirty="0"/>
              <a:t> customer </a:t>
            </a:r>
            <a:r>
              <a:rPr lang="en-US" dirty="0" err="1"/>
              <a:t>ဆီကို</a:t>
            </a:r>
            <a:r>
              <a:rPr lang="en-US" dirty="0"/>
              <a:t> </a:t>
            </a:r>
            <a:r>
              <a:rPr lang="en-US" dirty="0" err="1"/>
              <a:t>အစောဆုံးနဲ</a:t>
            </a:r>
            <a:r>
              <a:rPr lang="en-US" dirty="0"/>
              <a:t>့ </a:t>
            </a:r>
            <a:r>
              <a:rPr lang="en-US" dirty="0" err="1"/>
              <a:t>စင်ဆက်မပြတ်ထုတ်ပေးနိုင်ဖို</a:t>
            </a:r>
            <a:r>
              <a:rPr lang="en-US" dirty="0"/>
              <a:t>့ </a:t>
            </a:r>
            <a:r>
              <a:rPr lang="en-US" dirty="0" err="1"/>
              <a:t>အသုံးပြုတဲ</a:t>
            </a:r>
            <a:r>
              <a:rPr lang="en-US" dirty="0"/>
              <a:t>့ </a:t>
            </a:r>
            <a:r>
              <a:rPr lang="en-US" dirty="0" err="1"/>
              <a:t>နည်းစနစ</a:t>
            </a:r>
            <a:r>
              <a:rPr lang="en-US" dirty="0"/>
              <a:t>် </a:t>
            </a:r>
            <a:r>
              <a:rPr lang="en-US" dirty="0" err="1"/>
              <a:t>ဖြစ်ပါတယ</a:t>
            </a:r>
            <a:r>
              <a:rPr lang="en-US" dirty="0"/>
              <a:t>်</a:t>
            </a:r>
          </a:p>
          <a:p>
            <a:r>
              <a:rPr lang="en-US" dirty="0"/>
              <a:t>Agile </a:t>
            </a:r>
            <a:r>
              <a:rPr lang="en-US" dirty="0" err="1"/>
              <a:t>နည်းက</a:t>
            </a:r>
            <a:r>
              <a:rPr lang="en-US" dirty="0"/>
              <a:t> </a:t>
            </a:r>
            <a:r>
              <a:rPr lang="en-US" dirty="0" err="1"/>
              <a:t>မြန်ဆန်ပေ</a:t>
            </a:r>
            <a:r>
              <a:rPr lang="en-US" dirty="0"/>
              <a:t>ါ့</a:t>
            </a:r>
            <a:r>
              <a:rPr lang="en-US" dirty="0" err="1"/>
              <a:t>ပါးပြီး</a:t>
            </a:r>
            <a:r>
              <a:rPr lang="en-US" dirty="0"/>
              <a:t> </a:t>
            </a:r>
            <a:r>
              <a:rPr lang="en-US" dirty="0" err="1"/>
              <a:t>အပြောင်းအလဲတွေကို</a:t>
            </a:r>
            <a:r>
              <a:rPr lang="en-US" dirty="0"/>
              <a:t> </a:t>
            </a:r>
            <a:r>
              <a:rPr lang="en-US" dirty="0" err="1"/>
              <a:t>လိုက်လျောညီထွေ</a:t>
            </a:r>
            <a:r>
              <a:rPr lang="en-US" dirty="0"/>
              <a:t> </a:t>
            </a:r>
            <a:r>
              <a:rPr lang="en-US" dirty="0" err="1"/>
              <a:t>လက်ခံနိင်တဲ</a:t>
            </a:r>
            <a:r>
              <a:rPr lang="en-US" dirty="0"/>
              <a:t>့ </a:t>
            </a:r>
            <a:r>
              <a:rPr lang="en-US" dirty="0" err="1"/>
              <a:t>နည်းစနစ်ဖြစ်တာကြောင</a:t>
            </a:r>
            <a:r>
              <a:rPr lang="en-US" dirty="0"/>
              <a:t>့် market </a:t>
            </a:r>
            <a:r>
              <a:rPr lang="en-US" dirty="0" err="1"/>
              <a:t>လိုအပ်ချက</a:t>
            </a:r>
            <a:r>
              <a:rPr lang="en-US" dirty="0"/>
              <a:t>် customer </a:t>
            </a:r>
            <a:r>
              <a:rPr lang="en-US" dirty="0" err="1"/>
              <a:t>လိုအပ်ချက်တွေနဲ</a:t>
            </a:r>
            <a:r>
              <a:rPr lang="en-US" dirty="0"/>
              <a:t>့ </a:t>
            </a:r>
            <a:r>
              <a:rPr lang="en-US" dirty="0" err="1"/>
              <a:t>အညီ</a:t>
            </a:r>
            <a:r>
              <a:rPr lang="en-US" dirty="0"/>
              <a:t> product </a:t>
            </a:r>
            <a:r>
              <a:rPr lang="en-US" dirty="0" err="1"/>
              <a:t>ကို</a:t>
            </a:r>
            <a:r>
              <a:rPr lang="en-US" dirty="0"/>
              <a:t> </a:t>
            </a:r>
            <a:r>
              <a:rPr lang="en-US" dirty="0" err="1"/>
              <a:t>အချိန်မှီ</a:t>
            </a:r>
            <a:r>
              <a:rPr lang="en-US" dirty="0"/>
              <a:t> </a:t>
            </a:r>
            <a:r>
              <a:rPr lang="en-US" dirty="0" err="1"/>
              <a:t>ထုတ်ပေးစေနိုင်ပါတယ</a:t>
            </a:r>
            <a:r>
              <a:rPr lang="en-US" dirty="0"/>
              <a:t>်</a:t>
            </a:r>
          </a:p>
          <a:p>
            <a:r>
              <a:rPr lang="en-US" dirty="0"/>
              <a:t>Product </a:t>
            </a:r>
            <a:r>
              <a:rPr lang="en-US" dirty="0" err="1"/>
              <a:t>တစ်ခုလုံးကို</a:t>
            </a:r>
            <a:r>
              <a:rPr lang="en-US" dirty="0"/>
              <a:t> </a:t>
            </a:r>
            <a:r>
              <a:rPr lang="en-US" dirty="0" err="1"/>
              <a:t>အစ-အဆုံး</a:t>
            </a:r>
            <a:r>
              <a:rPr lang="en-US" dirty="0"/>
              <a:t> </a:t>
            </a:r>
            <a:r>
              <a:rPr lang="en-US" dirty="0" err="1"/>
              <a:t>ပြီးအောင</a:t>
            </a:r>
            <a:r>
              <a:rPr lang="en-US" dirty="0"/>
              <a:t>် </a:t>
            </a:r>
            <a:r>
              <a:rPr lang="en-US" dirty="0" err="1"/>
              <a:t>တည်ဆောက်ပြီးမ</a:t>
            </a:r>
            <a:r>
              <a:rPr lang="en-US" dirty="0"/>
              <a:t>ှ customer </a:t>
            </a:r>
            <a:r>
              <a:rPr lang="en-US" dirty="0" err="1"/>
              <a:t>ကိုပေးသုံးတာမဟုတ်ဘဲ</a:t>
            </a:r>
            <a:r>
              <a:rPr lang="en-US" dirty="0"/>
              <a:t> customer </a:t>
            </a:r>
            <a:r>
              <a:rPr lang="en-US" dirty="0" err="1"/>
              <a:t>ရဲ</a:t>
            </a:r>
            <a:r>
              <a:rPr lang="en-US" dirty="0"/>
              <a:t>့ </a:t>
            </a:r>
            <a:r>
              <a:rPr lang="en-US" dirty="0" err="1"/>
              <a:t>လိုအပ်ချက်ပေ</a:t>
            </a:r>
            <a:r>
              <a:rPr lang="en-US" dirty="0"/>
              <a:t>ါ်</a:t>
            </a:r>
            <a:r>
              <a:rPr lang="en-US" dirty="0" err="1"/>
              <a:t>မူတည်ပြီး</a:t>
            </a:r>
            <a:r>
              <a:rPr lang="en-US" dirty="0"/>
              <a:t> features </a:t>
            </a:r>
            <a:r>
              <a:rPr lang="en-US" dirty="0" err="1"/>
              <a:t>တွေကို</a:t>
            </a:r>
            <a:r>
              <a:rPr lang="en-US" dirty="0"/>
              <a:t> </a:t>
            </a:r>
            <a:r>
              <a:rPr lang="en-US" dirty="0" err="1"/>
              <a:t>ထပ်ခါထပ်ခ</a:t>
            </a:r>
            <a:r>
              <a:rPr lang="en-US" dirty="0"/>
              <a:t>ါ (iterative) </a:t>
            </a:r>
            <a:r>
              <a:rPr lang="en-US" dirty="0" err="1"/>
              <a:t>ထပ်တိုး</a:t>
            </a:r>
            <a:r>
              <a:rPr lang="en-US" dirty="0"/>
              <a:t> (incremental) </a:t>
            </a:r>
            <a:r>
              <a:rPr lang="en-US" dirty="0" err="1"/>
              <a:t>ထုတ်ပေးသွားနိုင်ဖို့ရာ</a:t>
            </a:r>
            <a:r>
              <a:rPr lang="en-US" dirty="0"/>
              <a:t> agile </a:t>
            </a:r>
            <a:r>
              <a:rPr lang="en-US" dirty="0" err="1"/>
              <a:t>ကို</a:t>
            </a:r>
            <a:r>
              <a:rPr lang="en-US" dirty="0"/>
              <a:t> </a:t>
            </a:r>
            <a:r>
              <a:rPr lang="en-US" dirty="0" err="1"/>
              <a:t>အသုံးပြုကြပါတယ</a:t>
            </a:r>
            <a:r>
              <a:rPr lang="en-US" dirty="0"/>
              <a:t>်</a:t>
            </a:r>
          </a:p>
        </p:txBody>
      </p:sp>
    </p:spTree>
    <p:extLst>
      <p:ext uri="{BB962C8B-B14F-4D97-AF65-F5344CB8AC3E}">
        <p14:creationId xmlns:p14="http://schemas.microsoft.com/office/powerpoint/2010/main" val="344034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a:t>
            </a:r>
            <a:r>
              <a:rPr lang="en-US" dirty="0" err="1"/>
              <a:t>အေတစ်ခေါက်ကတော</a:t>
            </a:r>
            <a:r>
              <a:rPr lang="en-US" dirty="0"/>
              <a:t>့ SDLC Part – 2 </a:t>
            </a:r>
            <a:r>
              <a:rPr lang="en-US" dirty="0" err="1"/>
              <a:t>အပိုင်းဖြိုက်ပါရေ</a:t>
            </a:r>
            <a:endParaRPr lang="en-US" dirty="0"/>
          </a:p>
          <a:p>
            <a:pPr marL="0" lvl="0" indent="0" algn="l" rtl="0">
              <a:spcBef>
                <a:spcPts val="0"/>
              </a:spcBef>
              <a:spcAft>
                <a:spcPts val="0"/>
              </a:spcAft>
              <a:buNone/>
            </a:pPr>
            <a:r>
              <a:rPr lang="en-US" dirty="0"/>
              <a:t>- </a:t>
            </a:r>
            <a:r>
              <a:rPr lang="en-US" dirty="0" err="1"/>
              <a:t>အရင်တစ်ခေါက်က</a:t>
            </a:r>
            <a:r>
              <a:rPr lang="en-US" dirty="0"/>
              <a:t> presentation </a:t>
            </a:r>
            <a:r>
              <a:rPr lang="en-US" dirty="0" err="1"/>
              <a:t>လုပ်တဲ့အထဲမှာ</a:t>
            </a:r>
            <a:r>
              <a:rPr lang="en-US" dirty="0"/>
              <a:t> </a:t>
            </a:r>
            <a:r>
              <a:rPr lang="en-US" dirty="0" err="1"/>
              <a:t>မပြည</a:t>
            </a:r>
            <a:r>
              <a:rPr lang="en-US" dirty="0"/>
              <a:t>့်</a:t>
            </a:r>
            <a:r>
              <a:rPr lang="en-US" dirty="0" err="1"/>
              <a:t>စုံလိုက်ဟာတိ</a:t>
            </a:r>
            <a:r>
              <a:rPr lang="en-US" dirty="0"/>
              <a:t> </a:t>
            </a:r>
            <a:r>
              <a:rPr lang="en-US" dirty="0" err="1"/>
              <a:t>ထပ်နာ</a:t>
            </a:r>
            <a:r>
              <a:rPr lang="en-US" dirty="0"/>
              <a:t> </a:t>
            </a:r>
            <a:r>
              <a:rPr lang="en-US" dirty="0" err="1"/>
              <a:t>အသစ်သိလာဟာတိကို</a:t>
            </a:r>
            <a:r>
              <a:rPr lang="en-US" dirty="0"/>
              <a:t> </a:t>
            </a:r>
            <a:r>
              <a:rPr lang="en-US" dirty="0" err="1"/>
              <a:t>ပြန်ထည</a:t>
            </a:r>
            <a:r>
              <a:rPr lang="en-US" dirty="0"/>
              <a:t>့်</a:t>
            </a:r>
            <a:r>
              <a:rPr lang="en-US" dirty="0" err="1"/>
              <a:t>ထားပါရေ</a:t>
            </a:r>
            <a:endParaRPr lang="en-US" dirty="0"/>
          </a:p>
          <a:p>
            <a:pPr marL="0" lvl="0" indent="0" algn="l" rtl="0">
              <a:spcBef>
                <a:spcPts val="0"/>
              </a:spcBef>
              <a:spcAft>
                <a:spcPts val="0"/>
              </a:spcAft>
              <a:buFontTx/>
              <a:buNone/>
            </a:pPr>
            <a:r>
              <a:rPr lang="en-US" dirty="0"/>
              <a:t> - Software </a:t>
            </a:r>
            <a:r>
              <a:rPr lang="en-US" dirty="0" err="1"/>
              <a:t>လောကဆိုဟာကြီးကို</a:t>
            </a:r>
            <a:r>
              <a:rPr lang="en-US" dirty="0"/>
              <a:t> </a:t>
            </a:r>
            <a:r>
              <a:rPr lang="en-US" dirty="0" err="1"/>
              <a:t>ကြားဘဲ</a:t>
            </a:r>
            <a:r>
              <a:rPr lang="en-US" dirty="0"/>
              <a:t> </a:t>
            </a:r>
            <a:r>
              <a:rPr lang="en-US" dirty="0" err="1"/>
              <a:t>ကြားဖူးခရေ</a:t>
            </a:r>
            <a:r>
              <a:rPr lang="en-US" dirty="0"/>
              <a:t> </a:t>
            </a:r>
            <a:r>
              <a:rPr lang="en-US" dirty="0" err="1"/>
              <a:t>စာတိမှာ</a:t>
            </a:r>
            <a:r>
              <a:rPr lang="en-US" dirty="0"/>
              <a:t> </a:t>
            </a:r>
            <a:r>
              <a:rPr lang="en-US" dirty="0" err="1"/>
              <a:t>ဖတ်ဘဲဖတ်ဖူးခရေ</a:t>
            </a:r>
            <a:r>
              <a:rPr lang="en-US" dirty="0"/>
              <a:t> </a:t>
            </a:r>
            <a:r>
              <a:rPr lang="en-US" dirty="0" err="1"/>
              <a:t>ကိုယ်တိုင်ကိုယ်က</a:t>
            </a:r>
            <a:r>
              <a:rPr lang="en-US" dirty="0"/>
              <a:t>ျ </a:t>
            </a:r>
            <a:r>
              <a:rPr lang="en-US" dirty="0" err="1"/>
              <a:t>တကယ</a:t>
            </a:r>
            <a:r>
              <a:rPr lang="en-US" dirty="0"/>
              <a:t>့်</a:t>
            </a:r>
            <a:r>
              <a:rPr lang="en-US" dirty="0" err="1"/>
              <a:t>ထဲထဲဝင်ဝင</a:t>
            </a:r>
            <a:r>
              <a:rPr lang="en-US" dirty="0"/>
              <a:t>် </a:t>
            </a:r>
            <a:r>
              <a:rPr lang="en-US" dirty="0" err="1"/>
              <a:t>မလုပ်ဖူးသေးတော</a:t>
            </a:r>
            <a:r>
              <a:rPr lang="en-US" dirty="0"/>
              <a:t>့ SDLC </a:t>
            </a:r>
            <a:r>
              <a:rPr lang="en-US" dirty="0" err="1"/>
              <a:t>နဲ</a:t>
            </a:r>
            <a:r>
              <a:rPr lang="en-US" dirty="0"/>
              <a:t>့ </a:t>
            </a:r>
            <a:r>
              <a:rPr lang="en-US" dirty="0" err="1"/>
              <a:t>ပတ်သက်ပြီးကေ</a:t>
            </a:r>
            <a:r>
              <a:rPr lang="en-US" dirty="0"/>
              <a:t> presentation </a:t>
            </a:r>
            <a:r>
              <a:rPr lang="en-US" dirty="0" err="1"/>
              <a:t>လုပ်ဟာမှာ</a:t>
            </a:r>
            <a:r>
              <a:rPr lang="en-US" dirty="0"/>
              <a:t> </a:t>
            </a:r>
            <a:r>
              <a:rPr lang="en-US" dirty="0" err="1"/>
              <a:t>မှားကောင်းမှားနိုင်ပါရေ</a:t>
            </a:r>
            <a:endParaRPr lang="en-US" dirty="0"/>
          </a:p>
          <a:p>
            <a:pPr marL="0" lvl="0" indent="0" algn="l" rtl="0">
              <a:spcBef>
                <a:spcPts val="0"/>
              </a:spcBef>
              <a:spcAft>
                <a:spcPts val="0"/>
              </a:spcAft>
              <a:buFontTx/>
              <a:buNone/>
            </a:pPr>
            <a:r>
              <a:rPr lang="en-US" dirty="0"/>
              <a:t>- </a:t>
            </a:r>
            <a:r>
              <a:rPr lang="en-US" dirty="0" err="1"/>
              <a:t>ယပိုင်ဖြိုက်ခကေလဲ</a:t>
            </a:r>
            <a:r>
              <a:rPr lang="en-US" dirty="0"/>
              <a:t> </a:t>
            </a:r>
            <a:r>
              <a:rPr lang="en-US" dirty="0" err="1"/>
              <a:t>နားလည</a:t>
            </a:r>
            <a:r>
              <a:rPr lang="en-US" dirty="0"/>
              <a:t>် </a:t>
            </a:r>
            <a:r>
              <a:rPr lang="en-US" dirty="0" err="1"/>
              <a:t>ပီးကပ</a:t>
            </a:r>
            <a:r>
              <a:rPr lang="en-US" dirty="0"/>
              <a:t>ါ senior </a:t>
            </a:r>
            <a:r>
              <a:rPr lang="en-US" dirty="0" err="1"/>
              <a:t>တိကလဲ</a:t>
            </a:r>
            <a:r>
              <a:rPr lang="en-US" dirty="0"/>
              <a:t> </a:t>
            </a:r>
            <a:r>
              <a:rPr lang="en-US" dirty="0" err="1"/>
              <a:t>ကျနော</a:t>
            </a:r>
            <a:r>
              <a:rPr lang="en-US" dirty="0"/>
              <a:t>် </a:t>
            </a:r>
            <a:r>
              <a:rPr lang="en-US" dirty="0" err="1"/>
              <a:t>အစော်တိမှားနီလဲ</a:t>
            </a:r>
            <a:r>
              <a:rPr lang="en-US" dirty="0"/>
              <a:t> </a:t>
            </a:r>
            <a:r>
              <a:rPr lang="en-US" dirty="0" err="1"/>
              <a:t>အစော်တိလွဲနီလဲဆိုဟာကို</a:t>
            </a:r>
            <a:r>
              <a:rPr lang="en-US" dirty="0"/>
              <a:t> </a:t>
            </a:r>
            <a:r>
              <a:rPr lang="en-US" dirty="0" err="1"/>
              <a:t>ထောက်ပြပီးကပ</a:t>
            </a:r>
            <a:r>
              <a:rPr lang="en-US" dirty="0"/>
              <a:t>ါ </a:t>
            </a:r>
            <a:r>
              <a:rPr lang="en-US" dirty="0" err="1"/>
              <a:t>အစော်တိလိုအပ်သီးလဲ</a:t>
            </a:r>
            <a:r>
              <a:rPr lang="en-US" dirty="0"/>
              <a:t> </a:t>
            </a:r>
            <a:r>
              <a:rPr lang="en-US" dirty="0" err="1"/>
              <a:t>ဆိုဟာကို</a:t>
            </a:r>
            <a:r>
              <a:rPr lang="en-US" dirty="0"/>
              <a:t> </a:t>
            </a:r>
            <a:r>
              <a:rPr lang="en-US" dirty="0" err="1"/>
              <a:t>ပြောပီးကပ</a:t>
            </a:r>
            <a:r>
              <a:rPr lang="en-US" dirty="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Agile </a:t>
            </a:r>
            <a:r>
              <a:rPr lang="en-US" dirty="0" err="1"/>
              <a:t>နည်းမှာ</a:t>
            </a:r>
            <a:r>
              <a:rPr lang="en-US" dirty="0"/>
              <a:t> one bite at one time </a:t>
            </a:r>
            <a:r>
              <a:rPr lang="en-US" dirty="0" err="1"/>
              <a:t>ဆိုတဲ</a:t>
            </a:r>
            <a:r>
              <a:rPr lang="en-US" dirty="0"/>
              <a:t>့ </a:t>
            </a:r>
            <a:r>
              <a:rPr lang="en-US" dirty="0" err="1"/>
              <a:t>စကားရပ်အတိုင်း</a:t>
            </a:r>
            <a:r>
              <a:rPr lang="en-US" dirty="0"/>
              <a:t> </a:t>
            </a:r>
            <a:r>
              <a:rPr lang="en-US" dirty="0" err="1"/>
              <a:t>တစ်ကြိမ်မှာ</a:t>
            </a:r>
            <a:r>
              <a:rPr lang="en-US" dirty="0"/>
              <a:t> </a:t>
            </a:r>
            <a:r>
              <a:rPr lang="en-US" dirty="0" err="1"/>
              <a:t>ကိုယ</a:t>
            </a:r>
            <a:r>
              <a:rPr lang="en-US" dirty="0"/>
              <a:t>့် team က develop </a:t>
            </a:r>
            <a:r>
              <a:rPr lang="en-US" dirty="0" err="1"/>
              <a:t>လုပ်နိုင်မယ</a:t>
            </a:r>
            <a:r>
              <a:rPr lang="en-US" dirty="0"/>
              <a:t>့် </a:t>
            </a:r>
            <a:r>
              <a:rPr lang="en-US" dirty="0" err="1"/>
              <a:t>ပမာဏကို</a:t>
            </a:r>
            <a:r>
              <a:rPr lang="en-US" dirty="0"/>
              <a:t> </a:t>
            </a:r>
            <a:r>
              <a:rPr lang="en-US" dirty="0" err="1"/>
              <a:t>သတ်မှတ</a:t>
            </a:r>
            <a:r>
              <a:rPr lang="en-US" dirty="0"/>
              <a:t>် develop </a:t>
            </a:r>
            <a:r>
              <a:rPr lang="en-US" dirty="0" err="1"/>
              <a:t>လုပ်ပြီး</a:t>
            </a:r>
            <a:r>
              <a:rPr lang="en-US" dirty="0"/>
              <a:t> customer </a:t>
            </a:r>
            <a:r>
              <a:rPr lang="en-US" dirty="0" err="1"/>
              <a:t>ဆီကို</a:t>
            </a:r>
            <a:r>
              <a:rPr lang="en-US" dirty="0"/>
              <a:t> </a:t>
            </a:r>
            <a:r>
              <a:rPr lang="en-US" dirty="0" err="1"/>
              <a:t>ထုတ်ပေးပါတယ</a:t>
            </a:r>
            <a:r>
              <a:rPr lang="en-US" dirty="0"/>
              <a:t>်</a:t>
            </a:r>
          </a:p>
          <a:p>
            <a:r>
              <a:rPr lang="en-US" dirty="0" err="1"/>
              <a:t>အရင်တုန်းက</a:t>
            </a:r>
            <a:r>
              <a:rPr lang="en-US" dirty="0"/>
              <a:t> software development </a:t>
            </a:r>
            <a:r>
              <a:rPr lang="en-US" dirty="0" err="1"/>
              <a:t>အတွက</a:t>
            </a:r>
            <a:r>
              <a:rPr lang="en-US" dirty="0"/>
              <a:t>် </a:t>
            </a:r>
            <a:r>
              <a:rPr lang="en-US" dirty="0" err="1"/>
              <a:t>အစင်အလာအတိုင်း</a:t>
            </a:r>
            <a:r>
              <a:rPr lang="en-US" dirty="0"/>
              <a:t> waterfall </a:t>
            </a:r>
            <a:r>
              <a:rPr lang="en-US" dirty="0" err="1"/>
              <a:t>ကိုလက်ခံသုံးစွဲခဲ့ကြပါတယ</a:t>
            </a:r>
            <a:r>
              <a:rPr lang="en-US" dirty="0"/>
              <a:t>်</a:t>
            </a:r>
          </a:p>
          <a:p>
            <a:r>
              <a:rPr lang="en-US" dirty="0" err="1"/>
              <a:t>အခုနောက်ပိုင်းမှာတော</a:t>
            </a:r>
            <a:r>
              <a:rPr lang="en-US" dirty="0"/>
              <a:t>့ </a:t>
            </a:r>
            <a:r>
              <a:rPr lang="en-US" dirty="0" err="1"/>
              <a:t>ပေ</a:t>
            </a:r>
            <a:r>
              <a:rPr lang="en-US" dirty="0"/>
              <a:t>ါ့</a:t>
            </a:r>
            <a:r>
              <a:rPr lang="en-US" dirty="0" err="1"/>
              <a:t>ပါးမြန်ဆန်ပြီး</a:t>
            </a:r>
            <a:r>
              <a:rPr lang="en-US" dirty="0"/>
              <a:t> </a:t>
            </a:r>
            <a:r>
              <a:rPr lang="en-US" dirty="0" err="1"/>
              <a:t>ပြင်လွယ</a:t>
            </a:r>
            <a:r>
              <a:rPr lang="en-US" dirty="0"/>
              <a:t>် </a:t>
            </a:r>
            <a:r>
              <a:rPr lang="en-US" dirty="0" err="1"/>
              <a:t>ပြောင်းလွယ်နိုင်တဲ</a:t>
            </a:r>
            <a:r>
              <a:rPr lang="en-US" dirty="0"/>
              <a:t>့ agile </a:t>
            </a:r>
            <a:r>
              <a:rPr lang="en-US" dirty="0" err="1"/>
              <a:t>နည်းကို</a:t>
            </a:r>
            <a:r>
              <a:rPr lang="en-US" dirty="0"/>
              <a:t> </a:t>
            </a:r>
            <a:r>
              <a:rPr lang="en-US" dirty="0" err="1"/>
              <a:t>ပိုမို</a:t>
            </a:r>
            <a:r>
              <a:rPr lang="en-US" dirty="0"/>
              <a:t> </a:t>
            </a:r>
            <a:r>
              <a:rPr lang="en-US" dirty="0" err="1"/>
              <a:t>တွင်တွင်ကျယ်ကျယ</a:t>
            </a:r>
            <a:r>
              <a:rPr lang="en-US" dirty="0"/>
              <a:t>် </a:t>
            </a:r>
            <a:r>
              <a:rPr lang="en-US" dirty="0" err="1"/>
              <a:t>အသုံးပြုလာကြပါတယ</a:t>
            </a:r>
            <a:r>
              <a:rPr lang="en-US" dirty="0"/>
              <a:t>်</a:t>
            </a:r>
          </a:p>
          <a:p>
            <a:r>
              <a:rPr lang="en-US" dirty="0" err="1"/>
              <a:t>နောက</a:t>
            </a:r>
            <a:r>
              <a:rPr lang="en-US" dirty="0"/>
              <a:t>် slide </a:t>
            </a:r>
            <a:r>
              <a:rPr lang="en-US" dirty="0" err="1"/>
              <a:t>တစ်ခုမှာ</a:t>
            </a:r>
            <a:r>
              <a:rPr lang="en-US" dirty="0"/>
              <a:t> agile </a:t>
            </a:r>
            <a:r>
              <a:rPr lang="en-US" dirty="0" err="1"/>
              <a:t>နဲ</a:t>
            </a:r>
            <a:r>
              <a:rPr lang="en-US" dirty="0"/>
              <a:t>့ waterfall model </a:t>
            </a:r>
            <a:r>
              <a:rPr lang="en-US" dirty="0" err="1"/>
              <a:t>ကွာခြားချက်တွေကို</a:t>
            </a:r>
            <a:r>
              <a:rPr lang="en-US" dirty="0"/>
              <a:t> </a:t>
            </a:r>
            <a:r>
              <a:rPr lang="en-US" dirty="0" err="1"/>
              <a:t>အကျင်းချုံး</a:t>
            </a:r>
            <a:r>
              <a:rPr lang="en-US" dirty="0"/>
              <a:t> </a:t>
            </a:r>
            <a:r>
              <a:rPr lang="en-US" dirty="0" err="1"/>
              <a:t>ဖော်ပြပါမယ</a:t>
            </a:r>
            <a:r>
              <a:rPr lang="en-US" dirty="0"/>
              <a:t>်</a:t>
            </a:r>
          </a:p>
        </p:txBody>
      </p:sp>
    </p:spTree>
    <p:extLst>
      <p:ext uri="{BB962C8B-B14F-4D97-AF65-F5344CB8AC3E}">
        <p14:creationId xmlns:p14="http://schemas.microsoft.com/office/powerpoint/2010/main" val="3293399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Agile </a:t>
            </a:r>
            <a:r>
              <a:rPr lang="en-US" dirty="0" err="1"/>
              <a:t>မှာ</a:t>
            </a:r>
            <a:r>
              <a:rPr lang="en-US" dirty="0"/>
              <a:t> </a:t>
            </a:r>
          </a:p>
          <a:p>
            <a:r>
              <a:rPr lang="en-US" dirty="0"/>
              <a:t>Project </a:t>
            </a:r>
            <a:r>
              <a:rPr lang="en-US" dirty="0" err="1"/>
              <a:t>သို့မဟုတ</a:t>
            </a:r>
            <a:r>
              <a:rPr lang="en-US" dirty="0"/>
              <a:t>် product </a:t>
            </a:r>
            <a:r>
              <a:rPr lang="en-US" dirty="0" err="1"/>
              <a:t>တစ်ခုလုံးစာ</a:t>
            </a:r>
            <a:r>
              <a:rPr lang="en-US" dirty="0"/>
              <a:t> </a:t>
            </a:r>
            <a:r>
              <a:rPr lang="en-US" dirty="0" err="1"/>
              <a:t>အစ-အဆုံး</a:t>
            </a:r>
            <a:r>
              <a:rPr lang="en-US" dirty="0"/>
              <a:t> </a:t>
            </a:r>
            <a:r>
              <a:rPr lang="en-US" dirty="0" err="1"/>
              <a:t>အသေသတ်မှတ်ထားတဲ</a:t>
            </a:r>
            <a:r>
              <a:rPr lang="en-US" dirty="0"/>
              <a:t>့ requirement </a:t>
            </a:r>
            <a:r>
              <a:rPr lang="en-US" dirty="0" err="1"/>
              <a:t>တွေ</a:t>
            </a:r>
            <a:r>
              <a:rPr lang="en-US" dirty="0"/>
              <a:t> timeline </a:t>
            </a:r>
            <a:r>
              <a:rPr lang="en-US" dirty="0" err="1"/>
              <a:t>တွေ</a:t>
            </a:r>
            <a:r>
              <a:rPr lang="en-US" dirty="0"/>
              <a:t> </a:t>
            </a:r>
            <a:r>
              <a:rPr lang="en-US" dirty="0" err="1"/>
              <a:t>မရှိပါဘူး</a:t>
            </a:r>
            <a:endParaRPr lang="en-US" dirty="0"/>
          </a:p>
          <a:p>
            <a:r>
              <a:rPr lang="en-US" dirty="0" err="1"/>
              <a:t>စင်ဆက်မပြတ</a:t>
            </a:r>
            <a:r>
              <a:rPr lang="en-US" dirty="0"/>
              <a:t>် develop </a:t>
            </a:r>
            <a:r>
              <a:rPr lang="en-US" dirty="0" err="1"/>
              <a:t>လုပ်ပြီး</a:t>
            </a:r>
            <a:r>
              <a:rPr lang="en-US" dirty="0"/>
              <a:t> customer </a:t>
            </a:r>
            <a:r>
              <a:rPr lang="en-US" dirty="0" err="1"/>
              <a:t>ကို</a:t>
            </a:r>
            <a:r>
              <a:rPr lang="en-US" dirty="0"/>
              <a:t> </a:t>
            </a:r>
            <a:r>
              <a:rPr lang="en-US" dirty="0" err="1"/>
              <a:t>ထပ်တလဲလဲ</a:t>
            </a:r>
            <a:r>
              <a:rPr lang="en-US" dirty="0"/>
              <a:t> </a:t>
            </a:r>
            <a:r>
              <a:rPr lang="en-US" dirty="0" err="1"/>
              <a:t>ထုတ်ပေးတဲ</a:t>
            </a:r>
            <a:r>
              <a:rPr lang="en-US" dirty="0"/>
              <a:t>့ (iterative and incremental) </a:t>
            </a:r>
            <a:r>
              <a:rPr lang="en-US" dirty="0" err="1"/>
              <a:t>နည်းနဲ</a:t>
            </a:r>
            <a:r>
              <a:rPr lang="en-US" dirty="0"/>
              <a:t>့ </a:t>
            </a:r>
            <a:r>
              <a:rPr lang="en-US" dirty="0" err="1"/>
              <a:t>အလုပ်လုပ်ပါတယ</a:t>
            </a:r>
            <a:r>
              <a:rPr lang="en-US" dirty="0"/>
              <a:t>်</a:t>
            </a:r>
          </a:p>
          <a:p>
            <a:r>
              <a:rPr lang="en-US" dirty="0"/>
              <a:t>Customer feedback </a:t>
            </a:r>
            <a:r>
              <a:rPr lang="en-US" dirty="0" err="1"/>
              <a:t>တွေကို</a:t>
            </a:r>
            <a:r>
              <a:rPr lang="en-US" dirty="0"/>
              <a:t> </a:t>
            </a:r>
            <a:r>
              <a:rPr lang="en-US" dirty="0" err="1"/>
              <a:t>ပုံမှန်ရယူပြီး</a:t>
            </a:r>
            <a:r>
              <a:rPr lang="en-US" dirty="0"/>
              <a:t> </a:t>
            </a:r>
            <a:r>
              <a:rPr lang="en-US" dirty="0" err="1"/>
              <a:t>ရှေ့ဆက</a:t>
            </a:r>
            <a:r>
              <a:rPr lang="en-US" dirty="0"/>
              <a:t>် development </a:t>
            </a:r>
            <a:r>
              <a:rPr lang="en-US" dirty="0" err="1"/>
              <a:t>တွေမှာ</a:t>
            </a:r>
            <a:r>
              <a:rPr lang="en-US" dirty="0"/>
              <a:t> improve </a:t>
            </a:r>
            <a:r>
              <a:rPr lang="en-US" dirty="0" err="1"/>
              <a:t>လုပ်သွားနိုင်ပါတယ</a:t>
            </a:r>
            <a:r>
              <a:rPr lang="en-US" dirty="0"/>
              <a:t>် </a:t>
            </a:r>
          </a:p>
          <a:p>
            <a:r>
              <a:rPr lang="en-US" dirty="0"/>
              <a:t>Develop </a:t>
            </a:r>
            <a:r>
              <a:rPr lang="en-US" dirty="0" err="1"/>
              <a:t>လုပ်နေစင်မှာ</a:t>
            </a:r>
            <a:r>
              <a:rPr lang="en-US" dirty="0"/>
              <a:t> business </a:t>
            </a:r>
            <a:r>
              <a:rPr lang="en-US" dirty="0" err="1"/>
              <a:t>အတွက</a:t>
            </a:r>
            <a:r>
              <a:rPr lang="en-US" dirty="0"/>
              <a:t>် </a:t>
            </a:r>
            <a:r>
              <a:rPr lang="en-US" dirty="0" err="1"/>
              <a:t>အပြောင်းအလဲတွေကို</a:t>
            </a:r>
            <a:r>
              <a:rPr lang="en-US" dirty="0"/>
              <a:t> </a:t>
            </a:r>
            <a:r>
              <a:rPr lang="en-US" dirty="0" err="1"/>
              <a:t>အချိန်မှီ</a:t>
            </a:r>
            <a:r>
              <a:rPr lang="en-US" dirty="0"/>
              <a:t> </a:t>
            </a:r>
            <a:r>
              <a:rPr lang="en-US" dirty="0" err="1"/>
              <a:t>လိုက်လျောညီထွေစွာ</a:t>
            </a:r>
            <a:r>
              <a:rPr lang="en-US" dirty="0"/>
              <a:t> </a:t>
            </a:r>
            <a:r>
              <a:rPr lang="en-US" dirty="0" err="1"/>
              <a:t>လက်ခံပြောင်းလဲ</a:t>
            </a:r>
            <a:r>
              <a:rPr lang="en-US" dirty="0"/>
              <a:t> </a:t>
            </a:r>
            <a:r>
              <a:rPr lang="en-US" dirty="0" err="1"/>
              <a:t>နိုင်ပါတယ</a:t>
            </a:r>
            <a:r>
              <a:rPr lang="en-US" dirty="0"/>
              <a:t>်</a:t>
            </a:r>
          </a:p>
          <a:p>
            <a:r>
              <a:rPr lang="en-US" dirty="0" err="1"/>
              <a:t>ဒီနည်းကို</a:t>
            </a:r>
            <a:r>
              <a:rPr lang="en-US" dirty="0"/>
              <a:t> project </a:t>
            </a:r>
            <a:r>
              <a:rPr lang="en-US" dirty="0" err="1"/>
              <a:t>အကြီးကြီးတွေမှာ</a:t>
            </a:r>
            <a:r>
              <a:rPr lang="en-US" dirty="0"/>
              <a:t> </a:t>
            </a:r>
            <a:r>
              <a:rPr lang="en-US" dirty="0" err="1"/>
              <a:t>သုံးပါတယ</a:t>
            </a:r>
            <a:r>
              <a:rPr lang="en-US" dirty="0"/>
              <a:t>်</a:t>
            </a:r>
          </a:p>
          <a:p>
            <a:endParaRPr lang="en-US" dirty="0"/>
          </a:p>
        </p:txBody>
      </p:sp>
    </p:spTree>
    <p:extLst>
      <p:ext uri="{BB962C8B-B14F-4D97-AF65-F5344CB8AC3E}">
        <p14:creationId xmlns:p14="http://schemas.microsoft.com/office/powerpoint/2010/main" val="687935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ကြိုတင်သတ်မှတ်ထားတဲ</a:t>
            </a:r>
            <a:r>
              <a:rPr lang="en-US" dirty="0"/>
              <a:t>့ fixed requirement </a:t>
            </a:r>
            <a:r>
              <a:rPr lang="en-US" dirty="0" err="1"/>
              <a:t>နဲ</a:t>
            </a:r>
            <a:r>
              <a:rPr lang="en-US" dirty="0"/>
              <a:t>့ timeline </a:t>
            </a:r>
            <a:r>
              <a:rPr lang="en-US" dirty="0" err="1"/>
              <a:t>အတိုင်းအလုပ်လုပ်တယ</a:t>
            </a:r>
            <a:r>
              <a:rPr lang="en-US" dirty="0"/>
              <a:t>်</a:t>
            </a:r>
          </a:p>
          <a:p>
            <a:r>
              <a:rPr lang="en-US" dirty="0" err="1"/>
              <a:t>တစ်ဆင</a:t>
            </a:r>
            <a:r>
              <a:rPr lang="en-US" dirty="0"/>
              <a:t>့်</a:t>
            </a:r>
            <a:r>
              <a:rPr lang="en-US" dirty="0" err="1"/>
              <a:t>ပြီးမ</a:t>
            </a:r>
            <a:r>
              <a:rPr lang="en-US" dirty="0"/>
              <a:t>ှ </a:t>
            </a:r>
            <a:r>
              <a:rPr lang="en-US" dirty="0" err="1"/>
              <a:t>နောက်တစ်ဆင</a:t>
            </a:r>
            <a:r>
              <a:rPr lang="en-US" dirty="0"/>
              <a:t>့်</a:t>
            </a:r>
            <a:r>
              <a:rPr lang="en-US" dirty="0" err="1"/>
              <a:t>ကို</a:t>
            </a:r>
            <a:r>
              <a:rPr lang="en-US" dirty="0"/>
              <a:t> </a:t>
            </a:r>
            <a:r>
              <a:rPr lang="en-US" dirty="0" err="1"/>
              <a:t>လုပ်ဆောင်ပါတယ</a:t>
            </a:r>
            <a:r>
              <a:rPr lang="en-US" dirty="0"/>
              <a:t>်</a:t>
            </a:r>
          </a:p>
          <a:p>
            <a:r>
              <a:rPr lang="en-US" dirty="0"/>
              <a:t>Development </a:t>
            </a:r>
            <a:r>
              <a:rPr lang="en-US" dirty="0" err="1"/>
              <a:t>လုံးဝ</a:t>
            </a:r>
            <a:r>
              <a:rPr lang="en-US" dirty="0"/>
              <a:t> </a:t>
            </a:r>
            <a:r>
              <a:rPr lang="en-US" dirty="0" err="1"/>
              <a:t>ပြီးသွားမ</a:t>
            </a:r>
            <a:r>
              <a:rPr lang="en-US" dirty="0"/>
              <a:t>ှ deliver </a:t>
            </a:r>
            <a:r>
              <a:rPr lang="en-US" dirty="0" err="1"/>
              <a:t>လုပ်တာမို</a:t>
            </a:r>
            <a:r>
              <a:rPr lang="en-US" dirty="0"/>
              <a:t>့ project </a:t>
            </a:r>
            <a:r>
              <a:rPr lang="en-US" dirty="0" err="1"/>
              <a:t>မတိုင်ခင်နဲ</a:t>
            </a:r>
            <a:r>
              <a:rPr lang="en-US" dirty="0"/>
              <a:t>့ </a:t>
            </a:r>
            <a:r>
              <a:rPr lang="en-US" dirty="0" err="1"/>
              <a:t>အပြီးမှသာ</a:t>
            </a:r>
            <a:r>
              <a:rPr lang="en-US" dirty="0"/>
              <a:t> customer က </a:t>
            </a:r>
            <a:r>
              <a:rPr lang="en-US" dirty="0" err="1"/>
              <a:t>ပါဝင်မှုရှိပါတယ</a:t>
            </a:r>
            <a:r>
              <a:rPr lang="en-US" dirty="0"/>
              <a:t>်</a:t>
            </a:r>
          </a:p>
          <a:p>
            <a:r>
              <a:rPr lang="en-US" dirty="0" err="1"/>
              <a:t>အစ-အဆုံးပြီးမ</a:t>
            </a:r>
            <a:r>
              <a:rPr lang="en-US" dirty="0"/>
              <a:t>ှ customer feedback </a:t>
            </a:r>
            <a:r>
              <a:rPr lang="en-US" dirty="0" err="1"/>
              <a:t>ကိုရတာ</a:t>
            </a:r>
            <a:r>
              <a:rPr lang="en-US" dirty="0"/>
              <a:t> </a:t>
            </a:r>
            <a:r>
              <a:rPr lang="en-US" dirty="0" err="1"/>
              <a:t>ဖြစ်ပါတယ</a:t>
            </a:r>
            <a:r>
              <a:rPr lang="en-US" dirty="0"/>
              <a:t>်</a:t>
            </a:r>
          </a:p>
          <a:p>
            <a:r>
              <a:rPr lang="en-US" dirty="0"/>
              <a:t>Project </a:t>
            </a:r>
            <a:r>
              <a:rPr lang="en-US" dirty="0" err="1"/>
              <a:t>ကိုစလိုက်ပြီးတာနဲ</a:t>
            </a:r>
            <a:r>
              <a:rPr lang="en-US" dirty="0"/>
              <a:t>့ </a:t>
            </a:r>
            <a:r>
              <a:rPr lang="en-US" dirty="0" err="1"/>
              <a:t>လမ်းတစ်ဝက်မှာ</a:t>
            </a:r>
            <a:r>
              <a:rPr lang="en-US" dirty="0"/>
              <a:t> requirement </a:t>
            </a:r>
            <a:r>
              <a:rPr lang="en-US" dirty="0" err="1"/>
              <a:t>အပြောင်းအလဲဖြစ်ရင</a:t>
            </a:r>
            <a:r>
              <a:rPr lang="en-US" dirty="0"/>
              <a:t>် </a:t>
            </a:r>
            <a:r>
              <a:rPr lang="en-US" dirty="0" err="1"/>
              <a:t>ပြင်လို</a:t>
            </a:r>
            <a:r>
              <a:rPr lang="en-US" dirty="0"/>
              <a:t>့ </a:t>
            </a:r>
            <a:r>
              <a:rPr lang="en-US" dirty="0" err="1"/>
              <a:t>မလွယ်တာကြောင</a:t>
            </a:r>
            <a:r>
              <a:rPr lang="en-US" dirty="0"/>
              <a:t>့် timeline </a:t>
            </a:r>
            <a:r>
              <a:rPr lang="en-US" dirty="0" err="1"/>
              <a:t>တစ်ခုလုံးကို</a:t>
            </a:r>
            <a:r>
              <a:rPr lang="en-US" dirty="0"/>
              <a:t> </a:t>
            </a:r>
            <a:r>
              <a:rPr lang="en-US" dirty="0" err="1"/>
              <a:t>အကျိုးသတ်ရောက်မှု</a:t>
            </a:r>
            <a:r>
              <a:rPr lang="en-US" dirty="0"/>
              <a:t> </a:t>
            </a:r>
            <a:r>
              <a:rPr lang="en-US" dirty="0" err="1"/>
              <a:t>ရှိပါတယ</a:t>
            </a:r>
            <a:r>
              <a:rPr lang="en-US" dirty="0"/>
              <a:t>်</a:t>
            </a:r>
          </a:p>
          <a:p>
            <a:r>
              <a:rPr lang="en-US" dirty="0" err="1"/>
              <a:t>အချိန်ယူ</a:t>
            </a:r>
            <a:r>
              <a:rPr lang="en-US" dirty="0"/>
              <a:t> develop </a:t>
            </a:r>
            <a:r>
              <a:rPr lang="en-US" dirty="0" err="1"/>
              <a:t>လုပ်ပြီးမ</a:t>
            </a:r>
            <a:r>
              <a:rPr lang="en-US" dirty="0"/>
              <a:t>ှ market </a:t>
            </a:r>
            <a:r>
              <a:rPr lang="en-US" dirty="0" err="1"/>
              <a:t>နဲ</a:t>
            </a:r>
            <a:r>
              <a:rPr lang="en-US" dirty="0"/>
              <a:t>့ customer </a:t>
            </a:r>
            <a:r>
              <a:rPr lang="en-US" dirty="0" err="1"/>
              <a:t>တွေရဲ</a:t>
            </a:r>
            <a:r>
              <a:rPr lang="en-US" dirty="0"/>
              <a:t>့ </a:t>
            </a:r>
            <a:r>
              <a:rPr lang="en-US" dirty="0" err="1"/>
              <a:t>လိုအပ်ချက်နဲ</a:t>
            </a:r>
            <a:r>
              <a:rPr lang="en-US" dirty="0"/>
              <a:t>့ </a:t>
            </a:r>
            <a:r>
              <a:rPr lang="en-US" dirty="0" err="1"/>
              <a:t>မကိုက်ရင</a:t>
            </a:r>
            <a:r>
              <a:rPr lang="en-US" dirty="0"/>
              <a:t>် business </a:t>
            </a:r>
            <a:r>
              <a:rPr lang="en-US" dirty="0" err="1"/>
              <a:t>အတွက</a:t>
            </a:r>
            <a:r>
              <a:rPr lang="en-US" dirty="0"/>
              <a:t>် </a:t>
            </a:r>
            <a:r>
              <a:rPr lang="en-US" dirty="0" err="1"/>
              <a:t>ဆုံးရှုံးမှုများပါတယ</a:t>
            </a:r>
            <a:r>
              <a:rPr lang="en-US" dirty="0"/>
              <a:t>်</a:t>
            </a:r>
          </a:p>
        </p:txBody>
      </p:sp>
    </p:spTree>
    <p:extLst>
      <p:ext uri="{BB962C8B-B14F-4D97-AF65-F5344CB8AC3E}">
        <p14:creationId xmlns:p14="http://schemas.microsoft.com/office/powerpoint/2010/main" val="2449870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Agile </a:t>
            </a:r>
            <a:r>
              <a:rPr lang="en-US" dirty="0" err="1"/>
              <a:t>ကို</a:t>
            </a:r>
            <a:r>
              <a:rPr lang="en-US" dirty="0"/>
              <a:t> </a:t>
            </a:r>
            <a:r>
              <a:rPr lang="en-US" dirty="0" err="1"/>
              <a:t>ဘာလို</a:t>
            </a:r>
            <a:r>
              <a:rPr lang="en-US" dirty="0"/>
              <a:t>့ </a:t>
            </a:r>
            <a:r>
              <a:rPr lang="en-US" dirty="0" err="1"/>
              <a:t>အသုံးများလာတာလဲ</a:t>
            </a:r>
            <a:r>
              <a:rPr lang="en-US" dirty="0"/>
              <a:t>?</a:t>
            </a:r>
          </a:p>
          <a:p>
            <a:r>
              <a:rPr lang="en-US" dirty="0" err="1"/>
              <a:t>ဒီနေ့ခေတ်မှာ</a:t>
            </a:r>
            <a:r>
              <a:rPr lang="en-US" dirty="0"/>
              <a:t> </a:t>
            </a:r>
            <a:r>
              <a:rPr lang="en-US" dirty="0" err="1"/>
              <a:t>ဘယ်စီးပွားရေးမဆို</a:t>
            </a:r>
            <a:r>
              <a:rPr lang="en-US" dirty="0"/>
              <a:t> </a:t>
            </a:r>
            <a:r>
              <a:rPr lang="en-US" dirty="0" err="1"/>
              <a:t>ပြုပြင်ဖို</a:t>
            </a:r>
            <a:r>
              <a:rPr lang="en-US" dirty="0"/>
              <a:t>့ </a:t>
            </a:r>
            <a:r>
              <a:rPr lang="en-US" dirty="0" err="1"/>
              <a:t>ခက်ခဲလို</a:t>
            </a:r>
            <a:r>
              <a:rPr lang="en-US" dirty="0"/>
              <a:t>့ </a:t>
            </a:r>
            <a:r>
              <a:rPr lang="en-US" dirty="0" err="1"/>
              <a:t>မရတော့ပါဘူး</a:t>
            </a:r>
            <a:endParaRPr lang="en-US" dirty="0"/>
          </a:p>
          <a:p>
            <a:r>
              <a:rPr lang="en-US" dirty="0"/>
              <a:t>Market trend </a:t>
            </a:r>
            <a:r>
              <a:rPr lang="en-US" dirty="0" err="1"/>
              <a:t>နောက</a:t>
            </a:r>
            <a:r>
              <a:rPr lang="en-US" dirty="0"/>
              <a:t>် </a:t>
            </a:r>
            <a:r>
              <a:rPr lang="en-US" dirty="0" err="1"/>
              <a:t>မြန်မြန်ဆန်ဆန</a:t>
            </a:r>
            <a:r>
              <a:rPr lang="en-US" dirty="0"/>
              <a:t>် </a:t>
            </a:r>
            <a:r>
              <a:rPr lang="en-US" dirty="0" err="1"/>
              <a:t>မလိုက်နိုင်လို</a:t>
            </a:r>
            <a:r>
              <a:rPr lang="en-US" dirty="0"/>
              <a:t>့ </a:t>
            </a:r>
            <a:r>
              <a:rPr lang="en-US" dirty="0" err="1"/>
              <a:t>မရတော့ပါဘူး</a:t>
            </a:r>
            <a:endParaRPr lang="en-US" dirty="0"/>
          </a:p>
          <a:p>
            <a:r>
              <a:rPr lang="en-US" dirty="0" err="1"/>
              <a:t>ပြောင်းလဲလာတဲ</a:t>
            </a:r>
            <a:r>
              <a:rPr lang="en-US" dirty="0"/>
              <a:t>့ customer demand </a:t>
            </a:r>
            <a:r>
              <a:rPr lang="en-US" dirty="0" err="1"/>
              <a:t>တွေကို</a:t>
            </a:r>
            <a:r>
              <a:rPr lang="en-US" dirty="0"/>
              <a:t> </a:t>
            </a:r>
            <a:r>
              <a:rPr lang="en-US" dirty="0" err="1"/>
              <a:t>အချိန်နဲ</a:t>
            </a:r>
            <a:r>
              <a:rPr lang="en-US" dirty="0"/>
              <a:t>့ </a:t>
            </a:r>
            <a:r>
              <a:rPr lang="en-US" dirty="0" err="1"/>
              <a:t>တစ်ပြေးညီထည</a:t>
            </a:r>
            <a:r>
              <a:rPr lang="en-US" dirty="0"/>
              <a:t>့် </a:t>
            </a:r>
            <a:r>
              <a:rPr lang="en-US" dirty="0" err="1"/>
              <a:t>မစင်စားလို</a:t>
            </a:r>
            <a:r>
              <a:rPr lang="en-US" dirty="0"/>
              <a:t>့ </a:t>
            </a:r>
            <a:r>
              <a:rPr lang="en-US" dirty="0" err="1"/>
              <a:t>မရတော့ပါဘူး</a:t>
            </a:r>
            <a:endParaRPr lang="en-US" dirty="0"/>
          </a:p>
          <a:p>
            <a:r>
              <a:rPr lang="en-US" dirty="0" err="1"/>
              <a:t>အဲဒီအချက်တွေအတွက</a:t>
            </a:r>
            <a:r>
              <a:rPr lang="en-US" dirty="0"/>
              <a:t>် agile က </a:t>
            </a:r>
            <a:r>
              <a:rPr lang="en-US" dirty="0" err="1"/>
              <a:t>အကောင်းဆုံးနည်းလမ်းဖြစ်လို</a:t>
            </a:r>
            <a:r>
              <a:rPr lang="en-US" dirty="0"/>
              <a:t>့ agile </a:t>
            </a:r>
            <a:r>
              <a:rPr lang="en-US" dirty="0" err="1"/>
              <a:t>ကို</a:t>
            </a:r>
            <a:r>
              <a:rPr lang="en-US" dirty="0"/>
              <a:t> </a:t>
            </a:r>
            <a:r>
              <a:rPr lang="en-US" dirty="0" err="1"/>
              <a:t>လက်ခံသုံးစွဲလာကြတာပ</a:t>
            </a:r>
            <a:r>
              <a:rPr lang="en-US" dirty="0"/>
              <a:t>ါ</a:t>
            </a:r>
          </a:p>
          <a:p>
            <a:r>
              <a:rPr lang="en-US" dirty="0"/>
              <a:t>Waterfall </a:t>
            </a:r>
            <a:r>
              <a:rPr lang="en-US" dirty="0" err="1"/>
              <a:t>နဲ</a:t>
            </a:r>
            <a:r>
              <a:rPr lang="en-US" dirty="0"/>
              <a:t>့ </a:t>
            </a:r>
            <a:r>
              <a:rPr lang="en-US" dirty="0" err="1"/>
              <a:t>ခြားနားစွာပဲ</a:t>
            </a:r>
            <a:r>
              <a:rPr lang="en-US" dirty="0"/>
              <a:t> agile က </a:t>
            </a:r>
            <a:r>
              <a:rPr lang="en-US" dirty="0" err="1"/>
              <a:t>လိုအပ်တဲ</a:t>
            </a:r>
            <a:r>
              <a:rPr lang="en-US" dirty="0"/>
              <a:t>့ </a:t>
            </a:r>
            <a:r>
              <a:rPr lang="en-US" dirty="0" err="1"/>
              <a:t>အပြောင်းအလဲ</a:t>
            </a:r>
            <a:r>
              <a:rPr lang="en-US" dirty="0"/>
              <a:t> </a:t>
            </a:r>
            <a:r>
              <a:rPr lang="en-US" dirty="0" err="1"/>
              <a:t>တွေကို</a:t>
            </a:r>
            <a:r>
              <a:rPr lang="en-US" dirty="0"/>
              <a:t> business </a:t>
            </a:r>
            <a:r>
              <a:rPr lang="en-US" dirty="0" err="1"/>
              <a:t>အတွက</a:t>
            </a:r>
            <a:r>
              <a:rPr lang="en-US" dirty="0"/>
              <a:t>် </a:t>
            </a:r>
            <a:r>
              <a:rPr lang="en-US" dirty="0" err="1"/>
              <a:t>ဆုံးရှုံးမှုမရှိအောင</a:t>
            </a:r>
            <a:r>
              <a:rPr lang="en-US" dirty="0"/>
              <a:t>် </a:t>
            </a:r>
            <a:r>
              <a:rPr lang="en-US" dirty="0" err="1"/>
              <a:t>အချိန်မှီ</a:t>
            </a:r>
            <a:r>
              <a:rPr lang="en-US" dirty="0"/>
              <a:t> </a:t>
            </a:r>
            <a:r>
              <a:rPr lang="en-US" dirty="0" err="1"/>
              <a:t>လက်ခံပြောင်းလဲ</a:t>
            </a:r>
            <a:r>
              <a:rPr lang="en-US" dirty="0"/>
              <a:t> develop </a:t>
            </a:r>
            <a:r>
              <a:rPr lang="en-US" dirty="0" err="1"/>
              <a:t>လုပ်ပေးနိုင်ပါတယ</a:t>
            </a:r>
            <a:r>
              <a:rPr lang="en-US" dirty="0"/>
              <a:t>်</a:t>
            </a:r>
          </a:p>
          <a:p>
            <a:r>
              <a:rPr lang="en-US" dirty="0" err="1"/>
              <a:t>နောက်ပိုင်းမှာ</a:t>
            </a:r>
            <a:r>
              <a:rPr lang="en-US" dirty="0"/>
              <a:t> software industry </a:t>
            </a:r>
            <a:r>
              <a:rPr lang="en-US" dirty="0" err="1"/>
              <a:t>တင်မကဘဲ</a:t>
            </a:r>
            <a:r>
              <a:rPr lang="en-US" dirty="0"/>
              <a:t> </a:t>
            </a:r>
            <a:r>
              <a:rPr lang="en-US" dirty="0" err="1"/>
              <a:t>အခြား</a:t>
            </a:r>
            <a:r>
              <a:rPr lang="en-US" dirty="0"/>
              <a:t> industry </a:t>
            </a:r>
            <a:r>
              <a:rPr lang="en-US" dirty="0" err="1"/>
              <a:t>တွေမှာလည်း</a:t>
            </a:r>
            <a:r>
              <a:rPr lang="en-US" dirty="0"/>
              <a:t> agile </a:t>
            </a:r>
            <a:r>
              <a:rPr lang="en-US" dirty="0" err="1"/>
              <a:t>ကိုလက်ခံ</a:t>
            </a:r>
            <a:r>
              <a:rPr lang="en-US" dirty="0"/>
              <a:t> </a:t>
            </a:r>
            <a:r>
              <a:rPr lang="en-US" dirty="0" err="1"/>
              <a:t>အသုံးပြုလာကြပါတယ</a:t>
            </a:r>
            <a:r>
              <a:rPr lang="en-US" dirty="0"/>
              <a:t>်</a:t>
            </a:r>
          </a:p>
        </p:txBody>
      </p:sp>
    </p:spTree>
    <p:extLst>
      <p:ext uri="{BB962C8B-B14F-4D97-AF65-F5344CB8AC3E}">
        <p14:creationId xmlns:p14="http://schemas.microsoft.com/office/powerpoint/2010/main" val="1654029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Agile </a:t>
            </a:r>
            <a:r>
              <a:rPr lang="en-US" dirty="0" err="1"/>
              <a:t>မှာ</a:t>
            </a:r>
            <a:r>
              <a:rPr lang="en-US" dirty="0"/>
              <a:t> </a:t>
            </a:r>
            <a:r>
              <a:rPr lang="en-US" dirty="0" err="1"/>
              <a:t>အသုံးများတဲ</a:t>
            </a:r>
            <a:r>
              <a:rPr lang="en-US" dirty="0"/>
              <a:t>့ framework </a:t>
            </a:r>
            <a:r>
              <a:rPr lang="en-US" dirty="0" err="1"/>
              <a:t>များ</a:t>
            </a:r>
            <a:endParaRPr lang="en-US" dirty="0"/>
          </a:p>
          <a:p>
            <a:r>
              <a:rPr lang="en-US" dirty="0"/>
              <a:t>Agile က agile </a:t>
            </a:r>
            <a:r>
              <a:rPr lang="en-US" dirty="0" err="1"/>
              <a:t>နည်းဥပဒေနဲ</a:t>
            </a:r>
            <a:r>
              <a:rPr lang="en-US" dirty="0"/>
              <a:t>့ </a:t>
            </a:r>
            <a:r>
              <a:rPr lang="en-US" dirty="0" err="1"/>
              <a:t>ကိုက်ညီတဲ</a:t>
            </a:r>
            <a:r>
              <a:rPr lang="en-US" dirty="0"/>
              <a:t>့ framework </a:t>
            </a:r>
            <a:r>
              <a:rPr lang="en-US" dirty="0" err="1"/>
              <a:t>တွေ</a:t>
            </a:r>
            <a:r>
              <a:rPr lang="en-US" dirty="0"/>
              <a:t> methodology </a:t>
            </a:r>
            <a:r>
              <a:rPr lang="en-US" dirty="0" err="1"/>
              <a:t>တွေအတွက</a:t>
            </a:r>
            <a:r>
              <a:rPr lang="en-US" dirty="0"/>
              <a:t>် </a:t>
            </a:r>
            <a:r>
              <a:rPr lang="en-US" dirty="0" err="1"/>
              <a:t>ဘုံသတ်မှတ်ထားတဲ</a:t>
            </a:r>
            <a:r>
              <a:rPr lang="en-US" dirty="0"/>
              <a:t>့ </a:t>
            </a:r>
            <a:r>
              <a:rPr lang="en-US" dirty="0" err="1"/>
              <a:t>အခေ</a:t>
            </a:r>
            <a:r>
              <a:rPr lang="en-US" dirty="0"/>
              <a:t>ါ်</a:t>
            </a:r>
            <a:r>
              <a:rPr lang="en-US" dirty="0" err="1"/>
              <a:t>အဝေ</a:t>
            </a:r>
            <a:r>
              <a:rPr lang="en-US" dirty="0"/>
              <a:t>ါ် ( umbrella term ) </a:t>
            </a:r>
            <a:r>
              <a:rPr lang="en-US" dirty="0" err="1"/>
              <a:t>တစ်ခုလည်းဖြစ်ပါတယ</a:t>
            </a:r>
            <a:r>
              <a:rPr lang="en-US" dirty="0"/>
              <a:t>်</a:t>
            </a:r>
          </a:p>
          <a:p>
            <a:r>
              <a:rPr lang="en-US" dirty="0"/>
              <a:t>Agile </a:t>
            </a:r>
            <a:r>
              <a:rPr lang="en-US" dirty="0" err="1"/>
              <a:t>အတွက</a:t>
            </a:r>
            <a:r>
              <a:rPr lang="en-US" dirty="0"/>
              <a:t>် </a:t>
            </a:r>
            <a:r>
              <a:rPr lang="en-US" dirty="0" err="1"/>
              <a:t>အသုံးပြုလို့ရတဲ</a:t>
            </a:r>
            <a:r>
              <a:rPr lang="en-US" dirty="0"/>
              <a:t>့ framework </a:t>
            </a:r>
            <a:r>
              <a:rPr lang="en-US" dirty="0" err="1"/>
              <a:t>တွေ</a:t>
            </a:r>
            <a:r>
              <a:rPr lang="en-US" dirty="0"/>
              <a:t> </a:t>
            </a:r>
            <a:r>
              <a:rPr lang="en-US" dirty="0" err="1"/>
              <a:t>အမျိုးမျိုး</a:t>
            </a:r>
            <a:r>
              <a:rPr lang="en-US" dirty="0"/>
              <a:t> </a:t>
            </a:r>
            <a:r>
              <a:rPr lang="en-US" dirty="0" err="1"/>
              <a:t>ရှိပြီး</a:t>
            </a:r>
            <a:r>
              <a:rPr lang="en-US" dirty="0"/>
              <a:t> </a:t>
            </a:r>
            <a:r>
              <a:rPr lang="en-US" dirty="0" err="1"/>
              <a:t>အသုံးများတာတွေက</a:t>
            </a:r>
            <a:endParaRPr lang="en-US" dirty="0"/>
          </a:p>
          <a:p>
            <a:r>
              <a:rPr lang="en-US" dirty="0"/>
              <a:t>Scrum , XP ( Extreme Programming )</a:t>
            </a:r>
          </a:p>
          <a:p>
            <a:r>
              <a:rPr lang="en-US" dirty="0"/>
              <a:t>Kanban</a:t>
            </a:r>
          </a:p>
          <a:p>
            <a:r>
              <a:rPr lang="en-US" dirty="0"/>
              <a:t>Lean</a:t>
            </a:r>
          </a:p>
          <a:p>
            <a:r>
              <a:rPr lang="en-US" dirty="0"/>
              <a:t>DSDM ( Dynamic system development method ) </a:t>
            </a:r>
            <a:r>
              <a:rPr lang="en-US" dirty="0" err="1"/>
              <a:t>စသည</a:t>
            </a:r>
            <a:r>
              <a:rPr lang="en-US" dirty="0"/>
              <a:t>့် framework </a:t>
            </a:r>
            <a:r>
              <a:rPr lang="en-US" dirty="0" err="1"/>
              <a:t>တွေဖြစ်ပါတယ</a:t>
            </a:r>
            <a:r>
              <a:rPr lang="en-US" dirty="0"/>
              <a:t>်</a:t>
            </a:r>
          </a:p>
          <a:p>
            <a:r>
              <a:rPr lang="en-US" dirty="0"/>
              <a:t>Scrum Framework </a:t>
            </a:r>
            <a:r>
              <a:rPr lang="en-US" dirty="0" err="1"/>
              <a:t>ကတော</a:t>
            </a:r>
            <a:r>
              <a:rPr lang="en-US" dirty="0"/>
              <a:t>့ </a:t>
            </a:r>
            <a:r>
              <a:rPr lang="en-US" dirty="0" err="1"/>
              <a:t>အသုံးအတွင်ကျယ်ဆုံး</a:t>
            </a:r>
            <a:r>
              <a:rPr lang="en-US" dirty="0"/>
              <a:t> framework </a:t>
            </a:r>
            <a:r>
              <a:rPr lang="en-US" dirty="0" err="1"/>
              <a:t>လို</a:t>
            </a:r>
            <a:r>
              <a:rPr lang="en-US" dirty="0"/>
              <a:t>့ </a:t>
            </a:r>
            <a:r>
              <a:rPr lang="en-US" dirty="0" err="1"/>
              <a:t>ပြောလို့ရပါတယ</a:t>
            </a:r>
            <a:r>
              <a:rPr lang="en-US" dirty="0"/>
              <a:t>်</a:t>
            </a:r>
          </a:p>
        </p:txBody>
      </p:sp>
    </p:spTree>
    <p:extLst>
      <p:ext uri="{BB962C8B-B14F-4D97-AF65-F5344CB8AC3E}">
        <p14:creationId xmlns:p14="http://schemas.microsoft.com/office/powerpoint/2010/main" val="3008605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72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Software refers to a set of instructions or programs that are used to perform specific tasks on a computer or other electronic device. It is a collection of computer programs, data, and other supporting documentation that is designed to perform a specific function or set of functions.</a:t>
            </a:r>
          </a:p>
          <a:p>
            <a:endParaRPr lang="en-US" dirty="0"/>
          </a:p>
        </p:txBody>
      </p:sp>
    </p:spTree>
    <p:extLst>
      <p:ext uri="{BB962C8B-B14F-4D97-AF65-F5344CB8AC3E}">
        <p14:creationId xmlns:p14="http://schemas.microsoft.com/office/powerpoint/2010/main" val="229685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a:p>
            <a:r>
              <a:rPr lang="en-US" dirty="0"/>
              <a:t>Planning </a:t>
            </a:r>
            <a:r>
              <a:rPr lang="en-US" dirty="0" err="1"/>
              <a:t>အဆင</a:t>
            </a:r>
            <a:r>
              <a:rPr lang="en-US" dirty="0"/>
              <a:t>့်</a:t>
            </a:r>
            <a:r>
              <a:rPr lang="en-US" dirty="0" err="1"/>
              <a:t>မှာ</a:t>
            </a:r>
            <a:r>
              <a:rPr lang="en-US" dirty="0"/>
              <a:t> </a:t>
            </a:r>
            <a:r>
              <a:rPr lang="en-US" dirty="0" err="1"/>
              <a:t>ကုန်ကျစရိတ</a:t>
            </a:r>
            <a:r>
              <a:rPr lang="en-US" dirty="0"/>
              <a:t>် </a:t>
            </a:r>
            <a:r>
              <a:rPr lang="en-US" dirty="0" err="1"/>
              <a:t>အစော်လောက်ဟိဖို</a:t>
            </a:r>
            <a:r>
              <a:rPr lang="en-US" dirty="0"/>
              <a:t>့</a:t>
            </a:r>
          </a:p>
          <a:p>
            <a:r>
              <a:rPr lang="en-US" dirty="0" err="1"/>
              <a:t>လူ</a:t>
            </a:r>
            <a:r>
              <a:rPr lang="en-US" dirty="0"/>
              <a:t> </a:t>
            </a:r>
            <a:r>
              <a:rPr lang="en-US" dirty="0" err="1"/>
              <a:t>အစော်နှစ်ယောက</a:t>
            </a:r>
            <a:r>
              <a:rPr lang="en-US" dirty="0"/>
              <a:t>် </a:t>
            </a:r>
            <a:r>
              <a:rPr lang="en-US" dirty="0" err="1"/>
              <a:t>သုံးရမယ</a:t>
            </a:r>
            <a:r>
              <a:rPr lang="en-US" dirty="0"/>
              <a:t>်</a:t>
            </a:r>
          </a:p>
          <a:p>
            <a:r>
              <a:rPr lang="en-US" dirty="0"/>
              <a:t>Deadline က </a:t>
            </a:r>
            <a:r>
              <a:rPr lang="en-US" dirty="0" err="1"/>
              <a:t>အစော်အချိန်လောက</a:t>
            </a:r>
            <a:r>
              <a:rPr lang="en-US" dirty="0"/>
              <a:t>် </a:t>
            </a:r>
            <a:r>
              <a:rPr lang="en-US" dirty="0" err="1"/>
              <a:t>ဖြိုက်ဖို</a:t>
            </a:r>
            <a:r>
              <a:rPr lang="en-US" dirty="0"/>
              <a:t>့</a:t>
            </a:r>
          </a:p>
          <a:p>
            <a:r>
              <a:rPr lang="en-US" dirty="0" err="1"/>
              <a:t>နောက်ပြီး</a:t>
            </a:r>
            <a:r>
              <a:rPr lang="en-US" dirty="0"/>
              <a:t> team </a:t>
            </a:r>
            <a:r>
              <a:rPr lang="en-US" dirty="0" err="1"/>
              <a:t>ကို</a:t>
            </a:r>
            <a:r>
              <a:rPr lang="en-US" dirty="0"/>
              <a:t> </a:t>
            </a:r>
            <a:r>
              <a:rPr lang="en-US" dirty="0" err="1"/>
              <a:t>အစော</a:t>
            </a:r>
            <a:r>
              <a:rPr lang="en-US" dirty="0"/>
              <a:t>် team </a:t>
            </a:r>
            <a:r>
              <a:rPr lang="en-US" dirty="0" err="1"/>
              <a:t>ကို</a:t>
            </a:r>
            <a:r>
              <a:rPr lang="en-US" dirty="0"/>
              <a:t> </a:t>
            </a:r>
            <a:r>
              <a:rPr lang="en-US" dirty="0" err="1"/>
              <a:t>သုံးဖို</a:t>
            </a:r>
            <a:r>
              <a:rPr lang="en-US" dirty="0"/>
              <a:t>့</a:t>
            </a:r>
          </a:p>
          <a:p>
            <a:r>
              <a:rPr lang="en-US" dirty="0"/>
              <a:t>Team leader က </a:t>
            </a:r>
            <a:r>
              <a:rPr lang="en-US" dirty="0" err="1"/>
              <a:t>အသူဖြိုက်ဖို</a:t>
            </a:r>
            <a:r>
              <a:rPr lang="en-US" dirty="0"/>
              <a:t>့ </a:t>
            </a:r>
            <a:r>
              <a:rPr lang="en-US" dirty="0" err="1"/>
              <a:t>စသည်ဖြင</a:t>
            </a:r>
            <a:r>
              <a:rPr lang="en-US" dirty="0"/>
              <a:t>့် plan </a:t>
            </a:r>
            <a:r>
              <a:rPr lang="en-US" dirty="0" err="1"/>
              <a:t>ဆွဲရမယ</a:t>
            </a:r>
            <a:r>
              <a:rPr lang="en-US" dirty="0"/>
              <a:t>်</a:t>
            </a:r>
          </a:p>
        </p:txBody>
      </p:sp>
    </p:spTree>
    <p:extLst>
      <p:ext uri="{BB962C8B-B14F-4D97-AF65-F5344CB8AC3E}">
        <p14:creationId xmlns:p14="http://schemas.microsoft.com/office/powerpoint/2010/main" val="67599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a:t>အေမေးခွန်းကို</a:t>
            </a:r>
            <a:r>
              <a:rPr lang="en-US" dirty="0"/>
              <a:t> </a:t>
            </a:r>
            <a:r>
              <a:rPr lang="en-US" dirty="0" err="1"/>
              <a:t>အေအဆင</a:t>
            </a:r>
            <a:r>
              <a:rPr lang="en-US" dirty="0"/>
              <a:t>့်</a:t>
            </a:r>
            <a:r>
              <a:rPr lang="en-US" dirty="0" err="1"/>
              <a:t>မှာ</a:t>
            </a:r>
            <a:r>
              <a:rPr lang="en-US" dirty="0"/>
              <a:t> </a:t>
            </a:r>
            <a:r>
              <a:rPr lang="en-US" dirty="0" err="1"/>
              <a:t>မေးဖို</a:t>
            </a:r>
            <a:r>
              <a:rPr lang="en-US" dirty="0"/>
              <a:t>့ </a:t>
            </a:r>
            <a:r>
              <a:rPr lang="en-US" dirty="0" err="1"/>
              <a:t>လိုယေ</a:t>
            </a:r>
            <a:endParaRPr lang="en-US" dirty="0"/>
          </a:p>
          <a:p>
            <a:pPr marL="139700" indent="0">
              <a:buNone/>
            </a:pPr>
            <a:r>
              <a:rPr lang="en-US" dirty="0" err="1"/>
              <a:t>အေအဆင</a:t>
            </a:r>
            <a:r>
              <a:rPr lang="en-US" dirty="0"/>
              <a:t>့်</a:t>
            </a:r>
            <a:r>
              <a:rPr lang="en-US" dirty="0" err="1"/>
              <a:t>မှာ</a:t>
            </a:r>
            <a:r>
              <a:rPr lang="en-US" dirty="0"/>
              <a:t> stakeholders , customer, developers </a:t>
            </a:r>
            <a:r>
              <a:rPr lang="en-US" dirty="0" err="1"/>
              <a:t>နဲ</a:t>
            </a:r>
            <a:r>
              <a:rPr lang="en-US" dirty="0"/>
              <a:t>့ subject matter expert (SME) </a:t>
            </a:r>
            <a:r>
              <a:rPr lang="en-US" dirty="0" err="1"/>
              <a:t>တွေရဲ</a:t>
            </a:r>
            <a:r>
              <a:rPr lang="en-US" dirty="0"/>
              <a:t>့  feedback </a:t>
            </a:r>
            <a:r>
              <a:rPr lang="en-US" dirty="0" err="1"/>
              <a:t>တိကို</a:t>
            </a:r>
            <a:r>
              <a:rPr lang="en-US" dirty="0"/>
              <a:t> </a:t>
            </a:r>
            <a:r>
              <a:rPr lang="en-US" dirty="0" err="1"/>
              <a:t>နားထောင်နာ</a:t>
            </a:r>
            <a:r>
              <a:rPr lang="en-US" dirty="0"/>
              <a:t> </a:t>
            </a:r>
            <a:r>
              <a:rPr lang="en-US" dirty="0" err="1"/>
              <a:t>လုပ်နိုင်ဖို</a:t>
            </a:r>
            <a:r>
              <a:rPr lang="en-US" dirty="0"/>
              <a:t>့ team </a:t>
            </a:r>
            <a:r>
              <a:rPr lang="en-US" dirty="0" err="1"/>
              <a:t>လိုအပ်တဲ</a:t>
            </a:r>
            <a:r>
              <a:rPr lang="en-US" dirty="0"/>
              <a:t>့ </a:t>
            </a:r>
            <a:r>
              <a:rPr lang="en-US" dirty="0" err="1"/>
              <a:t>လူအရေအတွက</a:t>
            </a:r>
            <a:r>
              <a:rPr lang="en-US" dirty="0"/>
              <a:t>် </a:t>
            </a:r>
            <a:r>
              <a:rPr lang="en-US" dirty="0" err="1"/>
              <a:t>ကြာဖို</a:t>
            </a:r>
            <a:r>
              <a:rPr lang="en-US" dirty="0"/>
              <a:t>့ </a:t>
            </a:r>
            <a:r>
              <a:rPr lang="en-US" dirty="0" err="1"/>
              <a:t>အချိန်တိကို</a:t>
            </a:r>
            <a:r>
              <a:rPr lang="en-US" dirty="0"/>
              <a:t> </a:t>
            </a:r>
            <a:r>
              <a:rPr lang="en-US" dirty="0" err="1"/>
              <a:t>တွက်လို့ရမယ</a:t>
            </a:r>
            <a:r>
              <a:rPr lang="en-US" dirty="0"/>
              <a:t>်</a:t>
            </a:r>
          </a:p>
          <a:p>
            <a:endParaRPr lang="en-US" dirty="0"/>
          </a:p>
        </p:txBody>
      </p:sp>
    </p:spTree>
    <p:extLst>
      <p:ext uri="{BB962C8B-B14F-4D97-AF65-F5344CB8AC3E}">
        <p14:creationId xmlns:p14="http://schemas.microsoft.com/office/powerpoint/2010/main" val="167087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Project </a:t>
            </a:r>
            <a:r>
              <a:rPr lang="en-US" dirty="0" err="1"/>
              <a:t>စတော့မယ</a:t>
            </a:r>
            <a:r>
              <a:rPr lang="en-US" dirty="0"/>
              <a:t>်</a:t>
            </a:r>
          </a:p>
          <a:p>
            <a:r>
              <a:rPr lang="en-US" dirty="0" err="1"/>
              <a:t>မစခင်မှာ</a:t>
            </a:r>
            <a:r>
              <a:rPr lang="en-US" dirty="0"/>
              <a:t> requirements </a:t>
            </a:r>
            <a:r>
              <a:rPr lang="en-US" dirty="0" err="1"/>
              <a:t>တွေ</a:t>
            </a:r>
            <a:r>
              <a:rPr lang="en-US" dirty="0"/>
              <a:t> </a:t>
            </a:r>
            <a:r>
              <a:rPr lang="en-US" dirty="0" err="1"/>
              <a:t>အကုန်စုံယာလား</a:t>
            </a:r>
            <a:r>
              <a:rPr lang="en-US" dirty="0"/>
              <a:t>?</a:t>
            </a:r>
          </a:p>
          <a:p>
            <a:r>
              <a:rPr lang="en-US" dirty="0" err="1"/>
              <a:t>ငါရို့က</a:t>
            </a:r>
            <a:r>
              <a:rPr lang="en-US" dirty="0"/>
              <a:t> </a:t>
            </a:r>
            <a:r>
              <a:rPr lang="en-US" dirty="0" err="1"/>
              <a:t>အစော်ကို</a:t>
            </a:r>
            <a:r>
              <a:rPr lang="en-US" dirty="0"/>
              <a:t> </a:t>
            </a:r>
            <a:r>
              <a:rPr lang="en-US" dirty="0" err="1"/>
              <a:t>လုပ်ချင်ဟာလဲ</a:t>
            </a:r>
            <a:r>
              <a:rPr lang="en-US" dirty="0"/>
              <a:t> </a:t>
            </a:r>
            <a:r>
              <a:rPr lang="en-US" dirty="0" err="1"/>
              <a:t>ဆိုတဲ</a:t>
            </a:r>
            <a:r>
              <a:rPr lang="en-US" dirty="0"/>
              <a:t>့ </a:t>
            </a:r>
            <a:r>
              <a:rPr lang="en-US" dirty="0" err="1"/>
              <a:t>မေးခွန်းကို</a:t>
            </a:r>
            <a:r>
              <a:rPr lang="en-US" dirty="0"/>
              <a:t> </a:t>
            </a:r>
            <a:r>
              <a:rPr lang="en-US" dirty="0" err="1"/>
              <a:t>ပြန်မေးဖို့လိုယေ</a:t>
            </a:r>
            <a:endParaRPr lang="en-US" dirty="0"/>
          </a:p>
          <a:p>
            <a:r>
              <a:rPr lang="en-US" dirty="0"/>
              <a:t>Software </a:t>
            </a:r>
            <a:r>
              <a:rPr lang="en-US" dirty="0" err="1"/>
              <a:t>အတွက</a:t>
            </a:r>
            <a:r>
              <a:rPr lang="en-US" dirty="0"/>
              <a:t>် </a:t>
            </a:r>
            <a:r>
              <a:rPr lang="en-US" dirty="0" err="1"/>
              <a:t>လိုအပ်ချက်နှင</a:t>
            </a:r>
            <a:r>
              <a:rPr lang="en-US" dirty="0"/>
              <a:t>့် </a:t>
            </a:r>
            <a:r>
              <a:rPr lang="en-US" dirty="0" err="1"/>
              <a:t>ကုန်ကျစရိတ</a:t>
            </a:r>
            <a:r>
              <a:rPr lang="en-US" dirty="0"/>
              <a:t>် </a:t>
            </a:r>
            <a:r>
              <a:rPr lang="en-US" dirty="0" err="1"/>
              <a:t>တကယ</a:t>
            </a:r>
            <a:r>
              <a:rPr lang="en-US" dirty="0"/>
              <a:t>့်</a:t>
            </a:r>
            <a:r>
              <a:rPr lang="en-US" dirty="0" err="1"/>
              <a:t>အစစ်က</a:t>
            </a:r>
            <a:r>
              <a:rPr lang="en-US" dirty="0"/>
              <a:t> </a:t>
            </a:r>
            <a:r>
              <a:rPr lang="en-US" dirty="0" err="1"/>
              <a:t>စီစဥထားတဲ့အတိုင်း</a:t>
            </a:r>
            <a:r>
              <a:rPr lang="en-US" dirty="0"/>
              <a:t> </a:t>
            </a:r>
            <a:r>
              <a:rPr lang="en-US" dirty="0" err="1"/>
              <a:t>မှန်ရဲ့လား</a:t>
            </a:r>
            <a:r>
              <a:rPr lang="en-US" dirty="0"/>
              <a:t> </a:t>
            </a:r>
            <a:r>
              <a:rPr lang="en-US" dirty="0" err="1"/>
              <a:t>စစ်ဆေးရယေ</a:t>
            </a:r>
            <a:endParaRPr lang="en-US" dirty="0"/>
          </a:p>
          <a:p>
            <a:r>
              <a:rPr lang="en-US" dirty="0"/>
              <a:t>Project </a:t>
            </a:r>
            <a:r>
              <a:rPr lang="en-US" dirty="0" err="1"/>
              <a:t>ရဲ</a:t>
            </a:r>
            <a:r>
              <a:rPr lang="en-US" dirty="0"/>
              <a:t>့ requirement </a:t>
            </a:r>
            <a:r>
              <a:rPr lang="en-US" dirty="0" err="1"/>
              <a:t>တွေကို</a:t>
            </a:r>
            <a:r>
              <a:rPr lang="en-US" dirty="0"/>
              <a:t> </a:t>
            </a:r>
            <a:r>
              <a:rPr lang="en-US" dirty="0" err="1"/>
              <a:t>တခါထဲ</a:t>
            </a:r>
            <a:r>
              <a:rPr lang="en-US" dirty="0"/>
              <a:t> document </a:t>
            </a:r>
            <a:r>
              <a:rPr lang="en-US" dirty="0" err="1"/>
              <a:t>ပြုလုပ်လားနိုင်ကေ</a:t>
            </a:r>
            <a:r>
              <a:rPr lang="en-US" dirty="0"/>
              <a:t> </a:t>
            </a:r>
            <a:r>
              <a:rPr lang="en-US" dirty="0" err="1"/>
              <a:t>ပိုကောင်းယေ</a:t>
            </a:r>
            <a:endParaRPr lang="en-US" dirty="0"/>
          </a:p>
          <a:p>
            <a:endParaRPr lang="en-US" dirty="0"/>
          </a:p>
        </p:txBody>
      </p:sp>
    </p:spTree>
    <p:extLst>
      <p:ext uri="{BB962C8B-B14F-4D97-AF65-F5344CB8AC3E}">
        <p14:creationId xmlns:p14="http://schemas.microsoft.com/office/powerpoint/2010/main" val="156139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SRS </a:t>
            </a:r>
            <a:r>
              <a:rPr lang="en-US" dirty="0" err="1"/>
              <a:t>ဆိုတာ</a:t>
            </a:r>
            <a:r>
              <a:rPr lang="en-US" dirty="0"/>
              <a:t> software က </a:t>
            </a:r>
            <a:r>
              <a:rPr lang="en-US" dirty="0" err="1"/>
              <a:t>ဘာလုပ်မယ်ဆိုတာ</a:t>
            </a:r>
            <a:r>
              <a:rPr lang="en-US" dirty="0"/>
              <a:t> </a:t>
            </a:r>
            <a:r>
              <a:rPr lang="en-US" dirty="0" err="1"/>
              <a:t>ရယ</a:t>
            </a:r>
            <a:r>
              <a:rPr lang="en-US" dirty="0"/>
              <a:t>် </a:t>
            </a:r>
            <a:r>
              <a:rPr lang="en-US" dirty="0" err="1"/>
              <a:t>ဘာတွေလုပ်ဖို</a:t>
            </a:r>
            <a:r>
              <a:rPr lang="en-US" dirty="0"/>
              <a:t>့ မျှ</a:t>
            </a:r>
            <a:r>
              <a:rPr lang="en-US" dirty="0" err="1"/>
              <a:t>ော်လင</a:t>
            </a:r>
            <a:r>
              <a:rPr lang="en-US" dirty="0"/>
              <a:t>့်</a:t>
            </a:r>
            <a:r>
              <a:rPr lang="en-US" dirty="0" err="1"/>
              <a:t>ထားလဲ</a:t>
            </a:r>
            <a:r>
              <a:rPr lang="en-US" dirty="0"/>
              <a:t> </a:t>
            </a:r>
            <a:r>
              <a:rPr lang="en-US" dirty="0" err="1"/>
              <a:t>ဆိုတာကို</a:t>
            </a:r>
            <a:r>
              <a:rPr lang="en-US" dirty="0"/>
              <a:t> </a:t>
            </a:r>
            <a:r>
              <a:rPr lang="en-US" dirty="0" err="1"/>
              <a:t>ဖော်ပြရတဲ</a:t>
            </a:r>
            <a:r>
              <a:rPr lang="en-US" dirty="0"/>
              <a:t>့ document </a:t>
            </a:r>
            <a:r>
              <a:rPr lang="en-US" dirty="0" err="1"/>
              <a:t>တစ်ခုဖြစ်တယ</a:t>
            </a:r>
            <a:r>
              <a:rPr lang="en-US" dirty="0"/>
              <a:t>်</a:t>
            </a:r>
          </a:p>
          <a:p>
            <a:pPr marL="139700" indent="0">
              <a:buNone/>
            </a:pPr>
            <a:r>
              <a:rPr lang="en-US" dirty="0"/>
              <a:t>SRS </a:t>
            </a:r>
            <a:r>
              <a:rPr lang="en-US" dirty="0" err="1"/>
              <a:t>ကလဲ</a:t>
            </a:r>
            <a:r>
              <a:rPr lang="en-US" dirty="0"/>
              <a:t> </a:t>
            </a:r>
            <a:r>
              <a:rPr lang="en-US" dirty="0" err="1"/>
              <a:t>အရေးကြီးတယ</a:t>
            </a:r>
            <a:r>
              <a:rPr lang="en-US" dirty="0"/>
              <a:t>်</a:t>
            </a:r>
          </a:p>
          <a:p>
            <a:pPr marL="139700" indent="0">
              <a:buNone/>
            </a:pPr>
            <a:r>
              <a:rPr lang="en-US" dirty="0"/>
              <a:t>Good SRS </a:t>
            </a:r>
            <a:r>
              <a:rPr lang="en-US" dirty="0" err="1"/>
              <a:t>ရဖို့အတွက</a:t>
            </a:r>
            <a:r>
              <a:rPr lang="en-US" dirty="0"/>
              <a:t>် </a:t>
            </a:r>
            <a:r>
              <a:rPr lang="en-US" dirty="0" err="1"/>
              <a:t>ရေးပုံ</a:t>
            </a:r>
            <a:r>
              <a:rPr lang="en-US" dirty="0"/>
              <a:t> / </a:t>
            </a:r>
            <a:r>
              <a:rPr lang="en-US" dirty="0" err="1"/>
              <a:t>ရေးနည်းတွေ</a:t>
            </a:r>
            <a:r>
              <a:rPr lang="en-US" dirty="0"/>
              <a:t> </a:t>
            </a:r>
            <a:r>
              <a:rPr lang="en-US" dirty="0" err="1"/>
              <a:t>ရှိတယ</a:t>
            </a:r>
            <a:r>
              <a:rPr lang="en-US" dirty="0"/>
              <a:t>်</a:t>
            </a:r>
          </a:p>
          <a:p>
            <a:pPr marL="139700" indent="0">
              <a:buNone/>
            </a:pPr>
            <a:r>
              <a:rPr lang="en-US" dirty="0"/>
              <a:t>SRS </a:t>
            </a:r>
            <a:r>
              <a:rPr lang="en-US" dirty="0" err="1"/>
              <a:t>ရဲ</a:t>
            </a:r>
            <a:r>
              <a:rPr lang="en-US" dirty="0"/>
              <a:t>့ </a:t>
            </a:r>
            <a:r>
              <a:rPr lang="en-US" dirty="0" err="1"/>
              <a:t>ရည်ရွယ်ချက</a:t>
            </a:r>
            <a:r>
              <a:rPr lang="en-US" dirty="0"/>
              <a:t>်</a:t>
            </a:r>
          </a:p>
          <a:p>
            <a:pPr marL="139700" indent="0">
              <a:buNone/>
            </a:pPr>
            <a:r>
              <a:rPr lang="en-US" dirty="0"/>
              <a:t>SRS </a:t>
            </a:r>
            <a:r>
              <a:rPr lang="en-US" dirty="0" err="1"/>
              <a:t>ရဲ</a:t>
            </a:r>
            <a:r>
              <a:rPr lang="en-US" dirty="0"/>
              <a:t>့ scope</a:t>
            </a:r>
          </a:p>
          <a:p>
            <a:pPr marL="139700" indent="0">
              <a:buNone/>
            </a:pPr>
            <a:r>
              <a:rPr lang="en-US" dirty="0"/>
              <a:t>SRS </a:t>
            </a:r>
            <a:r>
              <a:rPr lang="en-US" dirty="0" err="1"/>
              <a:t>ရဲ</a:t>
            </a:r>
            <a:r>
              <a:rPr lang="en-US" dirty="0"/>
              <a:t>့ overview</a:t>
            </a:r>
          </a:p>
        </p:txBody>
      </p:sp>
    </p:spTree>
    <p:extLst>
      <p:ext uri="{BB962C8B-B14F-4D97-AF65-F5344CB8AC3E}">
        <p14:creationId xmlns:p14="http://schemas.microsoft.com/office/powerpoint/2010/main" val="91042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a:t>Srs</a:t>
            </a:r>
            <a:r>
              <a:rPr lang="en-US" dirty="0"/>
              <a:t> က software system </a:t>
            </a:r>
            <a:r>
              <a:rPr lang="en-US" dirty="0" err="1"/>
              <a:t>ကို</a:t>
            </a:r>
            <a:r>
              <a:rPr lang="en-US" dirty="0"/>
              <a:t> </a:t>
            </a:r>
            <a:r>
              <a:rPr lang="en-US" dirty="0" err="1"/>
              <a:t>ဘယ်လို</a:t>
            </a:r>
            <a:r>
              <a:rPr lang="en-US" dirty="0"/>
              <a:t> develop </a:t>
            </a:r>
            <a:r>
              <a:rPr lang="en-US" dirty="0" err="1"/>
              <a:t>လုပ်သင</a:t>
            </a:r>
            <a:r>
              <a:rPr lang="en-US" dirty="0"/>
              <a:t>့်</a:t>
            </a:r>
            <a:r>
              <a:rPr lang="en-US" dirty="0" err="1"/>
              <a:t>လဲ</a:t>
            </a:r>
            <a:r>
              <a:rPr lang="en-US" dirty="0"/>
              <a:t> </a:t>
            </a:r>
            <a:r>
              <a:rPr lang="en-US" dirty="0" err="1"/>
              <a:t>ဆိုတာကို</a:t>
            </a:r>
            <a:r>
              <a:rPr lang="en-US" dirty="0"/>
              <a:t> </a:t>
            </a:r>
            <a:r>
              <a:rPr lang="en-US" dirty="0" err="1"/>
              <a:t>ဖော်ပြတယ</a:t>
            </a:r>
            <a:r>
              <a:rPr lang="en-US" dirty="0"/>
              <a:t>်</a:t>
            </a:r>
          </a:p>
          <a:p>
            <a:pPr marL="139700" indent="0">
              <a:buNone/>
            </a:pPr>
            <a:r>
              <a:rPr lang="en-US" dirty="0" err="1"/>
              <a:t>Srs</a:t>
            </a:r>
            <a:r>
              <a:rPr lang="en-US" dirty="0"/>
              <a:t> က documentation </a:t>
            </a:r>
            <a:r>
              <a:rPr lang="en-US" dirty="0" err="1"/>
              <a:t>အားလုံးအတွက</a:t>
            </a:r>
            <a:r>
              <a:rPr lang="en-US" dirty="0"/>
              <a:t>် </a:t>
            </a:r>
            <a:r>
              <a:rPr lang="en-US" dirty="0" err="1"/>
              <a:t>အရေးအကြီးဆုံးအပိုင်းကို</a:t>
            </a:r>
            <a:r>
              <a:rPr lang="en-US" dirty="0"/>
              <a:t> </a:t>
            </a:r>
            <a:r>
              <a:rPr lang="en-US" dirty="0" err="1"/>
              <a:t>ဖန်တီးထားပါတယ</a:t>
            </a:r>
            <a:r>
              <a:rPr lang="en-US" dirty="0"/>
              <a:t>်</a:t>
            </a:r>
          </a:p>
          <a:p>
            <a:pPr marL="139700" indent="0">
              <a:buNone/>
            </a:pPr>
            <a:r>
              <a:rPr lang="en-US" dirty="0" err="1"/>
              <a:t>Srs</a:t>
            </a:r>
            <a:r>
              <a:rPr lang="en-US" dirty="0"/>
              <a:t> က product </a:t>
            </a:r>
            <a:r>
              <a:rPr lang="en-US" dirty="0" err="1"/>
              <a:t>အကြောင်းကို</a:t>
            </a:r>
            <a:r>
              <a:rPr lang="en-US" dirty="0"/>
              <a:t> </a:t>
            </a:r>
            <a:r>
              <a:rPr lang="en-US" dirty="0" err="1"/>
              <a:t>နားလည်အောင</a:t>
            </a:r>
            <a:r>
              <a:rPr lang="en-US" dirty="0"/>
              <a:t>် </a:t>
            </a:r>
            <a:r>
              <a:rPr lang="en-US" dirty="0" err="1"/>
              <a:t>ကူညီပေးတယ</a:t>
            </a:r>
            <a:r>
              <a:rPr lang="en-US" dirty="0"/>
              <a:t>်</a:t>
            </a:r>
          </a:p>
          <a:p>
            <a:pPr marL="139700" indent="0">
              <a:buNone/>
            </a:pPr>
            <a:r>
              <a:rPr lang="en-US" dirty="0"/>
              <a:t>Development standard </a:t>
            </a:r>
            <a:r>
              <a:rPr lang="en-US" dirty="0" err="1"/>
              <a:t>တွေ</a:t>
            </a:r>
            <a:r>
              <a:rPr lang="en-US" dirty="0"/>
              <a:t> </a:t>
            </a:r>
            <a:r>
              <a:rPr lang="en-US" dirty="0" err="1"/>
              <a:t>မြင</a:t>
            </a:r>
            <a:r>
              <a:rPr lang="en-US" dirty="0"/>
              <a:t>့်</a:t>
            </a:r>
            <a:r>
              <a:rPr lang="en-US" dirty="0" err="1"/>
              <a:t>လာအောင်လည်း</a:t>
            </a:r>
            <a:r>
              <a:rPr lang="en-US" dirty="0"/>
              <a:t> </a:t>
            </a:r>
            <a:r>
              <a:rPr lang="en-US" dirty="0" err="1"/>
              <a:t>ကူညီပေးတယ</a:t>
            </a:r>
            <a:r>
              <a:rPr lang="en-US" dirty="0"/>
              <a:t>်</a:t>
            </a:r>
          </a:p>
          <a:p>
            <a:pPr marL="139700" indent="0">
              <a:buNone/>
            </a:pPr>
            <a:r>
              <a:rPr lang="en-US" dirty="0"/>
              <a:t>Development </a:t>
            </a:r>
            <a:r>
              <a:rPr lang="en-US" dirty="0" err="1"/>
              <a:t>တစ်ခုစီရဲ</a:t>
            </a:r>
            <a:r>
              <a:rPr lang="en-US" dirty="0"/>
              <a:t>့ risk </a:t>
            </a:r>
            <a:r>
              <a:rPr lang="en-US" dirty="0" err="1"/>
              <a:t>တွေကိုလည်း</a:t>
            </a:r>
            <a:r>
              <a:rPr lang="en-US" dirty="0"/>
              <a:t> cover </a:t>
            </a:r>
            <a:r>
              <a:rPr lang="en-US" dirty="0" err="1"/>
              <a:t>လုပ်ပေးနိင်တယ</a:t>
            </a:r>
            <a:r>
              <a:rPr lang="en-US" dirty="0"/>
              <a:t>်</a:t>
            </a:r>
          </a:p>
        </p:txBody>
      </p:sp>
    </p:spTree>
    <p:extLst>
      <p:ext uri="{BB962C8B-B14F-4D97-AF65-F5344CB8AC3E}">
        <p14:creationId xmlns:p14="http://schemas.microsoft.com/office/powerpoint/2010/main" val="372959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အဝိက</a:t>
            </a:r>
            <a:r>
              <a:rPr lang="en-US" dirty="0"/>
              <a:t> </a:t>
            </a:r>
            <a:r>
              <a:rPr lang="en-US" dirty="0" err="1"/>
              <a:t>အချက်အလက်များကို</a:t>
            </a:r>
            <a:r>
              <a:rPr lang="en-US" dirty="0"/>
              <a:t> </a:t>
            </a:r>
            <a:r>
              <a:rPr lang="en-US" dirty="0" err="1"/>
              <a:t>ဖော်ပြတာ</a:t>
            </a:r>
            <a:endParaRPr lang="en-US" dirty="0"/>
          </a:p>
          <a:p>
            <a:r>
              <a:rPr lang="en-US" dirty="0"/>
              <a:t>Project overview </a:t>
            </a:r>
            <a:r>
              <a:rPr lang="en-US" dirty="0" err="1"/>
              <a:t>တစ်ခုလုံးကို</a:t>
            </a:r>
            <a:r>
              <a:rPr lang="en-US" dirty="0"/>
              <a:t> </a:t>
            </a:r>
            <a:r>
              <a:rPr lang="en-US" dirty="0" err="1"/>
              <a:t>နားလည်လွယ်အောင</a:t>
            </a:r>
            <a:r>
              <a:rPr lang="en-US" dirty="0"/>
              <a:t>် </a:t>
            </a:r>
            <a:r>
              <a:rPr lang="en-US" dirty="0" err="1"/>
              <a:t>ရှင်းပြတာ</a:t>
            </a:r>
            <a:endParaRPr lang="en-US" dirty="0"/>
          </a:p>
        </p:txBody>
      </p:sp>
    </p:spTree>
    <p:extLst>
      <p:ext uri="{BB962C8B-B14F-4D97-AF65-F5344CB8AC3E}">
        <p14:creationId xmlns:p14="http://schemas.microsoft.com/office/powerpoint/2010/main" val="356876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F2E6-539A-AFE8-1BD6-ED2DF36C146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D1D4CA8-B7E3-7E53-3F62-DA882B8D7AD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CA2EEFB-DDAE-2199-1F7B-46859EFEF214}"/>
              </a:ext>
            </a:extLst>
          </p:cNvPr>
          <p:cNvSpPr>
            <a:spLocks noGrp="1"/>
          </p:cNvSpPr>
          <p:nvPr>
            <p:ph type="dt" sz="half" idx="10"/>
          </p:nvPr>
        </p:nvSpPr>
        <p:spPr/>
        <p:txBody>
          <a:bodyPr/>
          <a:lstStyle/>
          <a:p>
            <a:fld id="{BD88BAB8-7E4B-4DA7-A771-6CC2B2C35409}" type="datetimeFigureOut">
              <a:rPr lang="en-US" smtClean="0"/>
              <a:t>3/17/2023</a:t>
            </a:fld>
            <a:endParaRPr lang="en-US"/>
          </a:p>
        </p:txBody>
      </p:sp>
      <p:sp>
        <p:nvSpPr>
          <p:cNvPr id="5" name="Footer Placeholder 4">
            <a:extLst>
              <a:ext uri="{FF2B5EF4-FFF2-40B4-BE49-F238E27FC236}">
                <a16:creationId xmlns:a16="http://schemas.microsoft.com/office/drawing/2014/main" id="{529DF49E-8B53-868A-6606-1FA26B5EF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99BDA-7A94-2401-FF0D-35B63C90F396}"/>
              </a:ext>
            </a:extLst>
          </p:cNvPr>
          <p:cNvSpPr>
            <a:spLocks noGrp="1"/>
          </p:cNvSpPr>
          <p:nvPr>
            <p:ph type="sldNum" sz="quarter" idx="12"/>
          </p:nvPr>
        </p:nvSpPr>
        <p:spPr/>
        <p:txBody>
          <a:bodyPr/>
          <a:lstStyle/>
          <a:p>
            <a:fld id="{97ABCA39-3A4C-4D5B-A7CB-91A11BD1C77F}" type="slidenum">
              <a:rPr lang="en-US" smtClean="0"/>
              <a:t>‹#›</a:t>
            </a:fld>
            <a:endParaRPr lang="en-US"/>
          </a:p>
        </p:txBody>
      </p:sp>
    </p:spTree>
    <p:extLst>
      <p:ext uri="{BB962C8B-B14F-4D97-AF65-F5344CB8AC3E}">
        <p14:creationId xmlns:p14="http://schemas.microsoft.com/office/powerpoint/2010/main" val="103146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906554" y="868699"/>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5"/>
                </a:solidFill>
              </a:rPr>
              <a:t>Hello </a:t>
            </a:r>
            <a:r>
              <a:rPr lang="en-US" sz="5400" dirty="0">
                <a:solidFill>
                  <a:schemeClr val="accent5"/>
                </a:solidFill>
              </a:rPr>
              <a:t>guy!</a:t>
            </a:r>
            <a:endParaRPr sz="5400" dirty="0">
              <a:solidFill>
                <a:schemeClr val="accent5"/>
              </a:solidFill>
            </a:endParaRPr>
          </a:p>
        </p:txBody>
      </p:sp>
      <p:sp>
        <p:nvSpPr>
          <p:cNvPr id="214" name="Google Shape;214;p13"/>
          <p:cNvSpPr txBox="1">
            <a:spLocks noGrp="1"/>
          </p:cNvSpPr>
          <p:nvPr>
            <p:ph type="subTitle" idx="4294967295"/>
          </p:nvPr>
        </p:nvSpPr>
        <p:spPr>
          <a:xfrm>
            <a:off x="906554" y="1702176"/>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t>Nice to meet u again</a:t>
            </a:r>
          </a:p>
          <a:p>
            <a:pPr marL="0" lvl="0" indent="0" algn="ctr" rtl="0">
              <a:spcBef>
                <a:spcPts val="0"/>
              </a:spcBef>
              <a:spcAft>
                <a:spcPts val="0"/>
              </a:spcAft>
              <a:buNone/>
            </a:pPr>
            <a:r>
              <a:rPr lang="en" sz="2800" b="1" dirty="0"/>
              <a:t>I’m Myo Min Aung</a:t>
            </a: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92A1-A462-26AE-A316-157332A98EAD}"/>
              </a:ext>
            </a:extLst>
          </p:cNvPr>
          <p:cNvSpPr>
            <a:spLocks noGrp="1"/>
          </p:cNvSpPr>
          <p:nvPr>
            <p:ph type="title"/>
          </p:nvPr>
        </p:nvSpPr>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Steps to write Good SRS</a:t>
            </a:r>
          </a:p>
        </p:txBody>
      </p:sp>
      <p:sp>
        <p:nvSpPr>
          <p:cNvPr id="3" name="Slide Number Placeholder 2">
            <a:extLst>
              <a:ext uri="{FF2B5EF4-FFF2-40B4-BE49-F238E27FC236}">
                <a16:creationId xmlns:a16="http://schemas.microsoft.com/office/drawing/2014/main" id="{0D983EE3-82ED-E774-4897-AFC1528AE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10</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4" name="TextBox 3">
            <a:extLst>
              <a:ext uri="{FF2B5EF4-FFF2-40B4-BE49-F238E27FC236}">
                <a16:creationId xmlns:a16="http://schemas.microsoft.com/office/drawing/2014/main" id="{E1C3058B-A636-0691-F0D7-959A8B8ED015}"/>
              </a:ext>
            </a:extLst>
          </p:cNvPr>
          <p:cNvSpPr txBox="1"/>
          <p:nvPr/>
        </p:nvSpPr>
        <p:spPr>
          <a:xfrm>
            <a:off x="307844" y="1890369"/>
            <a:ext cx="155844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Start with outlines</a:t>
            </a:r>
          </a:p>
        </p:txBody>
      </p:sp>
      <p:sp>
        <p:nvSpPr>
          <p:cNvPr id="5" name="TextBox 4">
            <a:extLst>
              <a:ext uri="{FF2B5EF4-FFF2-40B4-BE49-F238E27FC236}">
                <a16:creationId xmlns:a16="http://schemas.microsoft.com/office/drawing/2014/main" id="{3E61F7C2-20DD-10BF-12E0-7BE87BAF1B9A}"/>
              </a:ext>
            </a:extLst>
          </p:cNvPr>
          <p:cNvSpPr txBox="1"/>
          <p:nvPr/>
        </p:nvSpPr>
        <p:spPr>
          <a:xfrm>
            <a:off x="326289" y="2376162"/>
            <a:ext cx="193193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Clarify project overview</a:t>
            </a:r>
          </a:p>
        </p:txBody>
      </p:sp>
      <p:sp>
        <p:nvSpPr>
          <p:cNvPr id="6" name="TextBox 5">
            <a:extLst>
              <a:ext uri="{FF2B5EF4-FFF2-40B4-BE49-F238E27FC236}">
                <a16:creationId xmlns:a16="http://schemas.microsoft.com/office/drawing/2014/main" id="{FC371384-BEFF-52E7-3D34-E42EB4D98191}"/>
              </a:ext>
            </a:extLst>
          </p:cNvPr>
          <p:cNvSpPr txBox="1"/>
          <p:nvPr/>
        </p:nvSpPr>
        <p:spPr>
          <a:xfrm>
            <a:off x="326289" y="2902461"/>
            <a:ext cx="273825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Understand users and project risks</a:t>
            </a:r>
          </a:p>
        </p:txBody>
      </p:sp>
      <p:sp>
        <p:nvSpPr>
          <p:cNvPr id="7" name="TextBox 6">
            <a:extLst>
              <a:ext uri="{FF2B5EF4-FFF2-40B4-BE49-F238E27FC236}">
                <a16:creationId xmlns:a16="http://schemas.microsoft.com/office/drawing/2014/main" id="{EAC61C2B-34C4-FA17-5EC2-527CBFC4ED19}"/>
              </a:ext>
            </a:extLst>
          </p:cNvPr>
          <p:cNvSpPr txBox="1"/>
          <p:nvPr/>
        </p:nvSpPr>
        <p:spPr>
          <a:xfrm>
            <a:off x="380735" y="3414055"/>
            <a:ext cx="2462534"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Detail the project requirements</a:t>
            </a:r>
          </a:p>
        </p:txBody>
      </p:sp>
      <p:sp>
        <p:nvSpPr>
          <p:cNvPr id="8" name="TextBox 7">
            <a:extLst>
              <a:ext uri="{FF2B5EF4-FFF2-40B4-BE49-F238E27FC236}">
                <a16:creationId xmlns:a16="http://schemas.microsoft.com/office/drawing/2014/main" id="{79506715-22F8-BAFE-CD49-4E4C21585481}"/>
              </a:ext>
            </a:extLst>
          </p:cNvPr>
          <p:cNvSpPr txBox="1"/>
          <p:nvPr/>
        </p:nvSpPr>
        <p:spPr>
          <a:xfrm>
            <a:off x="406009" y="3941832"/>
            <a:ext cx="157286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Get SRS approvals</a:t>
            </a:r>
          </a:p>
        </p:txBody>
      </p:sp>
      <p:grpSp>
        <p:nvGrpSpPr>
          <p:cNvPr id="9" name="Google Shape;344;p23">
            <a:extLst>
              <a:ext uri="{FF2B5EF4-FFF2-40B4-BE49-F238E27FC236}">
                <a16:creationId xmlns:a16="http://schemas.microsoft.com/office/drawing/2014/main" id="{CD5A20D5-BD1D-C0D0-15D8-2CEF1276A707}"/>
              </a:ext>
            </a:extLst>
          </p:cNvPr>
          <p:cNvGrpSpPr/>
          <p:nvPr/>
        </p:nvGrpSpPr>
        <p:grpSpPr>
          <a:xfrm>
            <a:off x="307844" y="634299"/>
            <a:ext cx="318264" cy="282756"/>
            <a:chOff x="5292575" y="3681900"/>
            <a:chExt cx="420150" cy="373275"/>
          </a:xfrm>
        </p:grpSpPr>
        <p:sp>
          <p:nvSpPr>
            <p:cNvPr id="10" name="Google Shape;345;p23">
              <a:extLst>
                <a:ext uri="{FF2B5EF4-FFF2-40B4-BE49-F238E27FC236}">
                  <a16:creationId xmlns:a16="http://schemas.microsoft.com/office/drawing/2014/main" id="{D4F60002-7915-54DE-9C95-10F83CEEA4FD}"/>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6;p23">
              <a:extLst>
                <a:ext uri="{FF2B5EF4-FFF2-40B4-BE49-F238E27FC236}">
                  <a16:creationId xmlns:a16="http://schemas.microsoft.com/office/drawing/2014/main" id="{C77287D1-8B5D-7083-D82F-A1826536E503}"/>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7;p23">
              <a:extLst>
                <a:ext uri="{FF2B5EF4-FFF2-40B4-BE49-F238E27FC236}">
                  <a16:creationId xmlns:a16="http://schemas.microsoft.com/office/drawing/2014/main" id="{750F608E-36FC-84C6-6000-64ACA3032694}"/>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8;p23">
              <a:extLst>
                <a:ext uri="{FF2B5EF4-FFF2-40B4-BE49-F238E27FC236}">
                  <a16:creationId xmlns:a16="http://schemas.microsoft.com/office/drawing/2014/main" id="{0C1D2254-DD62-32A3-5ACF-29FE29F927A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9;p23">
              <a:extLst>
                <a:ext uri="{FF2B5EF4-FFF2-40B4-BE49-F238E27FC236}">
                  <a16:creationId xmlns:a16="http://schemas.microsoft.com/office/drawing/2014/main" id="{98E8D8AD-FA39-9B05-043D-BDE4D97D16A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0;p23">
              <a:extLst>
                <a:ext uri="{FF2B5EF4-FFF2-40B4-BE49-F238E27FC236}">
                  <a16:creationId xmlns:a16="http://schemas.microsoft.com/office/drawing/2014/main" id="{5A9F8E0B-9478-4C27-7E66-EADB112BBE9A}"/>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1;p23">
              <a:extLst>
                <a:ext uri="{FF2B5EF4-FFF2-40B4-BE49-F238E27FC236}">
                  <a16:creationId xmlns:a16="http://schemas.microsoft.com/office/drawing/2014/main" id="{62EFD62B-0ADC-71E9-C4FD-9DB7534FF140}"/>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084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DCF-5736-33E5-082D-884CCDA3240F}"/>
              </a:ext>
            </a:extLst>
          </p:cNvPr>
          <p:cNvSpPr>
            <a:spLocks noGrp="1"/>
          </p:cNvSpPr>
          <p:nvPr>
            <p:ph type="title"/>
          </p:nvPr>
        </p:nvSpPr>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SRS Outlines</a:t>
            </a:r>
          </a:p>
        </p:txBody>
      </p:sp>
      <p:sp>
        <p:nvSpPr>
          <p:cNvPr id="3" name="Slide Number Placeholder 2">
            <a:extLst>
              <a:ext uri="{FF2B5EF4-FFF2-40B4-BE49-F238E27FC236}">
                <a16:creationId xmlns:a16="http://schemas.microsoft.com/office/drawing/2014/main" id="{A2BC76DF-1DC1-973C-9E12-87F5EF2AF8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11</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6" name="TextBox 5">
            <a:extLst>
              <a:ext uri="{FF2B5EF4-FFF2-40B4-BE49-F238E27FC236}">
                <a16:creationId xmlns:a16="http://schemas.microsoft.com/office/drawing/2014/main" id="{F653ECB2-DFEC-E7EC-88FF-FE6C82F28854}"/>
              </a:ext>
            </a:extLst>
          </p:cNvPr>
          <p:cNvSpPr txBox="1"/>
          <p:nvPr/>
        </p:nvSpPr>
        <p:spPr>
          <a:xfrm>
            <a:off x="203516" y="3028399"/>
            <a:ext cx="1960793"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2. Overall Description</a:t>
            </a:r>
          </a:p>
        </p:txBody>
      </p:sp>
      <p:sp>
        <p:nvSpPr>
          <p:cNvPr id="7" name="TextBox 6">
            <a:extLst>
              <a:ext uri="{FF2B5EF4-FFF2-40B4-BE49-F238E27FC236}">
                <a16:creationId xmlns:a16="http://schemas.microsoft.com/office/drawing/2014/main" id="{671C227F-78EE-A467-1796-5B07962BC42B}"/>
              </a:ext>
            </a:extLst>
          </p:cNvPr>
          <p:cNvSpPr txBox="1"/>
          <p:nvPr/>
        </p:nvSpPr>
        <p:spPr>
          <a:xfrm>
            <a:off x="3840821" y="1530088"/>
            <a:ext cx="2462534"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3. Features &amp; Requirements</a:t>
            </a:r>
          </a:p>
        </p:txBody>
      </p:sp>
      <p:sp>
        <p:nvSpPr>
          <p:cNvPr id="9" name="TextBox 8">
            <a:extLst>
              <a:ext uri="{FF2B5EF4-FFF2-40B4-BE49-F238E27FC236}">
                <a16:creationId xmlns:a16="http://schemas.microsoft.com/office/drawing/2014/main" id="{B2294F8A-1CCA-9854-9816-5381EF26038B}"/>
              </a:ext>
            </a:extLst>
          </p:cNvPr>
          <p:cNvSpPr txBox="1"/>
          <p:nvPr/>
        </p:nvSpPr>
        <p:spPr>
          <a:xfrm>
            <a:off x="203516" y="1530088"/>
            <a:ext cx="1399742"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1. Introduction</a:t>
            </a:r>
          </a:p>
        </p:txBody>
      </p:sp>
      <p:sp>
        <p:nvSpPr>
          <p:cNvPr id="10" name="TextBox 9">
            <a:extLst>
              <a:ext uri="{FF2B5EF4-FFF2-40B4-BE49-F238E27FC236}">
                <a16:creationId xmlns:a16="http://schemas.microsoft.com/office/drawing/2014/main" id="{5E44AE3D-5D24-44FC-5F7A-6D917302612D}"/>
              </a:ext>
            </a:extLst>
          </p:cNvPr>
          <p:cNvSpPr txBox="1"/>
          <p:nvPr/>
        </p:nvSpPr>
        <p:spPr>
          <a:xfrm>
            <a:off x="710779" y="1947275"/>
            <a:ext cx="2069797" cy="738664"/>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Project purpose</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Project scope</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Glossary &amp; references </a:t>
            </a:r>
          </a:p>
        </p:txBody>
      </p:sp>
      <p:sp>
        <p:nvSpPr>
          <p:cNvPr id="11" name="TextBox 10">
            <a:extLst>
              <a:ext uri="{FF2B5EF4-FFF2-40B4-BE49-F238E27FC236}">
                <a16:creationId xmlns:a16="http://schemas.microsoft.com/office/drawing/2014/main" id="{BD873D34-37D9-DD03-0D73-70789A79EC49}"/>
              </a:ext>
            </a:extLst>
          </p:cNvPr>
          <p:cNvSpPr txBox="1"/>
          <p:nvPr/>
        </p:nvSpPr>
        <p:spPr>
          <a:xfrm>
            <a:off x="710779" y="3551619"/>
            <a:ext cx="1460656" cy="738664"/>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User needs</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Assumptions</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dependencies</a:t>
            </a:r>
          </a:p>
        </p:txBody>
      </p:sp>
      <p:sp>
        <p:nvSpPr>
          <p:cNvPr id="12" name="TextBox 11">
            <a:extLst>
              <a:ext uri="{FF2B5EF4-FFF2-40B4-BE49-F238E27FC236}">
                <a16:creationId xmlns:a16="http://schemas.microsoft.com/office/drawing/2014/main" id="{08860265-CDBB-C560-6443-8BDDF55FE6F8}"/>
              </a:ext>
            </a:extLst>
          </p:cNvPr>
          <p:cNvSpPr txBox="1"/>
          <p:nvPr/>
        </p:nvSpPr>
        <p:spPr>
          <a:xfrm>
            <a:off x="4250372" y="1947275"/>
            <a:ext cx="2701381" cy="738664"/>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Functional requirements</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Non – functional requirements</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External interface requirements</a:t>
            </a:r>
          </a:p>
        </p:txBody>
      </p:sp>
      <p:pic>
        <p:nvPicPr>
          <p:cNvPr id="28" name="Picture 27">
            <a:extLst>
              <a:ext uri="{FF2B5EF4-FFF2-40B4-BE49-F238E27FC236}">
                <a16:creationId xmlns:a16="http://schemas.microsoft.com/office/drawing/2014/main" id="{421950C9-FBD4-B2F1-B9A9-5A34F8966961}"/>
              </a:ext>
            </a:extLst>
          </p:cNvPr>
          <p:cNvPicPr>
            <a:picLocks noChangeAspect="1"/>
          </p:cNvPicPr>
          <p:nvPr/>
        </p:nvPicPr>
        <p:blipFill>
          <a:blip r:embed="rId3"/>
          <a:stretch>
            <a:fillRect/>
          </a:stretch>
        </p:blipFill>
        <p:spPr>
          <a:xfrm>
            <a:off x="303016" y="584142"/>
            <a:ext cx="323116" cy="414564"/>
          </a:xfrm>
          <a:prstGeom prst="rect">
            <a:avLst/>
          </a:prstGeom>
        </p:spPr>
      </p:pic>
    </p:spTree>
    <p:extLst>
      <p:ext uri="{BB962C8B-B14F-4D97-AF65-F5344CB8AC3E}">
        <p14:creationId xmlns:p14="http://schemas.microsoft.com/office/powerpoint/2010/main" val="120523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5A5890C-9B4A-6C7C-8230-6ECC55B3FDEF}"/>
              </a:ext>
            </a:extLst>
          </p:cNvPr>
          <p:cNvSpPr txBox="1"/>
          <p:nvPr/>
        </p:nvSpPr>
        <p:spPr>
          <a:xfrm>
            <a:off x="730728" y="638106"/>
            <a:ext cx="1931939" cy="338554"/>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Clarify project </a:t>
            </a:r>
            <a:r>
              <a:rPr lang="en-US" sz="1600" dirty="0">
                <a:latin typeface="Roboto Condensed" panose="02000000000000000000" pitchFamily="2" charset="0"/>
                <a:ea typeface="Roboto Condensed" panose="02000000000000000000" pitchFamily="2" charset="0"/>
                <a:cs typeface="Roboto Condensed" panose="02000000000000000000" pitchFamily="2" charset="0"/>
              </a:rPr>
              <a:t>overview</a:t>
            </a:r>
          </a:p>
        </p:txBody>
      </p:sp>
      <p:sp>
        <p:nvSpPr>
          <p:cNvPr id="17" name="TextBox 16">
            <a:extLst>
              <a:ext uri="{FF2B5EF4-FFF2-40B4-BE49-F238E27FC236}">
                <a16:creationId xmlns:a16="http://schemas.microsoft.com/office/drawing/2014/main" id="{E7C09BA2-AD2E-18CA-A4F3-3FBF8E04717F}"/>
              </a:ext>
            </a:extLst>
          </p:cNvPr>
          <p:cNvSpPr txBox="1"/>
          <p:nvPr/>
        </p:nvSpPr>
        <p:spPr>
          <a:xfrm>
            <a:off x="915556" y="1148343"/>
            <a:ext cx="1699504"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1. Project purpose</a:t>
            </a:r>
          </a:p>
        </p:txBody>
      </p:sp>
      <p:sp>
        <p:nvSpPr>
          <p:cNvPr id="18" name="TextBox 17">
            <a:extLst>
              <a:ext uri="{FF2B5EF4-FFF2-40B4-BE49-F238E27FC236}">
                <a16:creationId xmlns:a16="http://schemas.microsoft.com/office/drawing/2014/main" id="{C7BDA14B-B232-05AF-1DF6-8EF1E3C05F2C}"/>
              </a:ext>
            </a:extLst>
          </p:cNvPr>
          <p:cNvSpPr txBox="1"/>
          <p:nvPr/>
        </p:nvSpPr>
        <p:spPr>
          <a:xfrm>
            <a:off x="1254326" y="1612886"/>
            <a:ext cx="6888424" cy="523220"/>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What is the project built for?</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Answer this question to help the readers understand the aims and objectives of the project</a:t>
            </a:r>
          </a:p>
        </p:txBody>
      </p:sp>
      <p:sp>
        <p:nvSpPr>
          <p:cNvPr id="19" name="TextBox 18">
            <a:extLst>
              <a:ext uri="{FF2B5EF4-FFF2-40B4-BE49-F238E27FC236}">
                <a16:creationId xmlns:a16="http://schemas.microsoft.com/office/drawing/2014/main" id="{6F679100-DDF4-2BF7-39F3-C88D8DFBA243}"/>
              </a:ext>
            </a:extLst>
          </p:cNvPr>
          <p:cNvSpPr txBox="1"/>
          <p:nvPr/>
        </p:nvSpPr>
        <p:spPr>
          <a:xfrm>
            <a:off x="915556" y="2436114"/>
            <a:ext cx="1524776"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2. Project scope</a:t>
            </a:r>
          </a:p>
        </p:txBody>
      </p:sp>
      <p:sp>
        <p:nvSpPr>
          <p:cNvPr id="20" name="TextBox 19">
            <a:extLst>
              <a:ext uri="{FF2B5EF4-FFF2-40B4-BE49-F238E27FC236}">
                <a16:creationId xmlns:a16="http://schemas.microsoft.com/office/drawing/2014/main" id="{F7C789FF-97A9-5BBA-ADDE-2A4E66C5F2DF}"/>
              </a:ext>
            </a:extLst>
          </p:cNvPr>
          <p:cNvSpPr txBox="1"/>
          <p:nvPr/>
        </p:nvSpPr>
        <p:spPr>
          <a:xfrm>
            <a:off x="1254326" y="2887069"/>
            <a:ext cx="4758034" cy="738664"/>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What is the business goal?</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What values does the project?</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Find the answer to these questions to make clear the project</a:t>
            </a:r>
          </a:p>
        </p:txBody>
      </p:sp>
      <p:sp>
        <p:nvSpPr>
          <p:cNvPr id="23" name="TextBox 22">
            <a:extLst>
              <a:ext uri="{FF2B5EF4-FFF2-40B4-BE49-F238E27FC236}">
                <a16:creationId xmlns:a16="http://schemas.microsoft.com/office/drawing/2014/main" id="{6ED7EEED-E57E-2E92-7DEB-A6830A65512C}"/>
              </a:ext>
            </a:extLst>
          </p:cNvPr>
          <p:cNvSpPr txBox="1"/>
          <p:nvPr/>
        </p:nvSpPr>
        <p:spPr>
          <a:xfrm>
            <a:off x="472631" y="157634"/>
            <a:ext cx="1552028"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1. Introduction</a:t>
            </a:r>
          </a:p>
        </p:txBody>
      </p:sp>
      <p:sp>
        <p:nvSpPr>
          <p:cNvPr id="24" name="TextBox 23">
            <a:extLst>
              <a:ext uri="{FF2B5EF4-FFF2-40B4-BE49-F238E27FC236}">
                <a16:creationId xmlns:a16="http://schemas.microsoft.com/office/drawing/2014/main" id="{CDA9F799-9A39-ADBA-8149-D41BDC7E7858}"/>
              </a:ext>
            </a:extLst>
          </p:cNvPr>
          <p:cNvSpPr txBox="1"/>
          <p:nvPr/>
        </p:nvSpPr>
        <p:spPr>
          <a:xfrm>
            <a:off x="915556" y="3848427"/>
            <a:ext cx="2340705"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3. Glossary and Reference</a:t>
            </a:r>
          </a:p>
        </p:txBody>
      </p:sp>
      <p:sp>
        <p:nvSpPr>
          <p:cNvPr id="25" name="TextBox 24">
            <a:extLst>
              <a:ext uri="{FF2B5EF4-FFF2-40B4-BE49-F238E27FC236}">
                <a16:creationId xmlns:a16="http://schemas.microsoft.com/office/drawing/2014/main" id="{16A7933C-649C-5754-FD6E-34D612D21D66}"/>
              </a:ext>
            </a:extLst>
          </p:cNvPr>
          <p:cNvSpPr txBox="1"/>
          <p:nvPr/>
        </p:nvSpPr>
        <p:spPr>
          <a:xfrm>
            <a:off x="1254326" y="4336074"/>
            <a:ext cx="5812810" cy="523220"/>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Explain the terms used in the document</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Show your references to readers to consolidate the transmitted information</a:t>
            </a:r>
          </a:p>
        </p:txBody>
      </p:sp>
    </p:spTree>
    <p:extLst>
      <p:ext uri="{BB962C8B-B14F-4D97-AF65-F5344CB8AC3E}">
        <p14:creationId xmlns:p14="http://schemas.microsoft.com/office/powerpoint/2010/main" val="221080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82BE2C-2D33-A35D-22A3-21ED91AC65BF}"/>
              </a:ext>
            </a:extLst>
          </p:cNvPr>
          <p:cNvSpPr txBox="1"/>
          <p:nvPr/>
        </p:nvSpPr>
        <p:spPr>
          <a:xfrm>
            <a:off x="909446" y="818904"/>
            <a:ext cx="3337773"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Here, we understand users and project risks!</a:t>
            </a:r>
          </a:p>
        </p:txBody>
      </p:sp>
      <p:sp>
        <p:nvSpPr>
          <p:cNvPr id="6" name="TextBox 5">
            <a:extLst>
              <a:ext uri="{FF2B5EF4-FFF2-40B4-BE49-F238E27FC236}">
                <a16:creationId xmlns:a16="http://schemas.microsoft.com/office/drawing/2014/main" id="{EB6773BD-E29E-4864-A543-D77D2B9560BC}"/>
              </a:ext>
            </a:extLst>
          </p:cNvPr>
          <p:cNvSpPr txBox="1"/>
          <p:nvPr/>
        </p:nvSpPr>
        <p:spPr>
          <a:xfrm>
            <a:off x="1071678" y="1313901"/>
            <a:ext cx="7051930" cy="738664"/>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All developing effort is to ensure that the project is completed and meet the user expectation</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To achieve this success you need to pay enough attention to analyze</a:t>
            </a:r>
          </a:p>
          <a:p>
            <a:pPr marL="285750" indent="-285750">
              <a:buFontTx/>
              <a:buChar char="-"/>
            </a:pPr>
            <a:endParaRPr lang="en-US" dirty="0">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7" name="TextBox 6">
            <a:extLst>
              <a:ext uri="{FF2B5EF4-FFF2-40B4-BE49-F238E27FC236}">
                <a16:creationId xmlns:a16="http://schemas.microsoft.com/office/drawing/2014/main" id="{8BCE9F93-42C0-D7BE-537F-3C477BF239D6}"/>
              </a:ext>
            </a:extLst>
          </p:cNvPr>
          <p:cNvSpPr txBox="1"/>
          <p:nvPr/>
        </p:nvSpPr>
        <p:spPr>
          <a:xfrm>
            <a:off x="347270" y="256603"/>
            <a:ext cx="2170787"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2. Overall description</a:t>
            </a:r>
          </a:p>
        </p:txBody>
      </p:sp>
      <p:sp>
        <p:nvSpPr>
          <p:cNvPr id="8" name="TextBox 7">
            <a:extLst>
              <a:ext uri="{FF2B5EF4-FFF2-40B4-BE49-F238E27FC236}">
                <a16:creationId xmlns:a16="http://schemas.microsoft.com/office/drawing/2014/main" id="{DC9174BD-E513-4C7F-6F65-70114688C302}"/>
              </a:ext>
            </a:extLst>
          </p:cNvPr>
          <p:cNvSpPr txBox="1"/>
          <p:nvPr/>
        </p:nvSpPr>
        <p:spPr>
          <a:xfrm>
            <a:off x="1330875" y="2226606"/>
            <a:ext cx="1309974"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1. User needs</a:t>
            </a:r>
          </a:p>
        </p:txBody>
      </p:sp>
      <p:sp>
        <p:nvSpPr>
          <p:cNvPr id="9" name="TextBox 8">
            <a:extLst>
              <a:ext uri="{FF2B5EF4-FFF2-40B4-BE49-F238E27FC236}">
                <a16:creationId xmlns:a16="http://schemas.microsoft.com/office/drawing/2014/main" id="{C46D3564-D21A-5E78-9CEC-B9F4D206B62A}"/>
              </a:ext>
            </a:extLst>
          </p:cNvPr>
          <p:cNvSpPr txBox="1"/>
          <p:nvPr/>
        </p:nvSpPr>
        <p:spPr>
          <a:xfrm>
            <a:off x="1613001" y="2826086"/>
            <a:ext cx="6872748" cy="738664"/>
          </a:xfrm>
          <a:prstGeom prst="rect">
            <a:avLst/>
          </a:prstGeom>
          <a:noFill/>
        </p:spPr>
        <p:txBody>
          <a:bodyPr wrap="squar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Define your software’s end user and how they use it</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Correctly understanding the user’s needs will give you a clear direction on how your software should be built</a:t>
            </a:r>
          </a:p>
        </p:txBody>
      </p:sp>
    </p:spTree>
    <p:extLst>
      <p:ext uri="{BB962C8B-B14F-4D97-AF65-F5344CB8AC3E}">
        <p14:creationId xmlns:p14="http://schemas.microsoft.com/office/powerpoint/2010/main" val="19759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7390094-8663-D331-89FD-24A879FE5502}"/>
              </a:ext>
            </a:extLst>
          </p:cNvPr>
          <p:cNvSpPr txBox="1"/>
          <p:nvPr/>
        </p:nvSpPr>
        <p:spPr>
          <a:xfrm>
            <a:off x="486696" y="454998"/>
            <a:ext cx="3339376"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2. Assumptions and Dependencies</a:t>
            </a:r>
          </a:p>
        </p:txBody>
      </p:sp>
      <p:sp>
        <p:nvSpPr>
          <p:cNvPr id="8" name="TextBox 7">
            <a:extLst>
              <a:ext uri="{FF2B5EF4-FFF2-40B4-BE49-F238E27FC236}">
                <a16:creationId xmlns:a16="http://schemas.microsoft.com/office/drawing/2014/main" id="{A4F64A3B-13D1-EE44-AFCF-73EAA02D8CC6}"/>
              </a:ext>
            </a:extLst>
          </p:cNvPr>
          <p:cNvSpPr txBox="1"/>
          <p:nvPr/>
        </p:nvSpPr>
        <p:spPr>
          <a:xfrm>
            <a:off x="808147" y="1223326"/>
            <a:ext cx="7232723" cy="738664"/>
          </a:xfrm>
          <a:prstGeom prst="rect">
            <a:avLst/>
          </a:prstGeom>
          <a:noFill/>
        </p:spPr>
        <p:txBody>
          <a:bodyPr wrap="squar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Think of assumptions and dependencies that might impact fulfilling the requirements outlined in your SRS </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Take note of external factors</a:t>
            </a:r>
          </a:p>
        </p:txBody>
      </p:sp>
      <p:sp>
        <p:nvSpPr>
          <p:cNvPr id="9" name="TextBox 8">
            <a:extLst>
              <a:ext uri="{FF2B5EF4-FFF2-40B4-BE49-F238E27FC236}">
                <a16:creationId xmlns:a16="http://schemas.microsoft.com/office/drawing/2014/main" id="{879E1615-67C7-E3FA-AF2B-410EEC066AA6}"/>
              </a:ext>
            </a:extLst>
          </p:cNvPr>
          <p:cNvSpPr txBox="1"/>
          <p:nvPr/>
        </p:nvSpPr>
        <p:spPr>
          <a:xfrm>
            <a:off x="808147" y="2432535"/>
            <a:ext cx="448872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Example : Software components reused from another project</a:t>
            </a:r>
          </a:p>
        </p:txBody>
      </p:sp>
      <p:sp>
        <p:nvSpPr>
          <p:cNvPr id="10" name="TextBox 9">
            <a:extLst>
              <a:ext uri="{FF2B5EF4-FFF2-40B4-BE49-F238E27FC236}">
                <a16:creationId xmlns:a16="http://schemas.microsoft.com/office/drawing/2014/main" id="{1FE4956A-08B2-6CD0-05BB-E441CEAE41CC}"/>
              </a:ext>
            </a:extLst>
          </p:cNvPr>
          <p:cNvSpPr txBox="1"/>
          <p:nvPr/>
        </p:nvSpPr>
        <p:spPr>
          <a:xfrm>
            <a:off x="1084006" y="3177220"/>
            <a:ext cx="5708614" cy="523220"/>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This is to prepare for any upcoming challenges in the project implementation</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Reduce the project risk failure</a:t>
            </a:r>
          </a:p>
        </p:txBody>
      </p:sp>
    </p:spTree>
    <p:extLst>
      <p:ext uri="{BB962C8B-B14F-4D97-AF65-F5344CB8AC3E}">
        <p14:creationId xmlns:p14="http://schemas.microsoft.com/office/powerpoint/2010/main" val="424084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D611C1-24B9-2E00-E83E-FFB99E9AE297}"/>
              </a:ext>
            </a:extLst>
          </p:cNvPr>
          <p:cNvSpPr txBox="1"/>
          <p:nvPr/>
        </p:nvSpPr>
        <p:spPr>
          <a:xfrm>
            <a:off x="302341" y="169607"/>
            <a:ext cx="2751074"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3. Features &amp; Requirements</a:t>
            </a:r>
          </a:p>
        </p:txBody>
      </p:sp>
      <p:sp>
        <p:nvSpPr>
          <p:cNvPr id="7" name="TextBox 6">
            <a:extLst>
              <a:ext uri="{FF2B5EF4-FFF2-40B4-BE49-F238E27FC236}">
                <a16:creationId xmlns:a16="http://schemas.microsoft.com/office/drawing/2014/main" id="{629CA8E7-9A4D-E365-783F-92DD8059A401}"/>
              </a:ext>
            </a:extLst>
          </p:cNvPr>
          <p:cNvSpPr txBox="1"/>
          <p:nvPr/>
        </p:nvSpPr>
        <p:spPr>
          <a:xfrm>
            <a:off x="966018" y="1163280"/>
            <a:ext cx="5218095" cy="338554"/>
          </a:xfrm>
          <a:prstGeom prst="rect">
            <a:avLst/>
          </a:prstGeom>
          <a:noFill/>
        </p:spPr>
        <p:txBody>
          <a:bodyPr wrap="none" rtlCol="0">
            <a:spAutoFit/>
          </a:bodyPr>
          <a:lstStyle/>
          <a:p>
            <a:r>
              <a:rPr lang="en-US" sz="1600" dirty="0">
                <a:latin typeface="Roboto Condensed" panose="02000000000000000000" pitchFamily="2" charset="0"/>
                <a:ea typeface="Roboto Condensed" panose="02000000000000000000" pitchFamily="2" charset="0"/>
                <a:cs typeface="Roboto Condensed" panose="02000000000000000000" pitchFamily="2" charset="0"/>
              </a:rPr>
              <a:t># Here, we can actually write the project requirements in detail</a:t>
            </a:r>
          </a:p>
        </p:txBody>
      </p:sp>
      <p:sp>
        <p:nvSpPr>
          <p:cNvPr id="8" name="TextBox 7">
            <a:extLst>
              <a:ext uri="{FF2B5EF4-FFF2-40B4-BE49-F238E27FC236}">
                <a16:creationId xmlns:a16="http://schemas.microsoft.com/office/drawing/2014/main" id="{602C655D-8C48-A024-8DD7-6DFC2FD906DF}"/>
              </a:ext>
            </a:extLst>
          </p:cNvPr>
          <p:cNvSpPr txBox="1"/>
          <p:nvPr/>
        </p:nvSpPr>
        <p:spPr>
          <a:xfrm>
            <a:off x="1256092" y="1851016"/>
            <a:ext cx="388920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Requirements are various but mainly divided into : </a:t>
            </a:r>
          </a:p>
        </p:txBody>
      </p:sp>
      <p:sp>
        <p:nvSpPr>
          <p:cNvPr id="9" name="TextBox 8">
            <a:extLst>
              <a:ext uri="{FF2B5EF4-FFF2-40B4-BE49-F238E27FC236}">
                <a16:creationId xmlns:a16="http://schemas.microsoft.com/office/drawing/2014/main" id="{FC120E7E-650A-B425-2954-850065DAE8EB}"/>
              </a:ext>
            </a:extLst>
          </p:cNvPr>
          <p:cNvSpPr txBox="1"/>
          <p:nvPr/>
        </p:nvSpPr>
        <p:spPr>
          <a:xfrm>
            <a:off x="1812911" y="2550053"/>
            <a:ext cx="2759089" cy="738664"/>
          </a:xfrm>
          <a:prstGeom prst="rect">
            <a:avLst/>
          </a:prstGeom>
          <a:noFill/>
        </p:spPr>
        <p:txBody>
          <a:bodyPr wrap="none" rtlCol="0">
            <a:spAutoFit/>
          </a:bodyPr>
          <a:lstStyle/>
          <a:p>
            <a:pPr marL="342900" indent="-342900">
              <a:buAutoNum type="arabicPeriod"/>
            </a:pPr>
            <a:r>
              <a:rPr lang="en-US" dirty="0">
                <a:latin typeface="Roboto Condensed" panose="02000000000000000000" pitchFamily="2" charset="0"/>
                <a:ea typeface="Roboto Condensed" panose="02000000000000000000" pitchFamily="2" charset="0"/>
                <a:cs typeface="Roboto Condensed" panose="02000000000000000000" pitchFamily="2" charset="0"/>
              </a:rPr>
              <a:t>Functional requirements</a:t>
            </a:r>
          </a:p>
          <a:p>
            <a:pPr marL="342900" indent="-342900">
              <a:buAutoNum type="arabicPeriod"/>
            </a:pPr>
            <a:r>
              <a:rPr lang="en-US" dirty="0">
                <a:latin typeface="Roboto Condensed" panose="02000000000000000000" pitchFamily="2" charset="0"/>
                <a:ea typeface="Roboto Condensed" panose="02000000000000000000" pitchFamily="2" charset="0"/>
                <a:cs typeface="Roboto Condensed" panose="02000000000000000000" pitchFamily="2" charset="0"/>
              </a:rPr>
              <a:t>Non-functional requirements</a:t>
            </a:r>
          </a:p>
          <a:p>
            <a:pPr marL="342900" indent="-342900">
              <a:buAutoNum type="arabicPeriod"/>
            </a:pPr>
            <a:r>
              <a:rPr lang="en-US" dirty="0">
                <a:latin typeface="Roboto Condensed" panose="02000000000000000000" pitchFamily="2" charset="0"/>
                <a:ea typeface="Roboto Condensed" panose="02000000000000000000" pitchFamily="2" charset="0"/>
                <a:cs typeface="Roboto Condensed" panose="02000000000000000000" pitchFamily="2" charset="0"/>
              </a:rPr>
              <a:t>External interface requirements</a:t>
            </a:r>
          </a:p>
        </p:txBody>
      </p:sp>
    </p:spTree>
    <p:extLst>
      <p:ext uri="{BB962C8B-B14F-4D97-AF65-F5344CB8AC3E}">
        <p14:creationId xmlns:p14="http://schemas.microsoft.com/office/powerpoint/2010/main" val="111445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888353-6962-DB32-402C-DC9101F16E40}"/>
              </a:ext>
            </a:extLst>
          </p:cNvPr>
          <p:cNvSpPr txBox="1"/>
          <p:nvPr/>
        </p:nvSpPr>
        <p:spPr>
          <a:xfrm>
            <a:off x="494070" y="3360596"/>
            <a:ext cx="2797561"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2. Non-Functional requirements</a:t>
            </a:r>
          </a:p>
        </p:txBody>
      </p:sp>
      <p:sp>
        <p:nvSpPr>
          <p:cNvPr id="6" name="TextBox 5">
            <a:extLst>
              <a:ext uri="{FF2B5EF4-FFF2-40B4-BE49-F238E27FC236}">
                <a16:creationId xmlns:a16="http://schemas.microsoft.com/office/drawing/2014/main" id="{E05B50B2-78E3-26F0-2804-F20C526A3AF0}"/>
              </a:ext>
            </a:extLst>
          </p:cNvPr>
          <p:cNvSpPr txBox="1"/>
          <p:nvPr/>
        </p:nvSpPr>
        <p:spPr>
          <a:xfrm>
            <a:off x="976801" y="4061155"/>
            <a:ext cx="6195927" cy="523220"/>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Include usability performance software quality, security and so on </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They can be seen as extensions that help describe how the software will perform</a:t>
            </a:r>
          </a:p>
        </p:txBody>
      </p:sp>
      <p:sp>
        <p:nvSpPr>
          <p:cNvPr id="7" name="TextBox 6">
            <a:extLst>
              <a:ext uri="{FF2B5EF4-FFF2-40B4-BE49-F238E27FC236}">
                <a16:creationId xmlns:a16="http://schemas.microsoft.com/office/drawing/2014/main" id="{8581278D-E677-7801-BFB0-A111AFD3778A}"/>
              </a:ext>
            </a:extLst>
          </p:cNvPr>
          <p:cNvSpPr txBox="1"/>
          <p:nvPr/>
        </p:nvSpPr>
        <p:spPr>
          <a:xfrm>
            <a:off x="206477" y="158779"/>
            <a:ext cx="3597460" cy="338554"/>
          </a:xfrm>
          <a:prstGeom prst="rect">
            <a:avLst/>
          </a:prstGeom>
          <a:noFill/>
        </p:spPr>
        <p:txBody>
          <a:bodyPr wrap="none" rtlCol="0">
            <a:spAutoFit/>
          </a:bodyPr>
          <a:lstStyle/>
          <a:p>
            <a:r>
              <a:rPr lang="en-US" sz="1600" dirty="0">
                <a:latin typeface="Roboto Condensed" panose="02000000000000000000" pitchFamily="2" charset="0"/>
                <a:ea typeface="Roboto Condensed" panose="02000000000000000000" pitchFamily="2" charset="0"/>
                <a:cs typeface="Roboto Condensed" panose="02000000000000000000" pitchFamily="2" charset="0"/>
              </a:rPr>
              <a:t>Let’s talk about functional requirement ……</a:t>
            </a:r>
          </a:p>
        </p:txBody>
      </p:sp>
      <p:sp>
        <p:nvSpPr>
          <p:cNvPr id="8" name="TextBox 7">
            <a:extLst>
              <a:ext uri="{FF2B5EF4-FFF2-40B4-BE49-F238E27FC236}">
                <a16:creationId xmlns:a16="http://schemas.microsoft.com/office/drawing/2014/main" id="{DC776418-F701-5DB8-7D40-B6267A25A4B0}"/>
              </a:ext>
            </a:extLst>
          </p:cNvPr>
          <p:cNvSpPr txBox="1"/>
          <p:nvPr/>
        </p:nvSpPr>
        <p:spPr>
          <a:xfrm>
            <a:off x="494070" y="1096332"/>
            <a:ext cx="2395207"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1. Functional requirements</a:t>
            </a:r>
          </a:p>
        </p:txBody>
      </p:sp>
      <p:sp>
        <p:nvSpPr>
          <p:cNvPr id="9" name="TextBox 8">
            <a:extLst>
              <a:ext uri="{FF2B5EF4-FFF2-40B4-BE49-F238E27FC236}">
                <a16:creationId xmlns:a16="http://schemas.microsoft.com/office/drawing/2014/main" id="{D17E0BA9-56F5-FDC2-F9B7-702D1B6B268B}"/>
              </a:ext>
            </a:extLst>
          </p:cNvPr>
          <p:cNvSpPr txBox="1"/>
          <p:nvPr/>
        </p:nvSpPr>
        <p:spPr>
          <a:xfrm>
            <a:off x="976801" y="1762899"/>
            <a:ext cx="6000361" cy="1169551"/>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Describe what the software will do</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Define how it will function to meet user expectations</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You should mention the acceptance criteria for these functional requirements </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to determine if a function is complete</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Performs as expected</a:t>
            </a:r>
          </a:p>
        </p:txBody>
      </p:sp>
    </p:spTree>
    <p:extLst>
      <p:ext uri="{BB962C8B-B14F-4D97-AF65-F5344CB8AC3E}">
        <p14:creationId xmlns:p14="http://schemas.microsoft.com/office/powerpoint/2010/main" val="251523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B99AB1-1DD1-B6FF-45C1-4DB4D8379AA2}"/>
              </a:ext>
            </a:extLst>
          </p:cNvPr>
          <p:cNvSpPr txBox="1"/>
          <p:nvPr/>
        </p:nvSpPr>
        <p:spPr>
          <a:xfrm>
            <a:off x="744794" y="294968"/>
            <a:ext cx="3403496"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4. External Interface Requirements</a:t>
            </a:r>
          </a:p>
        </p:txBody>
      </p:sp>
      <p:sp>
        <p:nvSpPr>
          <p:cNvPr id="5" name="TextBox 4">
            <a:extLst>
              <a:ext uri="{FF2B5EF4-FFF2-40B4-BE49-F238E27FC236}">
                <a16:creationId xmlns:a16="http://schemas.microsoft.com/office/drawing/2014/main" id="{E4D7FEC0-2EE9-9DA1-9231-ED6AACD5568D}"/>
              </a:ext>
            </a:extLst>
          </p:cNvPr>
          <p:cNvSpPr txBox="1"/>
          <p:nvPr/>
        </p:nvSpPr>
        <p:spPr>
          <a:xfrm>
            <a:off x="1224115" y="1033284"/>
            <a:ext cx="5607625" cy="523220"/>
          </a:xfrm>
          <a:prstGeom prst="rect">
            <a:avLst/>
          </a:prstGeom>
          <a:noFill/>
        </p:spPr>
        <p:txBody>
          <a:bodyPr wrap="non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Types of functional requirements</a:t>
            </a:r>
          </a:p>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Include user, software, hardware system, communication, interfaces etc.</a:t>
            </a:r>
          </a:p>
        </p:txBody>
      </p:sp>
      <p:sp>
        <p:nvSpPr>
          <p:cNvPr id="6" name="TextBox 5">
            <a:extLst>
              <a:ext uri="{FF2B5EF4-FFF2-40B4-BE49-F238E27FC236}">
                <a16:creationId xmlns:a16="http://schemas.microsoft.com/office/drawing/2014/main" id="{C8D340B5-9D13-6E23-414C-AB5EC314A919}"/>
              </a:ext>
            </a:extLst>
          </p:cNvPr>
          <p:cNvSpPr txBox="1"/>
          <p:nvPr/>
        </p:nvSpPr>
        <p:spPr>
          <a:xfrm>
            <a:off x="848032" y="2004243"/>
            <a:ext cx="183575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Get the SRS approvals :</a:t>
            </a:r>
          </a:p>
        </p:txBody>
      </p:sp>
      <p:sp>
        <p:nvSpPr>
          <p:cNvPr id="7" name="TextBox 6">
            <a:extLst>
              <a:ext uri="{FF2B5EF4-FFF2-40B4-BE49-F238E27FC236}">
                <a16:creationId xmlns:a16="http://schemas.microsoft.com/office/drawing/2014/main" id="{0333ADD8-FBAE-D0F1-9F10-EDF04C003FC9}"/>
              </a:ext>
            </a:extLst>
          </p:cNvPr>
          <p:cNvSpPr txBox="1"/>
          <p:nvPr/>
        </p:nvSpPr>
        <p:spPr>
          <a:xfrm>
            <a:off x="1714039" y="2563858"/>
            <a:ext cx="5870518" cy="738664"/>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The last thing is get the SRS approval to ensure SRS approval, objectivity and</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mutual agreements in how the software should run</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Stakeholders should be involved to approve the SRS</a:t>
            </a:r>
          </a:p>
        </p:txBody>
      </p:sp>
      <p:sp>
        <p:nvSpPr>
          <p:cNvPr id="8" name="TextBox 7">
            <a:extLst>
              <a:ext uri="{FF2B5EF4-FFF2-40B4-BE49-F238E27FC236}">
                <a16:creationId xmlns:a16="http://schemas.microsoft.com/office/drawing/2014/main" id="{646D8585-4022-7290-A7D3-93F6403C322E}"/>
              </a:ext>
            </a:extLst>
          </p:cNvPr>
          <p:cNvSpPr txBox="1"/>
          <p:nvPr/>
        </p:nvSpPr>
        <p:spPr>
          <a:xfrm>
            <a:off x="848032" y="3769804"/>
            <a:ext cx="113524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By doing this,</a:t>
            </a:r>
          </a:p>
        </p:txBody>
      </p:sp>
      <p:sp>
        <p:nvSpPr>
          <p:cNvPr id="9" name="TextBox 8">
            <a:extLst>
              <a:ext uri="{FF2B5EF4-FFF2-40B4-BE49-F238E27FC236}">
                <a16:creationId xmlns:a16="http://schemas.microsoft.com/office/drawing/2014/main" id="{7C68027B-9F8D-58A2-9789-854D408B2A02}"/>
              </a:ext>
            </a:extLst>
          </p:cNvPr>
          <p:cNvSpPr txBox="1"/>
          <p:nvPr/>
        </p:nvSpPr>
        <p:spPr>
          <a:xfrm>
            <a:off x="1288409" y="4273481"/>
            <a:ext cx="7573297" cy="307777"/>
          </a:xfrm>
          <a:prstGeom prst="rect">
            <a:avLst/>
          </a:prstGeom>
          <a:noFill/>
        </p:spPr>
        <p:txBody>
          <a:bodyPr wrap="square" rtlCol="0">
            <a:spAutoFit/>
          </a:bodyPr>
          <a:lstStyle/>
          <a:p>
            <a:pPr marL="285750" indent="-285750">
              <a:buFontTx/>
              <a:buChar char="-"/>
            </a:pPr>
            <a:r>
              <a:rPr lang="en-US" dirty="0">
                <a:latin typeface="Roboto Condensed" panose="02000000000000000000" pitchFamily="2" charset="0"/>
                <a:ea typeface="Roboto Condensed" panose="02000000000000000000" pitchFamily="2" charset="0"/>
                <a:cs typeface="Roboto Condensed" panose="02000000000000000000" pitchFamily="2" charset="0"/>
              </a:rPr>
              <a:t>You can reduce the risk of wasting time, effort and money in the future unnecessary changes.</a:t>
            </a:r>
          </a:p>
        </p:txBody>
      </p:sp>
    </p:spTree>
    <p:extLst>
      <p:ext uri="{BB962C8B-B14F-4D97-AF65-F5344CB8AC3E}">
        <p14:creationId xmlns:p14="http://schemas.microsoft.com/office/powerpoint/2010/main" val="256407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AF1640-1530-C75D-2A20-5D58B69DBFD6}"/>
              </a:ext>
            </a:extLst>
          </p:cNvPr>
          <p:cNvSpPr>
            <a:spLocks noGrp="1"/>
          </p:cNvSpPr>
          <p:nvPr>
            <p:ph type="title"/>
          </p:nvPr>
        </p:nvSpPr>
        <p:spPr>
          <a:xfrm>
            <a:off x="814275" y="392575"/>
            <a:ext cx="5258400" cy="766200"/>
          </a:xfrm>
        </p:spPr>
        <p:txBody>
          <a:bodyPr/>
          <a:lstStyle/>
          <a:p>
            <a:r>
              <a:rPr lang="en-US" dirty="0"/>
              <a:t>Design</a:t>
            </a:r>
          </a:p>
        </p:txBody>
      </p:sp>
      <p:pic>
        <p:nvPicPr>
          <p:cNvPr id="5" name="Picture 4">
            <a:extLst>
              <a:ext uri="{FF2B5EF4-FFF2-40B4-BE49-F238E27FC236}">
                <a16:creationId xmlns:a16="http://schemas.microsoft.com/office/drawing/2014/main" id="{C08B2FFF-F50D-C71B-C1F2-1CF396BDFD15}"/>
              </a:ext>
            </a:extLst>
          </p:cNvPr>
          <p:cNvPicPr>
            <a:picLocks noChangeAspect="1"/>
          </p:cNvPicPr>
          <p:nvPr/>
        </p:nvPicPr>
        <p:blipFill>
          <a:blip r:embed="rId2"/>
          <a:stretch>
            <a:fillRect/>
          </a:stretch>
        </p:blipFill>
        <p:spPr>
          <a:xfrm>
            <a:off x="431607" y="602979"/>
            <a:ext cx="345391" cy="345391"/>
          </a:xfrm>
          <a:prstGeom prst="rect">
            <a:avLst/>
          </a:prstGeom>
        </p:spPr>
      </p:pic>
      <p:pic>
        <p:nvPicPr>
          <p:cNvPr id="6" name="Picture 5">
            <a:extLst>
              <a:ext uri="{FF2B5EF4-FFF2-40B4-BE49-F238E27FC236}">
                <a16:creationId xmlns:a16="http://schemas.microsoft.com/office/drawing/2014/main" id="{FA839AE3-36AE-0524-3914-7B023518794A}"/>
              </a:ext>
            </a:extLst>
          </p:cNvPr>
          <p:cNvPicPr>
            <a:picLocks noChangeAspect="1"/>
          </p:cNvPicPr>
          <p:nvPr/>
        </p:nvPicPr>
        <p:blipFill>
          <a:blip r:embed="rId3"/>
          <a:stretch>
            <a:fillRect/>
          </a:stretch>
        </p:blipFill>
        <p:spPr>
          <a:xfrm>
            <a:off x="104703" y="630860"/>
            <a:ext cx="289627" cy="289627"/>
          </a:xfrm>
          <a:prstGeom prst="rect">
            <a:avLst/>
          </a:prstGeom>
        </p:spPr>
      </p:pic>
      <p:sp>
        <p:nvSpPr>
          <p:cNvPr id="7" name="TextBox 6">
            <a:extLst>
              <a:ext uri="{FF2B5EF4-FFF2-40B4-BE49-F238E27FC236}">
                <a16:creationId xmlns:a16="http://schemas.microsoft.com/office/drawing/2014/main" id="{4017483F-A053-9C5D-07F0-7141BD3CE7B1}"/>
              </a:ext>
            </a:extLst>
          </p:cNvPr>
          <p:cNvSpPr txBox="1"/>
          <p:nvPr/>
        </p:nvSpPr>
        <p:spPr>
          <a:xfrm>
            <a:off x="594086" y="2503983"/>
            <a:ext cx="6346609" cy="646331"/>
          </a:xfrm>
          <a:prstGeom prst="rect">
            <a:avLst/>
          </a:prstGeom>
          <a:noFill/>
        </p:spPr>
        <p:txBody>
          <a:bodyPr wrap="none" rtlCol="0">
            <a:spAutoFit/>
          </a:bodyPr>
          <a:lstStyle/>
          <a:p>
            <a:r>
              <a:rPr lang="en-US" sz="3600" dirty="0">
                <a:solidFill>
                  <a:srgbClr val="C00000"/>
                </a:solidFill>
                <a:latin typeface="Roboto Condensed" panose="02000000000000000000" pitchFamily="2" charset="0"/>
                <a:ea typeface="Roboto Condensed" panose="02000000000000000000" pitchFamily="2" charset="0"/>
                <a:cs typeface="Roboto Condensed" panose="02000000000000000000" pitchFamily="2" charset="0"/>
              </a:rPr>
              <a:t>“ How will we get what we want? ”</a:t>
            </a:r>
          </a:p>
        </p:txBody>
      </p:sp>
    </p:spTree>
    <p:extLst>
      <p:ext uri="{BB962C8B-B14F-4D97-AF65-F5344CB8AC3E}">
        <p14:creationId xmlns:p14="http://schemas.microsoft.com/office/powerpoint/2010/main" val="102876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0EF969-5D0D-8A58-84EC-BD364DE60A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19</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4" name="Title 1">
            <a:extLst>
              <a:ext uri="{FF2B5EF4-FFF2-40B4-BE49-F238E27FC236}">
                <a16:creationId xmlns:a16="http://schemas.microsoft.com/office/drawing/2014/main" id="{F650652E-5A2E-B53F-89EE-58FAB2ED1D4A}"/>
              </a:ext>
            </a:extLst>
          </p:cNvPr>
          <p:cNvSpPr>
            <a:spLocks noGrp="1"/>
          </p:cNvSpPr>
          <p:nvPr>
            <p:ph type="title"/>
          </p:nvPr>
        </p:nvSpPr>
        <p:spPr>
          <a:xfrm>
            <a:off x="814275" y="392575"/>
            <a:ext cx="5258400" cy="766200"/>
          </a:xfrm>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Design</a:t>
            </a:r>
          </a:p>
        </p:txBody>
      </p:sp>
      <p:pic>
        <p:nvPicPr>
          <p:cNvPr id="5" name="Picture 4">
            <a:extLst>
              <a:ext uri="{FF2B5EF4-FFF2-40B4-BE49-F238E27FC236}">
                <a16:creationId xmlns:a16="http://schemas.microsoft.com/office/drawing/2014/main" id="{28B9A177-0E6F-DC03-9CFA-BAB44E9291C6}"/>
              </a:ext>
            </a:extLst>
          </p:cNvPr>
          <p:cNvPicPr>
            <a:picLocks noChangeAspect="1"/>
          </p:cNvPicPr>
          <p:nvPr/>
        </p:nvPicPr>
        <p:blipFill>
          <a:blip r:embed="rId3"/>
          <a:stretch>
            <a:fillRect/>
          </a:stretch>
        </p:blipFill>
        <p:spPr>
          <a:xfrm>
            <a:off x="431607" y="602979"/>
            <a:ext cx="345391" cy="345391"/>
          </a:xfrm>
          <a:prstGeom prst="rect">
            <a:avLst/>
          </a:prstGeom>
        </p:spPr>
      </p:pic>
      <p:pic>
        <p:nvPicPr>
          <p:cNvPr id="6" name="Picture 5">
            <a:extLst>
              <a:ext uri="{FF2B5EF4-FFF2-40B4-BE49-F238E27FC236}">
                <a16:creationId xmlns:a16="http://schemas.microsoft.com/office/drawing/2014/main" id="{E42B80A4-4935-3784-1D8F-BE055942CF3E}"/>
              </a:ext>
            </a:extLst>
          </p:cNvPr>
          <p:cNvPicPr>
            <a:picLocks noChangeAspect="1"/>
          </p:cNvPicPr>
          <p:nvPr/>
        </p:nvPicPr>
        <p:blipFill>
          <a:blip r:embed="rId4"/>
          <a:stretch>
            <a:fillRect/>
          </a:stretch>
        </p:blipFill>
        <p:spPr>
          <a:xfrm>
            <a:off x="104703" y="630860"/>
            <a:ext cx="289627" cy="289627"/>
          </a:xfrm>
          <a:prstGeom prst="rect">
            <a:avLst/>
          </a:prstGeom>
        </p:spPr>
      </p:pic>
      <p:sp>
        <p:nvSpPr>
          <p:cNvPr id="7" name="TextBox 6">
            <a:extLst>
              <a:ext uri="{FF2B5EF4-FFF2-40B4-BE49-F238E27FC236}">
                <a16:creationId xmlns:a16="http://schemas.microsoft.com/office/drawing/2014/main" id="{AE7FE54C-AEB8-18A8-B62F-60C7A0324626}"/>
              </a:ext>
            </a:extLst>
          </p:cNvPr>
          <p:cNvSpPr txBox="1"/>
          <p:nvPr/>
        </p:nvSpPr>
        <p:spPr>
          <a:xfrm>
            <a:off x="545200" y="1982480"/>
            <a:ext cx="501611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At this stage, we can start designing the system or project we want</a:t>
            </a:r>
          </a:p>
        </p:txBody>
      </p:sp>
      <p:sp>
        <p:nvSpPr>
          <p:cNvPr id="8" name="TextBox 7">
            <a:extLst>
              <a:ext uri="{FF2B5EF4-FFF2-40B4-BE49-F238E27FC236}">
                <a16:creationId xmlns:a16="http://schemas.microsoft.com/office/drawing/2014/main" id="{9E7B35D0-78C9-700E-941A-55EB55900160}"/>
              </a:ext>
            </a:extLst>
          </p:cNvPr>
          <p:cNvSpPr txBox="1"/>
          <p:nvPr/>
        </p:nvSpPr>
        <p:spPr>
          <a:xfrm>
            <a:off x="545200" y="2614438"/>
            <a:ext cx="2024913"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Stakeholders will review </a:t>
            </a:r>
          </a:p>
        </p:txBody>
      </p:sp>
      <p:sp>
        <p:nvSpPr>
          <p:cNvPr id="9" name="TextBox 8">
            <a:extLst>
              <a:ext uri="{FF2B5EF4-FFF2-40B4-BE49-F238E27FC236}">
                <a16:creationId xmlns:a16="http://schemas.microsoft.com/office/drawing/2014/main" id="{1A6C3972-034F-520F-8248-533C3729BDCD}"/>
              </a:ext>
            </a:extLst>
          </p:cNvPr>
          <p:cNvSpPr txBox="1"/>
          <p:nvPr/>
        </p:nvSpPr>
        <p:spPr>
          <a:xfrm>
            <a:off x="604302" y="3324367"/>
            <a:ext cx="1276311"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Give feedback</a:t>
            </a:r>
          </a:p>
        </p:txBody>
      </p:sp>
      <p:sp>
        <p:nvSpPr>
          <p:cNvPr id="10" name="TextBox 9">
            <a:extLst>
              <a:ext uri="{FF2B5EF4-FFF2-40B4-BE49-F238E27FC236}">
                <a16:creationId xmlns:a16="http://schemas.microsoft.com/office/drawing/2014/main" id="{1ED54356-750D-EC88-45B0-1B415D6B181A}"/>
              </a:ext>
            </a:extLst>
          </p:cNvPr>
          <p:cNvSpPr txBox="1"/>
          <p:nvPr/>
        </p:nvSpPr>
        <p:spPr>
          <a:xfrm>
            <a:off x="573178" y="4001121"/>
            <a:ext cx="1438214"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It can be revised</a:t>
            </a:r>
          </a:p>
        </p:txBody>
      </p:sp>
    </p:spTree>
    <p:extLst>
      <p:ext uri="{BB962C8B-B14F-4D97-AF65-F5344CB8AC3E}">
        <p14:creationId xmlns:p14="http://schemas.microsoft.com/office/powerpoint/2010/main" val="418297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400" dirty="0">
                <a:latin typeface="Courier New" panose="02070309020205020404" pitchFamily="49" charset="0"/>
                <a:cs typeface="Courier New" panose="02070309020205020404" pitchFamily="49" charset="0"/>
              </a:rPr>
              <a:t>Software Development Lifecycle Models</a:t>
            </a:r>
            <a:endParaRPr sz="4400" dirty="0">
              <a:latin typeface="Courier New" panose="02070309020205020404" pitchFamily="49"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7E82B960-C3AD-745B-8C0D-D5DBEC87454A}"/>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20</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5" name="Title 1">
            <a:extLst>
              <a:ext uri="{FF2B5EF4-FFF2-40B4-BE49-F238E27FC236}">
                <a16:creationId xmlns:a16="http://schemas.microsoft.com/office/drawing/2014/main" id="{21717EF1-9E11-7200-3861-F6186339D95A}"/>
              </a:ext>
            </a:extLst>
          </p:cNvPr>
          <p:cNvSpPr>
            <a:spLocks noGrp="1"/>
          </p:cNvSpPr>
          <p:nvPr>
            <p:ph type="title"/>
          </p:nvPr>
        </p:nvSpPr>
        <p:spPr>
          <a:xfrm>
            <a:off x="814275" y="392575"/>
            <a:ext cx="5258400" cy="766200"/>
          </a:xfrm>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Design</a:t>
            </a:r>
          </a:p>
        </p:txBody>
      </p:sp>
      <p:pic>
        <p:nvPicPr>
          <p:cNvPr id="6" name="Picture 5">
            <a:extLst>
              <a:ext uri="{FF2B5EF4-FFF2-40B4-BE49-F238E27FC236}">
                <a16:creationId xmlns:a16="http://schemas.microsoft.com/office/drawing/2014/main" id="{91E71C7E-4863-2C32-7E00-5546C49361A3}"/>
              </a:ext>
            </a:extLst>
          </p:cNvPr>
          <p:cNvPicPr>
            <a:picLocks noChangeAspect="1"/>
          </p:cNvPicPr>
          <p:nvPr/>
        </p:nvPicPr>
        <p:blipFill>
          <a:blip r:embed="rId3"/>
          <a:stretch>
            <a:fillRect/>
          </a:stretch>
        </p:blipFill>
        <p:spPr>
          <a:xfrm>
            <a:off x="431607" y="602979"/>
            <a:ext cx="345391" cy="345391"/>
          </a:xfrm>
          <a:prstGeom prst="rect">
            <a:avLst/>
          </a:prstGeom>
        </p:spPr>
      </p:pic>
      <p:pic>
        <p:nvPicPr>
          <p:cNvPr id="7" name="Picture 6">
            <a:extLst>
              <a:ext uri="{FF2B5EF4-FFF2-40B4-BE49-F238E27FC236}">
                <a16:creationId xmlns:a16="http://schemas.microsoft.com/office/drawing/2014/main" id="{E1A72C79-9CCC-1F3A-8212-A73FA25FC71B}"/>
              </a:ext>
            </a:extLst>
          </p:cNvPr>
          <p:cNvPicPr>
            <a:picLocks noChangeAspect="1"/>
          </p:cNvPicPr>
          <p:nvPr/>
        </p:nvPicPr>
        <p:blipFill>
          <a:blip r:embed="rId4"/>
          <a:stretch>
            <a:fillRect/>
          </a:stretch>
        </p:blipFill>
        <p:spPr>
          <a:xfrm>
            <a:off x="104703" y="630860"/>
            <a:ext cx="289627" cy="289627"/>
          </a:xfrm>
          <a:prstGeom prst="rect">
            <a:avLst/>
          </a:prstGeom>
        </p:spPr>
      </p:pic>
      <p:sp>
        <p:nvSpPr>
          <p:cNvPr id="12" name="TextBox 11">
            <a:extLst>
              <a:ext uri="{FF2B5EF4-FFF2-40B4-BE49-F238E27FC236}">
                <a16:creationId xmlns:a16="http://schemas.microsoft.com/office/drawing/2014/main" id="{078476E3-A238-9238-9B0C-2F379C861490}"/>
              </a:ext>
            </a:extLst>
          </p:cNvPr>
          <p:cNvSpPr txBox="1"/>
          <p:nvPr/>
        </p:nvSpPr>
        <p:spPr>
          <a:xfrm>
            <a:off x="431607" y="1980749"/>
            <a:ext cx="638187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If the stakeholders are not involved at this stage, it is difficult for a project to succeed </a:t>
            </a:r>
          </a:p>
        </p:txBody>
      </p:sp>
      <p:sp>
        <p:nvSpPr>
          <p:cNvPr id="13" name="TextBox 12">
            <a:extLst>
              <a:ext uri="{FF2B5EF4-FFF2-40B4-BE49-F238E27FC236}">
                <a16:creationId xmlns:a16="http://schemas.microsoft.com/office/drawing/2014/main" id="{672D0484-F2DA-6FD0-A920-E2C0E95A9745}"/>
              </a:ext>
            </a:extLst>
          </p:cNvPr>
          <p:cNvSpPr txBox="1"/>
          <p:nvPr/>
        </p:nvSpPr>
        <p:spPr>
          <a:xfrm>
            <a:off x="431607" y="2726177"/>
            <a:ext cx="6652783"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It must be noted that due to overrun, the costs at this stage are high and failure may occur</a:t>
            </a:r>
          </a:p>
        </p:txBody>
      </p:sp>
      <p:sp>
        <p:nvSpPr>
          <p:cNvPr id="14" name="TextBox 13">
            <a:extLst>
              <a:ext uri="{FF2B5EF4-FFF2-40B4-BE49-F238E27FC236}">
                <a16:creationId xmlns:a16="http://schemas.microsoft.com/office/drawing/2014/main" id="{0797727F-270E-420C-579C-9EE6847647D5}"/>
              </a:ext>
            </a:extLst>
          </p:cNvPr>
          <p:cNvSpPr txBox="1"/>
          <p:nvPr/>
        </p:nvSpPr>
        <p:spPr>
          <a:xfrm>
            <a:off x="420863" y="3367852"/>
            <a:ext cx="7276351" cy="523220"/>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Because we want the best at this stage, iterative fixes and adding new features can take more time</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and increase costs </a:t>
            </a:r>
          </a:p>
        </p:txBody>
      </p:sp>
      <p:sp>
        <p:nvSpPr>
          <p:cNvPr id="15" name="TextBox 14">
            <a:extLst>
              <a:ext uri="{FF2B5EF4-FFF2-40B4-BE49-F238E27FC236}">
                <a16:creationId xmlns:a16="http://schemas.microsoft.com/office/drawing/2014/main" id="{3BB36340-30F1-5D7F-B04B-2E9455A477A7}"/>
              </a:ext>
            </a:extLst>
          </p:cNvPr>
          <p:cNvSpPr txBox="1"/>
          <p:nvPr/>
        </p:nvSpPr>
        <p:spPr>
          <a:xfrm>
            <a:off x="431607" y="4224970"/>
            <a:ext cx="378821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You have to adjust the budget and product quality</a:t>
            </a:r>
          </a:p>
        </p:txBody>
      </p:sp>
    </p:spTree>
    <p:extLst>
      <p:ext uri="{BB962C8B-B14F-4D97-AF65-F5344CB8AC3E}">
        <p14:creationId xmlns:p14="http://schemas.microsoft.com/office/powerpoint/2010/main" val="3377720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A5FF1C-4CDD-C363-D41F-15845B63FD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21</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graphicFrame>
        <p:nvGraphicFramePr>
          <p:cNvPr id="4" name="Table 4">
            <a:extLst>
              <a:ext uri="{FF2B5EF4-FFF2-40B4-BE49-F238E27FC236}">
                <a16:creationId xmlns:a16="http://schemas.microsoft.com/office/drawing/2014/main" id="{A4C3FEA0-118E-E9D7-A9C3-F6C2492634B2}"/>
              </a:ext>
            </a:extLst>
          </p:cNvPr>
          <p:cNvGraphicFramePr>
            <a:graphicFrameLocks noGrp="1"/>
          </p:cNvGraphicFramePr>
          <p:nvPr>
            <p:extLst>
              <p:ext uri="{D42A27DB-BD31-4B8C-83A1-F6EECF244321}">
                <p14:modId xmlns:p14="http://schemas.microsoft.com/office/powerpoint/2010/main" val="2473934508"/>
              </p:ext>
            </p:extLst>
          </p:nvPr>
        </p:nvGraphicFramePr>
        <p:xfrm>
          <a:off x="1678575" y="1521788"/>
          <a:ext cx="5568000" cy="1483360"/>
        </p:xfrm>
        <a:graphic>
          <a:graphicData uri="http://schemas.openxmlformats.org/drawingml/2006/table">
            <a:tbl>
              <a:tblPr firstRow="1" bandRow="1">
                <a:tableStyleId>{E27665BA-8202-44FC-AD62-C9F0E3EA811A}</a:tableStyleId>
              </a:tblPr>
              <a:tblGrid>
                <a:gridCol w="1856000">
                  <a:extLst>
                    <a:ext uri="{9D8B030D-6E8A-4147-A177-3AD203B41FA5}">
                      <a16:colId xmlns:a16="http://schemas.microsoft.com/office/drawing/2014/main" val="3248272918"/>
                    </a:ext>
                  </a:extLst>
                </a:gridCol>
                <a:gridCol w="1856000">
                  <a:extLst>
                    <a:ext uri="{9D8B030D-6E8A-4147-A177-3AD203B41FA5}">
                      <a16:colId xmlns:a16="http://schemas.microsoft.com/office/drawing/2014/main" val="533262007"/>
                    </a:ext>
                  </a:extLst>
                </a:gridCol>
                <a:gridCol w="1856000">
                  <a:extLst>
                    <a:ext uri="{9D8B030D-6E8A-4147-A177-3AD203B41FA5}">
                      <a16:colId xmlns:a16="http://schemas.microsoft.com/office/drawing/2014/main" val="1947361893"/>
                    </a:ext>
                  </a:extLst>
                </a:gridCol>
              </a:tblGrid>
              <a:tr h="370840">
                <a:tc>
                  <a:txBody>
                    <a:bodyPr/>
                    <a:lstStyle/>
                    <a:p>
                      <a:r>
                        <a:rPr lang="en-US" dirty="0" err="1"/>
                        <a:t>Javascript</a:t>
                      </a:r>
                      <a:endParaRPr lang="en-US" dirty="0"/>
                    </a:p>
                  </a:txBody>
                  <a:tcPr/>
                </a:tc>
                <a:tc>
                  <a:txBody>
                    <a:bodyPr/>
                    <a:lstStyle/>
                    <a:p>
                      <a:r>
                        <a:rPr lang="en-US" dirty="0"/>
                        <a:t>Node.js</a:t>
                      </a:r>
                    </a:p>
                  </a:txBody>
                  <a:tcPr/>
                </a:tc>
                <a:tc>
                  <a:txBody>
                    <a:bodyPr/>
                    <a:lstStyle/>
                    <a:p>
                      <a:r>
                        <a:rPr lang="en-US" dirty="0" err="1"/>
                        <a:t>MangoDB</a:t>
                      </a:r>
                      <a:endParaRPr lang="en-US" dirty="0"/>
                    </a:p>
                  </a:txBody>
                  <a:tcPr/>
                </a:tc>
                <a:extLst>
                  <a:ext uri="{0D108BD9-81ED-4DB2-BD59-A6C34878D82A}">
                    <a16:rowId xmlns:a16="http://schemas.microsoft.com/office/drawing/2014/main" val="622748825"/>
                  </a:ext>
                </a:extLst>
              </a:tr>
              <a:tr h="370840">
                <a:tc>
                  <a:txBody>
                    <a:bodyPr/>
                    <a:lstStyle/>
                    <a:p>
                      <a:r>
                        <a:rPr lang="en-US" dirty="0"/>
                        <a:t>Java</a:t>
                      </a:r>
                    </a:p>
                  </a:txBody>
                  <a:tcPr/>
                </a:tc>
                <a:tc>
                  <a:txBody>
                    <a:bodyPr/>
                    <a:lstStyle/>
                    <a:p>
                      <a:r>
                        <a:rPr lang="en-US" dirty="0"/>
                        <a:t>Tomcat</a:t>
                      </a:r>
                    </a:p>
                  </a:txBody>
                  <a:tcPr/>
                </a:tc>
                <a:tc>
                  <a:txBody>
                    <a:bodyPr/>
                    <a:lstStyle/>
                    <a:p>
                      <a:r>
                        <a:rPr lang="en-US" dirty="0" err="1"/>
                        <a:t>MySql</a:t>
                      </a:r>
                      <a:endParaRPr lang="en-US" dirty="0"/>
                    </a:p>
                  </a:txBody>
                  <a:tcPr/>
                </a:tc>
                <a:extLst>
                  <a:ext uri="{0D108BD9-81ED-4DB2-BD59-A6C34878D82A}">
                    <a16:rowId xmlns:a16="http://schemas.microsoft.com/office/drawing/2014/main" val="3470861809"/>
                  </a:ext>
                </a:extLst>
              </a:tr>
              <a:tr h="370840">
                <a:tc>
                  <a:txBody>
                    <a:bodyPr/>
                    <a:lstStyle/>
                    <a:p>
                      <a:r>
                        <a:rPr lang="en-US" dirty="0"/>
                        <a:t>C# / C++</a:t>
                      </a:r>
                    </a:p>
                  </a:txBody>
                  <a:tcPr/>
                </a:tc>
                <a:tc>
                  <a:txBody>
                    <a:bodyPr/>
                    <a:lstStyle/>
                    <a:p>
                      <a:r>
                        <a:rPr lang="en-US" dirty="0"/>
                        <a:t>llS7</a:t>
                      </a:r>
                    </a:p>
                  </a:txBody>
                  <a:tcPr/>
                </a:tc>
                <a:tc>
                  <a:txBody>
                    <a:bodyPr/>
                    <a:lstStyle/>
                    <a:p>
                      <a:r>
                        <a:rPr lang="en-US" dirty="0"/>
                        <a:t>Microsoft SQL Sever</a:t>
                      </a:r>
                    </a:p>
                  </a:txBody>
                  <a:tcPr/>
                </a:tc>
                <a:extLst>
                  <a:ext uri="{0D108BD9-81ED-4DB2-BD59-A6C34878D82A}">
                    <a16:rowId xmlns:a16="http://schemas.microsoft.com/office/drawing/2014/main" val="851869991"/>
                  </a:ext>
                </a:extLst>
              </a:tr>
              <a:tr h="370840">
                <a:tc>
                  <a:txBody>
                    <a:bodyPr/>
                    <a:lstStyle/>
                    <a:p>
                      <a:r>
                        <a:rPr lang="en-US" dirty="0"/>
                        <a:t>PHP</a:t>
                      </a:r>
                    </a:p>
                  </a:txBody>
                  <a:tcPr/>
                </a:tc>
                <a:tc>
                  <a:txBody>
                    <a:bodyPr/>
                    <a:lstStyle/>
                    <a:p>
                      <a:r>
                        <a:rPr lang="en-US" dirty="0"/>
                        <a:t>Apache</a:t>
                      </a:r>
                    </a:p>
                  </a:txBody>
                  <a:tcPr/>
                </a:tc>
                <a:tc>
                  <a:txBody>
                    <a:bodyPr/>
                    <a:lstStyle/>
                    <a:p>
                      <a:r>
                        <a:rPr lang="en-US" dirty="0" err="1"/>
                        <a:t>Mysql</a:t>
                      </a:r>
                      <a:endParaRPr lang="en-US" dirty="0"/>
                    </a:p>
                  </a:txBody>
                  <a:tcPr/>
                </a:tc>
                <a:extLst>
                  <a:ext uri="{0D108BD9-81ED-4DB2-BD59-A6C34878D82A}">
                    <a16:rowId xmlns:a16="http://schemas.microsoft.com/office/drawing/2014/main" val="2008953409"/>
                  </a:ext>
                </a:extLst>
              </a:tr>
            </a:tbl>
          </a:graphicData>
        </a:graphic>
      </p:graphicFrame>
      <p:sp>
        <p:nvSpPr>
          <p:cNvPr id="5" name="TextBox 4">
            <a:extLst>
              <a:ext uri="{FF2B5EF4-FFF2-40B4-BE49-F238E27FC236}">
                <a16:creationId xmlns:a16="http://schemas.microsoft.com/office/drawing/2014/main" id="{A393B8DC-CCAB-A888-2747-B9E254FB3505}"/>
              </a:ext>
            </a:extLst>
          </p:cNvPr>
          <p:cNvSpPr txBox="1"/>
          <p:nvPr/>
        </p:nvSpPr>
        <p:spPr>
          <a:xfrm>
            <a:off x="335833" y="904511"/>
            <a:ext cx="1901483"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 Choose Framework</a:t>
            </a:r>
          </a:p>
        </p:txBody>
      </p:sp>
      <p:sp>
        <p:nvSpPr>
          <p:cNvPr id="6" name="TextBox 5">
            <a:extLst>
              <a:ext uri="{FF2B5EF4-FFF2-40B4-BE49-F238E27FC236}">
                <a16:creationId xmlns:a16="http://schemas.microsoft.com/office/drawing/2014/main" id="{CD1C18DA-21A8-DAB5-D823-A2A5DA23FDC1}"/>
              </a:ext>
            </a:extLst>
          </p:cNvPr>
          <p:cNvSpPr txBox="1"/>
          <p:nvPr/>
        </p:nvSpPr>
        <p:spPr>
          <a:xfrm>
            <a:off x="707025" y="3336693"/>
            <a:ext cx="1811714"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System Server Design</a:t>
            </a:r>
          </a:p>
        </p:txBody>
      </p:sp>
      <p:sp>
        <p:nvSpPr>
          <p:cNvPr id="7" name="TextBox 6">
            <a:extLst>
              <a:ext uri="{FF2B5EF4-FFF2-40B4-BE49-F238E27FC236}">
                <a16:creationId xmlns:a16="http://schemas.microsoft.com/office/drawing/2014/main" id="{39F9AA3C-C796-C722-C002-46B3C40D0A97}"/>
              </a:ext>
            </a:extLst>
          </p:cNvPr>
          <p:cNvSpPr txBox="1"/>
          <p:nvPr/>
        </p:nvSpPr>
        <p:spPr>
          <a:xfrm>
            <a:off x="707025" y="3765199"/>
            <a:ext cx="1901483"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Database relationships</a:t>
            </a:r>
          </a:p>
        </p:txBody>
      </p:sp>
      <p:sp>
        <p:nvSpPr>
          <p:cNvPr id="9" name="TextBox 8">
            <a:extLst>
              <a:ext uri="{FF2B5EF4-FFF2-40B4-BE49-F238E27FC236}">
                <a16:creationId xmlns:a16="http://schemas.microsoft.com/office/drawing/2014/main" id="{FD96DED9-7EDB-2074-1A3C-B4EEAA1FD4FD}"/>
              </a:ext>
            </a:extLst>
          </p:cNvPr>
          <p:cNvSpPr txBox="1"/>
          <p:nvPr/>
        </p:nvSpPr>
        <p:spPr>
          <a:xfrm>
            <a:off x="707025" y="4193705"/>
            <a:ext cx="242406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Architecture of the application</a:t>
            </a:r>
          </a:p>
        </p:txBody>
      </p:sp>
      <p:sp>
        <p:nvSpPr>
          <p:cNvPr id="11" name="TextBox 10">
            <a:extLst>
              <a:ext uri="{FF2B5EF4-FFF2-40B4-BE49-F238E27FC236}">
                <a16:creationId xmlns:a16="http://schemas.microsoft.com/office/drawing/2014/main" id="{EDB14601-16A2-C4F0-1505-0B000D2B24CD}"/>
              </a:ext>
            </a:extLst>
          </p:cNvPr>
          <p:cNvSpPr txBox="1"/>
          <p:nvPr/>
        </p:nvSpPr>
        <p:spPr>
          <a:xfrm>
            <a:off x="707025" y="4610273"/>
            <a:ext cx="286488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Mobile aspects &amp; supported browser</a:t>
            </a:r>
          </a:p>
        </p:txBody>
      </p:sp>
    </p:spTree>
    <p:extLst>
      <p:ext uri="{BB962C8B-B14F-4D97-AF65-F5344CB8AC3E}">
        <p14:creationId xmlns:p14="http://schemas.microsoft.com/office/powerpoint/2010/main" val="73684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4E868FA-BAB1-C7E3-37A7-848A20C4578A}"/>
              </a:ext>
            </a:extLst>
          </p:cNvPr>
          <p:cNvSpPr>
            <a:spLocks noGrp="1"/>
          </p:cNvSpPr>
          <p:nvPr>
            <p:ph type="title"/>
          </p:nvPr>
        </p:nvSpPr>
        <p:spPr>
          <a:xfrm>
            <a:off x="814275" y="392575"/>
            <a:ext cx="5258400" cy="766200"/>
          </a:xfrm>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Implementation</a:t>
            </a:r>
          </a:p>
        </p:txBody>
      </p:sp>
      <p:pic>
        <p:nvPicPr>
          <p:cNvPr id="20" name="Picture 19">
            <a:extLst>
              <a:ext uri="{FF2B5EF4-FFF2-40B4-BE49-F238E27FC236}">
                <a16:creationId xmlns:a16="http://schemas.microsoft.com/office/drawing/2014/main" id="{E501C272-F2D5-A4DB-4E17-4A9A8EA0F5C0}"/>
              </a:ext>
            </a:extLst>
          </p:cNvPr>
          <p:cNvPicPr>
            <a:picLocks noChangeAspect="1"/>
          </p:cNvPicPr>
          <p:nvPr/>
        </p:nvPicPr>
        <p:blipFill>
          <a:blip r:embed="rId3"/>
          <a:stretch>
            <a:fillRect/>
          </a:stretch>
        </p:blipFill>
        <p:spPr>
          <a:xfrm>
            <a:off x="467085" y="581607"/>
            <a:ext cx="373990" cy="373990"/>
          </a:xfrm>
          <a:prstGeom prst="rect">
            <a:avLst/>
          </a:prstGeom>
        </p:spPr>
      </p:pic>
      <p:pic>
        <p:nvPicPr>
          <p:cNvPr id="32" name="Picture 31">
            <a:extLst>
              <a:ext uri="{FF2B5EF4-FFF2-40B4-BE49-F238E27FC236}">
                <a16:creationId xmlns:a16="http://schemas.microsoft.com/office/drawing/2014/main" id="{BD0146C6-8865-B78E-6E7E-EE9DC4C09F01}"/>
              </a:ext>
            </a:extLst>
          </p:cNvPr>
          <p:cNvPicPr>
            <a:picLocks noChangeAspect="1"/>
          </p:cNvPicPr>
          <p:nvPr/>
        </p:nvPicPr>
        <p:blipFill>
          <a:blip r:embed="rId4"/>
          <a:stretch>
            <a:fillRect/>
          </a:stretch>
        </p:blipFill>
        <p:spPr>
          <a:xfrm>
            <a:off x="139455" y="622298"/>
            <a:ext cx="292608" cy="292608"/>
          </a:xfrm>
          <a:prstGeom prst="rect">
            <a:avLst/>
          </a:prstGeom>
        </p:spPr>
      </p:pic>
      <p:sp>
        <p:nvSpPr>
          <p:cNvPr id="33" name="TextBox 32">
            <a:extLst>
              <a:ext uri="{FF2B5EF4-FFF2-40B4-BE49-F238E27FC236}">
                <a16:creationId xmlns:a16="http://schemas.microsoft.com/office/drawing/2014/main" id="{6ABF7BF8-5F12-88D0-7DBA-7116ECBB015B}"/>
              </a:ext>
            </a:extLst>
          </p:cNvPr>
          <p:cNvSpPr txBox="1"/>
          <p:nvPr/>
        </p:nvSpPr>
        <p:spPr>
          <a:xfrm>
            <a:off x="654080" y="1542004"/>
            <a:ext cx="5894562" cy="646331"/>
          </a:xfrm>
          <a:prstGeom prst="rect">
            <a:avLst/>
          </a:prstGeom>
          <a:noFill/>
        </p:spPr>
        <p:txBody>
          <a:bodyPr wrap="none" rtlCol="0">
            <a:spAutoFit/>
          </a:bodyPr>
          <a:lstStyle/>
          <a:p>
            <a:r>
              <a:rPr lang="en-US" sz="3600" dirty="0">
                <a:solidFill>
                  <a:srgbClr val="C00000"/>
                </a:solidFill>
                <a:latin typeface="Roboto Condensed" panose="02000000000000000000" pitchFamily="2" charset="0"/>
                <a:ea typeface="Roboto Condensed" panose="02000000000000000000" pitchFamily="2" charset="0"/>
                <a:cs typeface="Roboto Condensed" panose="02000000000000000000" pitchFamily="2" charset="0"/>
              </a:rPr>
              <a:t>“ Let’s create what we want … ”</a:t>
            </a:r>
          </a:p>
        </p:txBody>
      </p:sp>
      <p:sp>
        <p:nvSpPr>
          <p:cNvPr id="35" name="TextBox 34">
            <a:extLst>
              <a:ext uri="{FF2B5EF4-FFF2-40B4-BE49-F238E27FC236}">
                <a16:creationId xmlns:a16="http://schemas.microsoft.com/office/drawing/2014/main" id="{BEE66316-F571-77AB-3F85-F807ABC7DFA8}"/>
              </a:ext>
            </a:extLst>
          </p:cNvPr>
          <p:cNvSpPr txBox="1"/>
          <p:nvPr/>
        </p:nvSpPr>
        <p:spPr>
          <a:xfrm>
            <a:off x="467085" y="2543214"/>
            <a:ext cx="233269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Real development has started </a:t>
            </a:r>
          </a:p>
        </p:txBody>
      </p:sp>
      <p:sp>
        <p:nvSpPr>
          <p:cNvPr id="36" name="TextBox 35">
            <a:extLst>
              <a:ext uri="{FF2B5EF4-FFF2-40B4-BE49-F238E27FC236}">
                <a16:creationId xmlns:a16="http://schemas.microsoft.com/office/drawing/2014/main" id="{FA61BE1E-D801-5DF4-9773-B87FACE4703E}"/>
              </a:ext>
            </a:extLst>
          </p:cNvPr>
          <p:cNvSpPr txBox="1"/>
          <p:nvPr/>
        </p:nvSpPr>
        <p:spPr>
          <a:xfrm>
            <a:off x="475113" y="3049708"/>
            <a:ext cx="638668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Developer need to follow the design &amp; plans that have been carried out on the front side</a:t>
            </a:r>
          </a:p>
        </p:txBody>
      </p:sp>
      <p:sp>
        <p:nvSpPr>
          <p:cNvPr id="37" name="TextBox 36">
            <a:extLst>
              <a:ext uri="{FF2B5EF4-FFF2-40B4-BE49-F238E27FC236}">
                <a16:creationId xmlns:a16="http://schemas.microsoft.com/office/drawing/2014/main" id="{157F89E2-FF14-BCCF-5E76-6415452BD812}"/>
              </a:ext>
            </a:extLst>
          </p:cNvPr>
          <p:cNvSpPr txBox="1"/>
          <p:nvPr/>
        </p:nvSpPr>
        <p:spPr>
          <a:xfrm>
            <a:off x="475113" y="3558475"/>
            <a:ext cx="673133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Every developer should follow the code style guide line specified for the respective language</a:t>
            </a:r>
          </a:p>
        </p:txBody>
      </p:sp>
      <p:sp>
        <p:nvSpPr>
          <p:cNvPr id="38" name="TextBox 37">
            <a:extLst>
              <a:ext uri="{FF2B5EF4-FFF2-40B4-BE49-F238E27FC236}">
                <a16:creationId xmlns:a16="http://schemas.microsoft.com/office/drawing/2014/main" id="{5F231A39-2504-792E-0D06-24C509218EF1}"/>
              </a:ext>
            </a:extLst>
          </p:cNvPr>
          <p:cNvSpPr txBox="1"/>
          <p:nvPr/>
        </p:nvSpPr>
        <p:spPr>
          <a:xfrm>
            <a:off x="478466" y="4067242"/>
            <a:ext cx="4642618"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For developer, the code style guide line is important and board </a:t>
            </a:r>
          </a:p>
        </p:txBody>
      </p:sp>
      <p:sp>
        <p:nvSpPr>
          <p:cNvPr id="40" name="TextBox 39">
            <a:extLst>
              <a:ext uri="{FF2B5EF4-FFF2-40B4-BE49-F238E27FC236}">
                <a16:creationId xmlns:a16="http://schemas.microsoft.com/office/drawing/2014/main" id="{6644CD96-69AF-9039-0A5F-1AA48D2A470C}"/>
              </a:ext>
            </a:extLst>
          </p:cNvPr>
          <p:cNvSpPr txBox="1"/>
          <p:nvPr/>
        </p:nvSpPr>
        <p:spPr>
          <a:xfrm>
            <a:off x="475113" y="4482846"/>
            <a:ext cx="204735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Can continue to learn a lot</a:t>
            </a:r>
          </a:p>
        </p:txBody>
      </p:sp>
    </p:spTree>
    <p:extLst>
      <p:ext uri="{BB962C8B-B14F-4D97-AF65-F5344CB8AC3E}">
        <p14:creationId xmlns:p14="http://schemas.microsoft.com/office/powerpoint/2010/main" val="1134934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EB4813-0B0E-7805-D5A2-58B04C133DDC}"/>
              </a:ext>
            </a:extLst>
          </p:cNvPr>
          <p:cNvSpPr>
            <a:spLocks noGrp="1"/>
          </p:cNvSpPr>
          <p:nvPr>
            <p:ph type="title"/>
          </p:nvPr>
        </p:nvSpPr>
        <p:spPr>
          <a:xfrm>
            <a:off x="814275" y="392575"/>
            <a:ext cx="5258400" cy="766200"/>
          </a:xfrm>
        </p:spPr>
        <p:txBody>
          <a:bodyPr/>
          <a:lstStyle/>
          <a:p>
            <a:r>
              <a:rPr lang="en-US" dirty="0"/>
              <a:t>Testing </a:t>
            </a:r>
          </a:p>
        </p:txBody>
      </p:sp>
      <p:pic>
        <p:nvPicPr>
          <p:cNvPr id="5" name="Picture 4">
            <a:extLst>
              <a:ext uri="{FF2B5EF4-FFF2-40B4-BE49-F238E27FC236}">
                <a16:creationId xmlns:a16="http://schemas.microsoft.com/office/drawing/2014/main" id="{54627A0B-35C2-8D96-A9CD-D4547CEB0D1D}"/>
              </a:ext>
            </a:extLst>
          </p:cNvPr>
          <p:cNvPicPr>
            <a:picLocks noChangeAspect="1"/>
          </p:cNvPicPr>
          <p:nvPr/>
        </p:nvPicPr>
        <p:blipFill>
          <a:blip r:embed="rId3"/>
          <a:stretch>
            <a:fillRect/>
          </a:stretch>
        </p:blipFill>
        <p:spPr>
          <a:xfrm>
            <a:off x="514202" y="602979"/>
            <a:ext cx="345391" cy="345391"/>
          </a:xfrm>
          <a:prstGeom prst="rect">
            <a:avLst/>
          </a:prstGeom>
        </p:spPr>
      </p:pic>
      <p:pic>
        <p:nvPicPr>
          <p:cNvPr id="17" name="Picture 16">
            <a:extLst>
              <a:ext uri="{FF2B5EF4-FFF2-40B4-BE49-F238E27FC236}">
                <a16:creationId xmlns:a16="http://schemas.microsoft.com/office/drawing/2014/main" id="{49A0BA87-39EF-7B94-A61E-D89FBAC0CF86}"/>
              </a:ext>
            </a:extLst>
          </p:cNvPr>
          <p:cNvPicPr>
            <a:picLocks noChangeAspect="1"/>
          </p:cNvPicPr>
          <p:nvPr/>
        </p:nvPicPr>
        <p:blipFill>
          <a:blip r:embed="rId4"/>
          <a:stretch>
            <a:fillRect/>
          </a:stretch>
        </p:blipFill>
        <p:spPr>
          <a:xfrm>
            <a:off x="200612" y="602979"/>
            <a:ext cx="292608" cy="292608"/>
          </a:xfrm>
          <a:prstGeom prst="rect">
            <a:avLst/>
          </a:prstGeom>
        </p:spPr>
      </p:pic>
      <p:sp>
        <p:nvSpPr>
          <p:cNvPr id="18" name="TextBox 17">
            <a:extLst>
              <a:ext uri="{FF2B5EF4-FFF2-40B4-BE49-F238E27FC236}">
                <a16:creationId xmlns:a16="http://schemas.microsoft.com/office/drawing/2014/main" id="{669ADC44-1F61-644D-44DC-EFD5BB496D60}"/>
              </a:ext>
            </a:extLst>
          </p:cNvPr>
          <p:cNvSpPr txBox="1"/>
          <p:nvPr/>
        </p:nvSpPr>
        <p:spPr>
          <a:xfrm>
            <a:off x="1231875" y="2571750"/>
            <a:ext cx="5402441" cy="646331"/>
          </a:xfrm>
          <a:prstGeom prst="rect">
            <a:avLst/>
          </a:prstGeom>
          <a:noFill/>
        </p:spPr>
        <p:txBody>
          <a:bodyPr wrap="none" rtlCol="0">
            <a:spAutoFit/>
          </a:bodyPr>
          <a:lstStyle/>
          <a:p>
            <a:r>
              <a:rPr lang="en-US" sz="3600" dirty="0">
                <a:solidFill>
                  <a:srgbClr val="C00000"/>
                </a:solidFill>
                <a:latin typeface="Roboto Condensed" panose="02000000000000000000" pitchFamily="2" charset="0"/>
                <a:ea typeface="Roboto Condensed" panose="02000000000000000000" pitchFamily="2" charset="0"/>
                <a:cs typeface="Roboto Condensed" panose="02000000000000000000" pitchFamily="2" charset="0"/>
              </a:rPr>
              <a:t>“ Did we get what we want? ”</a:t>
            </a:r>
          </a:p>
        </p:txBody>
      </p:sp>
    </p:spTree>
    <p:extLst>
      <p:ext uri="{BB962C8B-B14F-4D97-AF65-F5344CB8AC3E}">
        <p14:creationId xmlns:p14="http://schemas.microsoft.com/office/powerpoint/2010/main" val="3740679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07225A-9172-3D08-CFCD-398FF5CF2B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24</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5E2FD38D-40CD-AF30-7C06-595AD74D3438}"/>
              </a:ext>
            </a:extLst>
          </p:cNvPr>
          <p:cNvSpPr txBox="1"/>
          <p:nvPr/>
        </p:nvSpPr>
        <p:spPr>
          <a:xfrm>
            <a:off x="745594" y="1382015"/>
            <a:ext cx="504817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You always need to do a test for the task every time you finish a task</a:t>
            </a:r>
          </a:p>
        </p:txBody>
      </p:sp>
      <p:sp>
        <p:nvSpPr>
          <p:cNvPr id="4" name="TextBox 3">
            <a:extLst>
              <a:ext uri="{FF2B5EF4-FFF2-40B4-BE49-F238E27FC236}">
                <a16:creationId xmlns:a16="http://schemas.microsoft.com/office/drawing/2014/main" id="{6C5184C2-ED96-11CD-4CED-46BE29705F68}"/>
              </a:ext>
            </a:extLst>
          </p:cNvPr>
          <p:cNvSpPr txBox="1"/>
          <p:nvPr/>
        </p:nvSpPr>
        <p:spPr>
          <a:xfrm>
            <a:off x="745594" y="2071998"/>
            <a:ext cx="418896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It would be best if you could write the unit tests included</a:t>
            </a:r>
          </a:p>
        </p:txBody>
      </p:sp>
      <p:sp>
        <p:nvSpPr>
          <p:cNvPr id="5" name="TextBox 4">
            <a:extLst>
              <a:ext uri="{FF2B5EF4-FFF2-40B4-BE49-F238E27FC236}">
                <a16:creationId xmlns:a16="http://schemas.microsoft.com/office/drawing/2014/main" id="{250F0F97-8175-113D-5AE8-4FCED8046E1F}"/>
              </a:ext>
            </a:extLst>
          </p:cNvPr>
          <p:cNvSpPr txBox="1"/>
          <p:nvPr/>
        </p:nvSpPr>
        <p:spPr>
          <a:xfrm>
            <a:off x="745594" y="2761981"/>
            <a:ext cx="407515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We need to fix it until we get the original specifications</a:t>
            </a:r>
          </a:p>
        </p:txBody>
      </p:sp>
      <p:sp>
        <p:nvSpPr>
          <p:cNvPr id="6" name="TextBox 5">
            <a:extLst>
              <a:ext uri="{FF2B5EF4-FFF2-40B4-BE49-F238E27FC236}">
                <a16:creationId xmlns:a16="http://schemas.microsoft.com/office/drawing/2014/main" id="{BF58CA62-5F22-0954-C531-0578ACE8902A}"/>
              </a:ext>
            </a:extLst>
          </p:cNvPr>
          <p:cNvSpPr txBox="1"/>
          <p:nvPr/>
        </p:nvSpPr>
        <p:spPr>
          <a:xfrm>
            <a:off x="745594" y="3449724"/>
            <a:ext cx="555953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To actually complete a task, the definition of work done needs to be defined</a:t>
            </a:r>
          </a:p>
        </p:txBody>
      </p:sp>
      <p:sp>
        <p:nvSpPr>
          <p:cNvPr id="7" name="TextBox 6">
            <a:extLst>
              <a:ext uri="{FF2B5EF4-FFF2-40B4-BE49-F238E27FC236}">
                <a16:creationId xmlns:a16="http://schemas.microsoft.com/office/drawing/2014/main" id="{C81AB929-594C-3EC9-F400-73A4A76BF96D}"/>
              </a:ext>
            </a:extLst>
          </p:cNvPr>
          <p:cNvSpPr txBox="1"/>
          <p:nvPr/>
        </p:nvSpPr>
        <p:spPr>
          <a:xfrm>
            <a:off x="745594" y="4137467"/>
            <a:ext cx="6256841" cy="523220"/>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If the testing phase does not meet the actual requirement, the task cannot be defined </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As done</a:t>
            </a:r>
          </a:p>
        </p:txBody>
      </p:sp>
    </p:spTree>
    <p:extLst>
      <p:ext uri="{BB962C8B-B14F-4D97-AF65-F5344CB8AC3E}">
        <p14:creationId xmlns:p14="http://schemas.microsoft.com/office/powerpoint/2010/main" val="308820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E9ED17-C08D-4D7F-66D6-92FE67D20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25</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D198238B-A765-2A16-B52B-D294788F75E7}"/>
              </a:ext>
            </a:extLst>
          </p:cNvPr>
          <p:cNvSpPr txBox="1"/>
          <p:nvPr/>
        </p:nvSpPr>
        <p:spPr>
          <a:xfrm>
            <a:off x="469575" y="907312"/>
            <a:ext cx="1247457"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In this stage,</a:t>
            </a:r>
          </a:p>
        </p:txBody>
      </p:sp>
      <p:sp>
        <p:nvSpPr>
          <p:cNvPr id="4" name="TextBox 3">
            <a:extLst>
              <a:ext uri="{FF2B5EF4-FFF2-40B4-BE49-F238E27FC236}">
                <a16:creationId xmlns:a16="http://schemas.microsoft.com/office/drawing/2014/main" id="{07805913-DB0A-A3CB-5CE7-B62C0CD1A931}"/>
              </a:ext>
            </a:extLst>
          </p:cNvPr>
          <p:cNvSpPr txBox="1"/>
          <p:nvPr/>
        </p:nvSpPr>
        <p:spPr>
          <a:xfrm>
            <a:off x="1169782" y="1453433"/>
            <a:ext cx="259558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There is Software testing lifecycle</a:t>
            </a:r>
          </a:p>
        </p:txBody>
      </p:sp>
      <p:sp>
        <p:nvSpPr>
          <p:cNvPr id="5" name="TextBox 4">
            <a:extLst>
              <a:ext uri="{FF2B5EF4-FFF2-40B4-BE49-F238E27FC236}">
                <a16:creationId xmlns:a16="http://schemas.microsoft.com/office/drawing/2014/main" id="{499C4804-D07D-2B31-AE49-9F67C0CA4DB4}"/>
              </a:ext>
            </a:extLst>
          </p:cNvPr>
          <p:cNvSpPr txBox="1"/>
          <p:nvPr/>
        </p:nvSpPr>
        <p:spPr>
          <a:xfrm>
            <a:off x="1616569" y="2021622"/>
            <a:ext cx="189987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1. Requirement Analysis</a:t>
            </a:r>
          </a:p>
        </p:txBody>
      </p:sp>
      <p:sp>
        <p:nvSpPr>
          <p:cNvPr id="6" name="TextBox 5">
            <a:extLst>
              <a:ext uri="{FF2B5EF4-FFF2-40B4-BE49-F238E27FC236}">
                <a16:creationId xmlns:a16="http://schemas.microsoft.com/office/drawing/2014/main" id="{83D603CB-9B67-BF72-1BF8-100B9E9F92BC}"/>
              </a:ext>
            </a:extLst>
          </p:cNvPr>
          <p:cNvSpPr txBox="1"/>
          <p:nvPr/>
        </p:nvSpPr>
        <p:spPr>
          <a:xfrm>
            <a:off x="1616569" y="2605629"/>
            <a:ext cx="133402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2. Test Planning</a:t>
            </a:r>
          </a:p>
        </p:txBody>
      </p:sp>
      <p:sp>
        <p:nvSpPr>
          <p:cNvPr id="7" name="TextBox 6">
            <a:extLst>
              <a:ext uri="{FF2B5EF4-FFF2-40B4-BE49-F238E27FC236}">
                <a16:creationId xmlns:a16="http://schemas.microsoft.com/office/drawing/2014/main" id="{4CEA2A05-7529-9148-AD9C-2EFABD1FE663}"/>
              </a:ext>
            </a:extLst>
          </p:cNvPr>
          <p:cNvSpPr txBox="1"/>
          <p:nvPr/>
        </p:nvSpPr>
        <p:spPr>
          <a:xfrm>
            <a:off x="1616569" y="3181177"/>
            <a:ext cx="201048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3. Test case development</a:t>
            </a:r>
          </a:p>
        </p:txBody>
      </p:sp>
      <p:sp>
        <p:nvSpPr>
          <p:cNvPr id="8" name="TextBox 7">
            <a:extLst>
              <a:ext uri="{FF2B5EF4-FFF2-40B4-BE49-F238E27FC236}">
                <a16:creationId xmlns:a16="http://schemas.microsoft.com/office/drawing/2014/main" id="{551E9FCF-78F8-3E56-E302-191D272BEBA3}"/>
              </a:ext>
            </a:extLst>
          </p:cNvPr>
          <p:cNvSpPr txBox="1"/>
          <p:nvPr/>
        </p:nvSpPr>
        <p:spPr>
          <a:xfrm>
            <a:off x="1623933" y="3766749"/>
            <a:ext cx="203773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4. Test Environment setup</a:t>
            </a:r>
          </a:p>
        </p:txBody>
      </p:sp>
      <p:sp>
        <p:nvSpPr>
          <p:cNvPr id="9" name="TextBox 8">
            <a:extLst>
              <a:ext uri="{FF2B5EF4-FFF2-40B4-BE49-F238E27FC236}">
                <a16:creationId xmlns:a16="http://schemas.microsoft.com/office/drawing/2014/main" id="{E8990071-AF6D-6193-DF82-FB1BB1392BF2}"/>
              </a:ext>
            </a:extLst>
          </p:cNvPr>
          <p:cNvSpPr txBox="1"/>
          <p:nvPr/>
        </p:nvSpPr>
        <p:spPr>
          <a:xfrm>
            <a:off x="1616569" y="4352321"/>
            <a:ext cx="1410964"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5. Test Execution</a:t>
            </a:r>
          </a:p>
        </p:txBody>
      </p:sp>
    </p:spTree>
    <p:extLst>
      <p:ext uri="{BB962C8B-B14F-4D97-AF65-F5344CB8AC3E}">
        <p14:creationId xmlns:p14="http://schemas.microsoft.com/office/powerpoint/2010/main" val="4230628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C486A3-7FC3-6D92-6C7C-333B21312C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26</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6EF315B1-5EC0-7206-1084-96B29029808A}"/>
              </a:ext>
            </a:extLst>
          </p:cNvPr>
          <p:cNvSpPr txBox="1"/>
          <p:nvPr/>
        </p:nvSpPr>
        <p:spPr>
          <a:xfrm>
            <a:off x="1910882" y="619046"/>
            <a:ext cx="4915128" cy="646331"/>
          </a:xfrm>
          <a:prstGeom prst="rect">
            <a:avLst/>
          </a:prstGeom>
          <a:noFill/>
        </p:spPr>
        <p:txBody>
          <a:bodyPr wrap="none" rtlCol="0">
            <a:spAutoFit/>
          </a:bodyPr>
          <a:lstStyle/>
          <a:p>
            <a:r>
              <a:rPr lang="en-US" sz="3600" dirty="0">
                <a:solidFill>
                  <a:srgbClr val="C00000"/>
                </a:solidFill>
                <a:latin typeface="Roboto Condensed" panose="02000000000000000000" pitchFamily="2" charset="0"/>
                <a:ea typeface="Roboto Condensed" panose="02000000000000000000" pitchFamily="2" charset="0"/>
                <a:cs typeface="Roboto Condensed" panose="02000000000000000000" pitchFamily="2" charset="0"/>
              </a:rPr>
              <a:t>“ Why do we need STLC? ”</a:t>
            </a:r>
          </a:p>
        </p:txBody>
      </p:sp>
      <p:sp>
        <p:nvSpPr>
          <p:cNvPr id="4" name="TextBox 3">
            <a:extLst>
              <a:ext uri="{FF2B5EF4-FFF2-40B4-BE49-F238E27FC236}">
                <a16:creationId xmlns:a16="http://schemas.microsoft.com/office/drawing/2014/main" id="{35A8596E-82D0-E740-BBEB-B3577067063D}"/>
              </a:ext>
            </a:extLst>
          </p:cNvPr>
          <p:cNvSpPr txBox="1"/>
          <p:nvPr/>
        </p:nvSpPr>
        <p:spPr>
          <a:xfrm>
            <a:off x="721560" y="1560946"/>
            <a:ext cx="1449436"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#It is important</a:t>
            </a:r>
          </a:p>
        </p:txBody>
      </p:sp>
      <p:sp>
        <p:nvSpPr>
          <p:cNvPr id="5" name="TextBox 4">
            <a:extLst>
              <a:ext uri="{FF2B5EF4-FFF2-40B4-BE49-F238E27FC236}">
                <a16:creationId xmlns:a16="http://schemas.microsoft.com/office/drawing/2014/main" id="{77944884-005B-4DC7-A0D9-C4840D866C34}"/>
              </a:ext>
            </a:extLst>
          </p:cNvPr>
          <p:cNvSpPr txBox="1"/>
          <p:nvPr/>
        </p:nvSpPr>
        <p:spPr>
          <a:xfrm>
            <a:off x="1532263" y="2296270"/>
            <a:ext cx="428995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It helps to ensure the quality and reliability of applications</a:t>
            </a:r>
          </a:p>
        </p:txBody>
      </p:sp>
      <p:sp>
        <p:nvSpPr>
          <p:cNvPr id="6" name="TextBox 5">
            <a:extLst>
              <a:ext uri="{FF2B5EF4-FFF2-40B4-BE49-F238E27FC236}">
                <a16:creationId xmlns:a16="http://schemas.microsoft.com/office/drawing/2014/main" id="{62705616-B223-3FC3-4AB1-2E91C85523CE}"/>
              </a:ext>
            </a:extLst>
          </p:cNvPr>
          <p:cNvSpPr txBox="1"/>
          <p:nvPr/>
        </p:nvSpPr>
        <p:spPr>
          <a:xfrm>
            <a:off x="1532263" y="2878762"/>
            <a:ext cx="4068743"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By identifying and fixing any bugs or errors in the code,</a:t>
            </a:r>
          </a:p>
        </p:txBody>
      </p:sp>
      <p:sp>
        <p:nvSpPr>
          <p:cNvPr id="8" name="TextBox 7">
            <a:extLst>
              <a:ext uri="{FF2B5EF4-FFF2-40B4-BE49-F238E27FC236}">
                <a16:creationId xmlns:a16="http://schemas.microsoft.com/office/drawing/2014/main" id="{B2668B8C-D033-CB8B-FED9-A1AEBEC15B8D}"/>
              </a:ext>
            </a:extLst>
          </p:cNvPr>
          <p:cNvSpPr txBox="1"/>
          <p:nvPr/>
        </p:nvSpPr>
        <p:spPr>
          <a:xfrm>
            <a:off x="1532263" y="3481216"/>
            <a:ext cx="5836261" cy="523220"/>
          </a:xfrm>
          <a:prstGeom prst="rect">
            <a:avLst/>
          </a:prstGeom>
          <a:noFill/>
        </p:spPr>
        <p:txBody>
          <a:bodyPr wrap="squar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The testing process enables developers to deliver high-quality software that meets user’s need and expectations</a:t>
            </a:r>
          </a:p>
        </p:txBody>
      </p:sp>
      <p:sp>
        <p:nvSpPr>
          <p:cNvPr id="9" name="TextBox 8">
            <a:extLst>
              <a:ext uri="{FF2B5EF4-FFF2-40B4-BE49-F238E27FC236}">
                <a16:creationId xmlns:a16="http://schemas.microsoft.com/office/drawing/2014/main" id="{83957BAA-E8A1-4922-ED69-7C7D1471FA65}"/>
              </a:ext>
            </a:extLst>
          </p:cNvPr>
          <p:cNvSpPr txBox="1"/>
          <p:nvPr/>
        </p:nvSpPr>
        <p:spPr>
          <a:xfrm>
            <a:off x="721560" y="4299113"/>
            <a:ext cx="689644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Now let’s look at the main models of SDLC that directly influence the software testing </a:t>
            </a:r>
            <a:r>
              <a:rPr lang="en-US" dirty="0" err="1">
                <a:latin typeface="Roboto Condensed" panose="02000000000000000000" pitchFamily="2" charset="0"/>
                <a:ea typeface="Roboto Condensed" panose="02000000000000000000" pitchFamily="2" charset="0"/>
                <a:cs typeface="Roboto Condensed" panose="02000000000000000000" pitchFamily="2" charset="0"/>
              </a:rPr>
              <a:t>lifecyle</a:t>
            </a:r>
            <a:r>
              <a:rPr lang="en-US" dirty="0">
                <a:latin typeface="Roboto Condensed" panose="02000000000000000000" pitchFamily="2" charset="0"/>
                <a:ea typeface="Roboto Condensed" panose="02000000000000000000" pitchFamily="2" charset="0"/>
                <a:cs typeface="Roboto Condensed" panose="02000000000000000000" pitchFamily="2" charset="0"/>
              </a:rPr>
              <a:t>…</a:t>
            </a:r>
          </a:p>
        </p:txBody>
      </p:sp>
    </p:spTree>
    <p:extLst>
      <p:ext uri="{BB962C8B-B14F-4D97-AF65-F5344CB8AC3E}">
        <p14:creationId xmlns:p14="http://schemas.microsoft.com/office/powerpoint/2010/main" val="2753546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6C66-BE1E-493E-E2E6-BB0DF0A70180}"/>
              </a:ext>
            </a:extLst>
          </p:cNvPr>
          <p:cNvSpPr>
            <a:spLocks noGrp="1"/>
          </p:cNvSpPr>
          <p:nvPr>
            <p:ph type="title"/>
          </p:nvPr>
        </p:nvSpPr>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SDLC Models</a:t>
            </a:r>
          </a:p>
        </p:txBody>
      </p:sp>
      <p:sp>
        <p:nvSpPr>
          <p:cNvPr id="3" name="Slide Number Placeholder 2">
            <a:extLst>
              <a:ext uri="{FF2B5EF4-FFF2-40B4-BE49-F238E27FC236}">
                <a16:creationId xmlns:a16="http://schemas.microsoft.com/office/drawing/2014/main" id="{827A3221-E120-53D1-A0B5-B9CECA1D2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27</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4" name="TextBox 3">
            <a:extLst>
              <a:ext uri="{FF2B5EF4-FFF2-40B4-BE49-F238E27FC236}">
                <a16:creationId xmlns:a16="http://schemas.microsoft.com/office/drawing/2014/main" id="{C1030568-DFF4-BB3F-C200-2AC31C7AF1B8}"/>
              </a:ext>
            </a:extLst>
          </p:cNvPr>
          <p:cNvSpPr txBox="1"/>
          <p:nvPr/>
        </p:nvSpPr>
        <p:spPr>
          <a:xfrm>
            <a:off x="567593" y="1849089"/>
            <a:ext cx="1487908"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1. Waterfall Model</a:t>
            </a:r>
          </a:p>
        </p:txBody>
      </p:sp>
      <p:sp>
        <p:nvSpPr>
          <p:cNvPr id="5" name="TextBox 4">
            <a:extLst>
              <a:ext uri="{FF2B5EF4-FFF2-40B4-BE49-F238E27FC236}">
                <a16:creationId xmlns:a16="http://schemas.microsoft.com/office/drawing/2014/main" id="{D9DC6F0D-CD78-83B3-541C-868FC3F02C4C}"/>
              </a:ext>
            </a:extLst>
          </p:cNvPr>
          <p:cNvSpPr txBox="1"/>
          <p:nvPr/>
        </p:nvSpPr>
        <p:spPr>
          <a:xfrm>
            <a:off x="567593" y="2364101"/>
            <a:ext cx="1688283"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2. Incremental Model</a:t>
            </a:r>
          </a:p>
        </p:txBody>
      </p:sp>
      <p:sp>
        <p:nvSpPr>
          <p:cNvPr id="6" name="TextBox 5">
            <a:extLst>
              <a:ext uri="{FF2B5EF4-FFF2-40B4-BE49-F238E27FC236}">
                <a16:creationId xmlns:a16="http://schemas.microsoft.com/office/drawing/2014/main" id="{4B3723BC-EC5F-50CA-6552-A287AF1C7662}"/>
              </a:ext>
            </a:extLst>
          </p:cNvPr>
          <p:cNvSpPr txBox="1"/>
          <p:nvPr/>
        </p:nvSpPr>
        <p:spPr>
          <a:xfrm>
            <a:off x="567593" y="2914282"/>
            <a:ext cx="1426994"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3. Iterative Model</a:t>
            </a:r>
          </a:p>
        </p:txBody>
      </p:sp>
      <p:sp>
        <p:nvSpPr>
          <p:cNvPr id="7" name="TextBox 6">
            <a:extLst>
              <a:ext uri="{FF2B5EF4-FFF2-40B4-BE49-F238E27FC236}">
                <a16:creationId xmlns:a16="http://schemas.microsoft.com/office/drawing/2014/main" id="{35C98AFC-C1DE-229E-F2E2-AF5E8B0E84DE}"/>
              </a:ext>
            </a:extLst>
          </p:cNvPr>
          <p:cNvSpPr txBox="1"/>
          <p:nvPr/>
        </p:nvSpPr>
        <p:spPr>
          <a:xfrm>
            <a:off x="567593" y="3460661"/>
            <a:ext cx="125226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4. Spiral Model</a:t>
            </a:r>
          </a:p>
        </p:txBody>
      </p:sp>
      <p:sp>
        <p:nvSpPr>
          <p:cNvPr id="8" name="TextBox 7">
            <a:extLst>
              <a:ext uri="{FF2B5EF4-FFF2-40B4-BE49-F238E27FC236}">
                <a16:creationId xmlns:a16="http://schemas.microsoft.com/office/drawing/2014/main" id="{5437A4C7-BDFD-ECD1-AF62-2135D75143D3}"/>
              </a:ext>
            </a:extLst>
          </p:cNvPr>
          <p:cNvSpPr txBox="1"/>
          <p:nvPr/>
        </p:nvSpPr>
        <p:spPr>
          <a:xfrm>
            <a:off x="567593" y="3973592"/>
            <a:ext cx="950901"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5. V-Model</a:t>
            </a:r>
          </a:p>
        </p:txBody>
      </p:sp>
      <p:sp>
        <p:nvSpPr>
          <p:cNvPr id="10" name="TextBox 9">
            <a:extLst>
              <a:ext uri="{FF2B5EF4-FFF2-40B4-BE49-F238E27FC236}">
                <a16:creationId xmlns:a16="http://schemas.microsoft.com/office/drawing/2014/main" id="{E9E1F9AA-4776-3CE9-81CF-88D8CE1692F2}"/>
              </a:ext>
            </a:extLst>
          </p:cNvPr>
          <p:cNvSpPr txBox="1"/>
          <p:nvPr/>
        </p:nvSpPr>
        <p:spPr>
          <a:xfrm>
            <a:off x="570159" y="4486523"/>
            <a:ext cx="120738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6. Agile Model</a:t>
            </a:r>
          </a:p>
        </p:txBody>
      </p:sp>
      <p:pic>
        <p:nvPicPr>
          <p:cNvPr id="14" name="Picture 13">
            <a:extLst>
              <a:ext uri="{FF2B5EF4-FFF2-40B4-BE49-F238E27FC236}">
                <a16:creationId xmlns:a16="http://schemas.microsoft.com/office/drawing/2014/main" id="{BF134CA5-04D2-DD01-DB36-119AD717CB2D}"/>
              </a:ext>
            </a:extLst>
          </p:cNvPr>
          <p:cNvPicPr>
            <a:picLocks noChangeAspect="1"/>
          </p:cNvPicPr>
          <p:nvPr/>
        </p:nvPicPr>
        <p:blipFill>
          <a:blip r:embed="rId2"/>
          <a:stretch>
            <a:fillRect/>
          </a:stretch>
        </p:blipFill>
        <p:spPr>
          <a:xfrm>
            <a:off x="3552983" y="1958671"/>
            <a:ext cx="3246244" cy="2526775"/>
          </a:xfrm>
          <a:prstGeom prst="rect">
            <a:avLst/>
          </a:prstGeom>
        </p:spPr>
      </p:pic>
      <p:pic>
        <p:nvPicPr>
          <p:cNvPr id="16" name="Picture 15">
            <a:extLst>
              <a:ext uri="{FF2B5EF4-FFF2-40B4-BE49-F238E27FC236}">
                <a16:creationId xmlns:a16="http://schemas.microsoft.com/office/drawing/2014/main" id="{F6435D66-58DF-3E56-ED31-EF59EC5F19A6}"/>
              </a:ext>
            </a:extLst>
          </p:cNvPr>
          <p:cNvPicPr>
            <a:picLocks noChangeAspect="1"/>
          </p:cNvPicPr>
          <p:nvPr/>
        </p:nvPicPr>
        <p:blipFill>
          <a:blip r:embed="rId3"/>
          <a:stretch>
            <a:fillRect/>
          </a:stretch>
        </p:blipFill>
        <p:spPr>
          <a:xfrm>
            <a:off x="277389" y="543437"/>
            <a:ext cx="444129" cy="444129"/>
          </a:xfrm>
          <a:prstGeom prst="rect">
            <a:avLst/>
          </a:prstGeom>
        </p:spPr>
      </p:pic>
    </p:spTree>
    <p:extLst>
      <p:ext uri="{BB962C8B-B14F-4D97-AF65-F5344CB8AC3E}">
        <p14:creationId xmlns:p14="http://schemas.microsoft.com/office/powerpoint/2010/main" val="2269857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C11EFC-7055-DB52-4FB9-77ABE395D6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28</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1FC003CD-A589-A3A7-9003-B0A5CF92D19D}"/>
              </a:ext>
            </a:extLst>
          </p:cNvPr>
          <p:cNvSpPr txBox="1"/>
          <p:nvPr/>
        </p:nvSpPr>
        <p:spPr>
          <a:xfrm>
            <a:off x="1925175" y="869190"/>
            <a:ext cx="5479385" cy="646331"/>
          </a:xfrm>
          <a:prstGeom prst="rect">
            <a:avLst/>
          </a:prstGeom>
          <a:noFill/>
        </p:spPr>
        <p:txBody>
          <a:bodyPr wrap="none" rtlCol="0">
            <a:spAutoFit/>
          </a:bodyPr>
          <a:lstStyle/>
          <a:p>
            <a:r>
              <a:rPr lang="en-US" sz="3600" dirty="0">
                <a:solidFill>
                  <a:srgbClr val="C00000"/>
                </a:solidFill>
                <a:latin typeface="Roboto Condensed" panose="02000000000000000000" pitchFamily="2" charset="0"/>
                <a:ea typeface="Roboto Condensed" panose="02000000000000000000" pitchFamily="2" charset="0"/>
                <a:cs typeface="Roboto Condensed" panose="02000000000000000000" pitchFamily="2" charset="0"/>
              </a:rPr>
              <a:t>“ Why apply SDLC models? ”</a:t>
            </a:r>
          </a:p>
        </p:txBody>
      </p:sp>
      <p:sp>
        <p:nvSpPr>
          <p:cNvPr id="4" name="TextBox 3">
            <a:extLst>
              <a:ext uri="{FF2B5EF4-FFF2-40B4-BE49-F238E27FC236}">
                <a16:creationId xmlns:a16="http://schemas.microsoft.com/office/drawing/2014/main" id="{DE01D4C2-5879-C928-6695-C7A9BA70F457}"/>
              </a:ext>
            </a:extLst>
          </p:cNvPr>
          <p:cNvSpPr txBox="1"/>
          <p:nvPr/>
        </p:nvSpPr>
        <p:spPr>
          <a:xfrm>
            <a:off x="962324" y="2202418"/>
            <a:ext cx="6966972" cy="369332"/>
          </a:xfrm>
          <a:prstGeom prst="rect">
            <a:avLst/>
          </a:prstGeom>
          <a:noFill/>
        </p:spPr>
        <p:txBody>
          <a:bodyPr wrap="none" rtlCol="0">
            <a:spAutoFit/>
          </a:bodyPr>
          <a:lstStyle/>
          <a:p>
            <a:r>
              <a:rPr lang="en-US" sz="1800" dirty="0">
                <a:latin typeface="Roboto Condensed" panose="02000000000000000000" pitchFamily="2" charset="0"/>
                <a:ea typeface="Roboto Condensed" panose="02000000000000000000" pitchFamily="2" charset="0"/>
                <a:cs typeface="Roboto Condensed" panose="02000000000000000000" pitchFamily="2" charset="0"/>
              </a:rPr>
              <a:t>#They provide a base for planning software projects for multiple attributes</a:t>
            </a:r>
          </a:p>
        </p:txBody>
      </p:sp>
      <p:sp>
        <p:nvSpPr>
          <p:cNvPr id="5" name="TextBox 4">
            <a:extLst>
              <a:ext uri="{FF2B5EF4-FFF2-40B4-BE49-F238E27FC236}">
                <a16:creationId xmlns:a16="http://schemas.microsoft.com/office/drawing/2014/main" id="{8E934606-F5A5-392E-6C6F-E9063CDF5B23}"/>
              </a:ext>
            </a:extLst>
          </p:cNvPr>
          <p:cNvSpPr txBox="1"/>
          <p:nvPr/>
        </p:nvSpPr>
        <p:spPr>
          <a:xfrm>
            <a:off x="962324" y="2973969"/>
            <a:ext cx="5998758" cy="369332"/>
          </a:xfrm>
          <a:prstGeom prst="rect">
            <a:avLst/>
          </a:prstGeom>
          <a:noFill/>
        </p:spPr>
        <p:txBody>
          <a:bodyPr wrap="none" rtlCol="0">
            <a:spAutoFit/>
          </a:bodyPr>
          <a:lstStyle/>
          <a:p>
            <a:r>
              <a:rPr lang="en-US" sz="1800" dirty="0">
                <a:latin typeface="Roboto Condensed" panose="02000000000000000000" pitchFamily="2" charset="0"/>
                <a:ea typeface="Roboto Condensed" panose="02000000000000000000" pitchFamily="2" charset="0"/>
                <a:cs typeface="Roboto Condensed" panose="02000000000000000000" pitchFamily="2" charset="0"/>
              </a:rPr>
              <a:t>#Provides a pre-applied framework for the new software project</a:t>
            </a:r>
          </a:p>
        </p:txBody>
      </p:sp>
    </p:spTree>
    <p:extLst>
      <p:ext uri="{BB962C8B-B14F-4D97-AF65-F5344CB8AC3E}">
        <p14:creationId xmlns:p14="http://schemas.microsoft.com/office/powerpoint/2010/main" val="10185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3D8E-57F3-874C-566E-0638CBBE02C1}"/>
              </a:ext>
            </a:extLst>
          </p:cNvPr>
          <p:cNvSpPr>
            <a:spLocks noGrp="1"/>
          </p:cNvSpPr>
          <p:nvPr>
            <p:ph type="title"/>
          </p:nvPr>
        </p:nvSpPr>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Agile Model</a:t>
            </a:r>
          </a:p>
        </p:txBody>
      </p:sp>
      <p:sp>
        <p:nvSpPr>
          <p:cNvPr id="3" name="Slide Number Placeholder 2">
            <a:extLst>
              <a:ext uri="{FF2B5EF4-FFF2-40B4-BE49-F238E27FC236}">
                <a16:creationId xmlns:a16="http://schemas.microsoft.com/office/drawing/2014/main" id="{4DD921BD-634D-2F49-B622-DC84921C5C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29</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pic>
        <p:nvPicPr>
          <p:cNvPr id="7" name="Picture 6">
            <a:extLst>
              <a:ext uri="{FF2B5EF4-FFF2-40B4-BE49-F238E27FC236}">
                <a16:creationId xmlns:a16="http://schemas.microsoft.com/office/drawing/2014/main" id="{AFC1B751-E6A9-75C6-5447-ECEDFB22AA65}"/>
              </a:ext>
            </a:extLst>
          </p:cNvPr>
          <p:cNvPicPr>
            <a:picLocks noChangeAspect="1"/>
          </p:cNvPicPr>
          <p:nvPr/>
        </p:nvPicPr>
        <p:blipFill>
          <a:blip r:embed="rId3"/>
          <a:stretch>
            <a:fillRect/>
          </a:stretch>
        </p:blipFill>
        <p:spPr>
          <a:xfrm>
            <a:off x="5572800" y="1799831"/>
            <a:ext cx="2975093" cy="1743862"/>
          </a:xfrm>
          <a:prstGeom prst="rect">
            <a:avLst/>
          </a:prstGeom>
        </p:spPr>
      </p:pic>
      <p:sp>
        <p:nvSpPr>
          <p:cNvPr id="8" name="TextBox 7">
            <a:extLst>
              <a:ext uri="{FF2B5EF4-FFF2-40B4-BE49-F238E27FC236}">
                <a16:creationId xmlns:a16="http://schemas.microsoft.com/office/drawing/2014/main" id="{9CCA03A8-01F6-171D-8186-A00B73FA2819}"/>
              </a:ext>
            </a:extLst>
          </p:cNvPr>
          <p:cNvSpPr txBox="1"/>
          <p:nvPr/>
        </p:nvSpPr>
        <p:spPr>
          <a:xfrm>
            <a:off x="244800" y="1977897"/>
            <a:ext cx="338746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#Agile is a methodology mainly used in SDLC</a:t>
            </a:r>
          </a:p>
        </p:txBody>
      </p:sp>
      <p:sp>
        <p:nvSpPr>
          <p:cNvPr id="10" name="TextBox 9">
            <a:extLst>
              <a:ext uri="{FF2B5EF4-FFF2-40B4-BE49-F238E27FC236}">
                <a16:creationId xmlns:a16="http://schemas.microsoft.com/office/drawing/2014/main" id="{036A3A2B-4AE6-5AD1-48B6-EE9194E628EC}"/>
              </a:ext>
            </a:extLst>
          </p:cNvPr>
          <p:cNvSpPr txBox="1"/>
          <p:nvPr/>
        </p:nvSpPr>
        <p:spPr>
          <a:xfrm>
            <a:off x="244800" y="2775970"/>
            <a:ext cx="5328000" cy="523220"/>
          </a:xfrm>
          <a:prstGeom prst="rect">
            <a:avLst/>
          </a:prstGeom>
          <a:noFill/>
        </p:spPr>
        <p:txBody>
          <a:bodyPr wrap="squar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#During the development period, it is a method that can easily accept        changes in requirements, so it has become very popular</a:t>
            </a:r>
          </a:p>
        </p:txBody>
      </p:sp>
      <p:sp>
        <p:nvSpPr>
          <p:cNvPr id="11" name="TextBox 10">
            <a:extLst>
              <a:ext uri="{FF2B5EF4-FFF2-40B4-BE49-F238E27FC236}">
                <a16:creationId xmlns:a16="http://schemas.microsoft.com/office/drawing/2014/main" id="{6290AE49-2829-BE01-01A5-B744EBA66538}"/>
              </a:ext>
            </a:extLst>
          </p:cNvPr>
          <p:cNvSpPr txBox="1"/>
          <p:nvPr/>
        </p:nvSpPr>
        <p:spPr>
          <a:xfrm>
            <a:off x="244800" y="3714142"/>
            <a:ext cx="4766400" cy="738664"/>
          </a:xfrm>
          <a:prstGeom prst="rect">
            <a:avLst/>
          </a:prstGeom>
          <a:noFill/>
        </p:spPr>
        <p:txBody>
          <a:bodyPr wrap="squar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#With the widespread use of agile for project management,   project managers, product managers, business owners and software engineers need to learn about agile.</a:t>
            </a:r>
          </a:p>
        </p:txBody>
      </p:sp>
    </p:spTree>
    <p:extLst>
      <p:ext uri="{BB962C8B-B14F-4D97-AF65-F5344CB8AC3E}">
        <p14:creationId xmlns:p14="http://schemas.microsoft.com/office/powerpoint/2010/main" val="68078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
            <a:extLst>
              <a:ext uri="{FF2B5EF4-FFF2-40B4-BE49-F238E27FC236}">
                <a16:creationId xmlns:a16="http://schemas.microsoft.com/office/drawing/2014/main" id="{E2B87720-C0A6-60B7-BF7C-AAE858DB5B55}"/>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3</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19" name="TextBox 18">
            <a:extLst>
              <a:ext uri="{FF2B5EF4-FFF2-40B4-BE49-F238E27FC236}">
                <a16:creationId xmlns:a16="http://schemas.microsoft.com/office/drawing/2014/main" id="{F12C1C77-15BD-EB5F-51CA-162DDB4BD46D}"/>
              </a:ext>
            </a:extLst>
          </p:cNvPr>
          <p:cNvSpPr txBox="1"/>
          <p:nvPr/>
        </p:nvSpPr>
        <p:spPr>
          <a:xfrm>
            <a:off x="3838019" y="71418"/>
            <a:ext cx="81945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Software</a:t>
            </a:r>
          </a:p>
        </p:txBody>
      </p:sp>
      <p:sp>
        <p:nvSpPr>
          <p:cNvPr id="20" name="TextBox 19">
            <a:extLst>
              <a:ext uri="{FF2B5EF4-FFF2-40B4-BE49-F238E27FC236}">
                <a16:creationId xmlns:a16="http://schemas.microsoft.com/office/drawing/2014/main" id="{D2B06D91-14B8-BA1F-CC65-3A2D4C3F056E}"/>
              </a:ext>
            </a:extLst>
          </p:cNvPr>
          <p:cNvSpPr txBox="1"/>
          <p:nvPr/>
        </p:nvSpPr>
        <p:spPr>
          <a:xfrm>
            <a:off x="3465437" y="513173"/>
            <a:ext cx="155363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Computer Software</a:t>
            </a:r>
          </a:p>
        </p:txBody>
      </p:sp>
      <p:sp>
        <p:nvSpPr>
          <p:cNvPr id="21" name="TextBox 20">
            <a:extLst>
              <a:ext uri="{FF2B5EF4-FFF2-40B4-BE49-F238E27FC236}">
                <a16:creationId xmlns:a16="http://schemas.microsoft.com/office/drawing/2014/main" id="{F8DAC004-80C6-C1FF-3993-3CE7B92506A4}"/>
              </a:ext>
            </a:extLst>
          </p:cNvPr>
          <p:cNvSpPr txBox="1"/>
          <p:nvPr/>
        </p:nvSpPr>
        <p:spPr>
          <a:xfrm>
            <a:off x="1268361" y="1585452"/>
            <a:ext cx="184731" cy="307777"/>
          </a:xfrm>
          <a:prstGeom prst="rect">
            <a:avLst/>
          </a:prstGeom>
          <a:noFill/>
        </p:spPr>
        <p:txBody>
          <a:bodyPr wrap="none" rtlCol="0">
            <a:spAutoFit/>
          </a:bodyPr>
          <a:lstStyle/>
          <a:p>
            <a:endParaRPr lang="en-US" dirty="0">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22" name="TextBox 21">
            <a:extLst>
              <a:ext uri="{FF2B5EF4-FFF2-40B4-BE49-F238E27FC236}">
                <a16:creationId xmlns:a16="http://schemas.microsoft.com/office/drawing/2014/main" id="{4A96BFFF-ED09-01C8-312C-0D3E433B9471}"/>
              </a:ext>
            </a:extLst>
          </p:cNvPr>
          <p:cNvSpPr txBox="1"/>
          <p:nvPr/>
        </p:nvSpPr>
        <p:spPr>
          <a:xfrm>
            <a:off x="1217064" y="1032986"/>
            <a:ext cx="1665841"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Application Software</a:t>
            </a:r>
          </a:p>
        </p:txBody>
      </p:sp>
      <p:sp>
        <p:nvSpPr>
          <p:cNvPr id="23" name="TextBox 22">
            <a:extLst>
              <a:ext uri="{FF2B5EF4-FFF2-40B4-BE49-F238E27FC236}">
                <a16:creationId xmlns:a16="http://schemas.microsoft.com/office/drawing/2014/main" id="{E38D66A8-FA78-3F02-4424-FE9BB69B657D}"/>
              </a:ext>
            </a:extLst>
          </p:cNvPr>
          <p:cNvSpPr txBox="1"/>
          <p:nvPr/>
        </p:nvSpPr>
        <p:spPr>
          <a:xfrm>
            <a:off x="5504413" y="1024830"/>
            <a:ext cx="138371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System Software</a:t>
            </a:r>
          </a:p>
        </p:txBody>
      </p:sp>
      <p:sp>
        <p:nvSpPr>
          <p:cNvPr id="24" name="TextBox 23">
            <a:extLst>
              <a:ext uri="{FF2B5EF4-FFF2-40B4-BE49-F238E27FC236}">
                <a16:creationId xmlns:a16="http://schemas.microsoft.com/office/drawing/2014/main" id="{18C73101-A2C3-57D3-28A4-066728769A0C}"/>
              </a:ext>
            </a:extLst>
          </p:cNvPr>
          <p:cNvSpPr txBox="1"/>
          <p:nvPr/>
        </p:nvSpPr>
        <p:spPr>
          <a:xfrm>
            <a:off x="905280" y="1546515"/>
            <a:ext cx="2209259" cy="523220"/>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e.g. </a:t>
            </a:r>
            <a:r>
              <a:rPr lang="en-US" dirty="0" err="1">
                <a:latin typeface="Roboto Condensed" panose="02000000000000000000" pitchFamily="2" charset="0"/>
                <a:ea typeface="Roboto Condensed" panose="02000000000000000000" pitchFamily="2" charset="0"/>
                <a:cs typeface="Roboto Condensed" panose="02000000000000000000" pitchFamily="2" charset="0"/>
              </a:rPr>
              <a:t>powerpoint</a:t>
            </a:r>
            <a:r>
              <a:rPr lang="en-US" dirty="0">
                <a:latin typeface="Roboto Condensed" panose="02000000000000000000" pitchFamily="2" charset="0"/>
                <a:ea typeface="Roboto Condensed" panose="02000000000000000000" pitchFamily="2" charset="0"/>
                <a:cs typeface="Roboto Condensed" panose="02000000000000000000" pitchFamily="2" charset="0"/>
              </a:rPr>
              <a:t>, google,</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a:t>
            </a:r>
            <a:r>
              <a:rPr lang="en-US" dirty="0" err="1">
                <a:latin typeface="Roboto Condensed" panose="02000000000000000000" pitchFamily="2" charset="0"/>
                <a:ea typeface="Roboto Condensed" panose="02000000000000000000" pitchFamily="2" charset="0"/>
                <a:cs typeface="Roboto Condensed" panose="02000000000000000000" pitchFamily="2" charset="0"/>
              </a:rPr>
              <a:t>microsoft</a:t>
            </a:r>
            <a:r>
              <a:rPr lang="en-US" dirty="0">
                <a:latin typeface="Roboto Condensed" panose="02000000000000000000" pitchFamily="2" charset="0"/>
                <a:ea typeface="Roboto Condensed" panose="02000000000000000000" pitchFamily="2" charset="0"/>
                <a:cs typeface="Roboto Condensed" panose="02000000000000000000" pitchFamily="2" charset="0"/>
              </a:rPr>
              <a:t> word, notepad</a:t>
            </a:r>
          </a:p>
        </p:txBody>
      </p:sp>
      <p:sp>
        <p:nvSpPr>
          <p:cNvPr id="25" name="TextBox 24">
            <a:extLst>
              <a:ext uri="{FF2B5EF4-FFF2-40B4-BE49-F238E27FC236}">
                <a16:creationId xmlns:a16="http://schemas.microsoft.com/office/drawing/2014/main" id="{5F094428-558D-D00D-9A13-D18B4A7C57EB}"/>
              </a:ext>
            </a:extLst>
          </p:cNvPr>
          <p:cNvSpPr txBox="1"/>
          <p:nvPr/>
        </p:nvSpPr>
        <p:spPr>
          <a:xfrm>
            <a:off x="3895056" y="1612026"/>
            <a:ext cx="148149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Operating System </a:t>
            </a:r>
          </a:p>
        </p:txBody>
      </p:sp>
      <p:sp>
        <p:nvSpPr>
          <p:cNvPr id="26" name="TextBox 25">
            <a:extLst>
              <a:ext uri="{FF2B5EF4-FFF2-40B4-BE49-F238E27FC236}">
                <a16:creationId xmlns:a16="http://schemas.microsoft.com/office/drawing/2014/main" id="{F36E8B26-201E-05AD-9DC9-161106DB0133}"/>
              </a:ext>
            </a:extLst>
          </p:cNvPr>
          <p:cNvSpPr txBox="1"/>
          <p:nvPr/>
        </p:nvSpPr>
        <p:spPr>
          <a:xfrm>
            <a:off x="7043617" y="1570515"/>
            <a:ext cx="126829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Utility Software</a:t>
            </a:r>
          </a:p>
        </p:txBody>
      </p:sp>
      <p:sp>
        <p:nvSpPr>
          <p:cNvPr id="27" name="TextBox 26">
            <a:extLst>
              <a:ext uri="{FF2B5EF4-FFF2-40B4-BE49-F238E27FC236}">
                <a16:creationId xmlns:a16="http://schemas.microsoft.com/office/drawing/2014/main" id="{401E0344-9C43-12FE-37C2-233DD651C9E4}"/>
              </a:ext>
            </a:extLst>
          </p:cNvPr>
          <p:cNvSpPr txBox="1"/>
          <p:nvPr/>
        </p:nvSpPr>
        <p:spPr>
          <a:xfrm>
            <a:off x="3869713" y="2428479"/>
            <a:ext cx="1882247" cy="523220"/>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e.g. Microsoft windows,</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Mac </a:t>
            </a:r>
            <a:r>
              <a:rPr lang="en-US" dirty="0" err="1">
                <a:latin typeface="Roboto Condensed" panose="02000000000000000000" pitchFamily="2" charset="0"/>
                <a:ea typeface="Roboto Condensed" panose="02000000000000000000" pitchFamily="2" charset="0"/>
                <a:cs typeface="Roboto Condensed" panose="02000000000000000000" pitchFamily="2" charset="0"/>
              </a:rPr>
              <a:t>Os</a:t>
            </a:r>
            <a:r>
              <a:rPr lang="en-US" dirty="0">
                <a:latin typeface="Roboto Condensed" panose="02000000000000000000" pitchFamily="2" charset="0"/>
                <a:ea typeface="Roboto Condensed" panose="02000000000000000000" pitchFamily="2" charset="0"/>
                <a:cs typeface="Roboto Condensed" panose="02000000000000000000" pitchFamily="2" charset="0"/>
              </a:rPr>
              <a:t>, Linux</a:t>
            </a:r>
          </a:p>
        </p:txBody>
      </p:sp>
      <p:sp>
        <p:nvSpPr>
          <p:cNvPr id="28" name="TextBox 27">
            <a:extLst>
              <a:ext uri="{FF2B5EF4-FFF2-40B4-BE49-F238E27FC236}">
                <a16:creationId xmlns:a16="http://schemas.microsoft.com/office/drawing/2014/main" id="{1CF7CB94-8531-400F-8E9B-C0F6400EF074}"/>
              </a:ext>
            </a:extLst>
          </p:cNvPr>
          <p:cNvSpPr txBox="1"/>
          <p:nvPr/>
        </p:nvSpPr>
        <p:spPr>
          <a:xfrm>
            <a:off x="6358181" y="2449208"/>
            <a:ext cx="2428870" cy="523220"/>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e.g. Firewall, Windows Explorer,</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File Manager</a:t>
            </a:r>
          </a:p>
        </p:txBody>
      </p:sp>
      <p:sp>
        <p:nvSpPr>
          <p:cNvPr id="29" name="TextBox 28">
            <a:extLst>
              <a:ext uri="{FF2B5EF4-FFF2-40B4-BE49-F238E27FC236}">
                <a16:creationId xmlns:a16="http://schemas.microsoft.com/office/drawing/2014/main" id="{7D279C9F-46D7-1560-9A69-EC898C39C5F7}"/>
              </a:ext>
            </a:extLst>
          </p:cNvPr>
          <p:cNvSpPr txBox="1"/>
          <p:nvPr/>
        </p:nvSpPr>
        <p:spPr>
          <a:xfrm>
            <a:off x="21865" y="2449208"/>
            <a:ext cx="158088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Consumer Software</a:t>
            </a:r>
          </a:p>
        </p:txBody>
      </p:sp>
      <p:sp>
        <p:nvSpPr>
          <p:cNvPr id="30" name="TextBox 29">
            <a:extLst>
              <a:ext uri="{FF2B5EF4-FFF2-40B4-BE49-F238E27FC236}">
                <a16:creationId xmlns:a16="http://schemas.microsoft.com/office/drawing/2014/main" id="{D3953066-037B-8840-AEBE-BD1FEA235D2B}"/>
              </a:ext>
            </a:extLst>
          </p:cNvPr>
          <p:cNvSpPr txBox="1"/>
          <p:nvPr/>
        </p:nvSpPr>
        <p:spPr>
          <a:xfrm>
            <a:off x="2200666" y="2428479"/>
            <a:ext cx="1503938" cy="523220"/>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Business Software</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(Enterprise)</a:t>
            </a:r>
          </a:p>
        </p:txBody>
      </p:sp>
      <p:sp>
        <p:nvSpPr>
          <p:cNvPr id="31" name="TextBox 30">
            <a:extLst>
              <a:ext uri="{FF2B5EF4-FFF2-40B4-BE49-F238E27FC236}">
                <a16:creationId xmlns:a16="http://schemas.microsoft.com/office/drawing/2014/main" id="{86502ED4-63FF-E52B-8AC1-5D6B68F9228F}"/>
              </a:ext>
            </a:extLst>
          </p:cNvPr>
          <p:cNvSpPr txBox="1"/>
          <p:nvPr/>
        </p:nvSpPr>
        <p:spPr>
          <a:xfrm>
            <a:off x="75792" y="3006655"/>
            <a:ext cx="1228221" cy="95410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e.g. Microsoft,</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Facebook,</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Instagram,</a:t>
            </a:r>
          </a:p>
          <a:p>
            <a:r>
              <a:rPr lang="en-US" dirty="0">
                <a:latin typeface="Roboto Condensed" panose="02000000000000000000" pitchFamily="2" charset="0"/>
                <a:ea typeface="Roboto Condensed" panose="02000000000000000000" pitchFamily="2" charset="0"/>
                <a:cs typeface="Roboto Condensed" panose="02000000000000000000" pitchFamily="2" charset="0"/>
              </a:rPr>
              <a:t>       WhatsApp</a:t>
            </a:r>
          </a:p>
        </p:txBody>
      </p:sp>
      <p:sp>
        <p:nvSpPr>
          <p:cNvPr id="32" name="TextBox 31">
            <a:extLst>
              <a:ext uri="{FF2B5EF4-FFF2-40B4-BE49-F238E27FC236}">
                <a16:creationId xmlns:a16="http://schemas.microsoft.com/office/drawing/2014/main" id="{F0B49BB4-B12E-DAB4-58C3-94EDDA9F7FD1}"/>
              </a:ext>
            </a:extLst>
          </p:cNvPr>
          <p:cNvSpPr txBox="1"/>
          <p:nvPr/>
        </p:nvSpPr>
        <p:spPr>
          <a:xfrm>
            <a:off x="2295243" y="4636500"/>
            <a:ext cx="134043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Web Application</a:t>
            </a:r>
          </a:p>
        </p:txBody>
      </p:sp>
      <p:sp>
        <p:nvSpPr>
          <p:cNvPr id="33" name="TextBox 32">
            <a:extLst>
              <a:ext uri="{FF2B5EF4-FFF2-40B4-BE49-F238E27FC236}">
                <a16:creationId xmlns:a16="http://schemas.microsoft.com/office/drawing/2014/main" id="{E21A089B-830C-F369-FF54-9138995C9023}"/>
              </a:ext>
            </a:extLst>
          </p:cNvPr>
          <p:cNvSpPr txBox="1"/>
          <p:nvPr/>
        </p:nvSpPr>
        <p:spPr>
          <a:xfrm>
            <a:off x="4355824" y="4625232"/>
            <a:ext cx="151355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Mobile Application</a:t>
            </a:r>
          </a:p>
        </p:txBody>
      </p:sp>
      <p:sp>
        <p:nvSpPr>
          <p:cNvPr id="34" name="TextBox 33">
            <a:extLst>
              <a:ext uri="{FF2B5EF4-FFF2-40B4-BE49-F238E27FC236}">
                <a16:creationId xmlns:a16="http://schemas.microsoft.com/office/drawing/2014/main" id="{E996C7FE-4269-AE40-9D09-03D3F5780304}"/>
              </a:ext>
            </a:extLst>
          </p:cNvPr>
          <p:cNvSpPr txBox="1"/>
          <p:nvPr/>
        </p:nvSpPr>
        <p:spPr>
          <a:xfrm>
            <a:off x="-20487" y="4630738"/>
            <a:ext cx="144142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Desktop Software</a:t>
            </a:r>
          </a:p>
        </p:txBody>
      </p:sp>
      <p:cxnSp>
        <p:nvCxnSpPr>
          <p:cNvPr id="41" name="Straight Connector 40">
            <a:extLst>
              <a:ext uri="{FF2B5EF4-FFF2-40B4-BE49-F238E27FC236}">
                <a16:creationId xmlns:a16="http://schemas.microsoft.com/office/drawing/2014/main" id="{E2DA6105-3821-874B-9BB4-7637EA8427B9}"/>
              </a:ext>
            </a:extLst>
          </p:cNvPr>
          <p:cNvCxnSpPr>
            <a:cxnSpLocks/>
          </p:cNvCxnSpPr>
          <p:nvPr/>
        </p:nvCxnSpPr>
        <p:spPr>
          <a:xfrm>
            <a:off x="2064774" y="929148"/>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CED892A-E678-0CBB-C55B-427356AB2CFD}"/>
              </a:ext>
            </a:extLst>
          </p:cNvPr>
          <p:cNvCxnSpPr>
            <a:cxnSpLocks/>
          </p:cNvCxnSpPr>
          <p:nvPr/>
        </p:nvCxnSpPr>
        <p:spPr>
          <a:xfrm>
            <a:off x="383458" y="4385187"/>
            <a:ext cx="47916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BAE3E9-5730-76F6-D5AB-B781FDA41DC5}"/>
              </a:ext>
            </a:extLst>
          </p:cNvPr>
          <p:cNvCxnSpPr>
            <a:cxnSpLocks/>
          </p:cNvCxnSpPr>
          <p:nvPr/>
        </p:nvCxnSpPr>
        <p:spPr>
          <a:xfrm>
            <a:off x="4728778" y="1437675"/>
            <a:ext cx="3000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42C2C2-FFD7-BD02-AAAB-897013E4D761}"/>
              </a:ext>
            </a:extLst>
          </p:cNvPr>
          <p:cNvCxnSpPr>
            <a:cxnSpLocks/>
          </p:cNvCxnSpPr>
          <p:nvPr/>
        </p:nvCxnSpPr>
        <p:spPr>
          <a:xfrm flipV="1">
            <a:off x="777789" y="2296476"/>
            <a:ext cx="2319372" cy="1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1467EBF-DF5D-3C11-E0BF-FA6F338C7F4E}"/>
              </a:ext>
            </a:extLst>
          </p:cNvPr>
          <p:cNvCxnSpPr>
            <a:cxnSpLocks/>
          </p:cNvCxnSpPr>
          <p:nvPr/>
        </p:nvCxnSpPr>
        <p:spPr>
          <a:xfrm>
            <a:off x="4250246" y="313057"/>
            <a:ext cx="0" cy="244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BE99AE9-8DCF-6C9A-A506-8A0FCDA3746D}"/>
              </a:ext>
            </a:extLst>
          </p:cNvPr>
          <p:cNvCxnSpPr>
            <a:cxnSpLocks/>
          </p:cNvCxnSpPr>
          <p:nvPr/>
        </p:nvCxnSpPr>
        <p:spPr>
          <a:xfrm>
            <a:off x="5175119" y="4385187"/>
            <a:ext cx="0" cy="2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6DD3755-6D64-24C1-6574-5885FDB0FFC5}"/>
              </a:ext>
            </a:extLst>
          </p:cNvPr>
          <p:cNvCxnSpPr>
            <a:cxnSpLocks/>
          </p:cNvCxnSpPr>
          <p:nvPr/>
        </p:nvCxnSpPr>
        <p:spPr>
          <a:xfrm>
            <a:off x="383458" y="4385187"/>
            <a:ext cx="0" cy="2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1973A6A-8404-8F94-6D52-6A28573FCBF7}"/>
              </a:ext>
            </a:extLst>
          </p:cNvPr>
          <p:cNvCxnSpPr>
            <a:cxnSpLocks/>
          </p:cNvCxnSpPr>
          <p:nvPr/>
        </p:nvCxnSpPr>
        <p:spPr>
          <a:xfrm>
            <a:off x="2976454" y="4385187"/>
            <a:ext cx="0" cy="2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ED83477-215E-2B8B-569B-1151EB25368A}"/>
              </a:ext>
            </a:extLst>
          </p:cNvPr>
          <p:cNvCxnSpPr>
            <a:cxnSpLocks/>
          </p:cNvCxnSpPr>
          <p:nvPr/>
        </p:nvCxnSpPr>
        <p:spPr>
          <a:xfrm>
            <a:off x="777789" y="2296476"/>
            <a:ext cx="0" cy="21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A9EE916-8DD7-B7AC-6CC0-411EB2E822DD}"/>
              </a:ext>
            </a:extLst>
          </p:cNvPr>
          <p:cNvCxnSpPr>
            <a:cxnSpLocks/>
          </p:cNvCxnSpPr>
          <p:nvPr/>
        </p:nvCxnSpPr>
        <p:spPr>
          <a:xfrm>
            <a:off x="3098202" y="2296476"/>
            <a:ext cx="0" cy="21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8DF7618-5910-EF0A-E9FE-18A094A63644}"/>
              </a:ext>
            </a:extLst>
          </p:cNvPr>
          <p:cNvCxnSpPr>
            <a:cxnSpLocks/>
          </p:cNvCxnSpPr>
          <p:nvPr/>
        </p:nvCxnSpPr>
        <p:spPr>
          <a:xfrm>
            <a:off x="2064774" y="929148"/>
            <a:ext cx="0" cy="162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0452C96-D537-8610-631A-1BBA55E3EC86}"/>
              </a:ext>
            </a:extLst>
          </p:cNvPr>
          <p:cNvCxnSpPr>
            <a:cxnSpLocks/>
          </p:cNvCxnSpPr>
          <p:nvPr/>
        </p:nvCxnSpPr>
        <p:spPr>
          <a:xfrm flipH="1">
            <a:off x="6179574" y="929148"/>
            <a:ext cx="1041" cy="162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B9922DA-726B-CAE0-3CDD-58FA6A286B21}"/>
              </a:ext>
            </a:extLst>
          </p:cNvPr>
          <p:cNvCxnSpPr>
            <a:cxnSpLocks/>
          </p:cNvCxnSpPr>
          <p:nvPr/>
        </p:nvCxnSpPr>
        <p:spPr>
          <a:xfrm>
            <a:off x="4728778" y="1437675"/>
            <a:ext cx="0" cy="21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94935EF-28D1-E691-5F93-C69BF42F1ECC}"/>
              </a:ext>
            </a:extLst>
          </p:cNvPr>
          <p:cNvCxnSpPr>
            <a:cxnSpLocks/>
          </p:cNvCxnSpPr>
          <p:nvPr/>
        </p:nvCxnSpPr>
        <p:spPr>
          <a:xfrm>
            <a:off x="7729709" y="1437675"/>
            <a:ext cx="0" cy="21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082A38E-7AF1-60A9-6D1D-EF7A676C6792}"/>
              </a:ext>
            </a:extLst>
          </p:cNvPr>
          <p:cNvCxnSpPr>
            <a:cxnSpLocks/>
          </p:cNvCxnSpPr>
          <p:nvPr/>
        </p:nvCxnSpPr>
        <p:spPr>
          <a:xfrm>
            <a:off x="761984" y="2726435"/>
            <a:ext cx="0" cy="2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1897137-FA86-CDA2-5C3D-1A56C34684B2}"/>
              </a:ext>
            </a:extLst>
          </p:cNvPr>
          <p:cNvCxnSpPr>
            <a:cxnSpLocks/>
          </p:cNvCxnSpPr>
          <p:nvPr/>
        </p:nvCxnSpPr>
        <p:spPr>
          <a:xfrm>
            <a:off x="4728778" y="1912161"/>
            <a:ext cx="0" cy="49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9D391A4-7083-E03B-39FC-1A654E174E40}"/>
              </a:ext>
            </a:extLst>
          </p:cNvPr>
          <p:cNvCxnSpPr>
            <a:cxnSpLocks/>
          </p:cNvCxnSpPr>
          <p:nvPr/>
        </p:nvCxnSpPr>
        <p:spPr>
          <a:xfrm>
            <a:off x="7736545" y="1893229"/>
            <a:ext cx="0" cy="49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2C131E5-8A57-CB91-C7C9-8F4FB9854085}"/>
              </a:ext>
            </a:extLst>
          </p:cNvPr>
          <p:cNvCxnSpPr>
            <a:cxnSpLocks/>
          </p:cNvCxnSpPr>
          <p:nvPr/>
        </p:nvCxnSpPr>
        <p:spPr>
          <a:xfrm>
            <a:off x="2057384" y="1290295"/>
            <a:ext cx="0" cy="29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584F166-0793-0EFF-A365-16BFE7043855}"/>
              </a:ext>
            </a:extLst>
          </p:cNvPr>
          <p:cNvCxnSpPr>
            <a:cxnSpLocks/>
          </p:cNvCxnSpPr>
          <p:nvPr/>
        </p:nvCxnSpPr>
        <p:spPr>
          <a:xfrm>
            <a:off x="4281356" y="77674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B5E8914-024F-67B2-9DA3-EE278936DBF0}"/>
              </a:ext>
            </a:extLst>
          </p:cNvPr>
          <p:cNvCxnSpPr>
            <a:cxnSpLocks/>
          </p:cNvCxnSpPr>
          <p:nvPr/>
        </p:nvCxnSpPr>
        <p:spPr>
          <a:xfrm>
            <a:off x="6229243" y="1290295"/>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7FA272C-C0B6-2879-1F1A-3CCB549C0D3A}"/>
              </a:ext>
            </a:extLst>
          </p:cNvPr>
          <p:cNvCxnSpPr>
            <a:cxnSpLocks/>
          </p:cNvCxnSpPr>
          <p:nvPr/>
        </p:nvCxnSpPr>
        <p:spPr>
          <a:xfrm>
            <a:off x="2064774" y="2104747"/>
            <a:ext cx="0" cy="191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F3272B9-BBD4-E417-BC27-D0B81EB5D64F}"/>
              </a:ext>
            </a:extLst>
          </p:cNvPr>
          <p:cNvCxnSpPr>
            <a:cxnSpLocks/>
          </p:cNvCxnSpPr>
          <p:nvPr/>
        </p:nvCxnSpPr>
        <p:spPr>
          <a:xfrm>
            <a:off x="905280" y="4041058"/>
            <a:ext cx="0" cy="3441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48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C25401-9E10-F0AB-5973-C01B95EF7C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30</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106B63B6-9B8B-5D1A-F923-1593C91972A2}"/>
              </a:ext>
            </a:extLst>
          </p:cNvPr>
          <p:cNvSpPr txBox="1"/>
          <p:nvPr/>
        </p:nvSpPr>
        <p:spPr>
          <a:xfrm>
            <a:off x="2887200" y="352800"/>
            <a:ext cx="2125903"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What is Agile Model?</a:t>
            </a:r>
          </a:p>
        </p:txBody>
      </p:sp>
      <p:sp>
        <p:nvSpPr>
          <p:cNvPr id="4" name="TextBox 3">
            <a:extLst>
              <a:ext uri="{FF2B5EF4-FFF2-40B4-BE49-F238E27FC236}">
                <a16:creationId xmlns:a16="http://schemas.microsoft.com/office/drawing/2014/main" id="{27216ACD-3FFA-8AD8-2341-BF7D6C2A2920}"/>
              </a:ext>
            </a:extLst>
          </p:cNvPr>
          <p:cNvSpPr txBox="1"/>
          <p:nvPr/>
        </p:nvSpPr>
        <p:spPr>
          <a:xfrm>
            <a:off x="428963" y="1144695"/>
            <a:ext cx="7679554" cy="307777"/>
          </a:xfrm>
          <a:prstGeom prst="rect">
            <a:avLst/>
          </a:prstGeom>
          <a:noFill/>
        </p:spPr>
        <p:txBody>
          <a:bodyPr wrap="squar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Agile is a method used in the software industry</a:t>
            </a:r>
          </a:p>
        </p:txBody>
      </p:sp>
      <p:sp>
        <p:nvSpPr>
          <p:cNvPr id="5" name="TextBox 4">
            <a:extLst>
              <a:ext uri="{FF2B5EF4-FFF2-40B4-BE49-F238E27FC236}">
                <a16:creationId xmlns:a16="http://schemas.microsoft.com/office/drawing/2014/main" id="{BE73C04A-6435-D4D0-81ED-5F952BCD8406}"/>
              </a:ext>
            </a:extLst>
          </p:cNvPr>
          <p:cNvSpPr txBox="1"/>
          <p:nvPr/>
        </p:nvSpPr>
        <p:spPr>
          <a:xfrm>
            <a:off x="428963" y="2311128"/>
            <a:ext cx="226696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Agile method is fast and light</a:t>
            </a:r>
          </a:p>
        </p:txBody>
      </p:sp>
      <p:sp>
        <p:nvSpPr>
          <p:cNvPr id="6" name="TextBox 5">
            <a:extLst>
              <a:ext uri="{FF2B5EF4-FFF2-40B4-BE49-F238E27FC236}">
                <a16:creationId xmlns:a16="http://schemas.microsoft.com/office/drawing/2014/main" id="{EF65DF08-4A15-8C5E-C064-E9113EE8E352}"/>
              </a:ext>
            </a:extLst>
          </p:cNvPr>
          <p:cNvSpPr txBox="1"/>
          <p:nvPr/>
        </p:nvSpPr>
        <p:spPr>
          <a:xfrm>
            <a:off x="428963" y="2900614"/>
            <a:ext cx="366799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Can adapt to changes and adapt to market needs</a:t>
            </a:r>
          </a:p>
        </p:txBody>
      </p:sp>
      <p:sp>
        <p:nvSpPr>
          <p:cNvPr id="7" name="TextBox 6">
            <a:extLst>
              <a:ext uri="{FF2B5EF4-FFF2-40B4-BE49-F238E27FC236}">
                <a16:creationId xmlns:a16="http://schemas.microsoft.com/office/drawing/2014/main" id="{42DC433C-E227-6FED-8490-5100C70941C8}"/>
              </a:ext>
            </a:extLst>
          </p:cNvPr>
          <p:cNvSpPr txBox="1"/>
          <p:nvPr/>
        </p:nvSpPr>
        <p:spPr>
          <a:xfrm>
            <a:off x="428963" y="3490100"/>
            <a:ext cx="620233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In accordance with the customer’s needs, the product can be released ahead of time </a:t>
            </a:r>
          </a:p>
        </p:txBody>
      </p:sp>
      <p:sp>
        <p:nvSpPr>
          <p:cNvPr id="8" name="TextBox 7">
            <a:extLst>
              <a:ext uri="{FF2B5EF4-FFF2-40B4-BE49-F238E27FC236}">
                <a16:creationId xmlns:a16="http://schemas.microsoft.com/office/drawing/2014/main" id="{0503601B-FC09-AA95-897B-B1267F3D0C1B}"/>
              </a:ext>
            </a:extLst>
          </p:cNvPr>
          <p:cNvSpPr txBox="1"/>
          <p:nvPr/>
        </p:nvSpPr>
        <p:spPr>
          <a:xfrm>
            <a:off x="428963" y="1721642"/>
            <a:ext cx="583204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To continuously deliver a project or service to the customer as early as possible</a:t>
            </a:r>
          </a:p>
        </p:txBody>
      </p:sp>
      <p:sp>
        <p:nvSpPr>
          <p:cNvPr id="9" name="TextBox 8">
            <a:extLst>
              <a:ext uri="{FF2B5EF4-FFF2-40B4-BE49-F238E27FC236}">
                <a16:creationId xmlns:a16="http://schemas.microsoft.com/office/drawing/2014/main" id="{DE9A40FC-0CF6-0699-0DCC-0F421A780451}"/>
              </a:ext>
            </a:extLst>
          </p:cNvPr>
          <p:cNvSpPr txBox="1"/>
          <p:nvPr/>
        </p:nvSpPr>
        <p:spPr>
          <a:xfrm>
            <a:off x="428963" y="4079586"/>
            <a:ext cx="7876800" cy="523220"/>
          </a:xfrm>
          <a:prstGeom prst="rect">
            <a:avLst/>
          </a:prstGeom>
          <a:noFill/>
        </p:spPr>
        <p:txBody>
          <a:bodyPr wrap="squar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Instead of building the entire product from start to finish and then handing it to the customer, they use agile to iterate and incrementally release features based on the customer’s needs</a:t>
            </a:r>
          </a:p>
        </p:txBody>
      </p:sp>
    </p:spTree>
    <p:extLst>
      <p:ext uri="{BB962C8B-B14F-4D97-AF65-F5344CB8AC3E}">
        <p14:creationId xmlns:p14="http://schemas.microsoft.com/office/powerpoint/2010/main" val="1592863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F0B950-ECF5-575B-A915-D1E0ABC46A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31</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9D4B28D1-5526-ED47-5E55-522264D645FF}"/>
              </a:ext>
            </a:extLst>
          </p:cNvPr>
          <p:cNvSpPr txBox="1"/>
          <p:nvPr/>
        </p:nvSpPr>
        <p:spPr>
          <a:xfrm>
            <a:off x="309600" y="891735"/>
            <a:ext cx="3373039"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#According to “ one bite at one time ”  </a:t>
            </a:r>
          </a:p>
        </p:txBody>
      </p:sp>
      <p:sp>
        <p:nvSpPr>
          <p:cNvPr id="4" name="TextBox 3">
            <a:extLst>
              <a:ext uri="{FF2B5EF4-FFF2-40B4-BE49-F238E27FC236}">
                <a16:creationId xmlns:a16="http://schemas.microsoft.com/office/drawing/2014/main" id="{D21CE879-1E68-C20C-A57C-8C82232CFE53}"/>
              </a:ext>
            </a:extLst>
          </p:cNvPr>
          <p:cNvSpPr txBox="1"/>
          <p:nvPr/>
        </p:nvSpPr>
        <p:spPr>
          <a:xfrm>
            <a:off x="870412" y="1621823"/>
            <a:ext cx="415209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Set the amount that your team can develop at one time</a:t>
            </a:r>
          </a:p>
        </p:txBody>
      </p:sp>
      <p:sp>
        <p:nvSpPr>
          <p:cNvPr id="5" name="TextBox 4">
            <a:extLst>
              <a:ext uri="{FF2B5EF4-FFF2-40B4-BE49-F238E27FC236}">
                <a16:creationId xmlns:a16="http://schemas.microsoft.com/office/drawing/2014/main" id="{AA3279D0-AFF1-2A98-A575-A9E6E3FDD28C}"/>
              </a:ext>
            </a:extLst>
          </p:cNvPr>
          <p:cNvSpPr txBox="1"/>
          <p:nvPr/>
        </p:nvSpPr>
        <p:spPr>
          <a:xfrm>
            <a:off x="870412" y="2182661"/>
            <a:ext cx="313098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Developed and released to the customer</a:t>
            </a:r>
          </a:p>
        </p:txBody>
      </p:sp>
      <p:sp>
        <p:nvSpPr>
          <p:cNvPr id="6" name="TextBox 5">
            <a:extLst>
              <a:ext uri="{FF2B5EF4-FFF2-40B4-BE49-F238E27FC236}">
                <a16:creationId xmlns:a16="http://schemas.microsoft.com/office/drawing/2014/main" id="{0D5A474E-ACB6-52F2-936B-0775741C2D8C}"/>
              </a:ext>
            </a:extLst>
          </p:cNvPr>
          <p:cNvSpPr txBox="1"/>
          <p:nvPr/>
        </p:nvSpPr>
        <p:spPr>
          <a:xfrm>
            <a:off x="870412" y="2743499"/>
            <a:ext cx="287129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In past, waterfall was used for SDLC </a:t>
            </a:r>
          </a:p>
        </p:txBody>
      </p:sp>
      <p:sp>
        <p:nvSpPr>
          <p:cNvPr id="7" name="TextBox 6">
            <a:extLst>
              <a:ext uri="{FF2B5EF4-FFF2-40B4-BE49-F238E27FC236}">
                <a16:creationId xmlns:a16="http://schemas.microsoft.com/office/drawing/2014/main" id="{B18B9F4C-F98C-7FC2-A098-A9A896EAFDCB}"/>
              </a:ext>
            </a:extLst>
          </p:cNvPr>
          <p:cNvSpPr txBox="1"/>
          <p:nvPr/>
        </p:nvSpPr>
        <p:spPr>
          <a:xfrm>
            <a:off x="870412" y="3392926"/>
            <a:ext cx="545373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Recently, agile which is light, fast and flexible has been used more widely</a:t>
            </a:r>
          </a:p>
        </p:txBody>
      </p:sp>
      <p:sp>
        <p:nvSpPr>
          <p:cNvPr id="9" name="TextBox 8">
            <a:extLst>
              <a:ext uri="{FF2B5EF4-FFF2-40B4-BE49-F238E27FC236}">
                <a16:creationId xmlns:a16="http://schemas.microsoft.com/office/drawing/2014/main" id="{7FB5F5D1-2086-E276-7C30-9DC0C8D57110}"/>
              </a:ext>
            </a:extLst>
          </p:cNvPr>
          <p:cNvSpPr txBox="1"/>
          <p:nvPr/>
        </p:nvSpPr>
        <p:spPr>
          <a:xfrm>
            <a:off x="309600" y="4297012"/>
            <a:ext cx="6327373"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Next slide, I will briefly describe the differences between agile and old waterfall model </a:t>
            </a:r>
          </a:p>
        </p:txBody>
      </p:sp>
    </p:spTree>
    <p:extLst>
      <p:ext uri="{BB962C8B-B14F-4D97-AF65-F5344CB8AC3E}">
        <p14:creationId xmlns:p14="http://schemas.microsoft.com/office/powerpoint/2010/main" val="2853296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0DA534-B820-DF05-703A-29C97D5BDD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32</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3860489F-1CF7-490E-EF0C-C2A5562651A0}"/>
              </a:ext>
            </a:extLst>
          </p:cNvPr>
          <p:cNvSpPr txBox="1"/>
          <p:nvPr/>
        </p:nvSpPr>
        <p:spPr>
          <a:xfrm>
            <a:off x="2988000" y="266400"/>
            <a:ext cx="2034531" cy="400110"/>
          </a:xfrm>
          <a:prstGeom prst="rect">
            <a:avLst/>
          </a:prstGeom>
          <a:noFill/>
        </p:spPr>
        <p:txBody>
          <a:bodyPr wrap="none" rtlCol="0">
            <a:spAutoFit/>
          </a:bodyPr>
          <a:lstStyle/>
          <a:p>
            <a:r>
              <a:rPr lang="en-US" sz="2000" b="1" dirty="0">
                <a:latin typeface="Roboto Condensed" panose="02000000000000000000" pitchFamily="2" charset="0"/>
                <a:ea typeface="Roboto Condensed" panose="02000000000000000000" pitchFamily="2" charset="0"/>
                <a:cs typeface="Roboto Condensed" panose="02000000000000000000" pitchFamily="2" charset="0"/>
              </a:rPr>
              <a:t>Agile Vs Waterfall</a:t>
            </a:r>
          </a:p>
        </p:txBody>
      </p:sp>
      <p:sp>
        <p:nvSpPr>
          <p:cNvPr id="4" name="TextBox 3">
            <a:extLst>
              <a:ext uri="{FF2B5EF4-FFF2-40B4-BE49-F238E27FC236}">
                <a16:creationId xmlns:a16="http://schemas.microsoft.com/office/drawing/2014/main" id="{763535A5-89CC-9F66-73CA-74351D5EAC3E}"/>
              </a:ext>
            </a:extLst>
          </p:cNvPr>
          <p:cNvSpPr txBox="1"/>
          <p:nvPr/>
        </p:nvSpPr>
        <p:spPr>
          <a:xfrm>
            <a:off x="410400" y="957600"/>
            <a:ext cx="1274708" cy="338554"/>
          </a:xfrm>
          <a:prstGeom prst="rect">
            <a:avLst/>
          </a:prstGeom>
          <a:noFill/>
        </p:spPr>
        <p:txBody>
          <a:bodyPr wrap="none" rtlCol="0">
            <a:spAutoFit/>
          </a:bodyPr>
          <a:lstStyle/>
          <a:p>
            <a:r>
              <a:rPr lang="en-US" sz="1600" b="1" dirty="0">
                <a:latin typeface="Roboto Condensed" panose="02000000000000000000" pitchFamily="2" charset="0"/>
                <a:ea typeface="Roboto Condensed" panose="02000000000000000000" pitchFamily="2" charset="0"/>
                <a:cs typeface="Roboto Condensed" panose="02000000000000000000" pitchFamily="2" charset="0"/>
              </a:rPr>
              <a:t>#Agile Model</a:t>
            </a:r>
          </a:p>
        </p:txBody>
      </p:sp>
      <p:sp>
        <p:nvSpPr>
          <p:cNvPr id="5" name="TextBox 4">
            <a:extLst>
              <a:ext uri="{FF2B5EF4-FFF2-40B4-BE49-F238E27FC236}">
                <a16:creationId xmlns:a16="http://schemas.microsoft.com/office/drawing/2014/main" id="{856ED648-7A95-5809-10FD-A424623DC945}"/>
              </a:ext>
            </a:extLst>
          </p:cNvPr>
          <p:cNvSpPr txBox="1"/>
          <p:nvPr/>
        </p:nvSpPr>
        <p:spPr>
          <a:xfrm>
            <a:off x="758062" y="1490997"/>
            <a:ext cx="445987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No fixed requirements or times for entire projects or product</a:t>
            </a:r>
          </a:p>
        </p:txBody>
      </p:sp>
      <p:sp>
        <p:nvSpPr>
          <p:cNvPr id="6" name="TextBox 5">
            <a:extLst>
              <a:ext uri="{FF2B5EF4-FFF2-40B4-BE49-F238E27FC236}">
                <a16:creationId xmlns:a16="http://schemas.microsoft.com/office/drawing/2014/main" id="{B6F2D51F-1355-FB81-FCA8-B3E1A043C8A0}"/>
              </a:ext>
            </a:extLst>
          </p:cNvPr>
          <p:cNvSpPr txBox="1"/>
          <p:nvPr/>
        </p:nvSpPr>
        <p:spPr>
          <a:xfrm>
            <a:off x="758062" y="1993617"/>
            <a:ext cx="2715808"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Work in iterative &amp; incremental way </a:t>
            </a:r>
          </a:p>
        </p:txBody>
      </p:sp>
      <p:sp>
        <p:nvSpPr>
          <p:cNvPr id="7" name="TextBox 6">
            <a:extLst>
              <a:ext uri="{FF2B5EF4-FFF2-40B4-BE49-F238E27FC236}">
                <a16:creationId xmlns:a16="http://schemas.microsoft.com/office/drawing/2014/main" id="{4CD34D32-A933-334A-9DB0-D5D9727C3574}"/>
              </a:ext>
            </a:extLst>
          </p:cNvPr>
          <p:cNvSpPr txBox="1"/>
          <p:nvPr/>
        </p:nvSpPr>
        <p:spPr>
          <a:xfrm>
            <a:off x="758062" y="2475538"/>
            <a:ext cx="4996881"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Get customer feedback regularly and improve in future development</a:t>
            </a:r>
          </a:p>
        </p:txBody>
      </p:sp>
      <p:sp>
        <p:nvSpPr>
          <p:cNvPr id="8" name="TextBox 7">
            <a:extLst>
              <a:ext uri="{FF2B5EF4-FFF2-40B4-BE49-F238E27FC236}">
                <a16:creationId xmlns:a16="http://schemas.microsoft.com/office/drawing/2014/main" id="{CB1E56AF-8BD6-BE14-C1BA-BC6C517B4B14}"/>
              </a:ext>
            </a:extLst>
          </p:cNvPr>
          <p:cNvSpPr txBox="1"/>
          <p:nvPr/>
        </p:nvSpPr>
        <p:spPr>
          <a:xfrm>
            <a:off x="758062" y="3043627"/>
            <a:ext cx="1467068"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While developing, </a:t>
            </a:r>
          </a:p>
        </p:txBody>
      </p:sp>
      <p:sp>
        <p:nvSpPr>
          <p:cNvPr id="9" name="TextBox 8">
            <a:extLst>
              <a:ext uri="{FF2B5EF4-FFF2-40B4-BE49-F238E27FC236}">
                <a16:creationId xmlns:a16="http://schemas.microsoft.com/office/drawing/2014/main" id="{53A15127-C51D-4EC0-1463-E7CA9455F301}"/>
              </a:ext>
            </a:extLst>
          </p:cNvPr>
          <p:cNvSpPr txBox="1"/>
          <p:nvPr/>
        </p:nvSpPr>
        <p:spPr>
          <a:xfrm>
            <a:off x="758062" y="3680221"/>
            <a:ext cx="496802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Can flexibly accept and change changes for business ahead of time</a:t>
            </a:r>
          </a:p>
        </p:txBody>
      </p:sp>
      <p:sp>
        <p:nvSpPr>
          <p:cNvPr id="10" name="TextBox 9">
            <a:extLst>
              <a:ext uri="{FF2B5EF4-FFF2-40B4-BE49-F238E27FC236}">
                <a16:creationId xmlns:a16="http://schemas.microsoft.com/office/drawing/2014/main" id="{5337096D-6D04-9BA5-C789-7B4316723590}"/>
              </a:ext>
            </a:extLst>
          </p:cNvPr>
          <p:cNvSpPr txBox="1"/>
          <p:nvPr/>
        </p:nvSpPr>
        <p:spPr>
          <a:xfrm>
            <a:off x="758062" y="4263666"/>
            <a:ext cx="163698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Use in large projects</a:t>
            </a:r>
          </a:p>
        </p:txBody>
      </p:sp>
    </p:spTree>
    <p:extLst>
      <p:ext uri="{BB962C8B-B14F-4D97-AF65-F5344CB8AC3E}">
        <p14:creationId xmlns:p14="http://schemas.microsoft.com/office/powerpoint/2010/main" val="264738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6DA988-3D08-715E-F134-123E81774C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33</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DE0EFBD0-5A62-3E86-089F-11D227F44E71}"/>
              </a:ext>
            </a:extLst>
          </p:cNvPr>
          <p:cNvSpPr txBox="1"/>
          <p:nvPr/>
        </p:nvSpPr>
        <p:spPr>
          <a:xfrm>
            <a:off x="3095921" y="277757"/>
            <a:ext cx="1649811"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Waterfall Model</a:t>
            </a:r>
          </a:p>
        </p:txBody>
      </p:sp>
      <p:sp>
        <p:nvSpPr>
          <p:cNvPr id="5" name="TextBox 4">
            <a:extLst>
              <a:ext uri="{FF2B5EF4-FFF2-40B4-BE49-F238E27FC236}">
                <a16:creationId xmlns:a16="http://schemas.microsoft.com/office/drawing/2014/main" id="{7982659A-2062-8070-4121-117D29F5AF9B}"/>
              </a:ext>
            </a:extLst>
          </p:cNvPr>
          <p:cNvSpPr txBox="1"/>
          <p:nvPr/>
        </p:nvSpPr>
        <p:spPr>
          <a:xfrm>
            <a:off x="921821" y="1081823"/>
            <a:ext cx="4110421"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Works according to the fixed requirements and timeline</a:t>
            </a:r>
          </a:p>
        </p:txBody>
      </p:sp>
      <p:sp>
        <p:nvSpPr>
          <p:cNvPr id="6" name="TextBox 5">
            <a:extLst>
              <a:ext uri="{FF2B5EF4-FFF2-40B4-BE49-F238E27FC236}">
                <a16:creationId xmlns:a16="http://schemas.microsoft.com/office/drawing/2014/main" id="{3AC7CC6F-F0E3-DCC9-C4CD-627A02C32A63}"/>
              </a:ext>
            </a:extLst>
          </p:cNvPr>
          <p:cNvSpPr txBox="1"/>
          <p:nvPr/>
        </p:nvSpPr>
        <p:spPr>
          <a:xfrm>
            <a:off x="950400" y="1416623"/>
            <a:ext cx="122180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Steps by steps</a:t>
            </a:r>
          </a:p>
        </p:txBody>
      </p:sp>
      <p:sp>
        <p:nvSpPr>
          <p:cNvPr id="8" name="TextBox 7">
            <a:extLst>
              <a:ext uri="{FF2B5EF4-FFF2-40B4-BE49-F238E27FC236}">
                <a16:creationId xmlns:a16="http://schemas.microsoft.com/office/drawing/2014/main" id="{A398E5B8-B6E6-D8BF-BA52-8DB3B9F3F70A}"/>
              </a:ext>
            </a:extLst>
          </p:cNvPr>
          <p:cNvSpPr txBox="1"/>
          <p:nvPr/>
        </p:nvSpPr>
        <p:spPr>
          <a:xfrm>
            <a:off x="950400" y="1773934"/>
            <a:ext cx="468109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Delivery is done after the development is completely completed</a:t>
            </a:r>
          </a:p>
        </p:txBody>
      </p:sp>
      <p:sp>
        <p:nvSpPr>
          <p:cNvPr id="11" name="TextBox 10">
            <a:extLst>
              <a:ext uri="{FF2B5EF4-FFF2-40B4-BE49-F238E27FC236}">
                <a16:creationId xmlns:a16="http://schemas.microsoft.com/office/drawing/2014/main" id="{FB225857-D7D3-640B-A87F-B84A5F9EBBEB}"/>
              </a:ext>
            </a:extLst>
          </p:cNvPr>
          <p:cNvSpPr txBox="1"/>
          <p:nvPr/>
        </p:nvSpPr>
        <p:spPr>
          <a:xfrm>
            <a:off x="950400" y="2161335"/>
            <a:ext cx="422583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So, customer is involved only before and after the project</a:t>
            </a:r>
          </a:p>
        </p:txBody>
      </p:sp>
      <p:sp>
        <p:nvSpPr>
          <p:cNvPr id="12" name="TextBox 11">
            <a:extLst>
              <a:ext uri="{FF2B5EF4-FFF2-40B4-BE49-F238E27FC236}">
                <a16:creationId xmlns:a16="http://schemas.microsoft.com/office/drawing/2014/main" id="{5DE1E882-1A61-460C-99D6-2BBBAF3CC3C0}"/>
              </a:ext>
            </a:extLst>
          </p:cNvPr>
          <p:cNvSpPr txBox="1"/>
          <p:nvPr/>
        </p:nvSpPr>
        <p:spPr>
          <a:xfrm>
            <a:off x="950400" y="2587977"/>
            <a:ext cx="322876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After entire project, get customer feedback</a:t>
            </a:r>
          </a:p>
        </p:txBody>
      </p:sp>
      <p:sp>
        <p:nvSpPr>
          <p:cNvPr id="13" name="TextBox 12">
            <a:extLst>
              <a:ext uri="{FF2B5EF4-FFF2-40B4-BE49-F238E27FC236}">
                <a16:creationId xmlns:a16="http://schemas.microsoft.com/office/drawing/2014/main" id="{8A2B03D1-C67E-6B14-FABF-8D525B284D5A}"/>
              </a:ext>
            </a:extLst>
          </p:cNvPr>
          <p:cNvSpPr txBox="1"/>
          <p:nvPr/>
        </p:nvSpPr>
        <p:spPr>
          <a:xfrm>
            <a:off x="950400" y="3026473"/>
            <a:ext cx="672171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Once project is started, if the requirement changes halfway through, it affects entire timeline</a:t>
            </a:r>
          </a:p>
        </p:txBody>
      </p:sp>
      <p:sp>
        <p:nvSpPr>
          <p:cNvPr id="14" name="TextBox 13">
            <a:extLst>
              <a:ext uri="{FF2B5EF4-FFF2-40B4-BE49-F238E27FC236}">
                <a16:creationId xmlns:a16="http://schemas.microsoft.com/office/drawing/2014/main" id="{BB22A77C-23E9-E2F0-F113-07BC852B3696}"/>
              </a:ext>
            </a:extLst>
          </p:cNvPr>
          <p:cNvSpPr txBox="1"/>
          <p:nvPr/>
        </p:nvSpPr>
        <p:spPr>
          <a:xfrm>
            <a:off x="950400" y="3464969"/>
            <a:ext cx="1922321"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Cause it’s not easy to fix</a:t>
            </a:r>
          </a:p>
        </p:txBody>
      </p:sp>
      <p:sp>
        <p:nvSpPr>
          <p:cNvPr id="16" name="TextBox 15">
            <a:extLst>
              <a:ext uri="{FF2B5EF4-FFF2-40B4-BE49-F238E27FC236}">
                <a16:creationId xmlns:a16="http://schemas.microsoft.com/office/drawing/2014/main" id="{4C8F23E2-4D49-7A44-3B66-4AF3A48DA65A}"/>
              </a:ext>
            </a:extLst>
          </p:cNvPr>
          <p:cNvSpPr txBox="1"/>
          <p:nvPr/>
        </p:nvSpPr>
        <p:spPr>
          <a:xfrm>
            <a:off x="969507" y="3929215"/>
            <a:ext cx="514275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After development, if it doesn’t match needs of market and customers</a:t>
            </a:r>
          </a:p>
        </p:txBody>
      </p:sp>
      <p:sp>
        <p:nvSpPr>
          <p:cNvPr id="17" name="TextBox 16">
            <a:extLst>
              <a:ext uri="{FF2B5EF4-FFF2-40B4-BE49-F238E27FC236}">
                <a16:creationId xmlns:a16="http://schemas.microsoft.com/office/drawing/2014/main" id="{EC12587B-F35A-0AF7-7CE8-D5EC8CBD58B3}"/>
              </a:ext>
            </a:extLst>
          </p:cNvPr>
          <p:cNvSpPr txBox="1"/>
          <p:nvPr/>
        </p:nvSpPr>
        <p:spPr>
          <a:xfrm>
            <a:off x="991912" y="4393461"/>
            <a:ext cx="249299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May be a lot of loss for business</a:t>
            </a:r>
          </a:p>
        </p:txBody>
      </p:sp>
    </p:spTree>
    <p:extLst>
      <p:ext uri="{BB962C8B-B14F-4D97-AF65-F5344CB8AC3E}">
        <p14:creationId xmlns:p14="http://schemas.microsoft.com/office/powerpoint/2010/main" val="2275412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1E7A41-E9C4-38F6-6D9B-06FD1503C3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34</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TextBox 2">
            <a:extLst>
              <a:ext uri="{FF2B5EF4-FFF2-40B4-BE49-F238E27FC236}">
                <a16:creationId xmlns:a16="http://schemas.microsoft.com/office/drawing/2014/main" id="{F3C18675-48C0-CA48-6F0C-093CB5FC1CE2}"/>
              </a:ext>
            </a:extLst>
          </p:cNvPr>
          <p:cNvSpPr txBox="1"/>
          <p:nvPr/>
        </p:nvSpPr>
        <p:spPr>
          <a:xfrm>
            <a:off x="2702026" y="312927"/>
            <a:ext cx="3105337" cy="369332"/>
          </a:xfrm>
          <a:prstGeom prst="rect">
            <a:avLst/>
          </a:prstGeom>
          <a:noFill/>
        </p:spPr>
        <p:txBody>
          <a:bodyPr wrap="none" rtlCol="0">
            <a:spAutoFit/>
          </a:bodyPr>
          <a:lstStyle/>
          <a:p>
            <a:r>
              <a:rPr lang="en-US" sz="1800" b="1" dirty="0">
                <a:latin typeface="Roboto Condensed" panose="02000000000000000000" pitchFamily="2" charset="0"/>
                <a:ea typeface="Roboto Condensed" panose="02000000000000000000" pitchFamily="2" charset="0"/>
                <a:cs typeface="Roboto Condensed" panose="02000000000000000000" pitchFamily="2" charset="0"/>
              </a:rPr>
              <a:t>Why is agile becoming popular?</a:t>
            </a:r>
          </a:p>
        </p:txBody>
      </p:sp>
      <p:sp>
        <p:nvSpPr>
          <p:cNvPr id="4" name="TextBox 3">
            <a:extLst>
              <a:ext uri="{FF2B5EF4-FFF2-40B4-BE49-F238E27FC236}">
                <a16:creationId xmlns:a16="http://schemas.microsoft.com/office/drawing/2014/main" id="{5EAEAB1B-3412-DC7E-890C-DD6C0FFED9B5}"/>
              </a:ext>
            </a:extLst>
          </p:cNvPr>
          <p:cNvSpPr txBox="1"/>
          <p:nvPr/>
        </p:nvSpPr>
        <p:spPr>
          <a:xfrm>
            <a:off x="759655" y="1233198"/>
            <a:ext cx="3738524"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It can’t be that hard to fix any business these days</a:t>
            </a:r>
          </a:p>
        </p:txBody>
      </p:sp>
      <p:sp>
        <p:nvSpPr>
          <p:cNvPr id="5" name="TextBox 4">
            <a:extLst>
              <a:ext uri="{FF2B5EF4-FFF2-40B4-BE49-F238E27FC236}">
                <a16:creationId xmlns:a16="http://schemas.microsoft.com/office/drawing/2014/main" id="{6A83EF48-1057-37C5-414E-830B34E0894F}"/>
              </a:ext>
            </a:extLst>
          </p:cNvPr>
          <p:cNvSpPr txBox="1"/>
          <p:nvPr/>
        </p:nvSpPr>
        <p:spPr>
          <a:xfrm>
            <a:off x="759655" y="1807811"/>
            <a:ext cx="399660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It can’t be followed that market trend quickly anymore</a:t>
            </a:r>
          </a:p>
        </p:txBody>
      </p:sp>
      <p:sp>
        <p:nvSpPr>
          <p:cNvPr id="6" name="TextBox 5">
            <a:extLst>
              <a:ext uri="{FF2B5EF4-FFF2-40B4-BE49-F238E27FC236}">
                <a16:creationId xmlns:a16="http://schemas.microsoft.com/office/drawing/2014/main" id="{F596D3D9-A514-3FCE-8499-1551393AC01A}"/>
              </a:ext>
            </a:extLst>
          </p:cNvPr>
          <p:cNvSpPr txBox="1"/>
          <p:nvPr/>
        </p:nvSpPr>
        <p:spPr>
          <a:xfrm>
            <a:off x="751171" y="2358750"/>
            <a:ext cx="505619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Changing customer demand can no longer be considered in real time</a:t>
            </a:r>
          </a:p>
        </p:txBody>
      </p:sp>
      <p:sp>
        <p:nvSpPr>
          <p:cNvPr id="7" name="TextBox 6">
            <a:extLst>
              <a:ext uri="{FF2B5EF4-FFF2-40B4-BE49-F238E27FC236}">
                <a16:creationId xmlns:a16="http://schemas.microsoft.com/office/drawing/2014/main" id="{86681F70-D5D7-E5F2-46C7-1DE58E7974AD}"/>
              </a:ext>
            </a:extLst>
          </p:cNvPr>
          <p:cNvSpPr txBox="1"/>
          <p:nvPr/>
        </p:nvSpPr>
        <p:spPr>
          <a:xfrm>
            <a:off x="751171" y="2933136"/>
            <a:ext cx="461857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Cause agile is the best for those factors, they’re adopting agile</a:t>
            </a:r>
          </a:p>
        </p:txBody>
      </p:sp>
      <p:sp>
        <p:nvSpPr>
          <p:cNvPr id="8" name="TextBox 7">
            <a:extLst>
              <a:ext uri="{FF2B5EF4-FFF2-40B4-BE49-F238E27FC236}">
                <a16:creationId xmlns:a16="http://schemas.microsoft.com/office/drawing/2014/main" id="{7C0A5FF5-F1CE-4210-4C5A-897DEE3E06F4}"/>
              </a:ext>
            </a:extLst>
          </p:cNvPr>
          <p:cNvSpPr txBox="1"/>
          <p:nvPr/>
        </p:nvSpPr>
        <p:spPr>
          <a:xfrm>
            <a:off x="759655" y="3460628"/>
            <a:ext cx="601959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Unlike waterfall, agile accepts and develops the necessary changes ahead of time </a:t>
            </a:r>
          </a:p>
        </p:txBody>
      </p:sp>
      <p:sp>
        <p:nvSpPr>
          <p:cNvPr id="9" name="TextBox 8">
            <a:extLst>
              <a:ext uri="{FF2B5EF4-FFF2-40B4-BE49-F238E27FC236}">
                <a16:creationId xmlns:a16="http://schemas.microsoft.com/office/drawing/2014/main" id="{8327DC4B-84D1-8645-4EAC-FE0CA53008E3}"/>
              </a:ext>
            </a:extLst>
          </p:cNvPr>
          <p:cNvSpPr txBox="1"/>
          <p:nvPr/>
        </p:nvSpPr>
        <p:spPr>
          <a:xfrm>
            <a:off x="759655" y="3910302"/>
            <a:ext cx="2938625"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So that there is no loss to the business</a:t>
            </a:r>
          </a:p>
        </p:txBody>
      </p:sp>
      <p:sp>
        <p:nvSpPr>
          <p:cNvPr id="10" name="TextBox 9">
            <a:extLst>
              <a:ext uri="{FF2B5EF4-FFF2-40B4-BE49-F238E27FC236}">
                <a16:creationId xmlns:a16="http://schemas.microsoft.com/office/drawing/2014/main" id="{6162591E-7741-627B-51DE-1AD2EC9922B8}"/>
              </a:ext>
            </a:extLst>
          </p:cNvPr>
          <p:cNvSpPr txBox="1"/>
          <p:nvPr/>
        </p:nvSpPr>
        <p:spPr>
          <a:xfrm>
            <a:off x="764456" y="4408617"/>
            <a:ext cx="599555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Not only software industry, but also other industries have accepted and used agile</a:t>
            </a:r>
          </a:p>
        </p:txBody>
      </p:sp>
    </p:spTree>
    <p:extLst>
      <p:ext uri="{BB962C8B-B14F-4D97-AF65-F5344CB8AC3E}">
        <p14:creationId xmlns:p14="http://schemas.microsoft.com/office/powerpoint/2010/main" val="1700003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E0212F-CC99-6331-75B7-BB1039B53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65293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962916" y="2350567"/>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661725" y="2930467"/>
            <a:ext cx="5512226"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Any questions?</a:t>
            </a:r>
            <a:endParaRPr b="1" dirty="0"/>
          </a:p>
        </p:txBody>
      </p:sp>
      <p:pic>
        <p:nvPicPr>
          <p:cNvPr id="3" name="Picture 2">
            <a:extLst>
              <a:ext uri="{FF2B5EF4-FFF2-40B4-BE49-F238E27FC236}">
                <a16:creationId xmlns:a16="http://schemas.microsoft.com/office/drawing/2014/main" id="{37E816B5-4994-C0C6-3AA1-C0FEC68BC6E1}"/>
              </a:ext>
            </a:extLst>
          </p:cNvPr>
          <p:cNvPicPr>
            <a:picLocks noChangeAspect="1"/>
          </p:cNvPicPr>
          <p:nvPr/>
        </p:nvPicPr>
        <p:blipFill>
          <a:blip r:embed="rId3"/>
          <a:stretch>
            <a:fillRect/>
          </a:stretch>
        </p:blipFill>
        <p:spPr>
          <a:xfrm>
            <a:off x="3539039" y="744526"/>
            <a:ext cx="1619874" cy="1619874"/>
          </a:xfrm>
          <a:prstGeom prst="rect">
            <a:avLst/>
          </a:prstGeom>
        </p:spPr>
      </p:pic>
    </p:spTree>
    <p:extLst>
      <p:ext uri="{BB962C8B-B14F-4D97-AF65-F5344CB8AC3E}">
        <p14:creationId xmlns:p14="http://schemas.microsoft.com/office/powerpoint/2010/main" val="127626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7E9A17-7F8C-4348-8763-D7D49F616136}"/>
              </a:ext>
            </a:extLst>
          </p:cNvPr>
          <p:cNvPicPr>
            <a:picLocks noChangeAspect="1"/>
          </p:cNvPicPr>
          <p:nvPr/>
        </p:nvPicPr>
        <p:blipFill>
          <a:blip r:embed="rId2"/>
          <a:stretch>
            <a:fillRect/>
          </a:stretch>
        </p:blipFill>
        <p:spPr>
          <a:xfrm>
            <a:off x="3833966" y="830845"/>
            <a:ext cx="3503911" cy="2867607"/>
          </a:xfrm>
          <a:prstGeom prst="rect">
            <a:avLst/>
          </a:prstGeom>
        </p:spPr>
      </p:pic>
      <p:sp>
        <p:nvSpPr>
          <p:cNvPr id="5" name="TextBox 4">
            <a:extLst>
              <a:ext uri="{FF2B5EF4-FFF2-40B4-BE49-F238E27FC236}">
                <a16:creationId xmlns:a16="http://schemas.microsoft.com/office/drawing/2014/main" id="{5CA49668-798F-427D-AFF5-8B29B929B1AF}"/>
              </a:ext>
            </a:extLst>
          </p:cNvPr>
          <p:cNvSpPr txBox="1"/>
          <p:nvPr/>
        </p:nvSpPr>
        <p:spPr>
          <a:xfrm rot="19861139">
            <a:off x="3810353" y="1471374"/>
            <a:ext cx="1568058" cy="307777"/>
          </a:xfrm>
          <a:prstGeom prst="rect">
            <a:avLst/>
          </a:prstGeom>
          <a:noFill/>
        </p:spPr>
        <p:txBody>
          <a:bodyPr wrap="none" rtlCol="0">
            <a:spAutoFit/>
          </a:bodyPr>
          <a:lstStyle/>
          <a:p>
            <a:r>
              <a:rPr lang="en-US" b="1" dirty="0">
                <a:latin typeface="Roboto Condensed" panose="020B0604020202020204" charset="0"/>
                <a:ea typeface="Roboto Condensed" panose="020B0604020202020204" charset="0"/>
              </a:rPr>
              <a:t>Development Team</a:t>
            </a:r>
          </a:p>
        </p:txBody>
      </p:sp>
      <p:sp>
        <p:nvSpPr>
          <p:cNvPr id="6" name="TextBox 5">
            <a:extLst>
              <a:ext uri="{FF2B5EF4-FFF2-40B4-BE49-F238E27FC236}">
                <a16:creationId xmlns:a16="http://schemas.microsoft.com/office/drawing/2014/main" id="{9A648082-8737-437A-8C23-E00247C9712F}"/>
              </a:ext>
            </a:extLst>
          </p:cNvPr>
          <p:cNvSpPr txBox="1"/>
          <p:nvPr/>
        </p:nvSpPr>
        <p:spPr>
          <a:xfrm rot="19517390">
            <a:off x="5807948" y="2775448"/>
            <a:ext cx="1745991" cy="307777"/>
          </a:xfrm>
          <a:prstGeom prst="rect">
            <a:avLst/>
          </a:prstGeom>
          <a:noFill/>
        </p:spPr>
        <p:txBody>
          <a:bodyPr wrap="square" rtlCol="0">
            <a:spAutoFit/>
          </a:bodyPr>
          <a:lstStyle/>
          <a:p>
            <a:r>
              <a:rPr lang="en-US" b="1" dirty="0">
                <a:latin typeface="Roboto Condensed" panose="020B0604020202020204" charset="0"/>
                <a:ea typeface="Roboto Condensed" panose="020B0604020202020204" charset="0"/>
              </a:rPr>
              <a:t>Clients</a:t>
            </a:r>
          </a:p>
        </p:txBody>
      </p:sp>
      <p:pic>
        <p:nvPicPr>
          <p:cNvPr id="8" name="Picture 7">
            <a:extLst>
              <a:ext uri="{FF2B5EF4-FFF2-40B4-BE49-F238E27FC236}">
                <a16:creationId xmlns:a16="http://schemas.microsoft.com/office/drawing/2014/main" id="{69B17D38-A3A1-4960-A298-04F09C040EE4}"/>
              </a:ext>
            </a:extLst>
          </p:cNvPr>
          <p:cNvPicPr>
            <a:picLocks noChangeAspect="1"/>
          </p:cNvPicPr>
          <p:nvPr/>
        </p:nvPicPr>
        <p:blipFill>
          <a:blip r:embed="rId3"/>
          <a:stretch>
            <a:fillRect/>
          </a:stretch>
        </p:blipFill>
        <p:spPr>
          <a:xfrm flipH="1">
            <a:off x="489296" y="1045366"/>
            <a:ext cx="345391" cy="345391"/>
          </a:xfrm>
          <a:prstGeom prst="rect">
            <a:avLst/>
          </a:prstGeom>
        </p:spPr>
      </p:pic>
      <p:pic>
        <p:nvPicPr>
          <p:cNvPr id="10" name="Picture 9">
            <a:extLst>
              <a:ext uri="{FF2B5EF4-FFF2-40B4-BE49-F238E27FC236}">
                <a16:creationId xmlns:a16="http://schemas.microsoft.com/office/drawing/2014/main" id="{B2EBCB86-CE18-4848-87AB-FE01D509F8C7}"/>
              </a:ext>
            </a:extLst>
          </p:cNvPr>
          <p:cNvPicPr>
            <a:picLocks noChangeAspect="1"/>
          </p:cNvPicPr>
          <p:nvPr/>
        </p:nvPicPr>
        <p:blipFill>
          <a:blip r:embed="rId4"/>
          <a:stretch>
            <a:fillRect/>
          </a:stretch>
        </p:blipFill>
        <p:spPr>
          <a:xfrm>
            <a:off x="530595" y="1606602"/>
            <a:ext cx="345391" cy="345391"/>
          </a:xfrm>
          <a:prstGeom prst="rect">
            <a:avLst/>
          </a:prstGeom>
        </p:spPr>
      </p:pic>
      <p:pic>
        <p:nvPicPr>
          <p:cNvPr id="12" name="Picture 11">
            <a:extLst>
              <a:ext uri="{FF2B5EF4-FFF2-40B4-BE49-F238E27FC236}">
                <a16:creationId xmlns:a16="http://schemas.microsoft.com/office/drawing/2014/main" id="{7604A256-3E23-4511-812D-E1FF30EB6E2C}"/>
              </a:ext>
            </a:extLst>
          </p:cNvPr>
          <p:cNvPicPr>
            <a:picLocks noChangeAspect="1"/>
          </p:cNvPicPr>
          <p:nvPr/>
        </p:nvPicPr>
        <p:blipFill>
          <a:blip r:embed="rId5"/>
          <a:stretch>
            <a:fillRect/>
          </a:stretch>
        </p:blipFill>
        <p:spPr>
          <a:xfrm>
            <a:off x="516948" y="2106822"/>
            <a:ext cx="345391" cy="345391"/>
          </a:xfrm>
          <a:prstGeom prst="rect">
            <a:avLst/>
          </a:prstGeom>
        </p:spPr>
      </p:pic>
      <p:pic>
        <p:nvPicPr>
          <p:cNvPr id="14" name="Picture 13">
            <a:extLst>
              <a:ext uri="{FF2B5EF4-FFF2-40B4-BE49-F238E27FC236}">
                <a16:creationId xmlns:a16="http://schemas.microsoft.com/office/drawing/2014/main" id="{D9762CBF-991E-4FCC-9CE4-610BD8DC57C8}"/>
              </a:ext>
            </a:extLst>
          </p:cNvPr>
          <p:cNvPicPr>
            <a:picLocks noChangeAspect="1"/>
          </p:cNvPicPr>
          <p:nvPr/>
        </p:nvPicPr>
        <p:blipFill>
          <a:blip r:embed="rId6"/>
          <a:stretch>
            <a:fillRect/>
          </a:stretch>
        </p:blipFill>
        <p:spPr>
          <a:xfrm>
            <a:off x="512500" y="2566217"/>
            <a:ext cx="373990" cy="373990"/>
          </a:xfrm>
          <a:prstGeom prst="rect">
            <a:avLst/>
          </a:prstGeom>
        </p:spPr>
      </p:pic>
      <p:pic>
        <p:nvPicPr>
          <p:cNvPr id="16" name="Picture 15">
            <a:extLst>
              <a:ext uri="{FF2B5EF4-FFF2-40B4-BE49-F238E27FC236}">
                <a16:creationId xmlns:a16="http://schemas.microsoft.com/office/drawing/2014/main" id="{77B6C6B2-3AE9-4B38-8B49-E839DB2902C1}"/>
              </a:ext>
            </a:extLst>
          </p:cNvPr>
          <p:cNvPicPr>
            <a:picLocks noChangeAspect="1"/>
          </p:cNvPicPr>
          <p:nvPr/>
        </p:nvPicPr>
        <p:blipFill>
          <a:blip r:embed="rId7"/>
          <a:stretch>
            <a:fillRect/>
          </a:stretch>
        </p:blipFill>
        <p:spPr>
          <a:xfrm>
            <a:off x="515260" y="3141960"/>
            <a:ext cx="345391" cy="345391"/>
          </a:xfrm>
          <a:prstGeom prst="rect">
            <a:avLst/>
          </a:prstGeom>
        </p:spPr>
      </p:pic>
      <p:pic>
        <p:nvPicPr>
          <p:cNvPr id="18" name="Picture 17">
            <a:extLst>
              <a:ext uri="{FF2B5EF4-FFF2-40B4-BE49-F238E27FC236}">
                <a16:creationId xmlns:a16="http://schemas.microsoft.com/office/drawing/2014/main" id="{269223A1-007D-432A-949B-DBE42EE1C036}"/>
              </a:ext>
            </a:extLst>
          </p:cNvPr>
          <p:cNvPicPr>
            <a:picLocks noChangeAspect="1"/>
          </p:cNvPicPr>
          <p:nvPr/>
        </p:nvPicPr>
        <p:blipFill>
          <a:blip r:embed="rId8"/>
          <a:stretch>
            <a:fillRect/>
          </a:stretch>
        </p:blipFill>
        <p:spPr>
          <a:xfrm>
            <a:off x="492909" y="3597668"/>
            <a:ext cx="420761" cy="420761"/>
          </a:xfrm>
          <a:prstGeom prst="rect">
            <a:avLst/>
          </a:prstGeom>
        </p:spPr>
      </p:pic>
      <p:pic>
        <p:nvPicPr>
          <p:cNvPr id="20" name="Picture 19">
            <a:extLst>
              <a:ext uri="{FF2B5EF4-FFF2-40B4-BE49-F238E27FC236}">
                <a16:creationId xmlns:a16="http://schemas.microsoft.com/office/drawing/2014/main" id="{BE7F7876-D132-4552-94B7-F8521103131C}"/>
              </a:ext>
            </a:extLst>
          </p:cNvPr>
          <p:cNvPicPr>
            <a:picLocks noChangeAspect="1"/>
          </p:cNvPicPr>
          <p:nvPr/>
        </p:nvPicPr>
        <p:blipFill>
          <a:blip r:embed="rId9"/>
          <a:stretch>
            <a:fillRect/>
          </a:stretch>
        </p:blipFill>
        <p:spPr>
          <a:xfrm>
            <a:off x="562598" y="4128746"/>
            <a:ext cx="298053" cy="298053"/>
          </a:xfrm>
          <a:prstGeom prst="rect">
            <a:avLst/>
          </a:prstGeom>
        </p:spPr>
      </p:pic>
      <p:sp>
        <p:nvSpPr>
          <p:cNvPr id="21" name="TextBox 20">
            <a:extLst>
              <a:ext uri="{FF2B5EF4-FFF2-40B4-BE49-F238E27FC236}">
                <a16:creationId xmlns:a16="http://schemas.microsoft.com/office/drawing/2014/main" id="{589366C9-C880-4ECA-8F6C-AA9275904A3E}"/>
              </a:ext>
            </a:extLst>
          </p:cNvPr>
          <p:cNvSpPr txBox="1"/>
          <p:nvPr/>
        </p:nvSpPr>
        <p:spPr>
          <a:xfrm>
            <a:off x="829813" y="1091537"/>
            <a:ext cx="1816523"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Planning Requirements</a:t>
            </a:r>
          </a:p>
        </p:txBody>
      </p:sp>
      <p:sp>
        <p:nvSpPr>
          <p:cNvPr id="23" name="TextBox 22">
            <a:extLst>
              <a:ext uri="{FF2B5EF4-FFF2-40B4-BE49-F238E27FC236}">
                <a16:creationId xmlns:a16="http://schemas.microsoft.com/office/drawing/2014/main" id="{C91A58A9-CE84-4C57-AF01-4A88B73D7647}"/>
              </a:ext>
            </a:extLst>
          </p:cNvPr>
          <p:cNvSpPr txBox="1"/>
          <p:nvPr/>
        </p:nvSpPr>
        <p:spPr>
          <a:xfrm>
            <a:off x="865604" y="1625410"/>
            <a:ext cx="784189"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Analysis</a:t>
            </a:r>
          </a:p>
        </p:txBody>
      </p:sp>
      <p:sp>
        <p:nvSpPr>
          <p:cNvPr id="24" name="TextBox 23">
            <a:extLst>
              <a:ext uri="{FF2B5EF4-FFF2-40B4-BE49-F238E27FC236}">
                <a16:creationId xmlns:a16="http://schemas.microsoft.com/office/drawing/2014/main" id="{4743F53F-6F88-4F92-AA9E-BEA168291C35}"/>
              </a:ext>
            </a:extLst>
          </p:cNvPr>
          <p:cNvSpPr txBox="1"/>
          <p:nvPr/>
        </p:nvSpPr>
        <p:spPr>
          <a:xfrm>
            <a:off x="875986" y="2114431"/>
            <a:ext cx="885179"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Designing</a:t>
            </a:r>
          </a:p>
        </p:txBody>
      </p:sp>
      <p:sp>
        <p:nvSpPr>
          <p:cNvPr id="25" name="TextBox 24">
            <a:extLst>
              <a:ext uri="{FF2B5EF4-FFF2-40B4-BE49-F238E27FC236}">
                <a16:creationId xmlns:a16="http://schemas.microsoft.com/office/drawing/2014/main" id="{FC9241A8-5B36-4108-9814-96D9F2F5EBC2}"/>
              </a:ext>
            </a:extLst>
          </p:cNvPr>
          <p:cNvSpPr txBox="1"/>
          <p:nvPr/>
        </p:nvSpPr>
        <p:spPr>
          <a:xfrm>
            <a:off x="875986" y="2621531"/>
            <a:ext cx="1292341"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Implementation</a:t>
            </a:r>
          </a:p>
        </p:txBody>
      </p:sp>
      <p:sp>
        <p:nvSpPr>
          <p:cNvPr id="26" name="TextBox 25">
            <a:extLst>
              <a:ext uri="{FF2B5EF4-FFF2-40B4-BE49-F238E27FC236}">
                <a16:creationId xmlns:a16="http://schemas.microsoft.com/office/drawing/2014/main" id="{546BA4C3-E2F0-4C56-9D79-0C1F7ED94087}"/>
              </a:ext>
            </a:extLst>
          </p:cNvPr>
          <p:cNvSpPr txBox="1"/>
          <p:nvPr/>
        </p:nvSpPr>
        <p:spPr>
          <a:xfrm>
            <a:off x="871153" y="3179574"/>
            <a:ext cx="712054"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Testing</a:t>
            </a:r>
          </a:p>
        </p:txBody>
      </p:sp>
      <p:sp>
        <p:nvSpPr>
          <p:cNvPr id="27" name="TextBox 26">
            <a:extLst>
              <a:ext uri="{FF2B5EF4-FFF2-40B4-BE49-F238E27FC236}">
                <a16:creationId xmlns:a16="http://schemas.microsoft.com/office/drawing/2014/main" id="{9EE0F6EA-4149-47C7-BFDA-A2AD4561C4C9}"/>
              </a:ext>
            </a:extLst>
          </p:cNvPr>
          <p:cNvSpPr txBox="1"/>
          <p:nvPr/>
        </p:nvSpPr>
        <p:spPr>
          <a:xfrm>
            <a:off x="886490" y="3659084"/>
            <a:ext cx="1023037"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Deployment</a:t>
            </a:r>
          </a:p>
        </p:txBody>
      </p:sp>
      <p:sp>
        <p:nvSpPr>
          <p:cNvPr id="28" name="TextBox 27">
            <a:extLst>
              <a:ext uri="{FF2B5EF4-FFF2-40B4-BE49-F238E27FC236}">
                <a16:creationId xmlns:a16="http://schemas.microsoft.com/office/drawing/2014/main" id="{37B1BC0D-B08E-4C54-9DC9-EEEB5E95CFA6}"/>
              </a:ext>
            </a:extLst>
          </p:cNvPr>
          <p:cNvSpPr txBox="1"/>
          <p:nvPr/>
        </p:nvSpPr>
        <p:spPr>
          <a:xfrm>
            <a:off x="886490" y="4085662"/>
            <a:ext cx="1098378"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Maintenance</a:t>
            </a:r>
          </a:p>
        </p:txBody>
      </p:sp>
      <p:pic>
        <p:nvPicPr>
          <p:cNvPr id="3" name="Picture 2">
            <a:extLst>
              <a:ext uri="{FF2B5EF4-FFF2-40B4-BE49-F238E27FC236}">
                <a16:creationId xmlns:a16="http://schemas.microsoft.com/office/drawing/2014/main" id="{5A63FE94-B660-1374-C509-BF17926E11F4}"/>
              </a:ext>
            </a:extLst>
          </p:cNvPr>
          <p:cNvPicPr>
            <a:picLocks noChangeAspect="1"/>
          </p:cNvPicPr>
          <p:nvPr/>
        </p:nvPicPr>
        <p:blipFill>
          <a:blip r:embed="rId10"/>
          <a:stretch>
            <a:fillRect/>
          </a:stretch>
        </p:blipFill>
        <p:spPr>
          <a:xfrm>
            <a:off x="221919" y="1100317"/>
            <a:ext cx="235490" cy="235490"/>
          </a:xfrm>
          <a:prstGeom prst="rect">
            <a:avLst/>
          </a:prstGeom>
        </p:spPr>
      </p:pic>
      <p:pic>
        <p:nvPicPr>
          <p:cNvPr id="7" name="Picture 6">
            <a:extLst>
              <a:ext uri="{FF2B5EF4-FFF2-40B4-BE49-F238E27FC236}">
                <a16:creationId xmlns:a16="http://schemas.microsoft.com/office/drawing/2014/main" id="{2FCB1B92-2510-8F05-81D1-55F36175ECBF}"/>
              </a:ext>
            </a:extLst>
          </p:cNvPr>
          <p:cNvPicPr>
            <a:picLocks noChangeAspect="1"/>
          </p:cNvPicPr>
          <p:nvPr/>
        </p:nvPicPr>
        <p:blipFill>
          <a:blip r:embed="rId11"/>
          <a:stretch>
            <a:fillRect/>
          </a:stretch>
        </p:blipFill>
        <p:spPr>
          <a:xfrm>
            <a:off x="221919" y="1625262"/>
            <a:ext cx="237744" cy="237744"/>
          </a:xfrm>
          <a:prstGeom prst="rect">
            <a:avLst/>
          </a:prstGeom>
        </p:spPr>
      </p:pic>
      <p:pic>
        <p:nvPicPr>
          <p:cNvPr id="9" name="Picture 8">
            <a:extLst>
              <a:ext uri="{FF2B5EF4-FFF2-40B4-BE49-F238E27FC236}">
                <a16:creationId xmlns:a16="http://schemas.microsoft.com/office/drawing/2014/main" id="{F9992C58-C660-307D-6B5E-7A7A01E978D6}"/>
              </a:ext>
            </a:extLst>
          </p:cNvPr>
          <p:cNvPicPr>
            <a:picLocks noChangeAspect="1"/>
          </p:cNvPicPr>
          <p:nvPr/>
        </p:nvPicPr>
        <p:blipFill>
          <a:blip r:embed="rId12"/>
          <a:stretch>
            <a:fillRect/>
          </a:stretch>
        </p:blipFill>
        <p:spPr>
          <a:xfrm>
            <a:off x="219665" y="2106822"/>
            <a:ext cx="237744" cy="237744"/>
          </a:xfrm>
          <a:prstGeom prst="rect">
            <a:avLst/>
          </a:prstGeom>
        </p:spPr>
      </p:pic>
      <p:pic>
        <p:nvPicPr>
          <p:cNvPr id="11" name="Picture 10">
            <a:extLst>
              <a:ext uri="{FF2B5EF4-FFF2-40B4-BE49-F238E27FC236}">
                <a16:creationId xmlns:a16="http://schemas.microsoft.com/office/drawing/2014/main" id="{64C16E3B-1674-1194-2616-EA0D2A86EF88}"/>
              </a:ext>
            </a:extLst>
          </p:cNvPr>
          <p:cNvPicPr>
            <a:picLocks noChangeAspect="1"/>
          </p:cNvPicPr>
          <p:nvPr/>
        </p:nvPicPr>
        <p:blipFill>
          <a:blip r:embed="rId13"/>
          <a:stretch>
            <a:fillRect/>
          </a:stretch>
        </p:blipFill>
        <p:spPr>
          <a:xfrm>
            <a:off x="229552" y="2621531"/>
            <a:ext cx="237744" cy="237744"/>
          </a:xfrm>
          <a:prstGeom prst="rect">
            <a:avLst/>
          </a:prstGeom>
        </p:spPr>
      </p:pic>
      <p:pic>
        <p:nvPicPr>
          <p:cNvPr id="13" name="Picture 12">
            <a:extLst>
              <a:ext uri="{FF2B5EF4-FFF2-40B4-BE49-F238E27FC236}">
                <a16:creationId xmlns:a16="http://schemas.microsoft.com/office/drawing/2014/main" id="{D8B1C1CB-7235-EF7D-148A-0B4BEBC15125}"/>
              </a:ext>
            </a:extLst>
          </p:cNvPr>
          <p:cNvPicPr>
            <a:picLocks noChangeAspect="1"/>
          </p:cNvPicPr>
          <p:nvPr/>
        </p:nvPicPr>
        <p:blipFill>
          <a:blip r:embed="rId14"/>
          <a:stretch>
            <a:fillRect/>
          </a:stretch>
        </p:blipFill>
        <p:spPr>
          <a:xfrm>
            <a:off x="229552" y="3179574"/>
            <a:ext cx="237744" cy="237744"/>
          </a:xfrm>
          <a:prstGeom prst="rect">
            <a:avLst/>
          </a:prstGeom>
        </p:spPr>
      </p:pic>
      <p:pic>
        <p:nvPicPr>
          <p:cNvPr id="15" name="Picture 14">
            <a:extLst>
              <a:ext uri="{FF2B5EF4-FFF2-40B4-BE49-F238E27FC236}">
                <a16:creationId xmlns:a16="http://schemas.microsoft.com/office/drawing/2014/main" id="{5527BA1D-AC98-1266-4EC3-E07B33905DD8}"/>
              </a:ext>
            </a:extLst>
          </p:cNvPr>
          <p:cNvPicPr>
            <a:picLocks noChangeAspect="1"/>
          </p:cNvPicPr>
          <p:nvPr/>
        </p:nvPicPr>
        <p:blipFill>
          <a:blip r:embed="rId15"/>
          <a:stretch>
            <a:fillRect/>
          </a:stretch>
        </p:blipFill>
        <p:spPr>
          <a:xfrm>
            <a:off x="219665" y="3674890"/>
            <a:ext cx="237744" cy="237744"/>
          </a:xfrm>
          <a:prstGeom prst="rect">
            <a:avLst/>
          </a:prstGeom>
        </p:spPr>
      </p:pic>
      <p:pic>
        <p:nvPicPr>
          <p:cNvPr id="17" name="Picture 16">
            <a:extLst>
              <a:ext uri="{FF2B5EF4-FFF2-40B4-BE49-F238E27FC236}">
                <a16:creationId xmlns:a16="http://schemas.microsoft.com/office/drawing/2014/main" id="{1BB71A5B-6D0C-9AF7-44EC-CFCC40BD5701}"/>
              </a:ext>
            </a:extLst>
          </p:cNvPr>
          <p:cNvPicPr>
            <a:picLocks noChangeAspect="1"/>
          </p:cNvPicPr>
          <p:nvPr/>
        </p:nvPicPr>
        <p:blipFill>
          <a:blip r:embed="rId16"/>
          <a:stretch>
            <a:fillRect/>
          </a:stretch>
        </p:blipFill>
        <p:spPr>
          <a:xfrm>
            <a:off x="219665" y="4144999"/>
            <a:ext cx="237744" cy="237744"/>
          </a:xfrm>
          <a:prstGeom prst="rect">
            <a:avLst/>
          </a:prstGeom>
        </p:spPr>
      </p:pic>
      <p:sp>
        <p:nvSpPr>
          <p:cNvPr id="22" name="TextBox 21">
            <a:extLst>
              <a:ext uri="{FF2B5EF4-FFF2-40B4-BE49-F238E27FC236}">
                <a16:creationId xmlns:a16="http://schemas.microsoft.com/office/drawing/2014/main" id="{C2696D1F-8475-30B2-F66A-2EF7E35F310D}"/>
              </a:ext>
            </a:extLst>
          </p:cNvPr>
          <p:cNvSpPr txBox="1"/>
          <p:nvPr/>
        </p:nvSpPr>
        <p:spPr>
          <a:xfrm>
            <a:off x="5851527" y="830845"/>
            <a:ext cx="1576072"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Terms &amp; Conditions</a:t>
            </a:r>
          </a:p>
        </p:txBody>
      </p:sp>
    </p:spTree>
    <p:extLst>
      <p:ext uri="{BB962C8B-B14F-4D97-AF65-F5344CB8AC3E}">
        <p14:creationId xmlns:p14="http://schemas.microsoft.com/office/powerpoint/2010/main" val="387955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FD89CB-B517-F9FA-B6D6-A24CB53B897D}"/>
              </a:ext>
            </a:extLst>
          </p:cNvPr>
          <p:cNvSpPr txBox="1"/>
          <p:nvPr/>
        </p:nvSpPr>
        <p:spPr>
          <a:xfrm>
            <a:off x="682613" y="1763172"/>
            <a:ext cx="684803"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Budget</a:t>
            </a:r>
          </a:p>
        </p:txBody>
      </p:sp>
      <p:grpSp>
        <p:nvGrpSpPr>
          <p:cNvPr id="19" name="Group 18">
            <a:extLst>
              <a:ext uri="{FF2B5EF4-FFF2-40B4-BE49-F238E27FC236}">
                <a16:creationId xmlns:a16="http://schemas.microsoft.com/office/drawing/2014/main" id="{90736891-DC0D-9E00-6D60-400967CCB3FC}"/>
              </a:ext>
            </a:extLst>
          </p:cNvPr>
          <p:cNvGrpSpPr/>
          <p:nvPr/>
        </p:nvGrpSpPr>
        <p:grpSpPr>
          <a:xfrm>
            <a:off x="221067" y="2409265"/>
            <a:ext cx="2541240" cy="375379"/>
            <a:chOff x="215376" y="2753280"/>
            <a:chExt cx="2541240" cy="375379"/>
          </a:xfrm>
        </p:grpSpPr>
        <p:pic>
          <p:nvPicPr>
            <p:cNvPr id="7" name="Picture 6">
              <a:extLst>
                <a:ext uri="{FF2B5EF4-FFF2-40B4-BE49-F238E27FC236}">
                  <a16:creationId xmlns:a16="http://schemas.microsoft.com/office/drawing/2014/main" id="{3F7E4BC2-421E-4EA7-CF1C-C216E8549DD8}"/>
                </a:ext>
              </a:extLst>
            </p:cNvPr>
            <p:cNvPicPr>
              <a:picLocks noChangeAspect="1"/>
            </p:cNvPicPr>
            <p:nvPr/>
          </p:nvPicPr>
          <p:blipFill>
            <a:blip r:embed="rId3"/>
            <a:stretch>
              <a:fillRect/>
            </a:stretch>
          </p:blipFill>
          <p:spPr>
            <a:xfrm>
              <a:off x="215376" y="2753280"/>
              <a:ext cx="375379" cy="375379"/>
            </a:xfrm>
            <a:prstGeom prst="rect">
              <a:avLst/>
            </a:prstGeom>
          </p:spPr>
        </p:pic>
        <p:sp>
          <p:nvSpPr>
            <p:cNvPr id="8" name="TextBox 7">
              <a:extLst>
                <a:ext uri="{FF2B5EF4-FFF2-40B4-BE49-F238E27FC236}">
                  <a16:creationId xmlns:a16="http://schemas.microsoft.com/office/drawing/2014/main" id="{A2589CA8-10C3-5A57-CD09-9D97482F6C4A}"/>
                </a:ext>
              </a:extLst>
            </p:cNvPr>
            <p:cNvSpPr txBox="1"/>
            <p:nvPr/>
          </p:nvSpPr>
          <p:spPr>
            <a:xfrm>
              <a:off x="694833" y="2753280"/>
              <a:ext cx="2061783"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How many people involve?</a:t>
              </a:r>
            </a:p>
          </p:txBody>
        </p:sp>
      </p:grpSp>
      <p:grpSp>
        <p:nvGrpSpPr>
          <p:cNvPr id="20" name="Group 19">
            <a:extLst>
              <a:ext uri="{FF2B5EF4-FFF2-40B4-BE49-F238E27FC236}">
                <a16:creationId xmlns:a16="http://schemas.microsoft.com/office/drawing/2014/main" id="{B668F579-49B3-279D-F49D-390C65B44840}"/>
              </a:ext>
            </a:extLst>
          </p:cNvPr>
          <p:cNvGrpSpPr/>
          <p:nvPr/>
        </p:nvGrpSpPr>
        <p:grpSpPr>
          <a:xfrm>
            <a:off x="233144" y="3055358"/>
            <a:ext cx="1751428" cy="374654"/>
            <a:chOff x="245364" y="3401706"/>
            <a:chExt cx="1751428" cy="374654"/>
          </a:xfrm>
        </p:grpSpPr>
        <p:pic>
          <p:nvPicPr>
            <p:cNvPr id="9" name="Picture 8">
              <a:extLst>
                <a:ext uri="{FF2B5EF4-FFF2-40B4-BE49-F238E27FC236}">
                  <a16:creationId xmlns:a16="http://schemas.microsoft.com/office/drawing/2014/main" id="{746DDBD4-053C-A271-4B1D-684057F0D7BF}"/>
                </a:ext>
              </a:extLst>
            </p:cNvPr>
            <p:cNvPicPr>
              <a:picLocks noChangeAspect="1"/>
            </p:cNvPicPr>
            <p:nvPr/>
          </p:nvPicPr>
          <p:blipFill>
            <a:blip r:embed="rId4"/>
            <a:stretch>
              <a:fillRect/>
            </a:stretch>
          </p:blipFill>
          <p:spPr>
            <a:xfrm>
              <a:off x="245364" y="3447866"/>
              <a:ext cx="328494" cy="328494"/>
            </a:xfrm>
            <a:prstGeom prst="rect">
              <a:avLst/>
            </a:prstGeom>
          </p:spPr>
        </p:pic>
        <p:sp>
          <p:nvSpPr>
            <p:cNvPr id="10" name="TextBox 9">
              <a:extLst>
                <a:ext uri="{FF2B5EF4-FFF2-40B4-BE49-F238E27FC236}">
                  <a16:creationId xmlns:a16="http://schemas.microsoft.com/office/drawing/2014/main" id="{CCACAB44-1B1D-A5BD-FA77-C3EADD9A5BDD}"/>
                </a:ext>
              </a:extLst>
            </p:cNvPr>
            <p:cNvSpPr txBox="1"/>
            <p:nvPr/>
          </p:nvSpPr>
          <p:spPr>
            <a:xfrm>
              <a:off x="694833" y="3401706"/>
              <a:ext cx="1301959"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When deadline?</a:t>
              </a:r>
            </a:p>
          </p:txBody>
        </p:sp>
      </p:grpSp>
      <p:grpSp>
        <p:nvGrpSpPr>
          <p:cNvPr id="21" name="Group 20">
            <a:extLst>
              <a:ext uri="{FF2B5EF4-FFF2-40B4-BE49-F238E27FC236}">
                <a16:creationId xmlns:a16="http://schemas.microsoft.com/office/drawing/2014/main" id="{6A97FC24-16CC-55FE-B62D-0021BD171944}"/>
              </a:ext>
            </a:extLst>
          </p:cNvPr>
          <p:cNvGrpSpPr/>
          <p:nvPr/>
        </p:nvGrpSpPr>
        <p:grpSpPr>
          <a:xfrm>
            <a:off x="221067" y="3762900"/>
            <a:ext cx="2523472" cy="343185"/>
            <a:chOff x="247570" y="4095567"/>
            <a:chExt cx="2523472" cy="343185"/>
          </a:xfrm>
        </p:grpSpPr>
        <p:pic>
          <p:nvPicPr>
            <p:cNvPr id="11" name="Picture 10">
              <a:extLst>
                <a:ext uri="{FF2B5EF4-FFF2-40B4-BE49-F238E27FC236}">
                  <a16:creationId xmlns:a16="http://schemas.microsoft.com/office/drawing/2014/main" id="{F07A712F-FCA8-2215-A42A-D653E5C358F8}"/>
                </a:ext>
              </a:extLst>
            </p:cNvPr>
            <p:cNvPicPr>
              <a:picLocks noChangeAspect="1"/>
            </p:cNvPicPr>
            <p:nvPr/>
          </p:nvPicPr>
          <p:blipFill>
            <a:blip r:embed="rId5"/>
            <a:stretch>
              <a:fillRect/>
            </a:stretch>
          </p:blipFill>
          <p:spPr>
            <a:xfrm rot="10800000" flipV="1">
              <a:off x="247570" y="4095567"/>
              <a:ext cx="343185" cy="343185"/>
            </a:xfrm>
            <a:prstGeom prst="rect">
              <a:avLst/>
            </a:prstGeom>
          </p:spPr>
        </p:pic>
        <p:sp>
          <p:nvSpPr>
            <p:cNvPr id="12" name="TextBox 11">
              <a:extLst>
                <a:ext uri="{FF2B5EF4-FFF2-40B4-BE49-F238E27FC236}">
                  <a16:creationId xmlns:a16="http://schemas.microsoft.com/office/drawing/2014/main" id="{8C7E70CE-38BF-F216-C3D2-7127583A8CC3}"/>
                </a:ext>
              </a:extLst>
            </p:cNvPr>
            <p:cNvSpPr txBox="1"/>
            <p:nvPr/>
          </p:nvSpPr>
          <p:spPr>
            <a:xfrm>
              <a:off x="694833" y="4115462"/>
              <a:ext cx="2076209"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Which team use in project?</a:t>
              </a:r>
            </a:p>
          </p:txBody>
        </p:sp>
      </p:grpSp>
      <p:sp>
        <p:nvSpPr>
          <p:cNvPr id="14" name="TextBox 13">
            <a:extLst>
              <a:ext uri="{FF2B5EF4-FFF2-40B4-BE49-F238E27FC236}">
                <a16:creationId xmlns:a16="http://schemas.microsoft.com/office/drawing/2014/main" id="{5EC13F88-938A-3E77-A7D7-214C4A5FFC9A}"/>
              </a:ext>
            </a:extLst>
          </p:cNvPr>
          <p:cNvSpPr txBox="1"/>
          <p:nvPr/>
        </p:nvSpPr>
        <p:spPr>
          <a:xfrm>
            <a:off x="680407" y="4448783"/>
            <a:ext cx="1622560"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Who is team leader?</a:t>
            </a:r>
          </a:p>
        </p:txBody>
      </p:sp>
      <p:sp>
        <p:nvSpPr>
          <p:cNvPr id="17" name="Title 1">
            <a:extLst>
              <a:ext uri="{FF2B5EF4-FFF2-40B4-BE49-F238E27FC236}">
                <a16:creationId xmlns:a16="http://schemas.microsoft.com/office/drawing/2014/main" id="{EA8E8478-B0F7-A471-E6B3-195E3010A7BA}"/>
              </a:ext>
            </a:extLst>
          </p:cNvPr>
          <p:cNvSpPr>
            <a:spLocks noGrp="1"/>
          </p:cNvSpPr>
          <p:nvPr>
            <p:ph type="title"/>
          </p:nvPr>
        </p:nvSpPr>
        <p:spPr>
          <a:xfrm>
            <a:off x="814275" y="392575"/>
            <a:ext cx="5258400" cy="766200"/>
          </a:xfrm>
        </p:spPr>
        <p:txBody>
          <a:bodyPr/>
          <a:lstStyle/>
          <a:p>
            <a:r>
              <a:rPr lang="en-US" dirty="0"/>
              <a:t>Planning Requirements</a:t>
            </a:r>
          </a:p>
        </p:txBody>
      </p:sp>
      <p:pic>
        <p:nvPicPr>
          <p:cNvPr id="22" name="Picture 21">
            <a:extLst>
              <a:ext uri="{FF2B5EF4-FFF2-40B4-BE49-F238E27FC236}">
                <a16:creationId xmlns:a16="http://schemas.microsoft.com/office/drawing/2014/main" id="{B5EFC7C9-40D7-5EE9-2325-13604ACECED5}"/>
              </a:ext>
            </a:extLst>
          </p:cNvPr>
          <p:cNvPicPr>
            <a:picLocks noChangeAspect="1"/>
          </p:cNvPicPr>
          <p:nvPr/>
        </p:nvPicPr>
        <p:blipFill>
          <a:blip r:embed="rId6"/>
          <a:stretch>
            <a:fillRect/>
          </a:stretch>
        </p:blipFill>
        <p:spPr>
          <a:xfrm flipH="1">
            <a:off x="421391" y="604574"/>
            <a:ext cx="345391" cy="345391"/>
          </a:xfrm>
          <a:prstGeom prst="rect">
            <a:avLst/>
          </a:prstGeom>
        </p:spPr>
      </p:pic>
      <p:pic>
        <p:nvPicPr>
          <p:cNvPr id="23" name="Picture 22">
            <a:extLst>
              <a:ext uri="{FF2B5EF4-FFF2-40B4-BE49-F238E27FC236}">
                <a16:creationId xmlns:a16="http://schemas.microsoft.com/office/drawing/2014/main" id="{5A23305F-660E-C1CF-ADF7-AEFFBC8F6CF2}"/>
              </a:ext>
            </a:extLst>
          </p:cNvPr>
          <p:cNvPicPr>
            <a:picLocks noChangeAspect="1"/>
          </p:cNvPicPr>
          <p:nvPr/>
        </p:nvPicPr>
        <p:blipFill>
          <a:blip r:embed="rId7"/>
          <a:stretch>
            <a:fillRect/>
          </a:stretch>
        </p:blipFill>
        <p:spPr>
          <a:xfrm>
            <a:off x="128783" y="629371"/>
            <a:ext cx="292608" cy="292608"/>
          </a:xfrm>
          <a:prstGeom prst="rect">
            <a:avLst/>
          </a:prstGeom>
        </p:spPr>
      </p:pic>
      <p:pic>
        <p:nvPicPr>
          <p:cNvPr id="4" name="Picture 3">
            <a:extLst>
              <a:ext uri="{FF2B5EF4-FFF2-40B4-BE49-F238E27FC236}">
                <a16:creationId xmlns:a16="http://schemas.microsoft.com/office/drawing/2014/main" id="{DED857B8-F04F-D368-4015-EBE6BC85DDC6}"/>
              </a:ext>
            </a:extLst>
          </p:cNvPr>
          <p:cNvPicPr>
            <a:picLocks noChangeAspect="1"/>
          </p:cNvPicPr>
          <p:nvPr/>
        </p:nvPicPr>
        <p:blipFill>
          <a:blip r:embed="rId8"/>
          <a:stretch>
            <a:fillRect/>
          </a:stretch>
        </p:blipFill>
        <p:spPr>
          <a:xfrm>
            <a:off x="235514" y="4428805"/>
            <a:ext cx="358572" cy="358572"/>
          </a:xfrm>
          <a:prstGeom prst="rect">
            <a:avLst/>
          </a:prstGeom>
        </p:spPr>
      </p:pic>
      <p:pic>
        <p:nvPicPr>
          <p:cNvPr id="16" name="Picture 15">
            <a:extLst>
              <a:ext uri="{FF2B5EF4-FFF2-40B4-BE49-F238E27FC236}">
                <a16:creationId xmlns:a16="http://schemas.microsoft.com/office/drawing/2014/main" id="{530D54BA-2865-17DE-C887-464FA7E19217}"/>
              </a:ext>
            </a:extLst>
          </p:cNvPr>
          <p:cNvPicPr>
            <a:picLocks noChangeAspect="1"/>
          </p:cNvPicPr>
          <p:nvPr/>
        </p:nvPicPr>
        <p:blipFill>
          <a:blip r:embed="rId9"/>
          <a:stretch>
            <a:fillRect/>
          </a:stretch>
        </p:blipFill>
        <p:spPr>
          <a:xfrm>
            <a:off x="261140" y="1746346"/>
            <a:ext cx="307777" cy="307777"/>
          </a:xfrm>
          <a:prstGeom prst="rect">
            <a:avLst/>
          </a:prstGeom>
        </p:spPr>
      </p:pic>
    </p:spTree>
    <p:extLst>
      <p:ext uri="{BB962C8B-B14F-4D97-AF65-F5344CB8AC3E}">
        <p14:creationId xmlns:p14="http://schemas.microsoft.com/office/powerpoint/2010/main" val="419218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DDE0-BAAD-400B-8601-4217A5448480}"/>
              </a:ext>
            </a:extLst>
          </p:cNvPr>
          <p:cNvSpPr>
            <a:spLocks noGrp="1"/>
          </p:cNvSpPr>
          <p:nvPr>
            <p:ph type="title"/>
          </p:nvPr>
        </p:nvSpPr>
        <p:spPr/>
        <p:txBody>
          <a:bodyPr/>
          <a:lstStyle/>
          <a:p>
            <a:r>
              <a:rPr lang="en-US" dirty="0"/>
              <a:t>Planning Requirements</a:t>
            </a:r>
          </a:p>
        </p:txBody>
      </p:sp>
      <p:pic>
        <p:nvPicPr>
          <p:cNvPr id="4" name="Picture 3">
            <a:extLst>
              <a:ext uri="{FF2B5EF4-FFF2-40B4-BE49-F238E27FC236}">
                <a16:creationId xmlns:a16="http://schemas.microsoft.com/office/drawing/2014/main" id="{D2FA1C08-8170-4033-9D79-4A35BB3F453A}"/>
              </a:ext>
            </a:extLst>
          </p:cNvPr>
          <p:cNvPicPr>
            <a:picLocks noChangeAspect="1"/>
          </p:cNvPicPr>
          <p:nvPr/>
        </p:nvPicPr>
        <p:blipFill>
          <a:blip r:embed="rId3"/>
          <a:stretch>
            <a:fillRect/>
          </a:stretch>
        </p:blipFill>
        <p:spPr>
          <a:xfrm flipH="1">
            <a:off x="421391" y="604574"/>
            <a:ext cx="345391" cy="345391"/>
          </a:xfrm>
          <a:prstGeom prst="rect">
            <a:avLst/>
          </a:prstGeom>
        </p:spPr>
      </p:pic>
      <p:pic>
        <p:nvPicPr>
          <p:cNvPr id="8" name="Picture 7">
            <a:extLst>
              <a:ext uri="{FF2B5EF4-FFF2-40B4-BE49-F238E27FC236}">
                <a16:creationId xmlns:a16="http://schemas.microsoft.com/office/drawing/2014/main" id="{673630DA-53E2-4B28-B9EC-02BEB1923E16}"/>
              </a:ext>
            </a:extLst>
          </p:cNvPr>
          <p:cNvPicPr>
            <a:picLocks noChangeAspect="1"/>
          </p:cNvPicPr>
          <p:nvPr/>
        </p:nvPicPr>
        <p:blipFill>
          <a:blip r:embed="rId4"/>
          <a:stretch>
            <a:fillRect/>
          </a:stretch>
        </p:blipFill>
        <p:spPr>
          <a:xfrm>
            <a:off x="5358286" y="1271725"/>
            <a:ext cx="2600049" cy="2600049"/>
          </a:xfrm>
          <a:prstGeom prst="rect">
            <a:avLst/>
          </a:prstGeom>
        </p:spPr>
      </p:pic>
      <p:sp>
        <p:nvSpPr>
          <p:cNvPr id="9" name="TextBox 8">
            <a:extLst>
              <a:ext uri="{FF2B5EF4-FFF2-40B4-BE49-F238E27FC236}">
                <a16:creationId xmlns:a16="http://schemas.microsoft.com/office/drawing/2014/main" id="{60A1FE3F-3E88-4869-8D5C-ADFE017FAE76}"/>
              </a:ext>
            </a:extLst>
          </p:cNvPr>
          <p:cNvSpPr txBox="1"/>
          <p:nvPr/>
        </p:nvSpPr>
        <p:spPr>
          <a:xfrm>
            <a:off x="5898826" y="3728395"/>
            <a:ext cx="1758815"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Discuss Requirements</a:t>
            </a:r>
          </a:p>
        </p:txBody>
      </p:sp>
      <p:pic>
        <p:nvPicPr>
          <p:cNvPr id="6" name="Picture 5">
            <a:extLst>
              <a:ext uri="{FF2B5EF4-FFF2-40B4-BE49-F238E27FC236}">
                <a16:creationId xmlns:a16="http://schemas.microsoft.com/office/drawing/2014/main" id="{57B09837-CCCC-6908-3FA2-ADA492E20D11}"/>
              </a:ext>
            </a:extLst>
          </p:cNvPr>
          <p:cNvPicPr>
            <a:picLocks noChangeAspect="1"/>
          </p:cNvPicPr>
          <p:nvPr/>
        </p:nvPicPr>
        <p:blipFill>
          <a:blip r:embed="rId5"/>
          <a:stretch>
            <a:fillRect/>
          </a:stretch>
        </p:blipFill>
        <p:spPr>
          <a:xfrm>
            <a:off x="128783" y="629371"/>
            <a:ext cx="292608" cy="292608"/>
          </a:xfrm>
          <a:prstGeom prst="rect">
            <a:avLst/>
          </a:prstGeom>
        </p:spPr>
      </p:pic>
      <p:sp>
        <p:nvSpPr>
          <p:cNvPr id="5" name="TextBox 4">
            <a:extLst>
              <a:ext uri="{FF2B5EF4-FFF2-40B4-BE49-F238E27FC236}">
                <a16:creationId xmlns:a16="http://schemas.microsoft.com/office/drawing/2014/main" id="{3CE09DC1-7F22-7996-09FF-070CCAA6BEC2}"/>
              </a:ext>
            </a:extLst>
          </p:cNvPr>
          <p:cNvSpPr txBox="1"/>
          <p:nvPr/>
        </p:nvSpPr>
        <p:spPr>
          <a:xfrm>
            <a:off x="594086" y="2503983"/>
            <a:ext cx="4009431" cy="646331"/>
          </a:xfrm>
          <a:prstGeom prst="rect">
            <a:avLst/>
          </a:prstGeom>
          <a:noFill/>
        </p:spPr>
        <p:txBody>
          <a:bodyPr wrap="none" rtlCol="0">
            <a:spAutoFit/>
          </a:bodyPr>
          <a:lstStyle/>
          <a:p>
            <a:r>
              <a:rPr lang="en-US" sz="3600" dirty="0">
                <a:solidFill>
                  <a:srgbClr val="C00000"/>
                </a:solidFill>
                <a:latin typeface="Roboto Condensed" panose="02000000000000000000" pitchFamily="2" charset="0"/>
                <a:ea typeface="Roboto Condensed" panose="02000000000000000000" pitchFamily="2" charset="0"/>
                <a:cs typeface="Roboto Condensed" panose="02000000000000000000" pitchFamily="2" charset="0"/>
              </a:rPr>
              <a:t>“ What do we want? ”</a:t>
            </a:r>
          </a:p>
        </p:txBody>
      </p:sp>
    </p:spTree>
    <p:extLst>
      <p:ext uri="{BB962C8B-B14F-4D97-AF65-F5344CB8AC3E}">
        <p14:creationId xmlns:p14="http://schemas.microsoft.com/office/powerpoint/2010/main" val="427985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0736891-DC0D-9E00-6D60-400967CCB3FC}"/>
              </a:ext>
            </a:extLst>
          </p:cNvPr>
          <p:cNvGrpSpPr/>
          <p:nvPr/>
        </p:nvGrpSpPr>
        <p:grpSpPr>
          <a:xfrm>
            <a:off x="224223" y="2426323"/>
            <a:ext cx="3988751" cy="375379"/>
            <a:chOff x="215376" y="2753280"/>
            <a:chExt cx="3988751" cy="375379"/>
          </a:xfrm>
        </p:grpSpPr>
        <p:pic>
          <p:nvPicPr>
            <p:cNvPr id="7" name="Picture 6">
              <a:extLst>
                <a:ext uri="{FF2B5EF4-FFF2-40B4-BE49-F238E27FC236}">
                  <a16:creationId xmlns:a16="http://schemas.microsoft.com/office/drawing/2014/main" id="{3F7E4BC2-421E-4EA7-CF1C-C216E8549DD8}"/>
                </a:ext>
              </a:extLst>
            </p:cNvPr>
            <p:cNvPicPr>
              <a:picLocks noChangeAspect="1"/>
            </p:cNvPicPr>
            <p:nvPr/>
          </p:nvPicPr>
          <p:blipFill>
            <a:blip r:embed="rId3"/>
            <a:stretch>
              <a:fillRect/>
            </a:stretch>
          </p:blipFill>
          <p:spPr>
            <a:xfrm>
              <a:off x="215376" y="2753280"/>
              <a:ext cx="375379" cy="375379"/>
            </a:xfrm>
            <a:prstGeom prst="rect">
              <a:avLst/>
            </a:prstGeom>
          </p:spPr>
        </p:pic>
        <p:sp>
          <p:nvSpPr>
            <p:cNvPr id="8" name="TextBox 7">
              <a:extLst>
                <a:ext uri="{FF2B5EF4-FFF2-40B4-BE49-F238E27FC236}">
                  <a16:creationId xmlns:a16="http://schemas.microsoft.com/office/drawing/2014/main" id="{A2589CA8-10C3-5A57-CD09-9D97482F6C4A}"/>
                </a:ext>
              </a:extLst>
            </p:cNvPr>
            <p:cNvSpPr txBox="1"/>
            <p:nvPr/>
          </p:nvSpPr>
          <p:spPr>
            <a:xfrm>
              <a:off x="694833" y="2753280"/>
              <a:ext cx="3509294"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Before you start, do you have all requirements?</a:t>
              </a:r>
            </a:p>
          </p:txBody>
        </p:sp>
      </p:grpSp>
      <p:grpSp>
        <p:nvGrpSpPr>
          <p:cNvPr id="20" name="Group 19">
            <a:extLst>
              <a:ext uri="{FF2B5EF4-FFF2-40B4-BE49-F238E27FC236}">
                <a16:creationId xmlns:a16="http://schemas.microsoft.com/office/drawing/2014/main" id="{B668F579-49B3-279D-F49D-390C65B44840}"/>
              </a:ext>
            </a:extLst>
          </p:cNvPr>
          <p:cNvGrpSpPr/>
          <p:nvPr/>
        </p:nvGrpSpPr>
        <p:grpSpPr>
          <a:xfrm>
            <a:off x="245363" y="3226609"/>
            <a:ext cx="3069097" cy="374654"/>
            <a:chOff x="245364" y="3401706"/>
            <a:chExt cx="3069097" cy="374654"/>
          </a:xfrm>
        </p:grpSpPr>
        <p:pic>
          <p:nvPicPr>
            <p:cNvPr id="9" name="Picture 8">
              <a:extLst>
                <a:ext uri="{FF2B5EF4-FFF2-40B4-BE49-F238E27FC236}">
                  <a16:creationId xmlns:a16="http://schemas.microsoft.com/office/drawing/2014/main" id="{746DDBD4-053C-A271-4B1D-684057F0D7BF}"/>
                </a:ext>
              </a:extLst>
            </p:cNvPr>
            <p:cNvPicPr>
              <a:picLocks noChangeAspect="1"/>
            </p:cNvPicPr>
            <p:nvPr/>
          </p:nvPicPr>
          <p:blipFill>
            <a:blip r:embed="rId4"/>
            <a:stretch>
              <a:fillRect/>
            </a:stretch>
          </p:blipFill>
          <p:spPr>
            <a:xfrm>
              <a:off x="245364" y="3447866"/>
              <a:ext cx="328494" cy="328494"/>
            </a:xfrm>
            <a:prstGeom prst="rect">
              <a:avLst/>
            </a:prstGeom>
          </p:spPr>
        </p:pic>
        <p:sp>
          <p:nvSpPr>
            <p:cNvPr id="10" name="TextBox 9">
              <a:extLst>
                <a:ext uri="{FF2B5EF4-FFF2-40B4-BE49-F238E27FC236}">
                  <a16:creationId xmlns:a16="http://schemas.microsoft.com/office/drawing/2014/main" id="{CCACAB44-1B1D-A5BD-FA77-C3EADD9A5BDD}"/>
                </a:ext>
              </a:extLst>
            </p:cNvPr>
            <p:cNvSpPr txBox="1"/>
            <p:nvPr/>
          </p:nvSpPr>
          <p:spPr>
            <a:xfrm>
              <a:off x="694833" y="3401706"/>
              <a:ext cx="2619628" cy="307777"/>
            </a:xfrm>
            <a:prstGeom prst="rect">
              <a:avLst/>
            </a:prstGeom>
            <a:noFill/>
          </p:spPr>
          <p:txBody>
            <a:bodyPr wrap="none" rtlCol="0">
              <a:spAutoFit/>
            </a:bodyPr>
            <a:lstStyle/>
            <a:p>
              <a:r>
                <a:rPr lang="en-US" dirty="0">
                  <a:latin typeface="Roboto Condensed" panose="020B0604020202020204" charset="0"/>
                  <a:ea typeface="Roboto Condensed" panose="020B0604020202020204" charset="0"/>
                </a:rPr>
                <a:t>Need to ask ourselves what to do?</a:t>
              </a:r>
            </a:p>
          </p:txBody>
        </p:sp>
      </p:grpSp>
      <p:grpSp>
        <p:nvGrpSpPr>
          <p:cNvPr id="34" name="Group 33">
            <a:extLst>
              <a:ext uri="{FF2B5EF4-FFF2-40B4-BE49-F238E27FC236}">
                <a16:creationId xmlns:a16="http://schemas.microsoft.com/office/drawing/2014/main" id="{E2ADA666-43DA-49E0-A3EA-E7426D6566E3}"/>
              </a:ext>
            </a:extLst>
          </p:cNvPr>
          <p:cNvGrpSpPr/>
          <p:nvPr/>
        </p:nvGrpSpPr>
        <p:grpSpPr>
          <a:xfrm>
            <a:off x="245364" y="1696502"/>
            <a:ext cx="5026437" cy="345391"/>
            <a:chOff x="245364" y="1696502"/>
            <a:chExt cx="5026437" cy="345391"/>
          </a:xfrm>
        </p:grpSpPr>
        <p:grpSp>
          <p:nvGrpSpPr>
            <p:cNvPr id="18" name="Group 17">
              <a:extLst>
                <a:ext uri="{FF2B5EF4-FFF2-40B4-BE49-F238E27FC236}">
                  <a16:creationId xmlns:a16="http://schemas.microsoft.com/office/drawing/2014/main" id="{A9B73381-0623-B1D6-B408-D9E1B343D17C}"/>
                </a:ext>
              </a:extLst>
            </p:cNvPr>
            <p:cNvGrpSpPr/>
            <p:nvPr/>
          </p:nvGrpSpPr>
          <p:grpSpPr>
            <a:xfrm>
              <a:off x="245364" y="1696502"/>
              <a:ext cx="634200" cy="345391"/>
              <a:chOff x="245364" y="2107546"/>
              <a:chExt cx="634200" cy="345391"/>
            </a:xfrm>
          </p:grpSpPr>
          <p:pic>
            <p:nvPicPr>
              <p:cNvPr id="5" name="Picture 4">
                <a:extLst>
                  <a:ext uri="{FF2B5EF4-FFF2-40B4-BE49-F238E27FC236}">
                    <a16:creationId xmlns:a16="http://schemas.microsoft.com/office/drawing/2014/main" id="{B2F359C4-5015-2CA3-B103-9C2843902362}"/>
                  </a:ext>
                </a:extLst>
              </p:cNvPr>
              <p:cNvPicPr>
                <a:picLocks noChangeAspect="1"/>
              </p:cNvPicPr>
              <p:nvPr/>
            </p:nvPicPr>
            <p:blipFill>
              <a:blip r:embed="rId5"/>
              <a:stretch>
                <a:fillRect/>
              </a:stretch>
            </p:blipFill>
            <p:spPr>
              <a:xfrm>
                <a:off x="245364" y="2107546"/>
                <a:ext cx="345391" cy="345391"/>
              </a:xfrm>
              <a:prstGeom prst="rect">
                <a:avLst/>
              </a:prstGeom>
            </p:spPr>
          </p:pic>
          <p:sp>
            <p:nvSpPr>
              <p:cNvPr id="6" name="TextBox 5">
                <a:extLst>
                  <a:ext uri="{FF2B5EF4-FFF2-40B4-BE49-F238E27FC236}">
                    <a16:creationId xmlns:a16="http://schemas.microsoft.com/office/drawing/2014/main" id="{4FFD89CB-B517-F9FA-B6D6-A24CB53B897D}"/>
                  </a:ext>
                </a:extLst>
              </p:cNvPr>
              <p:cNvSpPr txBox="1"/>
              <p:nvPr/>
            </p:nvSpPr>
            <p:spPr>
              <a:xfrm>
                <a:off x="694833" y="2126352"/>
                <a:ext cx="184731" cy="307777"/>
              </a:xfrm>
              <a:prstGeom prst="rect">
                <a:avLst/>
              </a:prstGeom>
              <a:noFill/>
            </p:spPr>
            <p:txBody>
              <a:bodyPr wrap="none" rtlCol="0">
                <a:spAutoFit/>
              </a:bodyPr>
              <a:lstStyle/>
              <a:p>
                <a:endParaRPr lang="en-US" dirty="0">
                  <a:latin typeface="Roboto Condensed" panose="020B0604020202020204" charset="0"/>
                  <a:ea typeface="Roboto Condensed" panose="020B0604020202020204" charset="0"/>
                </a:endParaRPr>
              </a:p>
            </p:txBody>
          </p:sp>
        </p:grpSp>
        <p:sp>
          <p:nvSpPr>
            <p:cNvPr id="13" name="TextBox 12">
              <a:extLst>
                <a:ext uri="{FF2B5EF4-FFF2-40B4-BE49-F238E27FC236}">
                  <a16:creationId xmlns:a16="http://schemas.microsoft.com/office/drawing/2014/main" id="{CC3A7FD4-83C2-03D9-556C-74BD8BCB7A30}"/>
                </a:ext>
              </a:extLst>
            </p:cNvPr>
            <p:cNvSpPr txBox="1"/>
            <p:nvPr/>
          </p:nvSpPr>
          <p:spPr>
            <a:xfrm>
              <a:off x="694833" y="1720279"/>
              <a:ext cx="4576968" cy="307777"/>
            </a:xfrm>
            <a:prstGeom prst="rect">
              <a:avLst/>
            </a:prstGeom>
            <a:noFill/>
          </p:spPr>
          <p:txBody>
            <a:bodyPr wrap="square">
              <a:spAutoFit/>
            </a:bodyPr>
            <a:lstStyle/>
            <a:p>
              <a:r>
                <a:rPr lang="en-US" dirty="0">
                  <a:latin typeface="Roboto Condensed" panose="020B0604020202020204" charset="0"/>
                  <a:ea typeface="Roboto Condensed" panose="020B0604020202020204" charset="0"/>
                </a:rPr>
                <a:t>Start a project</a:t>
              </a:r>
            </a:p>
          </p:txBody>
        </p:sp>
      </p:grpSp>
      <p:grpSp>
        <p:nvGrpSpPr>
          <p:cNvPr id="35" name="Group 34">
            <a:extLst>
              <a:ext uri="{FF2B5EF4-FFF2-40B4-BE49-F238E27FC236}">
                <a16:creationId xmlns:a16="http://schemas.microsoft.com/office/drawing/2014/main" id="{97F35AD0-0A89-0BEF-8BC7-B1AF02B90694}"/>
              </a:ext>
            </a:extLst>
          </p:cNvPr>
          <p:cNvGrpSpPr/>
          <p:nvPr/>
        </p:nvGrpSpPr>
        <p:grpSpPr>
          <a:xfrm>
            <a:off x="245364" y="3986418"/>
            <a:ext cx="5026437" cy="899817"/>
            <a:chOff x="245364" y="3986418"/>
            <a:chExt cx="5026437" cy="899817"/>
          </a:xfrm>
        </p:grpSpPr>
        <p:grpSp>
          <p:nvGrpSpPr>
            <p:cNvPr id="21" name="Group 20">
              <a:extLst>
                <a:ext uri="{FF2B5EF4-FFF2-40B4-BE49-F238E27FC236}">
                  <a16:creationId xmlns:a16="http://schemas.microsoft.com/office/drawing/2014/main" id="{6A97FC24-16CC-55FE-B62D-0021BD171944}"/>
                </a:ext>
              </a:extLst>
            </p:cNvPr>
            <p:cNvGrpSpPr/>
            <p:nvPr/>
          </p:nvGrpSpPr>
          <p:grpSpPr>
            <a:xfrm>
              <a:off x="245364" y="3986418"/>
              <a:ext cx="751436" cy="359891"/>
              <a:chOff x="247570" y="4095567"/>
              <a:chExt cx="751436" cy="359891"/>
            </a:xfrm>
          </p:grpSpPr>
          <p:pic>
            <p:nvPicPr>
              <p:cNvPr id="11" name="Picture 10">
                <a:extLst>
                  <a:ext uri="{FF2B5EF4-FFF2-40B4-BE49-F238E27FC236}">
                    <a16:creationId xmlns:a16="http://schemas.microsoft.com/office/drawing/2014/main" id="{F07A712F-FCA8-2215-A42A-D653E5C358F8}"/>
                  </a:ext>
                </a:extLst>
              </p:cNvPr>
              <p:cNvPicPr>
                <a:picLocks noChangeAspect="1"/>
              </p:cNvPicPr>
              <p:nvPr/>
            </p:nvPicPr>
            <p:blipFill>
              <a:blip r:embed="rId6"/>
              <a:stretch>
                <a:fillRect/>
              </a:stretch>
            </p:blipFill>
            <p:spPr>
              <a:xfrm rot="10800000" flipV="1">
                <a:off x="247570" y="4095567"/>
                <a:ext cx="343185" cy="343185"/>
              </a:xfrm>
              <a:prstGeom prst="rect">
                <a:avLst/>
              </a:prstGeom>
            </p:spPr>
          </p:pic>
          <p:sp>
            <p:nvSpPr>
              <p:cNvPr id="12" name="TextBox 11">
                <a:extLst>
                  <a:ext uri="{FF2B5EF4-FFF2-40B4-BE49-F238E27FC236}">
                    <a16:creationId xmlns:a16="http://schemas.microsoft.com/office/drawing/2014/main" id="{8C7E70CE-38BF-F216-C3D2-7127583A8CC3}"/>
                  </a:ext>
                </a:extLst>
              </p:cNvPr>
              <p:cNvSpPr txBox="1"/>
              <p:nvPr/>
            </p:nvSpPr>
            <p:spPr>
              <a:xfrm>
                <a:off x="814275" y="4147681"/>
                <a:ext cx="184731" cy="307777"/>
              </a:xfrm>
              <a:prstGeom prst="rect">
                <a:avLst/>
              </a:prstGeom>
              <a:noFill/>
            </p:spPr>
            <p:txBody>
              <a:bodyPr wrap="none" rtlCol="0">
                <a:spAutoFit/>
              </a:bodyPr>
              <a:lstStyle/>
              <a:p>
                <a:endParaRPr lang="en-US" dirty="0">
                  <a:latin typeface="Roboto Condensed" panose="020B0604020202020204" charset="0"/>
                  <a:ea typeface="Roboto Condensed" panose="020B0604020202020204" charset="0"/>
                </a:endParaRPr>
              </a:p>
            </p:txBody>
          </p:sp>
        </p:grpSp>
        <p:sp>
          <p:nvSpPr>
            <p:cNvPr id="26" name="TextBox 25">
              <a:extLst>
                <a:ext uri="{FF2B5EF4-FFF2-40B4-BE49-F238E27FC236}">
                  <a16:creationId xmlns:a16="http://schemas.microsoft.com/office/drawing/2014/main" id="{78FC084E-BFE4-65F1-99A5-63601495AEC7}"/>
                </a:ext>
              </a:extLst>
            </p:cNvPr>
            <p:cNvSpPr txBox="1"/>
            <p:nvPr/>
          </p:nvSpPr>
          <p:spPr>
            <a:xfrm>
              <a:off x="703680" y="4004121"/>
              <a:ext cx="2643672"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Check the requirements and costs </a:t>
              </a:r>
            </a:p>
          </p:txBody>
        </p:sp>
        <p:sp>
          <p:nvSpPr>
            <p:cNvPr id="28" name="TextBox 27">
              <a:extLst>
                <a:ext uri="{FF2B5EF4-FFF2-40B4-BE49-F238E27FC236}">
                  <a16:creationId xmlns:a16="http://schemas.microsoft.com/office/drawing/2014/main" id="{C4B0483D-04D9-DBE5-3143-D7A11EC2182E}"/>
                </a:ext>
              </a:extLst>
            </p:cNvPr>
            <p:cNvSpPr txBox="1"/>
            <p:nvPr/>
          </p:nvSpPr>
          <p:spPr>
            <a:xfrm>
              <a:off x="694777" y="4363015"/>
              <a:ext cx="4577024" cy="523220"/>
            </a:xfrm>
            <a:prstGeom prst="rect">
              <a:avLst/>
            </a:prstGeom>
            <a:noFill/>
          </p:spPr>
          <p:txBody>
            <a:bodyPr wrap="square">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It is better to document the requirements of the project at once </a:t>
              </a:r>
            </a:p>
          </p:txBody>
        </p:sp>
      </p:grpSp>
      <p:sp>
        <p:nvSpPr>
          <p:cNvPr id="31" name="Title 1">
            <a:extLst>
              <a:ext uri="{FF2B5EF4-FFF2-40B4-BE49-F238E27FC236}">
                <a16:creationId xmlns:a16="http://schemas.microsoft.com/office/drawing/2014/main" id="{6CD7AD4E-89CB-FDB2-F31E-77AA03C17DA2}"/>
              </a:ext>
            </a:extLst>
          </p:cNvPr>
          <p:cNvSpPr>
            <a:spLocks noGrp="1"/>
          </p:cNvSpPr>
          <p:nvPr>
            <p:ph type="title"/>
          </p:nvPr>
        </p:nvSpPr>
        <p:spPr>
          <a:xfrm>
            <a:off x="814275" y="392575"/>
            <a:ext cx="5258400" cy="766200"/>
          </a:xfrm>
        </p:spPr>
        <p:txBody>
          <a:bodyPr/>
          <a:lstStyle/>
          <a:p>
            <a:r>
              <a:rPr lang="en-US" dirty="0"/>
              <a:t>Requirement Analysis</a:t>
            </a:r>
          </a:p>
        </p:txBody>
      </p:sp>
      <p:pic>
        <p:nvPicPr>
          <p:cNvPr id="32" name="Picture 31">
            <a:extLst>
              <a:ext uri="{FF2B5EF4-FFF2-40B4-BE49-F238E27FC236}">
                <a16:creationId xmlns:a16="http://schemas.microsoft.com/office/drawing/2014/main" id="{886E75FD-7FE8-4331-FD9E-07B0BC2314B0}"/>
              </a:ext>
            </a:extLst>
          </p:cNvPr>
          <p:cNvPicPr>
            <a:picLocks noChangeAspect="1"/>
          </p:cNvPicPr>
          <p:nvPr/>
        </p:nvPicPr>
        <p:blipFill>
          <a:blip r:embed="rId7"/>
          <a:stretch>
            <a:fillRect/>
          </a:stretch>
        </p:blipFill>
        <p:spPr>
          <a:xfrm>
            <a:off x="468884" y="602979"/>
            <a:ext cx="345391" cy="345391"/>
          </a:xfrm>
          <a:prstGeom prst="rect">
            <a:avLst/>
          </a:prstGeom>
        </p:spPr>
      </p:pic>
      <p:pic>
        <p:nvPicPr>
          <p:cNvPr id="33" name="Picture 32">
            <a:extLst>
              <a:ext uri="{FF2B5EF4-FFF2-40B4-BE49-F238E27FC236}">
                <a16:creationId xmlns:a16="http://schemas.microsoft.com/office/drawing/2014/main" id="{6652BF51-3D7E-34FA-0D80-85EEA310D8DA}"/>
              </a:ext>
            </a:extLst>
          </p:cNvPr>
          <p:cNvPicPr>
            <a:picLocks noChangeAspect="1"/>
          </p:cNvPicPr>
          <p:nvPr/>
        </p:nvPicPr>
        <p:blipFill>
          <a:blip r:embed="rId8"/>
          <a:stretch>
            <a:fillRect/>
          </a:stretch>
        </p:blipFill>
        <p:spPr>
          <a:xfrm>
            <a:off x="114229" y="630860"/>
            <a:ext cx="289627" cy="289627"/>
          </a:xfrm>
          <a:prstGeom prst="rect">
            <a:avLst/>
          </a:prstGeom>
        </p:spPr>
      </p:pic>
    </p:spTree>
    <p:extLst>
      <p:ext uri="{BB962C8B-B14F-4D97-AF65-F5344CB8AC3E}">
        <p14:creationId xmlns:p14="http://schemas.microsoft.com/office/powerpoint/2010/main" val="397439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3ED0-14BA-459C-0FDF-CD2DD969B726}"/>
              </a:ext>
            </a:extLst>
          </p:cNvPr>
          <p:cNvSpPr>
            <a:spLocks noGrp="1"/>
          </p:cNvSpPr>
          <p:nvPr>
            <p:ph type="title"/>
          </p:nvPr>
        </p:nvSpPr>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Software Requirement Specification (SRS) Document</a:t>
            </a:r>
          </a:p>
        </p:txBody>
      </p:sp>
      <p:sp>
        <p:nvSpPr>
          <p:cNvPr id="3" name="Slide Number Placeholder 2">
            <a:extLst>
              <a:ext uri="{FF2B5EF4-FFF2-40B4-BE49-F238E27FC236}">
                <a16:creationId xmlns:a16="http://schemas.microsoft.com/office/drawing/2014/main" id="{698475DD-CF6F-C773-88F2-483E89FC76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8</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4" name="TextBox 3">
            <a:extLst>
              <a:ext uri="{FF2B5EF4-FFF2-40B4-BE49-F238E27FC236}">
                <a16:creationId xmlns:a16="http://schemas.microsoft.com/office/drawing/2014/main" id="{F82582FF-06C7-3DDF-9B44-2C3D25B5B037}"/>
              </a:ext>
            </a:extLst>
          </p:cNvPr>
          <p:cNvSpPr txBox="1"/>
          <p:nvPr/>
        </p:nvSpPr>
        <p:spPr>
          <a:xfrm>
            <a:off x="498785" y="1747752"/>
            <a:ext cx="7221849"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SRS is a document that describes what the software will do and how it will be expected to perform</a:t>
            </a:r>
          </a:p>
        </p:txBody>
      </p:sp>
      <p:sp>
        <p:nvSpPr>
          <p:cNvPr id="5" name="TextBox 4">
            <a:extLst>
              <a:ext uri="{FF2B5EF4-FFF2-40B4-BE49-F238E27FC236}">
                <a16:creationId xmlns:a16="http://schemas.microsoft.com/office/drawing/2014/main" id="{96096C2A-D0AC-EBE5-5A75-4FD7029F7A54}"/>
              </a:ext>
            </a:extLst>
          </p:cNvPr>
          <p:cNvSpPr txBox="1"/>
          <p:nvPr/>
        </p:nvSpPr>
        <p:spPr>
          <a:xfrm>
            <a:off x="498785" y="2111008"/>
            <a:ext cx="144623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SRS is important</a:t>
            </a:r>
          </a:p>
        </p:txBody>
      </p:sp>
      <p:sp>
        <p:nvSpPr>
          <p:cNvPr id="8" name="TextBox 7">
            <a:extLst>
              <a:ext uri="{FF2B5EF4-FFF2-40B4-BE49-F238E27FC236}">
                <a16:creationId xmlns:a16="http://schemas.microsoft.com/office/drawing/2014/main" id="{806C4E36-D083-BAC8-5FB8-D259D947F72F}"/>
              </a:ext>
            </a:extLst>
          </p:cNvPr>
          <p:cNvSpPr txBox="1"/>
          <p:nvPr/>
        </p:nvSpPr>
        <p:spPr>
          <a:xfrm>
            <a:off x="536838" y="2528722"/>
            <a:ext cx="2683748"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Writing methods to be a good SRS</a:t>
            </a:r>
          </a:p>
        </p:txBody>
      </p:sp>
      <p:sp>
        <p:nvSpPr>
          <p:cNvPr id="9" name="TextBox 8">
            <a:extLst>
              <a:ext uri="{FF2B5EF4-FFF2-40B4-BE49-F238E27FC236}">
                <a16:creationId xmlns:a16="http://schemas.microsoft.com/office/drawing/2014/main" id="{69E8E08D-0D97-D88A-3353-35858E4176FD}"/>
              </a:ext>
            </a:extLst>
          </p:cNvPr>
          <p:cNvSpPr txBox="1"/>
          <p:nvPr/>
        </p:nvSpPr>
        <p:spPr>
          <a:xfrm>
            <a:off x="538860" y="2985012"/>
            <a:ext cx="136608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Purpose of SRS</a:t>
            </a:r>
          </a:p>
        </p:txBody>
      </p:sp>
      <p:sp>
        <p:nvSpPr>
          <p:cNvPr id="10" name="TextBox 9">
            <a:extLst>
              <a:ext uri="{FF2B5EF4-FFF2-40B4-BE49-F238E27FC236}">
                <a16:creationId xmlns:a16="http://schemas.microsoft.com/office/drawing/2014/main" id="{57300FCB-DE01-1FE1-782C-4C3936357773}"/>
              </a:ext>
            </a:extLst>
          </p:cNvPr>
          <p:cNvSpPr txBox="1"/>
          <p:nvPr/>
        </p:nvSpPr>
        <p:spPr>
          <a:xfrm>
            <a:off x="536838" y="3383438"/>
            <a:ext cx="122020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Scope of SRS</a:t>
            </a:r>
          </a:p>
        </p:txBody>
      </p:sp>
      <p:sp>
        <p:nvSpPr>
          <p:cNvPr id="11" name="TextBox 10">
            <a:extLst>
              <a:ext uri="{FF2B5EF4-FFF2-40B4-BE49-F238E27FC236}">
                <a16:creationId xmlns:a16="http://schemas.microsoft.com/office/drawing/2014/main" id="{5D27ACE6-5845-DE11-886F-ED399F996D71}"/>
              </a:ext>
            </a:extLst>
          </p:cNvPr>
          <p:cNvSpPr txBox="1"/>
          <p:nvPr/>
        </p:nvSpPr>
        <p:spPr>
          <a:xfrm>
            <a:off x="536838" y="3820440"/>
            <a:ext cx="142539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Overview of SRS</a:t>
            </a:r>
          </a:p>
        </p:txBody>
      </p:sp>
      <p:pic>
        <p:nvPicPr>
          <p:cNvPr id="20" name="Picture 19">
            <a:extLst>
              <a:ext uri="{FF2B5EF4-FFF2-40B4-BE49-F238E27FC236}">
                <a16:creationId xmlns:a16="http://schemas.microsoft.com/office/drawing/2014/main" id="{0E19953E-9066-1879-7310-F85AE9A08759}"/>
              </a:ext>
            </a:extLst>
          </p:cNvPr>
          <p:cNvPicPr>
            <a:picLocks noChangeAspect="1"/>
          </p:cNvPicPr>
          <p:nvPr/>
        </p:nvPicPr>
        <p:blipFill>
          <a:blip r:embed="rId3"/>
          <a:stretch>
            <a:fillRect/>
          </a:stretch>
        </p:blipFill>
        <p:spPr>
          <a:xfrm>
            <a:off x="315908" y="559230"/>
            <a:ext cx="323116" cy="390178"/>
          </a:xfrm>
          <a:prstGeom prst="rect">
            <a:avLst/>
          </a:prstGeom>
        </p:spPr>
      </p:pic>
    </p:spTree>
    <p:extLst>
      <p:ext uri="{BB962C8B-B14F-4D97-AF65-F5344CB8AC3E}">
        <p14:creationId xmlns:p14="http://schemas.microsoft.com/office/powerpoint/2010/main" val="248899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D868-0A59-F1C5-B8DE-884D2E1F2CAD}"/>
              </a:ext>
            </a:extLst>
          </p:cNvPr>
          <p:cNvSpPr>
            <a:spLocks noGrp="1"/>
          </p:cNvSpPr>
          <p:nvPr>
            <p:ph type="title"/>
          </p:nvPr>
        </p:nvSpPr>
        <p:spPr/>
        <p:txBody>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Reason for using SRS</a:t>
            </a:r>
          </a:p>
        </p:txBody>
      </p:sp>
      <p:sp>
        <p:nvSpPr>
          <p:cNvPr id="3" name="Slide Number Placeholder 2">
            <a:extLst>
              <a:ext uri="{FF2B5EF4-FFF2-40B4-BE49-F238E27FC236}">
                <a16:creationId xmlns:a16="http://schemas.microsoft.com/office/drawing/2014/main" id="{2A2E1B3B-65F4-3CC5-0F40-4CE5FCD3F4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Roboto Condensed" panose="02000000000000000000" pitchFamily="2" charset="0"/>
                <a:ea typeface="Roboto Condensed" panose="02000000000000000000" pitchFamily="2" charset="0"/>
                <a:cs typeface="Roboto Condensed" panose="02000000000000000000" pitchFamily="2" charset="0"/>
              </a:rPr>
              <a:t>9</a:t>
            </a:fld>
            <a:endParaRPr lang="en">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4" name="TextBox 3">
            <a:extLst>
              <a:ext uri="{FF2B5EF4-FFF2-40B4-BE49-F238E27FC236}">
                <a16:creationId xmlns:a16="http://schemas.microsoft.com/office/drawing/2014/main" id="{1B97919B-8D0F-56F5-D7DF-213A7CAB8A04}"/>
              </a:ext>
            </a:extLst>
          </p:cNvPr>
          <p:cNvSpPr txBox="1"/>
          <p:nvPr/>
        </p:nvSpPr>
        <p:spPr>
          <a:xfrm>
            <a:off x="282252" y="1676776"/>
            <a:ext cx="4471096"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SRS describes how a software system should be developed</a:t>
            </a:r>
          </a:p>
        </p:txBody>
      </p:sp>
      <p:sp>
        <p:nvSpPr>
          <p:cNvPr id="5" name="TextBox 4">
            <a:extLst>
              <a:ext uri="{FF2B5EF4-FFF2-40B4-BE49-F238E27FC236}">
                <a16:creationId xmlns:a16="http://schemas.microsoft.com/office/drawing/2014/main" id="{1D9F0D82-00A5-25C9-85BF-991A5AE4DA8D}"/>
              </a:ext>
            </a:extLst>
          </p:cNvPr>
          <p:cNvSpPr txBox="1"/>
          <p:nvPr/>
        </p:nvSpPr>
        <p:spPr>
          <a:xfrm>
            <a:off x="282252" y="2206426"/>
            <a:ext cx="349486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SRS creates the basis for all documentations </a:t>
            </a:r>
          </a:p>
        </p:txBody>
      </p:sp>
      <p:sp>
        <p:nvSpPr>
          <p:cNvPr id="6" name="TextBox 5">
            <a:extLst>
              <a:ext uri="{FF2B5EF4-FFF2-40B4-BE49-F238E27FC236}">
                <a16:creationId xmlns:a16="http://schemas.microsoft.com/office/drawing/2014/main" id="{4BF47882-986E-144D-8CEF-8B92D2419CA1}"/>
              </a:ext>
            </a:extLst>
          </p:cNvPr>
          <p:cNvSpPr txBox="1"/>
          <p:nvPr/>
        </p:nvSpPr>
        <p:spPr>
          <a:xfrm>
            <a:off x="282252" y="2718753"/>
            <a:ext cx="3046027"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SRS helps you understand the products</a:t>
            </a:r>
          </a:p>
        </p:txBody>
      </p:sp>
      <p:sp>
        <p:nvSpPr>
          <p:cNvPr id="7" name="TextBox 6">
            <a:extLst>
              <a:ext uri="{FF2B5EF4-FFF2-40B4-BE49-F238E27FC236}">
                <a16:creationId xmlns:a16="http://schemas.microsoft.com/office/drawing/2014/main" id="{86A25263-F724-D724-B4EA-F164AE108AF6}"/>
              </a:ext>
            </a:extLst>
          </p:cNvPr>
          <p:cNvSpPr txBox="1"/>
          <p:nvPr/>
        </p:nvSpPr>
        <p:spPr>
          <a:xfrm>
            <a:off x="312466" y="3244818"/>
            <a:ext cx="3608680"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SRS helps to grow your development standards</a:t>
            </a:r>
          </a:p>
        </p:txBody>
      </p:sp>
      <p:sp>
        <p:nvSpPr>
          <p:cNvPr id="8" name="TextBox 7">
            <a:extLst>
              <a:ext uri="{FF2B5EF4-FFF2-40B4-BE49-F238E27FC236}">
                <a16:creationId xmlns:a16="http://schemas.microsoft.com/office/drawing/2014/main" id="{BC945F54-6F5E-E7C7-BB5C-24E07F3F94D3}"/>
              </a:ext>
            </a:extLst>
          </p:cNvPr>
          <p:cNvSpPr txBox="1"/>
          <p:nvPr/>
        </p:nvSpPr>
        <p:spPr>
          <a:xfrm>
            <a:off x="335513" y="3757145"/>
            <a:ext cx="3785011" cy="307777"/>
          </a:xfrm>
          <a:prstGeom prst="rect">
            <a:avLst/>
          </a:prstGeom>
          <a:noFill/>
        </p:spPr>
        <p:txBody>
          <a:bodyPr wrap="none" rtlCol="0">
            <a:spAutoFit/>
          </a:bodyPr>
          <a:lstStyle/>
          <a:p>
            <a:r>
              <a:rPr lang="en-US" dirty="0">
                <a:latin typeface="Roboto Condensed" panose="02000000000000000000" pitchFamily="2" charset="0"/>
                <a:ea typeface="Roboto Condensed" panose="02000000000000000000" pitchFamily="2" charset="0"/>
                <a:cs typeface="Roboto Condensed" panose="02000000000000000000" pitchFamily="2" charset="0"/>
              </a:rPr>
              <a:t>- It helps to cover risks on each development stage</a:t>
            </a:r>
          </a:p>
        </p:txBody>
      </p:sp>
      <p:grpSp>
        <p:nvGrpSpPr>
          <p:cNvPr id="9" name="Google Shape;288;p19">
            <a:extLst>
              <a:ext uri="{FF2B5EF4-FFF2-40B4-BE49-F238E27FC236}">
                <a16:creationId xmlns:a16="http://schemas.microsoft.com/office/drawing/2014/main" id="{D89785D5-5084-183E-CAC1-0C4532D6E900}"/>
              </a:ext>
            </a:extLst>
          </p:cNvPr>
          <p:cNvGrpSpPr/>
          <p:nvPr/>
        </p:nvGrpSpPr>
        <p:grpSpPr>
          <a:xfrm>
            <a:off x="312466" y="587260"/>
            <a:ext cx="309022" cy="376837"/>
            <a:chOff x="596350" y="929175"/>
            <a:chExt cx="407950" cy="497475"/>
          </a:xfrm>
        </p:grpSpPr>
        <p:sp>
          <p:nvSpPr>
            <p:cNvPr id="10" name="Google Shape;289;p19">
              <a:extLst>
                <a:ext uri="{FF2B5EF4-FFF2-40B4-BE49-F238E27FC236}">
                  <a16:creationId xmlns:a16="http://schemas.microsoft.com/office/drawing/2014/main" id="{B01DCB2A-B189-E606-2B2B-84AE13F72869}"/>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0;p19">
              <a:extLst>
                <a:ext uri="{FF2B5EF4-FFF2-40B4-BE49-F238E27FC236}">
                  <a16:creationId xmlns:a16="http://schemas.microsoft.com/office/drawing/2014/main" id="{DF74F18D-89C1-CF51-551A-D323D835F11D}"/>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1;p19">
              <a:extLst>
                <a:ext uri="{FF2B5EF4-FFF2-40B4-BE49-F238E27FC236}">
                  <a16:creationId xmlns:a16="http://schemas.microsoft.com/office/drawing/2014/main" id="{80EACC43-8674-2B5D-2683-701421034652}"/>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2;p19">
              <a:extLst>
                <a:ext uri="{FF2B5EF4-FFF2-40B4-BE49-F238E27FC236}">
                  <a16:creationId xmlns:a16="http://schemas.microsoft.com/office/drawing/2014/main" id="{B0A93A5A-B5B3-92E2-F449-1AB191C8A66A}"/>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3;p19">
              <a:extLst>
                <a:ext uri="{FF2B5EF4-FFF2-40B4-BE49-F238E27FC236}">
                  <a16:creationId xmlns:a16="http://schemas.microsoft.com/office/drawing/2014/main" id="{AABEA9DD-8CDB-BE95-9C52-3EECFF436FD5}"/>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p19">
              <a:extLst>
                <a:ext uri="{FF2B5EF4-FFF2-40B4-BE49-F238E27FC236}">
                  <a16:creationId xmlns:a16="http://schemas.microsoft.com/office/drawing/2014/main" id="{325F4105-2EFE-2EA6-0B42-F3ACE09FC033}"/>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5;p19">
              <a:extLst>
                <a:ext uri="{FF2B5EF4-FFF2-40B4-BE49-F238E27FC236}">
                  <a16:creationId xmlns:a16="http://schemas.microsoft.com/office/drawing/2014/main" id="{0B3D6A11-36E7-9A8A-AEED-2349FF26799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2355288"/>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1C5C306-25F3-4E97-95B2-CFF90CB0FE57}">
  <we:reference id="wa104380907" version="3.1.0.0" store="en-US" storeType="OMEX"/>
  <we:alternateReferences>
    <we:reference id="wa104380907" version="3.1.0.0" store="WA1043809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1292</TotalTime>
  <Words>5141</Words>
  <Application>Microsoft Office PowerPoint</Application>
  <PresentationFormat>On-screen Show (16:9)</PresentationFormat>
  <Paragraphs>364</Paragraphs>
  <Slides>36</Slides>
  <Notes>25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Roboto Condensed</vt:lpstr>
      <vt:lpstr>Roboto Condensed Light</vt:lpstr>
      <vt:lpstr>Arvo</vt:lpstr>
      <vt:lpstr>Arial</vt:lpstr>
      <vt:lpstr>Courier New</vt:lpstr>
      <vt:lpstr>Salerio template</vt:lpstr>
      <vt:lpstr>Hello guy!</vt:lpstr>
      <vt:lpstr>Software Development Lifecycle Models</vt:lpstr>
      <vt:lpstr>PowerPoint Presentation</vt:lpstr>
      <vt:lpstr>PowerPoint Presentation</vt:lpstr>
      <vt:lpstr>Planning Requirements</vt:lpstr>
      <vt:lpstr>Planning Requirements</vt:lpstr>
      <vt:lpstr>Requirement Analysis</vt:lpstr>
      <vt:lpstr>Software Requirement Specification (SRS) Document</vt:lpstr>
      <vt:lpstr>Reason for using SRS</vt:lpstr>
      <vt:lpstr>Steps to write Good SRS</vt:lpstr>
      <vt:lpstr>SRS Outlines</vt:lpstr>
      <vt:lpstr>PowerPoint Presentation</vt:lpstr>
      <vt:lpstr>PowerPoint Presentation</vt:lpstr>
      <vt:lpstr>PowerPoint Presentation</vt:lpstr>
      <vt:lpstr>PowerPoint Presentation</vt:lpstr>
      <vt:lpstr>PowerPoint Presentation</vt:lpstr>
      <vt:lpstr>PowerPoint Presentation</vt:lpstr>
      <vt:lpstr>Design</vt:lpstr>
      <vt:lpstr>Design</vt:lpstr>
      <vt:lpstr>Design</vt:lpstr>
      <vt:lpstr>PowerPoint Presentation</vt:lpstr>
      <vt:lpstr>Implementation</vt:lpstr>
      <vt:lpstr>Testing </vt:lpstr>
      <vt:lpstr>PowerPoint Presentation</vt:lpstr>
      <vt:lpstr>PowerPoint Presentation</vt:lpstr>
      <vt:lpstr>PowerPoint Presentation</vt:lpstr>
      <vt:lpstr>SDLC Models</vt:lpstr>
      <vt:lpstr>PowerPoint Presentation</vt:lpstr>
      <vt:lpstr>Agile Model</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Lifecycle(SDLC)</dc:title>
  <dc:creator>Jon Snow</dc:creator>
  <cp:lastModifiedBy>Jon</cp:lastModifiedBy>
  <cp:revision>45</cp:revision>
  <dcterms:modified xsi:type="dcterms:W3CDTF">2023-03-17T04:04:47Z</dcterms:modified>
</cp:coreProperties>
</file>