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mbria Math" panose="02040503050406030204" pitchFamily="18" charset="0"/>
      <p:regular r:id="rId43"/>
    </p:embeddedFont>
    <p:embeddedFont>
      <p:font typeface="Gill Sans MT" panose="020B0502020104020203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6CDB4F-4083-4AFB-97AF-8FA7FAF5986E}">
  <a:tblStyle styleId="{F96CDB4F-4083-4AFB-97AF-8FA7FAF5986E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861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87734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4326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929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76200"/>
            <a:ext cx="6324600" cy="1642304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</a:t>
            </a:r>
            <a:b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3600" b="0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Week 10, class 2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www.phdcomics.com/comics/archive/phd082707s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345" y="1752600"/>
            <a:ext cx="666750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348321" y="304800"/>
            <a:ext cx="86823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uses a similar measure, but removes the averaging part: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1295400" y="1905000"/>
            <a:ext cx="5100241" cy="14510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89" name="Shape 189"/>
          <p:cNvSpPr/>
          <p:nvPr/>
        </p:nvSpPr>
        <p:spPr>
          <a:xfrm>
            <a:off x="3505200" y="2743200"/>
            <a:ext cx="1904999" cy="838199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340361" y="3733800"/>
            <a:ext cx="868232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is called the “sum of squares”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551042" y="4572000"/>
            <a:ext cx="3908313" cy="16046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348321" y="304800"/>
            <a:ext cx="868232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does this twice: 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220425" y="1417775"/>
            <a:ext cx="8923500" cy="138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Between group sum of squares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(Variance between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group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means and the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grand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mean)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220424" y="4151525"/>
            <a:ext cx="8581200" cy="138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Within group sum of squares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(Variance between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obs.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the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group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mean)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2769078" y="2590800"/>
            <a:ext cx="3782958" cy="13126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01" name="Shape 201"/>
          <p:cNvCxnSpPr/>
          <p:nvPr/>
        </p:nvCxnSpPr>
        <p:spPr>
          <a:xfrm rot="10800000">
            <a:off x="5143500" y="3505200"/>
            <a:ext cx="266699" cy="22386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5391498" y="3505200"/>
            <a:ext cx="2971499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The mean of group i</a:t>
            </a:r>
          </a:p>
        </p:txBody>
      </p:sp>
      <p:cxnSp>
        <p:nvCxnSpPr>
          <p:cNvPr id="203" name="Shape 203"/>
          <p:cNvCxnSpPr/>
          <p:nvPr/>
        </p:nvCxnSpPr>
        <p:spPr>
          <a:xfrm flipH="1">
            <a:off x="6040680" y="2590800"/>
            <a:ext cx="436319" cy="457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4" name="Shape 204"/>
          <p:cNvSpPr txBox="1"/>
          <p:nvPr/>
        </p:nvSpPr>
        <p:spPr>
          <a:xfrm>
            <a:off x="6400800" y="2274561"/>
            <a:ext cx="177129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The grand mean</a:t>
            </a:r>
          </a:p>
        </p:txBody>
      </p:sp>
      <p:cxnSp>
        <p:nvCxnSpPr>
          <p:cNvPr id="205" name="Shape 205"/>
          <p:cNvCxnSpPr/>
          <p:nvPr/>
        </p:nvCxnSpPr>
        <p:spPr>
          <a:xfrm flipH="1">
            <a:off x="4504426" y="2498422"/>
            <a:ext cx="190500" cy="70197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6" name="Shape 206"/>
          <p:cNvSpPr txBox="1"/>
          <p:nvPr/>
        </p:nvSpPr>
        <p:spPr>
          <a:xfrm>
            <a:off x="4676235" y="2274561"/>
            <a:ext cx="136444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# of obs. in group i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04800" y="4953000"/>
            <a:ext cx="4537460" cy="16046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6387860" y="5341903"/>
            <a:ext cx="2420395" cy="13234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This figure is calculated once for all observations in all groups</a:t>
            </a:r>
          </a:p>
        </p:txBody>
      </p:sp>
      <p:cxnSp>
        <p:nvCxnSpPr>
          <p:cNvPr id="209" name="Shape 209"/>
          <p:cNvCxnSpPr/>
          <p:nvPr/>
        </p:nvCxnSpPr>
        <p:spPr>
          <a:xfrm flipH="1">
            <a:off x="2971799" y="5341903"/>
            <a:ext cx="381000" cy="31307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0" name="Shape 210"/>
          <p:cNvSpPr txBox="1"/>
          <p:nvPr/>
        </p:nvSpPr>
        <p:spPr>
          <a:xfrm>
            <a:off x="3352800" y="4973978"/>
            <a:ext cx="136444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n of group i</a:t>
            </a:r>
          </a:p>
        </p:txBody>
      </p:sp>
      <p:cxnSp>
        <p:nvCxnSpPr>
          <p:cNvPr id="211" name="Shape 211"/>
          <p:cNvCxnSpPr/>
          <p:nvPr/>
        </p:nvCxnSpPr>
        <p:spPr>
          <a:xfrm rot="10800000">
            <a:off x="4301990" y="6003623"/>
            <a:ext cx="297685" cy="2923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2" name="Shape 212"/>
          <p:cNvSpPr txBox="1"/>
          <p:nvPr/>
        </p:nvSpPr>
        <p:spPr>
          <a:xfrm>
            <a:off x="4504424" y="6296000"/>
            <a:ext cx="17994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sd of group 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348321" y="304800"/>
            <a:ext cx="86823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Then create the </a:t>
            </a:r>
            <a:r>
              <a:rPr lang="en-US" sz="36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mean of squares 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each variance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1095866" y="2065883"/>
            <a:ext cx="2244525" cy="11038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5328770" y="2065883"/>
            <a:ext cx="2414828" cy="11038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609600" y="3730464"/>
            <a:ext cx="7814254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Both 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have degrees of freedom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Number of groups – 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Total observations - Number of groups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348321" y="304800"/>
            <a:ext cx="86823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Then create the </a:t>
            </a:r>
            <a:r>
              <a:rPr lang="en-US" sz="36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mean of squares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for each variance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143000" y="1752600"/>
            <a:ext cx="2244525" cy="11038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413612" y="1752600"/>
            <a:ext cx="2414828" cy="11038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152400" y="3657600"/>
            <a:ext cx="8837034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final test statistic (F) is the ratio of these two numbers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Its d.f. = the number of total observations - 1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2309024" y="4876800"/>
            <a:ext cx="2380459" cy="12490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876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/>
        </p:nvSpPr>
        <p:spPr>
          <a:xfrm>
            <a:off x="228600" y="228600"/>
            <a:ext cx="8425957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this case: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2800" baseline="-25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All neighborhoods have equal # of pumpkins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2800" baseline="-25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Neighborhoods have unequal # of pumpkins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75391" y="4038600"/>
            <a:ext cx="8968608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Our test statistic can be found on a table of F values.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(2) and 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(9).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Here, the critical value is </a:t>
            </a:r>
            <a:r>
              <a:rPr lang="en-US" sz="2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4.3. 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202684" y="2362200"/>
            <a:ext cx="7814254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Both 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have degrees of freedom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Number of groups – 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Total observations - Number of groups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Shape 245"/>
          <p:cNvGraphicFramePr/>
          <p:nvPr/>
        </p:nvGraphicFramePr>
        <p:xfrm>
          <a:off x="3708025" y="3955617"/>
          <a:ext cx="5280400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11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6" name="Shape 246"/>
          <p:cNvSpPr txBox="1"/>
          <p:nvPr/>
        </p:nvSpPr>
        <p:spPr>
          <a:xfrm>
            <a:off x="3708021" y="3088261"/>
            <a:ext cx="43434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pumpkins per block for four random blocks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28600" y="228600"/>
            <a:ext cx="8425957" cy="22467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19" t="-2716" b="-6520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" name="Shape 253"/>
          <p:cNvGraphicFramePr/>
          <p:nvPr/>
        </p:nvGraphicFramePr>
        <p:xfrm>
          <a:off x="3740846" y="3775555"/>
          <a:ext cx="5315050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1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4" name="Shape 254"/>
          <p:cNvSpPr txBox="1"/>
          <p:nvPr/>
        </p:nvSpPr>
        <p:spPr>
          <a:xfrm>
            <a:off x="4617492" y="2895600"/>
            <a:ext cx="434340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pumpkins per block for four random blocks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3411" y="15488"/>
            <a:ext cx="9002971" cy="23853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22" t="-2557" b="-2811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" name="Shape 261"/>
          <p:cNvGraphicFramePr/>
          <p:nvPr/>
        </p:nvGraphicFramePr>
        <p:xfrm>
          <a:off x="3532135" y="3927955"/>
          <a:ext cx="5393775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13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2" name="Shape 262"/>
          <p:cNvSpPr txBox="1"/>
          <p:nvPr/>
        </p:nvSpPr>
        <p:spPr>
          <a:xfrm>
            <a:off x="4487507" y="3048000"/>
            <a:ext cx="434340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pumpkins per block for four random blocks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04800" y="895725"/>
            <a:ext cx="297228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df</a:t>
            </a:r>
            <a:r>
              <a:rPr lang="en-US" sz="32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3 – 1 = 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df</a:t>
            </a:r>
            <a:r>
              <a:rPr lang="en-US" sz="32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12 – 3 = 9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527082" y="330507"/>
            <a:ext cx="4393318" cy="11038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527082" y="1752600"/>
            <a:ext cx="5246500" cy="11038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" name="Shape 271"/>
          <p:cNvGraphicFramePr/>
          <p:nvPr/>
        </p:nvGraphicFramePr>
        <p:xfrm>
          <a:off x="3878485" y="3927955"/>
          <a:ext cx="5047425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06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2" name="Shape 272"/>
          <p:cNvSpPr txBox="1"/>
          <p:nvPr/>
        </p:nvSpPr>
        <p:spPr>
          <a:xfrm>
            <a:off x="4487507" y="3048000"/>
            <a:ext cx="434340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pumpkins per block for four random blocks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76200" y="152400"/>
            <a:ext cx="4139275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So the test statistic is…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304800" y="3276600"/>
            <a:ext cx="3733800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Our critical value was 4.3.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null hypothesis is NOT rejected. These groups are statistically equal.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75889" y="2983149"/>
                <a:ext cx="15901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42FDD3F7-8735-4576-A59D-DFB9EC21759F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889" y="2983149"/>
                <a:ext cx="1590179" cy="215444"/>
              </a:xfrm>
              <a:prstGeom prst="rect">
                <a:avLst/>
              </a:prstGeom>
              <a:blipFill>
                <a:blip r:embed="rId3"/>
                <a:stretch>
                  <a:fillRect l="-2692" r="-1538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0757" y="1125635"/>
                <a:ext cx="5585760" cy="1259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  <m:r>
                        <a:rPr lang="en-US" sz="40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  <m:t>4.1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  <m:t>1.55</m:t>
                          </m:r>
                        </m:den>
                      </m:f>
                      <m:r>
                        <a:rPr lang="en-US" sz="40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=2.65 </m:t>
                      </m:r>
                    </m:oMath>
                  </m:oMathPara>
                </a14:m>
                <a:endParaRPr lang="en-US" sz="4000" dirty="0">
                  <a:solidFill>
                    <a:srgbClr val="FFFF66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757" y="1125635"/>
                <a:ext cx="5585760" cy="1259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380999" y="198458"/>
            <a:ext cx="6934201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Try out ANOVA in Excel!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034EE7-B644-4154-A061-8BEDB3828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1719"/>
            <a:ext cx="3952950" cy="53822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1" name="Shape 10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2" name="Shape 10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ill Sans MT"/>
              <a:buNone/>
            </a:pPr>
            <a:endParaRPr sz="44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04" name="Shape 104"/>
          <p:cNvGraphicFramePr/>
          <p:nvPr/>
        </p:nvGraphicFramePr>
        <p:xfrm>
          <a:off x="457200" y="1371600"/>
          <a:ext cx="8194700" cy="4043495"/>
        </p:xfrm>
        <a:graphic>
          <a:graphicData uri="http://schemas.openxmlformats.org/drawingml/2006/table">
            <a:tbl>
              <a:tblPr firstRow="1" bandRow="1">
                <a:noFill/>
                <a:tableStyleId>{F96CDB4F-4083-4AFB-97AF-8FA7FAF5986E}</a:tableStyleId>
              </a:tblPr>
              <a:tblGrid>
                <a:gridCol w="40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Variablesc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Tests; test statistics; SE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known and n &gt; 30 OR data is a proportion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z-test; Z;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 =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/sqrt(n); OR Diff. of proportions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unknown or n &lt; 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t-test; t; SE = s/sqrt(n-1)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samples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Student’s t-test for difference of means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paired samples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Paired t-test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more than two samples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ANOVA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Discrete; two variables; counts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Chi-square, goodness of fit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Regression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5" name="Shape 105"/>
          <p:cNvSpPr/>
          <p:nvPr/>
        </p:nvSpPr>
        <p:spPr>
          <a:xfrm>
            <a:off x="464924" y="3962400"/>
            <a:ext cx="8229600" cy="6095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06" name="Shape 106"/>
          <p:cNvCxnSpPr/>
          <p:nvPr/>
        </p:nvCxnSpPr>
        <p:spPr>
          <a:xfrm rot="10800000">
            <a:off x="4876800" y="4686300"/>
            <a:ext cx="1066799" cy="9524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7" name="Shape 107"/>
          <p:cNvSpPr txBox="1"/>
          <p:nvPr/>
        </p:nvSpPr>
        <p:spPr>
          <a:xfrm>
            <a:off x="5791200" y="5791200"/>
            <a:ext cx="257974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You are here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380999" y="198458"/>
            <a:ext cx="6934201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Try out ANOVA in Excel!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034EE7-B644-4154-A061-8BEDB3828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1719"/>
            <a:ext cx="3952950" cy="538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3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765175" y="76200"/>
            <a:ext cx="7464425" cy="1642304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Post hoc tests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phdcomics.com/comics/archive/phd081409s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905000"/>
            <a:ext cx="8915400" cy="3863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203625" y="133650"/>
            <a:ext cx="85653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Study: Two new drugs to treat anxiety: </a:t>
            </a:r>
            <a:r>
              <a:rPr lang="en-US" sz="36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anxifree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 lang="en-US" sz="36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joyzepam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. Do either (or both) have a beneficial effect?</a:t>
            </a:r>
            <a:endParaRPr lang="en-US" sz="4000" b="1" i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026" name="Picture 2" descr="Image result for anxiety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258" y="2088204"/>
            <a:ext cx="4620942" cy="462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203625" y="133650"/>
            <a:ext cx="85653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You’ve run an ANOVA analysis that’s come out significant.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		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						</a:t>
            </a:r>
            <a:r>
              <a:rPr lang="en-US" sz="40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NOW WHAT?</a:t>
            </a:r>
          </a:p>
        </p:txBody>
      </p:sp>
      <p:graphicFrame>
        <p:nvGraphicFramePr>
          <p:cNvPr id="101" name="Shape 101"/>
          <p:cNvGraphicFramePr/>
          <p:nvPr>
            <p:extLst/>
          </p:nvPr>
        </p:nvGraphicFramePr>
        <p:xfrm>
          <a:off x="5529770" y="1069956"/>
          <a:ext cx="2641625" cy="35928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Participant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Drug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placebo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placebo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placebo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anxifree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anxifree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anxifree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joyzepam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joyzepam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1.7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joyzepam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no.therapy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placebo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placebo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placebo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anxifree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anxifree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anxifree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joyzepam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joyzepam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joyzepam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5029200"/>
            <a:ext cx="6436632" cy="1347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513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228600" y="228600"/>
            <a:ext cx="82782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are the possibilities?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914400" y="914400"/>
            <a:ext cx="80796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All three drugs have equal effects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The drugs have unequal effects</a:t>
            </a:r>
          </a:p>
        </p:txBody>
      </p:sp>
      <p:graphicFrame>
        <p:nvGraphicFramePr>
          <p:cNvPr id="110" name="Shape 110"/>
          <p:cNvGraphicFramePr/>
          <p:nvPr/>
        </p:nvGraphicFramePr>
        <p:xfrm>
          <a:off x="1905000" y="2438400"/>
          <a:ext cx="6096000" cy="29668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J = 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J = 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 = 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Hypothesis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Null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1581150" y="2962275"/>
            <a:ext cx="6743700" cy="190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228600" y="228600"/>
            <a:ext cx="7347204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 we know which is correct?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Post-hoc tests 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can check for this</a:t>
            </a:r>
          </a:p>
        </p:txBody>
      </p:sp>
      <p:graphicFrame>
        <p:nvGraphicFramePr>
          <p:cNvPr id="117" name="Shape 117"/>
          <p:cNvGraphicFramePr/>
          <p:nvPr/>
        </p:nvGraphicFramePr>
        <p:xfrm>
          <a:off x="1870025" y="2517075"/>
          <a:ext cx="6096000" cy="29668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J = 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J = 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 = 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Hypothesis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Null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X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/>
                        <a:t>Alternate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28600" y="228600"/>
            <a:ext cx="804957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can run two sample tests on the data 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990600"/>
            <a:ext cx="524827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00250" y="2232836"/>
            <a:ext cx="5143499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33800" y="3733800"/>
            <a:ext cx="5257799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93149" y="199775"/>
            <a:ext cx="84387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pairwise.t.test does this for all variables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143000"/>
            <a:ext cx="7129955" cy="27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228600" y="228600"/>
            <a:ext cx="667342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many different combinations?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762000" y="1219200"/>
            <a:ext cx="157446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x!(n-x)!</a:t>
            </a:r>
          </a:p>
        </p:txBody>
      </p:sp>
      <p:cxnSp>
        <p:nvCxnSpPr>
          <p:cNvPr id="141" name="Shape 141"/>
          <p:cNvCxnSpPr>
            <a:stCxn id="140" idx="1"/>
            <a:endCxn id="140" idx="3"/>
          </p:cNvCxnSpPr>
          <p:nvPr/>
        </p:nvCxnSpPr>
        <p:spPr>
          <a:xfrm>
            <a:off x="762000" y="1819364"/>
            <a:ext cx="15744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Shape 142"/>
          <p:cNvSpPr txBox="1"/>
          <p:nvPr/>
        </p:nvSpPr>
        <p:spPr>
          <a:xfrm>
            <a:off x="2971800" y="1219200"/>
            <a:ext cx="157446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3!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2!(3-2)!</a:t>
            </a:r>
          </a:p>
        </p:txBody>
      </p:sp>
      <p:cxnSp>
        <p:nvCxnSpPr>
          <p:cNvPr id="143" name="Shape 143"/>
          <p:cNvCxnSpPr>
            <a:stCxn id="142" idx="1"/>
            <a:endCxn id="142" idx="3"/>
          </p:cNvCxnSpPr>
          <p:nvPr/>
        </p:nvCxnSpPr>
        <p:spPr>
          <a:xfrm>
            <a:off x="2971800" y="1819364"/>
            <a:ext cx="15744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Shape 144"/>
          <p:cNvSpPr txBox="1"/>
          <p:nvPr/>
        </p:nvSpPr>
        <p:spPr>
          <a:xfrm>
            <a:off x="2438400" y="1524000"/>
            <a:ext cx="45397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724400" y="1524000"/>
            <a:ext cx="94128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  3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57200" y="2819400"/>
            <a:ext cx="5816143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we had </a:t>
            </a: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eight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groups?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838200" y="3733800"/>
            <a:ext cx="157446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x!(n-x)!</a:t>
            </a:r>
          </a:p>
        </p:txBody>
      </p:sp>
      <p:cxnSp>
        <p:nvCxnSpPr>
          <p:cNvPr id="148" name="Shape 148"/>
          <p:cNvCxnSpPr>
            <a:stCxn id="147" idx="1"/>
            <a:endCxn id="147" idx="3"/>
          </p:cNvCxnSpPr>
          <p:nvPr/>
        </p:nvCxnSpPr>
        <p:spPr>
          <a:xfrm>
            <a:off x="838200" y="4333964"/>
            <a:ext cx="15744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Shape 149"/>
          <p:cNvSpPr txBox="1"/>
          <p:nvPr/>
        </p:nvSpPr>
        <p:spPr>
          <a:xfrm>
            <a:off x="3048000" y="3733800"/>
            <a:ext cx="18372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8!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2!(8-2)!</a:t>
            </a:r>
          </a:p>
        </p:txBody>
      </p:sp>
      <p:cxnSp>
        <p:nvCxnSpPr>
          <p:cNvPr id="150" name="Shape 150"/>
          <p:cNvCxnSpPr>
            <a:stCxn id="149" idx="1"/>
            <a:endCxn id="149" idx="3"/>
          </p:cNvCxnSpPr>
          <p:nvPr/>
        </p:nvCxnSpPr>
        <p:spPr>
          <a:xfrm>
            <a:off x="3048000" y="4333950"/>
            <a:ext cx="18372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Shape 151"/>
          <p:cNvSpPr txBox="1"/>
          <p:nvPr/>
        </p:nvSpPr>
        <p:spPr>
          <a:xfrm>
            <a:off x="2514600" y="4038600"/>
            <a:ext cx="45397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953000" y="4038600"/>
            <a:ext cx="117211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  28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228600" y="5110400"/>
            <a:ext cx="84519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 control for potential false positives, post hoc tests use statistical </a:t>
            </a:r>
            <a:r>
              <a:rPr lang="en-US" sz="36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228600" y="304800"/>
            <a:ext cx="440005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Bonferroni correction: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762000" y="1066800"/>
            <a:ext cx="714554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Multiply the number of tests (m)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by the p-value for each test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143000" y="2895600"/>
            <a:ext cx="5627700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three tests: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3 * 0.0018 = 0.0054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3 * 0.2055 = 0.6165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3 * 0.00003 = 0.00009 </a:t>
            </a: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t="64434" r="52487"/>
          <a:stretch/>
        </p:blipFill>
        <p:spPr>
          <a:xfrm>
            <a:off x="391800" y="2444171"/>
            <a:ext cx="4400100" cy="126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203400" y="193325"/>
            <a:ext cx="87957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you have THREE OR MORE groups to compare?</a:t>
            </a:r>
          </a:p>
        </p:txBody>
      </p:sp>
      <p:graphicFrame>
        <p:nvGraphicFramePr>
          <p:cNvPr id="114" name="Shape 114"/>
          <p:cNvGraphicFramePr/>
          <p:nvPr/>
        </p:nvGraphicFramePr>
        <p:xfrm>
          <a:off x="352787" y="1767725"/>
          <a:ext cx="5116700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07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5" name="Shape 115"/>
          <p:cNvSpPr txBox="1"/>
          <p:nvPr/>
        </p:nvSpPr>
        <p:spPr>
          <a:xfrm>
            <a:off x="311837" y="802950"/>
            <a:ext cx="43434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pumpkins per block for four random blocks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071524" y="4849700"/>
            <a:ext cx="72789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 variable: Neighborhood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 variable:  # of decorations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521674" y="1767725"/>
            <a:ext cx="3565499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 variable?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 variable?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281007" y="304800"/>
            <a:ext cx="863439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Many people use the Tukey HSD test as a correction. It also adjusts for repeated trials.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828800"/>
            <a:ext cx="7879164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5105400" y="3048000"/>
            <a:ext cx="914400" cy="7620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4">
            <a:alphaModFix/>
          </a:blip>
          <a:srcRect t="62791" r="50000"/>
          <a:stretch/>
        </p:blipFill>
        <p:spPr>
          <a:xfrm>
            <a:off x="4084825" y="5156625"/>
            <a:ext cx="4380900" cy="12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433406" y="4419600"/>
            <a:ext cx="863439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Compare with Bonferroni: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190500" y="180975"/>
            <a:ext cx="8558193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ANOVA and many other tests, it’s important to check our assumptions!</a:t>
            </a:r>
            <a:endParaRPr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026" name="Picture 2" descr="Image result for check yourself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925" y="1612136"/>
            <a:ext cx="6473342" cy="489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228600" y="1447800"/>
            <a:ext cx="8558193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makes </a:t>
            </a:r>
            <a:r>
              <a:rPr lang="en-US" sz="3600" b="1" u="sng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two</a:t>
            </a:r>
            <a:r>
              <a:rPr lang="en-US" sz="36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assumptions: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36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residuals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from the ANOVA are normally distributed.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Variance is equal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in each of your groups.</a:t>
            </a:r>
          </a:p>
          <a:p>
            <a:pPr marL="571500" marR="0" lvl="0" indent="-5715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7805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228600" y="0"/>
            <a:ext cx="8558193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We’ll talk more about residuals with regression. It’s a form of model error.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 can check their normality using R: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766" y="2362200"/>
            <a:ext cx="5641965" cy="9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0" y="3429000"/>
            <a:ext cx="3557586" cy="3327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53000" y="3429000"/>
            <a:ext cx="3580053" cy="3348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216194" y="304800"/>
            <a:ext cx="8558193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There are several tests for equal variance between groups.  The easiest in R is the Fligner-Kileen test.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Remember: H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Variance IS equal.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3581400"/>
            <a:ext cx="8087496" cy="16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228600" y="228600"/>
            <a:ext cx="8610599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Kruskal-Wallis test is a non-parametric version of ANOVA.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Like the Wilcoxon tests, it relies on ordinal rankings of data.</a:t>
            </a:r>
          </a:p>
        </p:txBody>
      </p:sp>
      <p:pic>
        <p:nvPicPr>
          <p:cNvPr id="201" name="Shape 201" descr="https://encrypted-tbn1.gstatic.com/images?q=tbn:ANd9GcSckziYLCmBqwrkdfddyrjJVOSZEY6swULch3vXsrratQYGjbhJ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5247" y="3581400"/>
            <a:ext cx="4611687" cy="114052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381000" y="5334000"/>
            <a:ext cx="861059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R, it’s the function “kruskal.test”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228600" y="228600"/>
            <a:ext cx="8610599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Let’s try it out!</a:t>
            </a:r>
          </a:p>
        </p:txBody>
      </p:sp>
      <p:pic>
        <p:nvPicPr>
          <p:cNvPr id="2050" name="Picture 2" descr="https://sarahmarleydotcom.files.wordpress.com/2015/07/hey-gir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693" y="1261513"/>
            <a:ext cx="4391025" cy="512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74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115250" y="199625"/>
            <a:ext cx="88650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you have THREE OR MORE groups to compare?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32262" y="809250"/>
            <a:ext cx="43434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pumpkins per block for four random blocks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840950" y="1767725"/>
            <a:ext cx="2796900" cy="181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could do a bunch of two sample tests, but that’s BORING!</a:t>
            </a:r>
          </a:p>
        </p:txBody>
      </p:sp>
      <p:graphicFrame>
        <p:nvGraphicFramePr>
          <p:cNvPr id="126" name="Shape 126"/>
          <p:cNvGraphicFramePr/>
          <p:nvPr/>
        </p:nvGraphicFramePr>
        <p:xfrm>
          <a:off x="352787" y="1767725"/>
          <a:ext cx="5116700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07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27" name="Shape 127" descr="http://www.futurescientistsfund.org/wp-content/uploads/2011/07/iStock_000011991430XSmal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3938108"/>
            <a:ext cx="40671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942725" y="265750"/>
            <a:ext cx="73230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 do this analysis, we conduct an ANOVA (</a:t>
            </a: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An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alysis </a:t>
            </a: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o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 </a:t>
            </a: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Va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riance) test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75" y="1771712"/>
            <a:ext cx="8572500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348321" y="304800"/>
            <a:ext cx="8682324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establishes there is a difference in the dependent variable for at least </a:t>
            </a:r>
            <a:r>
              <a:rPr lang="en-US" sz="2800" u="sng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one pair of groups</a:t>
            </a:r>
          </a:p>
        </p:txBody>
      </p:sp>
      <p:pic>
        <p:nvPicPr>
          <p:cNvPr id="141" name="Shape 141" descr="groupmea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0807" y="2003622"/>
            <a:ext cx="4908181" cy="31367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Shape 142"/>
          <p:cNvCxnSpPr/>
          <p:nvPr/>
        </p:nvCxnSpPr>
        <p:spPr>
          <a:xfrm>
            <a:off x="2712719" y="2895233"/>
            <a:ext cx="1554479" cy="1953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3" name="Shape 143"/>
          <p:cNvSpPr txBox="1"/>
          <p:nvPr/>
        </p:nvSpPr>
        <p:spPr>
          <a:xfrm>
            <a:off x="533400" y="2362200"/>
            <a:ext cx="2590800" cy="120032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The ANOVA test would be significant in finding a difference for all of these cases except for here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348321" y="304800"/>
            <a:ext cx="868232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Hypotheses with ANOVA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762000" y="951130"/>
            <a:ext cx="6781800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only tells us if group means are statistically equal.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All group means are equal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The group means are not all equal</a:t>
            </a:r>
          </a:p>
        </p:txBody>
      </p:sp>
      <p:pic>
        <p:nvPicPr>
          <p:cNvPr id="151" name="Shape 151" descr="groupmea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0807" y="3389769"/>
            <a:ext cx="4908181" cy="313670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348321" y="4038600"/>
            <a:ext cx="2852079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does NOT tell us what way they’re unequal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348321" y="304800"/>
            <a:ext cx="868232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compares variance:</a:t>
            </a:r>
          </a:p>
        </p:txBody>
      </p:sp>
      <p:pic>
        <p:nvPicPr>
          <p:cNvPr id="159" name="Shape 159" descr="http://www.bexcellence.org/image-files/anov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400" y="2514600"/>
            <a:ext cx="5719335" cy="403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348325" y="951125"/>
            <a:ext cx="87522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4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between group 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variability (distance from obs. to “grand” mean)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VS.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4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within group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varaibility (distance from obs. to group mean)</a:t>
            </a:r>
          </a:p>
        </p:txBody>
      </p:sp>
      <p:sp>
        <p:nvSpPr>
          <p:cNvPr id="161" name="Shape 161"/>
          <p:cNvSpPr/>
          <p:nvPr/>
        </p:nvSpPr>
        <p:spPr>
          <a:xfrm>
            <a:off x="4689483" y="4419600"/>
            <a:ext cx="95689" cy="114300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3222350" y="4876800"/>
            <a:ext cx="177369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One observation</a:t>
            </a:r>
          </a:p>
        </p:txBody>
      </p:sp>
      <p:cxnSp>
        <p:nvCxnSpPr>
          <p:cNvPr id="163" name="Shape 163"/>
          <p:cNvCxnSpPr>
            <a:stCxn id="162" idx="0"/>
          </p:cNvCxnSpPr>
          <p:nvPr/>
        </p:nvCxnSpPr>
        <p:spPr>
          <a:xfrm rot="10800000" flipH="1">
            <a:off x="4109196" y="4533900"/>
            <a:ext cx="580200" cy="342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4" name="Shape 164"/>
          <p:cNvCxnSpPr/>
          <p:nvPr/>
        </p:nvCxnSpPr>
        <p:spPr>
          <a:xfrm>
            <a:off x="6060067" y="2667000"/>
            <a:ext cx="0" cy="203834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Shape 165"/>
          <p:cNvSpPr txBox="1"/>
          <p:nvPr/>
        </p:nvSpPr>
        <p:spPr>
          <a:xfrm>
            <a:off x="5514103" y="4856748"/>
            <a:ext cx="3640099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Mean of ALL observations-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the “grand mean”</a:t>
            </a:r>
          </a:p>
        </p:txBody>
      </p:sp>
      <p:cxnSp>
        <p:nvCxnSpPr>
          <p:cNvPr id="166" name="Shape 166"/>
          <p:cNvCxnSpPr>
            <a:stCxn id="165" idx="0"/>
          </p:cNvCxnSpPr>
          <p:nvPr/>
        </p:nvCxnSpPr>
        <p:spPr>
          <a:xfrm rot="10800000">
            <a:off x="6168952" y="4419648"/>
            <a:ext cx="1165200" cy="437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7" name="Shape 167"/>
          <p:cNvCxnSpPr/>
          <p:nvPr/>
        </p:nvCxnSpPr>
        <p:spPr>
          <a:xfrm>
            <a:off x="4785173" y="4267200"/>
            <a:ext cx="396427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stealth" w="lg" len="lg"/>
            <a:tailEnd type="stealth" w="lg" len="lg"/>
          </a:ln>
        </p:spPr>
      </p:cxnSp>
      <p:cxnSp>
        <p:nvCxnSpPr>
          <p:cNvPr id="168" name="Shape 168"/>
          <p:cNvCxnSpPr/>
          <p:nvPr/>
        </p:nvCxnSpPr>
        <p:spPr>
          <a:xfrm>
            <a:off x="4797828" y="4558921"/>
            <a:ext cx="1145772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stealth" w="lg" len="lg"/>
            <a:tailEnd type="stealth" w="lg" len="lg"/>
          </a:ln>
        </p:spPr>
      </p:cxnSp>
      <p:sp>
        <p:nvSpPr>
          <p:cNvPr id="169" name="Shape 169"/>
          <p:cNvSpPr txBox="1"/>
          <p:nvPr/>
        </p:nvSpPr>
        <p:spPr>
          <a:xfrm>
            <a:off x="3337526" y="2895600"/>
            <a:ext cx="14478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Within group variance</a:t>
            </a:r>
          </a:p>
        </p:txBody>
      </p:sp>
      <p:cxnSp>
        <p:nvCxnSpPr>
          <p:cNvPr id="170" name="Shape 170"/>
          <p:cNvCxnSpPr/>
          <p:nvPr/>
        </p:nvCxnSpPr>
        <p:spPr>
          <a:xfrm>
            <a:off x="4310342" y="3417332"/>
            <a:ext cx="673043" cy="69746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5121150" y="5699350"/>
            <a:ext cx="1623600" cy="64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Between group variance</a:t>
            </a:r>
          </a:p>
        </p:txBody>
      </p:sp>
      <p:cxnSp>
        <p:nvCxnSpPr>
          <p:cNvPr id="172" name="Shape 172"/>
          <p:cNvCxnSpPr/>
          <p:nvPr/>
        </p:nvCxnSpPr>
        <p:spPr>
          <a:xfrm rot="10800000">
            <a:off x="5304283" y="4638174"/>
            <a:ext cx="0" cy="102966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3" name="Shape 173"/>
          <p:cNvSpPr txBox="1"/>
          <p:nvPr/>
        </p:nvSpPr>
        <p:spPr>
          <a:xfrm>
            <a:off x="348322" y="3766066"/>
            <a:ext cx="2699678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smaller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the statistic, the </a:t>
            </a: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greater 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probability that the groups are equal.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348321" y="304800"/>
            <a:ext cx="868232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Remember variance?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533400" y="1371600"/>
            <a:ext cx="6248399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It’s the average distance between observations and their mean, squared to make it all positive.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2135950" y="3124200"/>
            <a:ext cx="5100241" cy="14510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1272</Words>
  <Application>Microsoft Office PowerPoint</Application>
  <PresentationFormat>On-screen Show (4:3)</PresentationFormat>
  <Paragraphs>458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Cambria Math</vt:lpstr>
      <vt:lpstr>Gill Sans MT</vt:lpstr>
      <vt:lpstr>Arial</vt:lpstr>
      <vt:lpstr>Noto Sans Symbols</vt:lpstr>
      <vt:lpstr>Office Theme</vt:lpstr>
      <vt:lpstr>Anova Week 10, class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 hoc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 Week 10, class 2</dc:title>
  <dc:creator>Gerald Shannon</dc:creator>
  <cp:lastModifiedBy>Gerald Shannon</cp:lastModifiedBy>
  <cp:revision>8</cp:revision>
  <dcterms:modified xsi:type="dcterms:W3CDTF">2019-10-24T21:30:13Z</dcterms:modified>
</cp:coreProperties>
</file>