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8"/>
  </p:notesMasterIdLst>
  <p:sldIdLst>
    <p:sldId id="256" r:id="rId3"/>
    <p:sldId id="270" r:id="rId4"/>
    <p:sldId id="271" r:id="rId5"/>
    <p:sldId id="272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ill Sans MT" panose="020B05020201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595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557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Shape 5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6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571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53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209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021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653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19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Shape 5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94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722312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5" y="1151334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75050" y="204787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426875" y="20257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66"/>
                </a:solidFill>
                <a:latin typeface="Gill Sans MT" panose="020B0502020104020203" pitchFamily="34" charset="0"/>
              </a:rPr>
              <a:t>Quadrats and kernel density analysis</a:t>
            </a:r>
          </a:p>
        </p:txBody>
      </p:sp>
      <p:pic>
        <p:nvPicPr>
          <p:cNvPr id="3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3" y="870499"/>
            <a:ext cx="3866115" cy="36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hape 130"/>
          <p:cNvSpPr txBox="1">
            <a:spLocks/>
          </p:cNvSpPr>
          <p:nvPr/>
        </p:nvSpPr>
        <p:spPr>
          <a:xfrm>
            <a:off x="171260" y="449926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FFFF66"/>
                </a:solidFill>
                <a:latin typeface="Gill Sans MT" panose="020B0502020104020203" pitchFamily="34" charset="0"/>
              </a:rPr>
              <a:t>Geog4/6300-Shannon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257300" y="114300"/>
            <a:ext cx="4406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657350" y="568431"/>
            <a:ext cx="3877360" cy="43858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Edges divide or leave out 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3486150" y="1543050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8290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43434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485775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5372100" y="1828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8290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3434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485775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372100" y="24003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8290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3434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85775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372100" y="2971800"/>
            <a:ext cx="514350" cy="5715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8" name="Shape 268"/>
          <p:cNvSpPr/>
          <p:nvPr/>
        </p:nvSpPr>
        <p:spPr>
          <a:xfrm rot="10800000" flipH="1">
            <a:off x="4171950" y="28004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69" name="Shape 269"/>
          <p:cNvSpPr/>
          <p:nvPr/>
        </p:nvSpPr>
        <p:spPr>
          <a:xfrm rot="10800000" flipH="1">
            <a:off x="4480561" y="28004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0" name="Shape 270"/>
          <p:cNvSpPr/>
          <p:nvPr/>
        </p:nvSpPr>
        <p:spPr>
          <a:xfrm rot="10800000" flipH="1">
            <a:off x="4229100" y="32233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1" name="Shape 271"/>
          <p:cNvSpPr/>
          <p:nvPr/>
        </p:nvSpPr>
        <p:spPr>
          <a:xfrm rot="10800000" flipH="1">
            <a:off x="453771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2" name="Shape 272"/>
          <p:cNvSpPr/>
          <p:nvPr/>
        </p:nvSpPr>
        <p:spPr>
          <a:xfrm rot="10800000" flipH="1">
            <a:off x="4423411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3" name="Shape 273"/>
          <p:cNvSpPr/>
          <p:nvPr/>
        </p:nvSpPr>
        <p:spPr>
          <a:xfrm rot="10800000" flipH="1">
            <a:off x="422910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4" name="Shape 274"/>
          <p:cNvSpPr/>
          <p:nvPr/>
        </p:nvSpPr>
        <p:spPr>
          <a:xfrm rot="10800000" flipH="1">
            <a:off x="4229100" y="28804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5" name="Shape 275"/>
          <p:cNvSpPr/>
          <p:nvPr/>
        </p:nvSpPr>
        <p:spPr>
          <a:xfrm rot="10800000" flipH="1">
            <a:off x="4423411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6" name="Shape 276"/>
          <p:cNvSpPr/>
          <p:nvPr/>
        </p:nvSpPr>
        <p:spPr>
          <a:xfrm rot="10800000" flipH="1">
            <a:off x="4994911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7" name="Shape 277"/>
          <p:cNvSpPr/>
          <p:nvPr/>
        </p:nvSpPr>
        <p:spPr>
          <a:xfrm rot="10800000" flipH="1">
            <a:off x="428625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8" name="Shape 278"/>
          <p:cNvSpPr/>
          <p:nvPr/>
        </p:nvSpPr>
        <p:spPr>
          <a:xfrm rot="10800000" flipH="1">
            <a:off x="5680710" y="30519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79" name="Shape 279"/>
          <p:cNvSpPr/>
          <p:nvPr/>
        </p:nvSpPr>
        <p:spPr>
          <a:xfrm rot="10800000" flipH="1">
            <a:off x="411480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0" name="Shape 280"/>
          <p:cNvSpPr/>
          <p:nvPr/>
        </p:nvSpPr>
        <p:spPr>
          <a:xfrm rot="10800000" flipH="1">
            <a:off x="5052061" y="31090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1" name="Shape 281"/>
          <p:cNvSpPr/>
          <p:nvPr/>
        </p:nvSpPr>
        <p:spPr>
          <a:xfrm rot="10800000" flipH="1">
            <a:off x="5566410" y="28575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2" name="Shape 282"/>
          <p:cNvSpPr/>
          <p:nvPr/>
        </p:nvSpPr>
        <p:spPr>
          <a:xfrm rot="10800000" flipH="1">
            <a:off x="4709161" y="21717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51663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4" name="Shape 284"/>
          <p:cNvSpPr/>
          <p:nvPr/>
        </p:nvSpPr>
        <p:spPr>
          <a:xfrm rot="10800000" flipH="1">
            <a:off x="4229100" y="26289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5" name="Shape 285"/>
          <p:cNvSpPr/>
          <p:nvPr/>
        </p:nvSpPr>
        <p:spPr>
          <a:xfrm rot="10800000" flipH="1">
            <a:off x="510921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6" name="Shape 286"/>
          <p:cNvSpPr/>
          <p:nvPr/>
        </p:nvSpPr>
        <p:spPr>
          <a:xfrm rot="10800000" flipH="1">
            <a:off x="5509260" y="25718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7" name="Shape 287"/>
          <p:cNvSpPr/>
          <p:nvPr/>
        </p:nvSpPr>
        <p:spPr>
          <a:xfrm rot="10800000" flipH="1">
            <a:off x="562356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8" name="Shape 288"/>
          <p:cNvSpPr/>
          <p:nvPr/>
        </p:nvSpPr>
        <p:spPr>
          <a:xfrm rot="10800000" flipH="1">
            <a:off x="4480561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89" name="Shape 289"/>
          <p:cNvSpPr/>
          <p:nvPr/>
        </p:nvSpPr>
        <p:spPr>
          <a:xfrm rot="10800000" flipH="1">
            <a:off x="5280660" y="33948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0" name="Shape 290"/>
          <p:cNvSpPr/>
          <p:nvPr/>
        </p:nvSpPr>
        <p:spPr>
          <a:xfrm rot="10800000" flipH="1">
            <a:off x="596646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1" name="Shape 291"/>
          <p:cNvSpPr/>
          <p:nvPr/>
        </p:nvSpPr>
        <p:spPr>
          <a:xfrm rot="10800000" flipH="1">
            <a:off x="428625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2" name="Shape 292"/>
          <p:cNvSpPr/>
          <p:nvPr/>
        </p:nvSpPr>
        <p:spPr>
          <a:xfrm rot="10800000" flipH="1">
            <a:off x="6023610" y="23432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3" name="Shape 293"/>
          <p:cNvSpPr/>
          <p:nvPr/>
        </p:nvSpPr>
        <p:spPr>
          <a:xfrm rot="10800000" flipH="1">
            <a:off x="5852160" y="37948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4" name="Shape 294"/>
          <p:cNvSpPr/>
          <p:nvPr/>
        </p:nvSpPr>
        <p:spPr>
          <a:xfrm rot="10800000" flipH="1">
            <a:off x="5795010" y="228608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5" name="Shape 295"/>
          <p:cNvSpPr/>
          <p:nvPr/>
        </p:nvSpPr>
        <p:spPr>
          <a:xfrm rot="10800000" flipH="1">
            <a:off x="6023610" y="21146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6" name="Shape 296"/>
          <p:cNvSpPr/>
          <p:nvPr/>
        </p:nvSpPr>
        <p:spPr>
          <a:xfrm rot="10800000" flipH="1">
            <a:off x="5943600" y="21946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4286250" y="2914738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5909310" y="25375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299" name="Shape 299"/>
          <p:cNvSpPr/>
          <p:nvPr/>
        </p:nvSpPr>
        <p:spPr>
          <a:xfrm rot="10800000" flipH="1">
            <a:off x="5715000" y="21375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0" name="Shape 300"/>
          <p:cNvSpPr/>
          <p:nvPr/>
        </p:nvSpPr>
        <p:spPr>
          <a:xfrm rot="10800000" flipH="1">
            <a:off x="5943600" y="27661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1" name="Shape 301"/>
          <p:cNvSpPr/>
          <p:nvPr/>
        </p:nvSpPr>
        <p:spPr>
          <a:xfrm rot="10800000" flipH="1">
            <a:off x="6057900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2" name="Shape 302"/>
          <p:cNvSpPr/>
          <p:nvPr/>
        </p:nvSpPr>
        <p:spPr>
          <a:xfrm rot="10800000" flipH="1">
            <a:off x="5715000" y="2457539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3" name="Shape 303"/>
          <p:cNvSpPr/>
          <p:nvPr/>
        </p:nvSpPr>
        <p:spPr>
          <a:xfrm rot="10800000" flipH="1">
            <a:off x="4937761" y="248040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04" name="Shape 304"/>
          <p:cNvSpPr/>
          <p:nvPr/>
        </p:nvSpPr>
        <p:spPr>
          <a:xfrm rot="10800000" flipH="1">
            <a:off x="6057900" y="2308950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691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1257300" y="114300"/>
            <a:ext cx="448335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Edge effects</a:t>
            </a:r>
          </a:p>
        </p:txBody>
      </p:sp>
      <p:sp>
        <p:nvSpPr>
          <p:cNvPr id="379" name="Shape 379"/>
          <p:cNvSpPr/>
          <p:nvPr/>
        </p:nvSpPr>
        <p:spPr>
          <a:xfrm>
            <a:off x="3524550" y="1664175"/>
            <a:ext cx="3143250" cy="2857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8674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4381800" y="1949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4896150" y="1949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5410500" y="1949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8674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4381800" y="25214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89615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5410500" y="25214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8" name="Shape 388"/>
          <p:cNvSpPr/>
          <p:nvPr/>
        </p:nvSpPr>
        <p:spPr>
          <a:xfrm>
            <a:off x="3867450" y="3092925"/>
            <a:ext cx="514350" cy="571500"/>
          </a:xfrm>
          <a:prstGeom prst="rect">
            <a:avLst/>
          </a:prstGeom>
          <a:solidFill>
            <a:srgbClr val="494429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438180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4896150" y="3092925"/>
            <a:ext cx="514350" cy="571500"/>
          </a:xfrm>
          <a:prstGeom prst="rect">
            <a:avLst/>
          </a:prstGeom>
          <a:solidFill>
            <a:srgbClr val="938953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5410500" y="3092925"/>
            <a:ext cx="514350" cy="5715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2" name="Shape 392"/>
          <p:cNvSpPr/>
          <p:nvPr/>
        </p:nvSpPr>
        <p:spPr>
          <a:xfrm rot="10800000" flipH="1">
            <a:off x="4210350" y="29215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3" name="Shape 393"/>
          <p:cNvSpPr/>
          <p:nvPr/>
        </p:nvSpPr>
        <p:spPr>
          <a:xfrm rot="10800000" flipH="1">
            <a:off x="4518961" y="29215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4" name="Shape 394"/>
          <p:cNvSpPr/>
          <p:nvPr/>
        </p:nvSpPr>
        <p:spPr>
          <a:xfrm rot="10800000" flipH="1">
            <a:off x="4267500" y="33444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5" name="Shape 395"/>
          <p:cNvSpPr/>
          <p:nvPr/>
        </p:nvSpPr>
        <p:spPr>
          <a:xfrm rot="10800000" flipH="1">
            <a:off x="457611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6" name="Shape 396"/>
          <p:cNvSpPr/>
          <p:nvPr/>
        </p:nvSpPr>
        <p:spPr>
          <a:xfrm rot="10800000" flipH="1">
            <a:off x="4461811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7" name="Shape 397"/>
          <p:cNvSpPr/>
          <p:nvPr/>
        </p:nvSpPr>
        <p:spPr>
          <a:xfrm rot="10800000" flipH="1">
            <a:off x="426750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8" name="Shape 398"/>
          <p:cNvSpPr/>
          <p:nvPr/>
        </p:nvSpPr>
        <p:spPr>
          <a:xfrm rot="10800000" flipH="1">
            <a:off x="4267500" y="30015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399" name="Shape 399"/>
          <p:cNvSpPr/>
          <p:nvPr/>
        </p:nvSpPr>
        <p:spPr>
          <a:xfrm rot="10800000" flipH="1">
            <a:off x="4461811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0" name="Shape 400"/>
          <p:cNvSpPr/>
          <p:nvPr/>
        </p:nvSpPr>
        <p:spPr>
          <a:xfrm rot="10800000" flipH="1">
            <a:off x="5033311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1" name="Shape 401"/>
          <p:cNvSpPr/>
          <p:nvPr/>
        </p:nvSpPr>
        <p:spPr>
          <a:xfrm rot="10800000" flipH="1">
            <a:off x="432465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2" name="Shape 402"/>
          <p:cNvSpPr/>
          <p:nvPr/>
        </p:nvSpPr>
        <p:spPr>
          <a:xfrm rot="10800000" flipH="1">
            <a:off x="5719110" y="31730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3" name="Shape 403"/>
          <p:cNvSpPr/>
          <p:nvPr/>
        </p:nvSpPr>
        <p:spPr>
          <a:xfrm rot="10800000" flipH="1">
            <a:off x="415320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4" name="Shape 404"/>
          <p:cNvSpPr/>
          <p:nvPr/>
        </p:nvSpPr>
        <p:spPr>
          <a:xfrm rot="10800000" flipH="1">
            <a:off x="5090461" y="32301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5" name="Shape 405"/>
          <p:cNvSpPr/>
          <p:nvPr/>
        </p:nvSpPr>
        <p:spPr>
          <a:xfrm rot="10800000" flipH="1">
            <a:off x="5604810" y="29787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6" name="Shape 406"/>
          <p:cNvSpPr/>
          <p:nvPr/>
        </p:nvSpPr>
        <p:spPr>
          <a:xfrm rot="10800000" flipH="1">
            <a:off x="4747561" y="22929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7" name="Shape 407"/>
          <p:cNvSpPr/>
          <p:nvPr/>
        </p:nvSpPr>
        <p:spPr>
          <a:xfrm rot="10800000" flipH="1">
            <a:off x="52047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8" name="Shape 408"/>
          <p:cNvSpPr/>
          <p:nvPr/>
        </p:nvSpPr>
        <p:spPr>
          <a:xfrm rot="10800000" flipH="1">
            <a:off x="514761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09" name="Shape 409"/>
          <p:cNvSpPr/>
          <p:nvPr/>
        </p:nvSpPr>
        <p:spPr>
          <a:xfrm rot="10800000" flipH="1">
            <a:off x="5547660" y="26929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0" name="Shape 410"/>
          <p:cNvSpPr/>
          <p:nvPr/>
        </p:nvSpPr>
        <p:spPr>
          <a:xfrm rot="10800000" flipH="1">
            <a:off x="566196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1" name="Shape 411"/>
          <p:cNvSpPr/>
          <p:nvPr/>
        </p:nvSpPr>
        <p:spPr>
          <a:xfrm rot="10800000" flipH="1">
            <a:off x="4518961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2" name="Shape 412"/>
          <p:cNvSpPr/>
          <p:nvPr/>
        </p:nvSpPr>
        <p:spPr>
          <a:xfrm rot="10800000" flipH="1">
            <a:off x="5319060" y="35159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3" name="Shape 413"/>
          <p:cNvSpPr/>
          <p:nvPr/>
        </p:nvSpPr>
        <p:spPr>
          <a:xfrm rot="10800000" flipH="1">
            <a:off x="600486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4" name="Shape 414"/>
          <p:cNvSpPr/>
          <p:nvPr/>
        </p:nvSpPr>
        <p:spPr>
          <a:xfrm rot="10800000" flipH="1">
            <a:off x="432465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5" name="Shape 415"/>
          <p:cNvSpPr/>
          <p:nvPr/>
        </p:nvSpPr>
        <p:spPr>
          <a:xfrm rot="10800000" flipH="1">
            <a:off x="6062010" y="24643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6" name="Shape 416"/>
          <p:cNvSpPr/>
          <p:nvPr/>
        </p:nvSpPr>
        <p:spPr>
          <a:xfrm rot="10800000" flipH="1">
            <a:off x="5890560" y="39159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7" name="Shape 417"/>
          <p:cNvSpPr/>
          <p:nvPr/>
        </p:nvSpPr>
        <p:spPr>
          <a:xfrm rot="10800000" flipH="1">
            <a:off x="5833410" y="240721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8" name="Shape 418"/>
          <p:cNvSpPr/>
          <p:nvPr/>
        </p:nvSpPr>
        <p:spPr>
          <a:xfrm rot="10800000" flipH="1">
            <a:off x="6062010" y="22357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19" name="Shape 419"/>
          <p:cNvSpPr/>
          <p:nvPr/>
        </p:nvSpPr>
        <p:spPr>
          <a:xfrm rot="10800000" flipH="1">
            <a:off x="5982000" y="23157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0" name="Shape 420"/>
          <p:cNvSpPr/>
          <p:nvPr/>
        </p:nvSpPr>
        <p:spPr>
          <a:xfrm rot="10800000" flipH="1">
            <a:off x="4324650" y="3035863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1" name="Shape 421"/>
          <p:cNvSpPr/>
          <p:nvPr/>
        </p:nvSpPr>
        <p:spPr>
          <a:xfrm rot="10800000" flipH="1">
            <a:off x="5947710" y="26586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2" name="Shape 422"/>
          <p:cNvSpPr/>
          <p:nvPr/>
        </p:nvSpPr>
        <p:spPr>
          <a:xfrm rot="10800000" flipH="1">
            <a:off x="5753400" y="22586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3" name="Shape 423"/>
          <p:cNvSpPr/>
          <p:nvPr/>
        </p:nvSpPr>
        <p:spPr>
          <a:xfrm rot="10800000" flipH="1">
            <a:off x="5982000" y="28872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4" name="Shape 424"/>
          <p:cNvSpPr/>
          <p:nvPr/>
        </p:nvSpPr>
        <p:spPr>
          <a:xfrm rot="10800000" flipH="1">
            <a:off x="6096300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5" name="Shape 425"/>
          <p:cNvSpPr/>
          <p:nvPr/>
        </p:nvSpPr>
        <p:spPr>
          <a:xfrm rot="10800000" flipH="1">
            <a:off x="5753400" y="2578664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6" name="Shape 426"/>
          <p:cNvSpPr/>
          <p:nvPr/>
        </p:nvSpPr>
        <p:spPr>
          <a:xfrm rot="10800000" flipH="1">
            <a:off x="4976161" y="260152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7" name="Shape 427"/>
          <p:cNvSpPr/>
          <p:nvPr/>
        </p:nvSpPr>
        <p:spPr>
          <a:xfrm rot="10800000" flipH="1">
            <a:off x="6096300" y="2430075"/>
            <a:ext cx="34200" cy="342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3895513" y="219455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5548896" y="328500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3917597" y="257857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3918925" y="314895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5118391" y="2775223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615597" y="2724931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9932" y="1963719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3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568814" y="1963718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4579600" y="2618580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4610400" y="330621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964086" y="3344385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167013" y="2004842"/>
            <a:ext cx="207000" cy="2308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414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1257300" y="114300"/>
            <a:ext cx="414562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Scale effects</a:t>
            </a:r>
          </a:p>
        </p:txBody>
      </p:sp>
      <p:cxnSp>
        <p:nvCxnSpPr>
          <p:cNvPr id="504" name="Shape 504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5" name="Shape 505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06" name="Shape 506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7" name="Shape 507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08" name="Shape 508" descr="sxcale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4901" y="2628900"/>
            <a:ext cx="2810609" cy="211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Shape 509" descr="scale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2100" y="2658076"/>
            <a:ext cx="2820334" cy="2081212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 txBox="1"/>
          <p:nvPr/>
        </p:nvSpPr>
        <p:spPr>
          <a:xfrm>
            <a:off x="1714500" y="598950"/>
            <a:ext cx="5498325" cy="10388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Tension: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distorts real phenomenon</a:t>
            </a: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Increasing aggregation can reveal patterns</a:t>
            </a:r>
          </a:p>
        </p:txBody>
      </p:sp>
      <p:cxnSp>
        <p:nvCxnSpPr>
          <p:cNvPr id="511" name="Shape 511"/>
          <p:cNvCxnSpPr/>
          <p:nvPr/>
        </p:nvCxnSpPr>
        <p:spPr>
          <a:xfrm>
            <a:off x="5840156" y="2444231"/>
            <a:ext cx="217800" cy="4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12" name="Shape 512"/>
          <p:cNvSpPr txBox="1"/>
          <p:nvPr/>
        </p:nvSpPr>
        <p:spPr>
          <a:xfrm>
            <a:off x="4525097" y="1939842"/>
            <a:ext cx="3200400" cy="5310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Actually 30 points in these cells, but broken in fourths, mean is 7.5</a:t>
            </a:r>
          </a:p>
        </p:txBody>
      </p:sp>
    </p:spTree>
    <p:extLst>
      <p:ext uri="{BB962C8B-B14F-4D97-AF65-F5344CB8AC3E}">
        <p14:creationId xmlns:p14="http://schemas.microsoft.com/office/powerpoint/2010/main" val="6772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/>
        </p:nvSpPr>
        <p:spPr>
          <a:xfrm>
            <a:off x="1257300" y="114300"/>
            <a:ext cx="61722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19" name="Shape 519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0" name="Shape 520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21" name="Shape 521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" name="Shape 522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23" name="Shape 523" descr="maup1"/>
          <p:cNvPicPr preferRelativeResize="0"/>
          <p:nvPr/>
        </p:nvPicPr>
        <p:blipFill rotWithShape="1">
          <a:blip r:embed="rId3">
            <a:alphaModFix/>
          </a:blip>
          <a:srcRect l="32768"/>
          <a:stretch/>
        </p:blipFill>
        <p:spPr>
          <a:xfrm>
            <a:off x="5429250" y="2793788"/>
            <a:ext cx="2092140" cy="20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 descr="scale4"/>
          <p:cNvPicPr preferRelativeResize="0"/>
          <p:nvPr/>
        </p:nvPicPr>
        <p:blipFill rotWithShape="1">
          <a:blip r:embed="rId4">
            <a:alphaModFix/>
          </a:blip>
          <a:srcRect l="32474"/>
          <a:stretch/>
        </p:blipFill>
        <p:spPr>
          <a:xfrm>
            <a:off x="2800351" y="2778594"/>
            <a:ext cx="2116778" cy="207378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 txBox="1"/>
          <p:nvPr/>
        </p:nvSpPr>
        <p:spPr>
          <a:xfrm>
            <a:off x="1600200" y="729657"/>
            <a:ext cx="5829300" cy="13619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Interpretation of choropleth maps depends on the areal definitions</a:t>
            </a:r>
          </a:p>
          <a:p>
            <a:endParaRPr sz="21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Ex.: zip codes, census tracts, school zoning…</a:t>
            </a:r>
          </a:p>
        </p:txBody>
      </p:sp>
    </p:spTree>
    <p:extLst>
      <p:ext uri="{BB962C8B-B14F-4D97-AF65-F5344CB8AC3E}">
        <p14:creationId xmlns:p14="http://schemas.microsoft.com/office/powerpoint/2010/main" val="86565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Zoning problem</a:t>
            </a: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536" name="Shape 536" descr="scale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884" y="2286000"/>
            <a:ext cx="2921794" cy="216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 descr="mau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286000"/>
            <a:ext cx="2901643" cy="2166157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1657350" y="662129"/>
            <a:ext cx="5829300" cy="3924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Same mean, but different variance</a:t>
            </a:r>
          </a:p>
        </p:txBody>
      </p:sp>
    </p:spTree>
    <p:extLst>
      <p:ext uri="{BB962C8B-B14F-4D97-AF65-F5344CB8AC3E}">
        <p14:creationId xmlns:p14="http://schemas.microsoft.com/office/powerpoint/2010/main" val="364581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1257300" y="114300"/>
            <a:ext cx="5680800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Kernel density &amp; quadrats in R</a:t>
            </a:r>
          </a:p>
        </p:txBody>
      </p:sp>
      <p:cxnSp>
        <p:nvCxnSpPr>
          <p:cNvPr id="532" name="Shape 532"/>
          <p:cNvCxnSpPr/>
          <p:nvPr/>
        </p:nvCxnSpPr>
        <p:spPr>
          <a:xfrm rot="5400000">
            <a:off x="3618904" y="250803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4133254" y="2565188"/>
            <a:ext cx="571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5400000">
            <a:off x="3105116" y="1458524"/>
            <a:ext cx="1064475" cy="99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5" name="Shape 535"/>
          <p:cNvCxnSpPr/>
          <p:nvPr/>
        </p:nvCxnSpPr>
        <p:spPr>
          <a:xfrm rot="-5400000">
            <a:off x="3704630" y="4422562"/>
            <a:ext cx="171450" cy="238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81" y="1148838"/>
            <a:ext cx="5418547" cy="340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1026" name="Picture 2" descr="http://up206a.yohman.com/wp-content/uploads/2012/12/DAYViolenceS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90" y="886086"/>
            <a:ext cx="4287502" cy="403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1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5957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solidFill>
                  <a:srgbClr val="FFFF66"/>
                </a:solidFill>
                <a:latin typeface="Gill Sans MT" panose="020B0502020104020203" pitchFamily="34" charset="0"/>
                <a:ea typeface="Gill Sans MT"/>
                <a:cs typeface="Arial" panose="020B0604020202020204" pitchFamily="34" charset="0"/>
                <a:sym typeface="Gill Sans MT"/>
              </a:rPr>
              <a:t>Kernel density estimation</a:t>
            </a:r>
          </a:p>
        </p:txBody>
      </p:sp>
      <p:pic>
        <p:nvPicPr>
          <p:cNvPr id="2050" name="Picture 2" descr="Comparison of the histogram (left) and kernel density estimate (right) constructed using the same data. The 6 individual kernels are the red dashed curves, the kernel density estimate the blue curves. The data points are the rug plot on the horizontal axi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876" y="2453119"/>
            <a:ext cx="5070475" cy="25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ernel den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8" y="1123228"/>
            <a:ext cx="27527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445" y="116311"/>
            <a:ext cx="7430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200" dirty="0">
                <a:solidFill>
                  <a:srgbClr val="FFFF66"/>
                </a:solidFill>
                <a:latin typeface="Arial" panose="020B0604020202020204" pitchFamily="34" charset="0"/>
                <a:ea typeface="Gill Sans MT"/>
                <a:cs typeface="Arial" panose="020B0604020202020204" pitchFamily="34" charset="0"/>
                <a:sym typeface="Gill Sans MT"/>
              </a:rPr>
              <a:t>Problems with kernel density estimation</a:t>
            </a:r>
          </a:p>
        </p:txBody>
      </p:sp>
      <p:pic>
        <p:nvPicPr>
          <p:cNvPr id="3074" name="Picture 2" descr="Image result for popcorn kernel densit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40" y="2785275"/>
            <a:ext cx="4059554" cy="19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edar rapids kern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3" y="2553770"/>
            <a:ext cx="3711544" cy="24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98"/>
          <p:cNvSpPr/>
          <p:nvPr/>
        </p:nvSpPr>
        <p:spPr>
          <a:xfrm>
            <a:off x="692238" y="777033"/>
            <a:ext cx="6523725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Fuzzy estimates rather than precise points</a:t>
            </a:r>
          </a:p>
          <a:p>
            <a:pPr>
              <a:buSzPct val="25000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Influential outliers</a:t>
            </a:r>
          </a:p>
        </p:txBody>
      </p:sp>
    </p:spTree>
    <p:extLst>
      <p:ext uri="{BB962C8B-B14F-4D97-AF65-F5344CB8AC3E}">
        <p14:creationId xmlns:p14="http://schemas.microsoft.com/office/powerpoint/2010/main" val="30646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82346" y="143797"/>
            <a:ext cx="3590002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b="1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 analysis</a:t>
            </a:r>
          </a:p>
        </p:txBody>
      </p:sp>
      <p:sp>
        <p:nvSpPr>
          <p:cNvPr id="182" name="Shape 182"/>
          <p:cNvSpPr/>
          <p:nvPr/>
        </p:nvSpPr>
        <p:spPr>
          <a:xfrm>
            <a:off x="5637517" y="883627"/>
            <a:ext cx="2286000" cy="136191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can we visualize/analyze this pattern?</a:t>
            </a:r>
          </a:p>
        </p:txBody>
      </p:sp>
      <p:pic>
        <p:nvPicPr>
          <p:cNvPr id="183" name="Shape 183" descr="i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742950"/>
            <a:ext cx="4112053" cy="4076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666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5637517" y="883627"/>
            <a:ext cx="2286000" cy="200824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Quadrats are grid cells overlaid upon an area.</a:t>
            </a:r>
          </a:p>
          <a:p>
            <a:endParaRPr lang="en-US" sz="2100" i="1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1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Grid size/shape is arbitrary. </a:t>
            </a:r>
          </a:p>
        </p:txBody>
      </p:sp>
      <p:pic>
        <p:nvPicPr>
          <p:cNvPr id="199" name="Shape 199" descr="i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1696" y="742950"/>
            <a:ext cx="4107656" cy="4071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5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drats g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2" y="133977"/>
            <a:ext cx="2512980" cy="251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uadrats 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23" y="1254843"/>
            <a:ext cx="2944090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quadrats ma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54" y="68826"/>
            <a:ext cx="2893249" cy="370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4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1257301" y="114301"/>
            <a:ext cx="6959858" cy="4847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Modifiable Areal Unit Problem (MAUP)</a:t>
            </a:r>
          </a:p>
        </p:txBody>
      </p:sp>
      <p:pic>
        <p:nvPicPr>
          <p:cNvPr id="237" name="Shape 237" descr="http://openi.nlm.nih.gov/imgs/rescaled512/2872318_ijerph-07-01002f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700" y="695103"/>
            <a:ext cx="2497461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5943601" y="4743450"/>
            <a:ext cx="342881" cy="23083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NIH</a:t>
            </a:r>
          </a:p>
        </p:txBody>
      </p:sp>
    </p:spTree>
    <p:extLst>
      <p:ext uri="{BB962C8B-B14F-4D97-AF65-F5344CB8AC3E}">
        <p14:creationId xmlns:p14="http://schemas.microsoft.com/office/powerpoint/2010/main" val="91423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1257300" y="114300"/>
            <a:ext cx="6356475" cy="484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7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boundary problem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526850" y="760337"/>
            <a:ext cx="5507550" cy="19158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study area boundaries affect data?</a:t>
            </a:r>
          </a:p>
          <a:p>
            <a:endParaRPr sz="24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Point pattern statistics: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Dispersion</a:t>
            </a:r>
          </a:p>
          <a:p>
            <a:pPr marL="342900" indent="-342900"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Central tendency</a:t>
            </a:r>
          </a:p>
        </p:txBody>
      </p:sp>
      <p:pic>
        <p:nvPicPr>
          <p:cNvPr id="246" name="Shape 246" descr="cluster1"/>
          <p:cNvPicPr preferRelativeResize="0"/>
          <p:nvPr/>
        </p:nvPicPr>
        <p:blipFill rotWithShape="1">
          <a:blip r:embed="rId3">
            <a:alphaModFix/>
          </a:blip>
          <a:srcRect l="27507" t="28509" r="38111" b="35745"/>
          <a:stretch/>
        </p:blipFill>
        <p:spPr>
          <a:xfrm>
            <a:off x="2057400" y="3257551"/>
            <a:ext cx="1011972" cy="9728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7" name="Shape 247" descr="cluste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0455" y="1977701"/>
            <a:ext cx="2943224" cy="272176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6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177</Words>
  <Application>Microsoft Office PowerPoint</Application>
  <PresentationFormat>On-screen Show (16:9)</PresentationFormat>
  <Paragraphs>58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Arial</vt:lpstr>
      <vt:lpstr>simple-light-2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Shannon</dc:creator>
  <cp:lastModifiedBy>Gerald Shannon</cp:lastModifiedBy>
  <cp:revision>11</cp:revision>
  <dcterms:modified xsi:type="dcterms:W3CDTF">2019-09-21T15:09:44Z</dcterms:modified>
</cp:coreProperties>
</file>