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80" r:id="rId4"/>
    <p:sldId id="258" r:id="rId5"/>
    <p:sldId id="259" r:id="rId6"/>
    <p:sldId id="260" r:id="rId7"/>
    <p:sldId id="261" r:id="rId8"/>
    <p:sldId id="262" r:id="rId9"/>
    <p:sldId id="263" r:id="rId10"/>
    <p:sldId id="277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8" r:id="rId23"/>
    <p:sldId id="276" r:id="rId24"/>
  </p:sldIdLst>
  <p:sldSz cx="9144000" cy="6858000" type="screen4x3"/>
  <p:notesSz cx="6858000" cy="9144000"/>
  <p:embeddedFontLst>
    <p:embeddedFont>
      <p:font typeface="Arial" panose="020B0604020202020204" pitchFamily="34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ambria Math" panose="02040503050406030204" pitchFamily="18" charset="0"/>
      <p:regular r:id="rId34"/>
    </p:embeddedFont>
    <p:embeddedFont>
      <p:font typeface="Gill Sans MT" panose="020B0502020104020203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FAB3C6-0285-4ED4-9AA9-33FC779A33A4}">
  <a:tblStyle styleId="{4BFAB3C6-0285-4ED4-9AA9-33FC779A33A4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12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BF511-F575-4496-9E82-CD938318C1D8}" type="slidenum">
              <a:rPr lang="en-US" smtClean="0">
                <a:latin typeface="Gill Sans MT" panose="020B0502020104020203" pitchFamily="34" charset="0"/>
              </a:rPr>
              <a:pPr/>
              <a:t>10</a:t>
            </a:fld>
            <a:endParaRPr lang="en-U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027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come out to .020906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come out to .020906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examples of both? From your fields?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Shape 33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Shape 33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0641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Shape 34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examples of both? From your fields?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8028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Notice that two of these are discrete distributions, while the normal distribution is continuous.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help us estimate probability of an event occurring, however. 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 Floods, Disease, Cards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 Floods, Disease, Cards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 Floods, Disease, Cards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rgbClr val="888888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Gill Sans MT" panose="020B0502020104020203" pitchFamily="34" charset="0"/>
          <a:ea typeface="Gill Sans MT" panose="020B0502020104020203" pitchFamily="34" charset="0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Gill Sans MT" panose="020B0502020104020203" pitchFamily="34" charset="0"/>
          <a:ea typeface="Gill Sans MT" panose="020B0502020104020203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.hawaii.edu/~ramsey/Probability/PokerHands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9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 descr="http://resources.esri.com/help/9.3/arcgisdesktop/com/gp_toolref/process_simulations_sensitivity_analysis_and_error_analysis_modeling/Random_Poisson_Distribution.gif"/>
          <p:cNvPicPr preferRelativeResize="0"/>
          <p:nvPr/>
        </p:nvPicPr>
        <p:blipFill rotWithShape="1">
          <a:blip r:embed="rId3">
            <a:alphaModFix/>
          </a:blip>
          <a:srcRect l="12087" r="7116"/>
          <a:stretch/>
        </p:blipFill>
        <p:spPr>
          <a:xfrm>
            <a:off x="307975" y="284859"/>
            <a:ext cx="8679908" cy="624046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943100" y="685800"/>
            <a:ext cx="5486399" cy="1904999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3959" b="0" i="0" u="none" strike="noStrike" cap="none" dirty="0">
                <a:solidFill>
                  <a:srgbClr val="FFFF66"/>
                </a:solidFill>
                <a:ea typeface="Arial"/>
                <a:sym typeface="Arial"/>
              </a:rPr>
              <a:t>Counting possibilities; Probability distributions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971800" y="5657741"/>
            <a:ext cx="3429000" cy="808037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2750" b="0" i="0" u="none" strike="noStrike" cap="none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2750" b="0" i="0" u="none" strike="noStrike" cap="none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Jerry Shannon</a:t>
            </a:r>
          </a:p>
        </p:txBody>
      </p:sp>
      <p:sp>
        <p:nvSpPr>
          <p:cNvPr id="92" name="Shape 92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93" name="Shape 93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94" name="Shape 94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://upload.wikimedia.org/wikipedia/commons/c/c4/2-Dice-Icon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4" name="AutoShape 4" descr="http://upload.wikimedia.org/wikipedia/commons/c/c4/2-Dice-Icon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5" name="AutoShape 6" descr="http://upload.wikimedia.org/wikipedia/commons/c/c4/2-Dice-Icon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7643" y="647504"/>
            <a:ext cx="77025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66"/>
                </a:solidFill>
                <a:latin typeface="Gill Sans MT" panose="020B0502020104020203" pitchFamily="34" charset="0"/>
              </a:rPr>
              <a:t>What’s the probability of getting one two pair hand in three separate deals?</a:t>
            </a:r>
          </a:p>
        </p:txBody>
      </p:sp>
      <p:pic>
        <p:nvPicPr>
          <p:cNvPr id="3074" name="Picture 2" descr="http://0.tqn.com/d/poker/1/0/b/twopair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7" t="22198" r="8465" b="17853"/>
          <a:stretch/>
        </p:blipFill>
        <p:spPr bwMode="auto">
          <a:xfrm>
            <a:off x="4398430" y="4648200"/>
            <a:ext cx="461175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12774" y="1914293"/>
            <a:ext cx="40096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66"/>
                </a:solidFill>
                <a:latin typeface="Gill Sans MT" panose="020B0502020104020203" pitchFamily="34" charset="0"/>
              </a:rPr>
              <a:t>P(two pair in one hand) = .048</a:t>
            </a:r>
          </a:p>
          <a:p>
            <a:r>
              <a:rPr lang="en-US" sz="2400" dirty="0">
                <a:solidFill>
                  <a:srgbClr val="FFFF66"/>
                </a:solidFill>
                <a:latin typeface="Gill Sans MT" panose="020B0502020104020203" pitchFamily="34" charset="0"/>
              </a:rPr>
              <a:t>Q = 1-.048 = .952</a:t>
            </a:r>
          </a:p>
          <a:p>
            <a:r>
              <a:rPr lang="en-US" sz="2400" dirty="0">
                <a:solidFill>
                  <a:srgbClr val="FFFF66"/>
                </a:solidFill>
                <a:latin typeface="Gill Sans MT" panose="020B0502020104020203" pitchFamily="34" charset="0"/>
              </a:rPr>
              <a:t>X = 1</a:t>
            </a:r>
          </a:p>
          <a:p>
            <a:r>
              <a:rPr lang="en-US" sz="2400" dirty="0">
                <a:solidFill>
                  <a:srgbClr val="FFFF66"/>
                </a:solidFill>
                <a:latin typeface="Gill Sans MT" panose="020B0502020104020203" pitchFamily="34" charset="0"/>
              </a:rPr>
              <a:t>N = 3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81600" y="1914293"/>
            <a:ext cx="3502025" cy="1524000"/>
            <a:chOff x="536575" y="4495800"/>
            <a:chExt cx="3502025" cy="1524000"/>
          </a:xfrm>
        </p:grpSpPr>
        <p:sp>
          <p:nvSpPr>
            <p:cNvPr id="17" name="Rectangle 16"/>
            <p:cNvSpPr/>
            <p:nvPr/>
          </p:nvSpPr>
          <p:spPr>
            <a:xfrm>
              <a:off x="536575" y="4495800"/>
              <a:ext cx="3502025" cy="15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3678" y="4953000"/>
              <a:ext cx="14199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Gill Sans MT" panose="020B0502020104020203" pitchFamily="34" charset="0"/>
                </a:rPr>
                <a:t>P(x) =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33600" y="4669905"/>
              <a:ext cx="1752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Gill Sans MT" panose="020B0502020104020203" pitchFamily="34" charset="0"/>
                </a:rPr>
                <a:t>n! </a:t>
              </a:r>
              <a:r>
                <a:rPr lang="en-US" sz="3200" dirty="0" err="1">
                  <a:latin typeface="Gill Sans MT" panose="020B0502020104020203" pitchFamily="34" charset="0"/>
                </a:rPr>
                <a:t>p</a:t>
              </a:r>
              <a:r>
                <a:rPr lang="en-US" sz="3200" baseline="30000" dirty="0" err="1">
                  <a:latin typeface="Gill Sans MT" panose="020B0502020104020203" pitchFamily="34" charset="0"/>
                </a:rPr>
                <a:t>x</a:t>
              </a:r>
              <a:r>
                <a:rPr lang="en-US" sz="3200" baseline="30000" dirty="0">
                  <a:latin typeface="Gill Sans MT" panose="020B0502020104020203" pitchFamily="34" charset="0"/>
                </a:rPr>
                <a:t> </a:t>
              </a:r>
              <a:r>
                <a:rPr lang="en-US" sz="3200" dirty="0" err="1">
                  <a:latin typeface="Gill Sans MT" panose="020B0502020104020203" pitchFamily="34" charset="0"/>
                </a:rPr>
                <a:t>q</a:t>
              </a:r>
              <a:r>
                <a:rPr lang="en-US" sz="3200" baseline="30000" dirty="0" err="1">
                  <a:latin typeface="Gill Sans MT" panose="020B0502020104020203" pitchFamily="34" charset="0"/>
                </a:rPr>
                <a:t>n</a:t>
              </a:r>
              <a:r>
                <a:rPr lang="en-US" sz="3200" baseline="30000" dirty="0">
                  <a:latin typeface="Gill Sans MT" panose="020B0502020104020203" pitchFamily="34" charset="0"/>
                </a:rPr>
                <a:t>-x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33600" y="5285611"/>
              <a:ext cx="1752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Gill Sans MT" panose="020B0502020104020203" pitchFamily="34" charset="0"/>
                </a:rPr>
                <a:t>x! (n-x)!</a:t>
              </a:r>
            </a:p>
          </p:txBody>
        </p:sp>
        <p:cxnSp>
          <p:nvCxnSpPr>
            <p:cNvPr id="21" name="Straight Connector 20"/>
            <p:cNvCxnSpPr>
              <a:stCxn id="18" idx="3"/>
            </p:cNvCxnSpPr>
            <p:nvPr/>
          </p:nvCxnSpPr>
          <p:spPr>
            <a:xfrm flipV="1">
              <a:off x="2133600" y="5245387"/>
              <a:ext cx="17526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612775" y="3733800"/>
            <a:ext cx="118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</a:rPr>
              <a:t>P(1) =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99318" y="3505200"/>
            <a:ext cx="2252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66"/>
                </a:solidFill>
                <a:latin typeface="Gill Sans MT" panose="020B0502020104020203" pitchFamily="34" charset="0"/>
              </a:rPr>
              <a:t>3! (.048)</a:t>
            </a:r>
            <a:r>
              <a:rPr lang="en-US" sz="2400" baseline="30000" dirty="0">
                <a:solidFill>
                  <a:srgbClr val="FFFF66"/>
                </a:solidFill>
                <a:latin typeface="Gill Sans MT" panose="020B0502020104020203" pitchFamily="34" charset="0"/>
              </a:rPr>
              <a:t>1</a:t>
            </a:r>
            <a:r>
              <a:rPr lang="en-US" sz="2400" dirty="0">
                <a:solidFill>
                  <a:srgbClr val="FFFF66"/>
                </a:solidFill>
                <a:latin typeface="Gill Sans MT" panose="020B0502020104020203" pitchFamily="34" charset="0"/>
              </a:rPr>
              <a:t> (.952)</a:t>
            </a:r>
            <a:r>
              <a:rPr lang="en-US" sz="2400" baseline="30000" dirty="0">
                <a:solidFill>
                  <a:srgbClr val="FFFF66"/>
                </a:solidFill>
                <a:latin typeface="Gill Sans MT" panose="020B0502020104020203" pitchFamily="34" charset="0"/>
              </a:rPr>
              <a:t>2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1905000" y="3995410"/>
            <a:ext cx="2057400" cy="1"/>
          </a:xfrm>
          <a:prstGeom prst="line">
            <a:avLst/>
          </a:prstGeom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59055" y="4011026"/>
            <a:ext cx="744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66"/>
                </a:solidFill>
                <a:latin typeface="Gill Sans MT" panose="020B0502020104020203" pitchFamily="34" charset="0"/>
              </a:rPr>
              <a:t>1! 2!</a:t>
            </a:r>
            <a:endParaRPr lang="en-US" sz="2400" baseline="30000" dirty="0">
              <a:solidFill>
                <a:srgbClr val="FFFF66"/>
              </a:solidFill>
              <a:latin typeface="Gill Sans MT" panose="020B05020201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2774" y="4652888"/>
            <a:ext cx="118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</a:rPr>
              <a:t>P(1) =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10964" y="4595109"/>
            <a:ext cx="2162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66"/>
                </a:solidFill>
                <a:latin typeface="Gill Sans MT" panose="020B0502020104020203" pitchFamily="34" charset="0"/>
              </a:rPr>
              <a:t>(6) (.048) (.906)</a:t>
            </a:r>
            <a:endParaRPr lang="en-US" sz="2400" baseline="30000" dirty="0">
              <a:solidFill>
                <a:srgbClr val="FFFF66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1916646" y="5085319"/>
            <a:ext cx="2057400" cy="1"/>
          </a:xfrm>
          <a:prstGeom prst="line">
            <a:avLst/>
          </a:prstGeom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761835" y="51009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66"/>
                </a:solidFill>
                <a:latin typeface="Gill Sans MT" panose="020B0502020104020203" pitchFamily="34" charset="0"/>
              </a:rPr>
              <a:t>2</a:t>
            </a:r>
            <a:endParaRPr lang="en-US" sz="2400" baseline="30000" dirty="0">
              <a:solidFill>
                <a:srgbClr val="FFFF66"/>
              </a:solidFill>
              <a:latin typeface="Gill Sans MT" panose="020B05020201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7643" y="5753100"/>
            <a:ext cx="2169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</a:rPr>
              <a:t>P(1) =    </a:t>
            </a:r>
            <a:r>
              <a:rPr lang="en-US" sz="2400" dirty="0">
                <a:solidFill>
                  <a:srgbClr val="FFFF66"/>
                </a:solidFill>
                <a:latin typeface="Gill Sans MT" panose="020B0502020104020203" pitchFamily="34" charset="0"/>
              </a:rPr>
              <a:t>.131 </a:t>
            </a:r>
            <a:endParaRPr lang="en-US" sz="2800" dirty="0">
              <a:solidFill>
                <a:srgbClr val="FFFF66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765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207" name="Shape 207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208" name="Shape 208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627643" y="647504"/>
            <a:ext cx="7702594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What’s the probability of getting </a:t>
            </a:r>
            <a:r>
              <a:rPr lang="en-US" sz="3200" b="1" i="1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two or more</a:t>
            </a:r>
            <a:r>
              <a:rPr lang="en-US" sz="32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 two pair hands in </a:t>
            </a:r>
            <a:r>
              <a:rPr lang="en-US" sz="3200" b="1" i="1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five</a:t>
            </a:r>
            <a:r>
              <a:rPr lang="en-US" sz="32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 separate deals?</a:t>
            </a:r>
          </a:p>
        </p:txBody>
      </p:sp>
      <p:pic>
        <p:nvPicPr>
          <p:cNvPr id="210" name="Shape 210" descr="http://0.tqn.com/d/poker/1/0/b/twopair.jpg"/>
          <p:cNvPicPr preferRelativeResize="0"/>
          <p:nvPr/>
        </p:nvPicPr>
        <p:blipFill rotWithShape="1">
          <a:blip r:embed="rId3">
            <a:alphaModFix/>
          </a:blip>
          <a:srcRect l="8426" t="22198" r="8464" b="17852"/>
          <a:stretch/>
        </p:blipFill>
        <p:spPr>
          <a:xfrm>
            <a:off x="4398430" y="4648200"/>
            <a:ext cx="4611755" cy="220979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612775" y="1914300"/>
            <a:ext cx="4278900" cy="120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P(two pair in one hand)=.048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X=2, 3, 4, 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N=5</a:t>
            </a:r>
          </a:p>
        </p:txBody>
      </p:sp>
      <p:grpSp>
        <p:nvGrpSpPr>
          <p:cNvPr id="212" name="Shape 212"/>
          <p:cNvGrpSpPr/>
          <p:nvPr/>
        </p:nvGrpSpPr>
        <p:grpSpPr>
          <a:xfrm>
            <a:off x="5181600" y="1914292"/>
            <a:ext cx="3502025" cy="1524000"/>
            <a:chOff x="536575" y="4495800"/>
            <a:chExt cx="3502025" cy="1524000"/>
          </a:xfrm>
        </p:grpSpPr>
        <p:sp>
          <p:nvSpPr>
            <p:cNvPr id="213" name="Shape 213"/>
            <p:cNvSpPr/>
            <p:nvPr/>
          </p:nvSpPr>
          <p:spPr>
            <a:xfrm>
              <a:off x="536575" y="4495800"/>
              <a:ext cx="3502025" cy="1524000"/>
            </a:xfrm>
            <a:prstGeom prst="rect">
              <a:avLst/>
            </a:prstGeom>
            <a:solidFill>
              <a:srgbClr val="D8D8D8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dk1"/>
                </a:solidFill>
                <a:latin typeface="Gill Sans MT" panose="020B0502020104020203" pitchFamily="34" charset="0"/>
                <a:sym typeface="Arial"/>
              </a:endParaRPr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x="713677" y="4953000"/>
              <a:ext cx="1419922" cy="5847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32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P(x) = </a:t>
              </a:r>
            </a:p>
          </p:txBody>
        </p:sp>
        <p:sp>
          <p:nvSpPr>
            <p:cNvPr id="215" name="Shape 215"/>
            <p:cNvSpPr txBox="1"/>
            <p:nvPr/>
          </p:nvSpPr>
          <p:spPr>
            <a:xfrm>
              <a:off x="2133600" y="4669905"/>
              <a:ext cx="1752600" cy="5847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32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n! </a:t>
              </a:r>
              <a:r>
                <a:rPr lang="en-US" sz="3200" dirty="0" err="1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p</a:t>
              </a:r>
              <a:r>
                <a:rPr lang="en-US" sz="3200" baseline="30000" dirty="0" err="1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x</a:t>
              </a:r>
              <a:r>
                <a:rPr lang="en-US" sz="3200" baseline="300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 </a:t>
              </a:r>
              <a:r>
                <a:rPr lang="en-US" sz="3200" dirty="0" err="1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q</a:t>
              </a:r>
              <a:r>
                <a:rPr lang="en-US" sz="3200" baseline="30000" dirty="0" err="1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n</a:t>
              </a:r>
              <a:r>
                <a:rPr lang="en-US" sz="3200" baseline="300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-x</a:t>
              </a:r>
            </a:p>
          </p:txBody>
        </p:sp>
        <p:sp>
          <p:nvSpPr>
            <p:cNvPr id="216" name="Shape 216"/>
            <p:cNvSpPr txBox="1"/>
            <p:nvPr/>
          </p:nvSpPr>
          <p:spPr>
            <a:xfrm>
              <a:off x="2133600" y="5285610"/>
              <a:ext cx="1752600" cy="5847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32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x! (n-x)!</a:t>
              </a:r>
            </a:p>
          </p:txBody>
        </p:sp>
        <p:cxnSp>
          <p:nvCxnSpPr>
            <p:cNvPr id="217" name="Shape 217"/>
            <p:cNvCxnSpPr>
              <a:stCxn id="214" idx="3"/>
            </p:cNvCxnSpPr>
            <p:nvPr/>
          </p:nvCxnSpPr>
          <p:spPr>
            <a:xfrm>
              <a:off x="2133600" y="5245387"/>
              <a:ext cx="175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8" name="Shape 218"/>
          <p:cNvSpPr txBox="1"/>
          <p:nvPr/>
        </p:nvSpPr>
        <p:spPr>
          <a:xfrm>
            <a:off x="762000" y="3294450"/>
            <a:ext cx="3563400" cy="267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P(2) = .0198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P(3) = .001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P(4) = .00003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P(5) = .0000003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P(&gt;=2)=.0208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 descr="http://upload.wikimedia.org/wikipedia/commons/c/c4/2-Dice-Icon.svg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225" name="Shape 225" descr="http://upload.wikimedia.org/wikipedia/commons/c/c4/2-Dice-Icon.svg"/>
          <p:cNvSpPr/>
          <p:nvPr/>
        </p:nvSpPr>
        <p:spPr>
          <a:xfrm>
            <a:off x="307975" y="7936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226" name="Shape 226" descr="http://upload.wikimedia.org/wikipedia/commons/c/c4/2-Dice-Icon.svg"/>
          <p:cNvSpPr/>
          <p:nvPr/>
        </p:nvSpPr>
        <p:spPr>
          <a:xfrm>
            <a:off x="460375" y="1603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227" name="Shape 227"/>
          <p:cNvSpPr txBox="1"/>
          <p:nvPr/>
        </p:nvSpPr>
        <p:spPr>
          <a:xfrm>
            <a:off x="627650" y="155198"/>
            <a:ext cx="7702500" cy="1569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i="1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You try it!!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What’s the probability of getting </a:t>
            </a:r>
            <a:r>
              <a:rPr lang="en-US" sz="3200" b="1" i="1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one </a:t>
            </a:r>
            <a:r>
              <a:rPr lang="en-US" sz="32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hand with three of a kind in </a:t>
            </a:r>
            <a:r>
              <a:rPr lang="en-US" sz="3200" b="1" i="1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five</a:t>
            </a:r>
            <a:r>
              <a:rPr lang="en-US" sz="32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 separate deals?</a:t>
            </a:r>
          </a:p>
        </p:txBody>
      </p:sp>
      <p:grpSp>
        <p:nvGrpSpPr>
          <p:cNvPr id="228" name="Shape 228"/>
          <p:cNvGrpSpPr/>
          <p:nvPr/>
        </p:nvGrpSpPr>
        <p:grpSpPr>
          <a:xfrm>
            <a:off x="5181600" y="1914292"/>
            <a:ext cx="3501900" cy="1524000"/>
            <a:chOff x="536575" y="4495800"/>
            <a:chExt cx="3501900" cy="1524000"/>
          </a:xfrm>
        </p:grpSpPr>
        <p:sp>
          <p:nvSpPr>
            <p:cNvPr id="229" name="Shape 229"/>
            <p:cNvSpPr/>
            <p:nvPr/>
          </p:nvSpPr>
          <p:spPr>
            <a:xfrm>
              <a:off x="536575" y="4495800"/>
              <a:ext cx="3501900" cy="1524000"/>
            </a:xfrm>
            <a:prstGeom prst="rect">
              <a:avLst/>
            </a:prstGeom>
            <a:solidFill>
              <a:srgbClr val="D8D8D8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dk1"/>
                </a:solidFill>
                <a:latin typeface="Gill Sans MT" panose="020B0502020104020203" pitchFamily="34" charset="0"/>
                <a:sym typeface="Arial"/>
              </a:endParaRPr>
            </a:p>
          </p:txBody>
        </p:sp>
        <p:sp>
          <p:nvSpPr>
            <p:cNvPr id="230" name="Shape 230"/>
            <p:cNvSpPr txBox="1"/>
            <p:nvPr/>
          </p:nvSpPr>
          <p:spPr>
            <a:xfrm>
              <a:off x="713677" y="4953000"/>
              <a:ext cx="14199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32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P(x) = </a:t>
              </a:r>
            </a:p>
          </p:txBody>
        </p:sp>
        <p:sp>
          <p:nvSpPr>
            <p:cNvPr id="231" name="Shape 231"/>
            <p:cNvSpPr txBox="1"/>
            <p:nvPr/>
          </p:nvSpPr>
          <p:spPr>
            <a:xfrm>
              <a:off x="2133600" y="4669905"/>
              <a:ext cx="17526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32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n! </a:t>
              </a:r>
              <a:r>
                <a:rPr lang="en-US" sz="3200" dirty="0" err="1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p</a:t>
              </a:r>
              <a:r>
                <a:rPr lang="en-US" sz="3200" baseline="30000" dirty="0" err="1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x</a:t>
              </a:r>
              <a:r>
                <a:rPr lang="en-US" sz="3200" baseline="300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 </a:t>
              </a:r>
              <a:r>
                <a:rPr lang="en-US" sz="3200" dirty="0" err="1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q</a:t>
              </a:r>
              <a:r>
                <a:rPr lang="en-US" sz="3200" baseline="30000" dirty="0" err="1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n</a:t>
              </a:r>
              <a:r>
                <a:rPr lang="en-US" sz="3200" baseline="300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-x</a:t>
              </a:r>
            </a:p>
          </p:txBody>
        </p:sp>
        <p:sp>
          <p:nvSpPr>
            <p:cNvPr id="232" name="Shape 232"/>
            <p:cNvSpPr txBox="1"/>
            <p:nvPr/>
          </p:nvSpPr>
          <p:spPr>
            <a:xfrm>
              <a:off x="2133600" y="5285610"/>
              <a:ext cx="17526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32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x! (n-x)!</a:t>
              </a:r>
            </a:p>
          </p:txBody>
        </p:sp>
        <p:cxnSp>
          <p:nvCxnSpPr>
            <p:cNvPr id="233" name="Shape 233"/>
            <p:cNvCxnSpPr>
              <a:stCxn id="230" idx="3"/>
            </p:cNvCxnSpPr>
            <p:nvPr/>
          </p:nvCxnSpPr>
          <p:spPr>
            <a:xfrm>
              <a:off x="2133577" y="5245350"/>
              <a:ext cx="175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4" name="Shape 234"/>
          <p:cNvSpPr txBox="1"/>
          <p:nvPr/>
        </p:nvSpPr>
        <p:spPr>
          <a:xfrm>
            <a:off x="1247675" y="1593600"/>
            <a:ext cx="5895900" cy="68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235" name="Shape 235"/>
          <p:cNvSpPr txBox="1"/>
          <p:nvPr/>
        </p:nvSpPr>
        <p:spPr>
          <a:xfrm>
            <a:off x="765174" y="2057950"/>
            <a:ext cx="39099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P(3 of a kind) =0.0475</a:t>
            </a:r>
            <a:r>
              <a:rPr lang="en-US" sz="24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 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4195574" y="4169400"/>
            <a:ext cx="4698300" cy="1569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3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X= # of “successes”</a:t>
            </a:r>
          </a:p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3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N= # of trials</a:t>
            </a:r>
          </a:p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3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P = probability of success</a:t>
            </a:r>
          </a:p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3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q = probability of failure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1339800" y="1829025"/>
            <a:ext cx="5895900" cy="68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/>
        </p:nvSpPr>
        <p:spPr>
          <a:xfrm>
            <a:off x="259143" y="192955"/>
            <a:ext cx="7702500" cy="206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You try it!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dirty="0">
              <a:solidFill>
                <a:srgbClr val="FFFF66"/>
              </a:solidFill>
              <a:latin typeface="Gill Sans MT" panose="020B0502020104020203" pitchFamily="34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Deal five poker hands. How many three of a kind hands do you get?</a:t>
            </a:r>
          </a:p>
        </p:txBody>
      </p:sp>
      <p:pic>
        <p:nvPicPr>
          <p:cNvPr id="245" name="Shape 24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3850" y="2525850"/>
            <a:ext cx="6524025" cy="413354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 txBox="1"/>
          <p:nvPr/>
        </p:nvSpPr>
        <p:spPr>
          <a:xfrm>
            <a:off x="1626400" y="6093875"/>
            <a:ext cx="5025900" cy="68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u="sng" dirty="0">
                <a:solidFill>
                  <a:schemeClr val="hlink"/>
                </a:solidFill>
                <a:latin typeface="Gill Sans MT" panose="020B0502020104020203" pitchFamily="34" charset="0"/>
                <a:hlinkClick r:id="rId3"/>
              </a:rPr>
              <a:t>Link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3746810" y="3048000"/>
            <a:ext cx="4267198" cy="2666999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253" name="Shape 253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254" name="Shape 254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255" name="Shape 255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415902" y="465137"/>
            <a:ext cx="7702594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Poisson distribution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765175" y="1496188"/>
            <a:ext cx="7235825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What is the probability of </a:t>
            </a:r>
            <a:r>
              <a:rPr lang="en-US" sz="2800" dirty="0">
                <a:solidFill>
                  <a:srgbClr val="FF0000"/>
                </a:solidFill>
                <a:latin typeface="Gill Sans MT" panose="020B0502020104020203" pitchFamily="34" charset="0"/>
                <a:sym typeface="Arial"/>
              </a:rPr>
              <a:t>x number of events </a:t>
            </a: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within a given period when these events occur </a:t>
            </a:r>
            <a:r>
              <a:rPr lang="en-US" sz="2800" dirty="0">
                <a:solidFill>
                  <a:srgbClr val="FF0000"/>
                </a:solidFill>
                <a:latin typeface="Gill Sans MT" panose="020B0502020104020203" pitchFamily="34" charset="0"/>
                <a:sym typeface="Arial"/>
              </a:rPr>
              <a:t>randomly </a:t>
            </a: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with an </a:t>
            </a:r>
            <a:r>
              <a:rPr lang="en-US" sz="2800" dirty="0">
                <a:solidFill>
                  <a:srgbClr val="FF0000"/>
                </a:solidFill>
                <a:latin typeface="Gill Sans MT" panose="020B0502020104020203" pitchFamily="34" charset="0"/>
                <a:sym typeface="Arial"/>
              </a:rPr>
              <a:t>expected frequency of </a:t>
            </a:r>
            <a:r>
              <a:rPr lang="en-US" sz="2800" dirty="0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?</a:t>
            </a:r>
          </a:p>
        </p:txBody>
      </p:sp>
      <p:pic>
        <p:nvPicPr>
          <p:cNvPr id="258" name="Shape 258" descr="File:Roanoke tornad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83087" y="3380014"/>
            <a:ext cx="3048000" cy="2002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 descr="511px-Simeon_Poiss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800" y="4267200"/>
            <a:ext cx="2024353" cy="2373864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/>
          <p:nvPr/>
        </p:nvSpPr>
        <p:spPr>
          <a:xfrm>
            <a:off x="2743200" y="4038600"/>
            <a:ext cx="152399" cy="76199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3091153" y="3810000"/>
            <a:ext cx="337845" cy="266699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3091153" y="6271732"/>
            <a:ext cx="242598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Simeon D. Poisson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" name="Shape 267"/>
          <p:cNvGraphicFramePr/>
          <p:nvPr/>
        </p:nvGraphicFramePr>
        <p:xfrm>
          <a:off x="533400" y="457200"/>
          <a:ext cx="8305800" cy="3135660"/>
        </p:xfrm>
        <a:graphic>
          <a:graphicData uri="http://schemas.openxmlformats.org/drawingml/2006/table">
            <a:tbl>
              <a:tblPr firstRow="1" bandRow="1">
                <a:noFill/>
                <a:tableStyleId>{4BFAB3C6-0285-4ED4-9AA9-33FC779A33A4}</a:tableStyleId>
              </a:tblPr>
              <a:tblGrid>
                <a:gridCol w="415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800" u="none" strike="noStrike" cap="none"/>
                        <a:t>Binomial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800" u="none" strike="noStrike" cap="none"/>
                        <a:t>Poissson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Probability expressed as a statistical constant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Probability is frequency of an event over time or space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Predicts # of successes per # of trials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Predicts # of events per unit of time or space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Focuses on probable outcomes of a discrete trial.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Focuses on rate of occurrence for a random event.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8" name="Shape 268"/>
          <p:cNvSpPr txBox="1"/>
          <p:nvPr/>
        </p:nvSpPr>
        <p:spPr>
          <a:xfrm>
            <a:off x="685800" y="4191000"/>
            <a:ext cx="8077199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Mathematically, the Poisson distribution is derived from the binomial distribution.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It has a </a:t>
            </a:r>
            <a:r>
              <a:rPr lang="en-US" sz="2800" b="1" i="1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large n</a:t>
            </a: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 (e.g., number of days in a year) and a </a:t>
            </a:r>
            <a:r>
              <a:rPr lang="en-US" sz="2800" b="1" i="1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small p</a:t>
            </a: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 (e.g., infrequent floods)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Shape 273" descr="http://www.boost.org/doc/libs/1_35_0/libs/math/doc/sf_and_dist/graphs/poiss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250" y="1446350"/>
            <a:ext cx="6484200" cy="52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/>
        </p:nvSpPr>
        <p:spPr>
          <a:xfrm>
            <a:off x="206500" y="91300"/>
            <a:ext cx="8412300" cy="73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66"/>
                </a:solidFill>
                <a:latin typeface="Gill Sans MT" panose="020B0502020104020203" pitchFamily="34" charset="0"/>
              </a:rPr>
              <a:t>What happens as the mean (lambda) increases?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281" name="Shape 281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282" name="Shape 282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283" name="Shape 283"/>
          <p:cNvSpPr txBox="1"/>
          <p:nvPr/>
        </p:nvSpPr>
        <p:spPr>
          <a:xfrm>
            <a:off x="415902" y="465137"/>
            <a:ext cx="7702594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Poisson distribution</a:t>
            </a:r>
          </a:p>
        </p:txBody>
      </p:sp>
      <p:pic>
        <p:nvPicPr>
          <p:cNvPr id="284" name="Shape 2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1371600"/>
            <a:ext cx="2971799" cy="146365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285" name="Shape 285"/>
          <p:cNvSpPr/>
          <p:nvPr/>
        </p:nvSpPr>
        <p:spPr>
          <a:xfrm>
            <a:off x="765175" y="3725158"/>
            <a:ext cx="7699737" cy="1754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 </a:t>
            </a:r>
            <a:r>
              <a:rPr lang="en-US" sz="36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= rate of </a:t>
            </a:r>
            <a:r>
              <a:rPr lang="en-US" sz="3600" dirty="0" err="1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occurence</a:t>
            </a:r>
            <a:r>
              <a:rPr lang="en-US" sz="36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 per unit time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x = # of occurrences you are testing for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e = 2.71828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292" name="Shape 29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293" name="Shape 29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415902" y="465137"/>
            <a:ext cx="7702594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Poisson distribution</a:t>
            </a:r>
          </a:p>
        </p:txBody>
      </p:sp>
      <p:pic>
        <p:nvPicPr>
          <p:cNvPr id="295" name="Shape 2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33350" y="4111450"/>
            <a:ext cx="2971800" cy="146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296" name="Shape 296"/>
          <p:cNvSpPr txBox="1"/>
          <p:nvPr/>
        </p:nvSpPr>
        <p:spPr>
          <a:xfrm>
            <a:off x="794893" y="1173025"/>
            <a:ext cx="69627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Used in point pattern analysis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1104900" y="1696243"/>
            <a:ext cx="6324600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Given that Georgia has an average of 21 tornadoes per year, what is the probability of a given year having exactly 15 tornadoes?</a:t>
            </a:r>
          </a:p>
        </p:txBody>
      </p:sp>
      <p:pic>
        <p:nvPicPr>
          <p:cNvPr id="298" name="Shape 298" descr="http://www.911stormshelters.com/_Media/torsga_all-2.jpe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5575" y="3810000"/>
            <a:ext cx="2550454" cy="287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Shape 299"/>
          <p:cNvSpPr txBox="1"/>
          <p:nvPr/>
        </p:nvSpPr>
        <p:spPr>
          <a:xfrm>
            <a:off x="2683111" y="6400800"/>
            <a:ext cx="1584087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rgbClr val="D8D8D8"/>
                </a:solidFill>
                <a:latin typeface="Gill Sans MT" panose="020B0502020104020203" pitchFamily="34" charset="0"/>
                <a:sym typeface="Arial"/>
              </a:rPr>
              <a:t>911stormshelters.com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306" name="Shape 306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307" name="Shape 307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415902" y="465137"/>
            <a:ext cx="7702594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Poisson distribution</a:t>
            </a:r>
          </a:p>
        </p:txBody>
      </p:sp>
      <p:pic>
        <p:nvPicPr>
          <p:cNvPr id="309" name="Shape 3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63725" y="5029200"/>
            <a:ext cx="2971799" cy="146365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310" name="Shape 310"/>
          <p:cNvSpPr txBox="1"/>
          <p:nvPr/>
        </p:nvSpPr>
        <p:spPr>
          <a:xfrm>
            <a:off x="794892" y="1173025"/>
            <a:ext cx="71163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Used in point pattern analysis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1104900" y="1696243"/>
            <a:ext cx="6324600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Given that Georgia has an average of 21 tornadoes per year, what is the probability of a given year having exactly 15 tornadoes?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612775" y="4114800"/>
            <a:ext cx="136607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P(15) = 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841535" y="3853189"/>
            <a:ext cx="2425663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(2.718)</a:t>
            </a:r>
            <a:r>
              <a:rPr lang="en-US" sz="2800" baseline="30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-21 </a:t>
            </a: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(21)</a:t>
            </a:r>
            <a:r>
              <a:rPr lang="en-US" sz="2800" baseline="30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15</a:t>
            </a:r>
          </a:p>
        </p:txBody>
      </p:sp>
      <p:cxnSp>
        <p:nvCxnSpPr>
          <p:cNvPr id="314" name="Shape 314"/>
          <p:cNvCxnSpPr/>
          <p:nvPr/>
        </p:nvCxnSpPr>
        <p:spPr>
          <a:xfrm>
            <a:off x="1978855" y="4419600"/>
            <a:ext cx="2059745" cy="0"/>
          </a:xfrm>
          <a:prstGeom prst="straightConnector1">
            <a:avLst/>
          </a:prstGeom>
          <a:noFill/>
          <a:ln w="19050" cap="flat" cmpd="sng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5" name="Shape 315"/>
          <p:cNvSpPr txBox="1"/>
          <p:nvPr/>
        </p:nvSpPr>
        <p:spPr>
          <a:xfrm>
            <a:off x="2743200" y="4419600"/>
            <a:ext cx="83819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15!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612775" y="5105400"/>
            <a:ext cx="2002471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P(15) =  .04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76200" y="152400"/>
            <a:ext cx="79986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Much of statistics is a probability game</a:t>
            </a:r>
          </a:p>
        </p:txBody>
      </p:sp>
      <p:pic>
        <p:nvPicPr>
          <p:cNvPr id="1030" name="Picture 6" descr="Image result for so you're saying there's a chance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53" y="1408078"/>
            <a:ext cx="7087327" cy="438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323" name="Shape 323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324" name="Shape 324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415902" y="465137"/>
            <a:ext cx="7702594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Poisson distribution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794912" y="1173024"/>
            <a:ext cx="7206087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Can also be used to determine if a geographical process is random</a:t>
            </a:r>
          </a:p>
        </p:txBody>
      </p:sp>
      <p:pic>
        <p:nvPicPr>
          <p:cNvPr id="327" name="Shape 3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902" y="2327875"/>
            <a:ext cx="4158828" cy="346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Shape 328" descr="http://www.96five.com/wp-content/uploads/2012/12/Cooling-down-on-a-hot-day-500x3741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8200" y="3276600"/>
            <a:ext cx="4303131" cy="3218744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Shape 329"/>
          <p:cNvSpPr txBox="1"/>
          <p:nvPr/>
        </p:nvSpPr>
        <p:spPr>
          <a:xfrm>
            <a:off x="8111734" y="6467466"/>
            <a:ext cx="856325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rgbClr val="D8D8D8"/>
                </a:solidFill>
                <a:latin typeface="Gill Sans MT" panose="020B0502020104020203" pitchFamily="34" charset="0"/>
                <a:sym typeface="Arial"/>
              </a:rPr>
              <a:t>96five.com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336" name="Shape 336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337" name="Shape 337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338" name="Shape 338"/>
          <p:cNvSpPr txBox="1"/>
          <p:nvPr/>
        </p:nvSpPr>
        <p:spPr>
          <a:xfrm>
            <a:off x="415902" y="465137"/>
            <a:ext cx="7702594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Concept check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649704" y="1295400"/>
            <a:ext cx="5065294" cy="48320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The town of </a:t>
            </a:r>
            <a:r>
              <a:rPr lang="en-US" sz="2800" dirty="0" err="1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Chewandswallow</a:t>
            </a: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 receives random spaghetti storms one day out of every week on average. 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solidFill>
                <a:srgbClr val="FFFF66"/>
              </a:solidFill>
              <a:latin typeface="Gill Sans MT" panose="020B0502020104020203" pitchFamily="34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A neighborhood group is planning an Italian picnic. What is the chance it will receive two storms in the week prior to this event, so they won’t have to cook?</a:t>
            </a:r>
          </a:p>
        </p:txBody>
      </p:sp>
      <p:pic>
        <p:nvPicPr>
          <p:cNvPr id="340" name="Shape 340" descr="File:Cloudy with a Chance of Meatballs (book)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3600" y="465137"/>
            <a:ext cx="3057525" cy="270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Shape 3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38837" y="5029200"/>
            <a:ext cx="2971799" cy="146365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336" name="Shape 336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337" name="Shape 337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338" name="Shape 338"/>
          <p:cNvSpPr txBox="1"/>
          <p:nvPr/>
        </p:nvSpPr>
        <p:spPr>
          <a:xfrm>
            <a:off x="415902" y="465137"/>
            <a:ext cx="7702594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Concept check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Shape 339"/>
              <p:cNvSpPr txBox="1"/>
              <p:nvPr/>
            </p:nvSpPr>
            <p:spPr>
              <a:xfrm>
                <a:off x="649704" y="1295400"/>
                <a:ext cx="5065294" cy="48320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l-GR" sz="2800" dirty="0">
                    <a:solidFill>
                      <a:srgbClr val="FFFF66"/>
                    </a:solidFill>
                    <a:latin typeface="Cambria Math" panose="02040503050406030204" pitchFamily="18" charset="0"/>
                  </a:rPr>
                  <a:t>λ</a:t>
                </a:r>
                <a:r>
                  <a:rPr lang="en-US" sz="2800" b="0" dirty="0">
                    <a:solidFill>
                      <a:srgbClr val="FFFF66"/>
                    </a:solidFill>
                    <a:latin typeface="Gill Sans MT" panose="020B0502020104020203" pitchFamily="34" charset="0"/>
                    <a:sym typeface="Arial"/>
                  </a:rPr>
                  <a:t> = 1 (average storms/week) </a:t>
                </a:r>
              </a:p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2800" dirty="0">
                    <a:solidFill>
                      <a:srgbClr val="FFFF66"/>
                    </a:solidFill>
                    <a:latin typeface="Gill Sans MT" panose="020B0502020104020203" pitchFamily="34" charset="0"/>
                  </a:rPr>
                  <a:t>X = 2 (# of storms we’re testing </a:t>
                </a:r>
                <a:br>
                  <a:rPr lang="en-US" sz="2800" dirty="0">
                    <a:solidFill>
                      <a:srgbClr val="FFFF66"/>
                    </a:solidFill>
                    <a:latin typeface="Gill Sans MT" panose="020B0502020104020203" pitchFamily="34" charset="0"/>
                  </a:rPr>
                </a:br>
                <a:r>
                  <a:rPr lang="en-US" sz="2800" dirty="0">
                    <a:solidFill>
                      <a:srgbClr val="FFFF66"/>
                    </a:solidFill>
                    <a:latin typeface="Gill Sans MT" panose="020B0502020104020203" pitchFamily="34" charset="0"/>
                  </a:rPr>
                  <a:t>	for)</a:t>
                </a:r>
                <a:endParaRPr lang="en-US" sz="2800" b="0" dirty="0">
                  <a:solidFill>
                    <a:srgbClr val="FFFF66"/>
                  </a:solidFill>
                  <a:latin typeface="Gill Sans MT" panose="020B0502020104020203" pitchFamily="34" charset="0"/>
                  <a:sym typeface="Arial"/>
                </a:endParaRPr>
              </a:p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endParaRPr lang="en-US" sz="2800" i="1" dirty="0">
                  <a:solidFill>
                    <a:srgbClr val="FFFF66"/>
                  </a:solidFill>
                  <a:latin typeface="Cambria Math" panose="02040503050406030204" pitchFamily="18" charset="0"/>
                </a:endParaRPr>
              </a:p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  <a:sym typeface="Arial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𝑡𝑤𝑜</m:t>
                          </m:r>
                          <m: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𝑠𝑡𝑜𝑟𝑚𝑠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FFFF66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FFFF66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FFFF66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FFFF66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FFFF66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FFFF66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2!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FFFF66"/>
                  </a:solidFill>
                  <a:latin typeface="Gill Sans MT" panose="020B0502020104020203" pitchFamily="34" charset="0"/>
                  <a:sym typeface="Arial"/>
                </a:endParaRPr>
              </a:p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endParaRPr lang="en-US" sz="2800" dirty="0">
                  <a:solidFill>
                    <a:srgbClr val="FFFF66"/>
                  </a:solidFill>
                  <a:latin typeface="Gill Sans MT" panose="020B0502020104020203" pitchFamily="34" charset="0"/>
                </a:endParaRPr>
              </a:p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2800" dirty="0">
                    <a:solidFill>
                      <a:srgbClr val="FFFF66"/>
                    </a:solidFill>
                    <a:latin typeface="Gill Sans MT" panose="020B0502020104020203" pitchFamily="34" charset="0"/>
                    <a:sym typeface="Arial"/>
                  </a:rPr>
                  <a:t>			</a:t>
                </a:r>
                <a:r>
                  <a:rPr lang="en-US" sz="2800" dirty="0">
                    <a:solidFill>
                      <a:srgbClr val="FFFF66"/>
                    </a:solidFill>
                    <a:latin typeface="Matlab"/>
                    <a:sym typeface="Arial"/>
                  </a:rPr>
                  <a:t>   </a:t>
                </a:r>
                <a:r>
                  <a:rPr lang="en-US" sz="2800" dirty="0">
                    <a:solidFill>
                      <a:srgbClr val="FFFF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Arial"/>
                  </a:rPr>
                  <a:t>= 0.184</a:t>
                </a:r>
              </a:p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endParaRPr lang="en-US" sz="2800" dirty="0">
                  <a:solidFill>
                    <a:srgbClr val="FFFF6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2800" dirty="0">
                    <a:solidFill>
                      <a:srgbClr val="FFFF66"/>
                    </a:solidFill>
                    <a:latin typeface="Gill Sans MT" panose="020B0502020104020203" pitchFamily="34" charset="0"/>
                    <a:ea typeface="Cambria Math" panose="02040503050406030204" pitchFamily="18" charset="0"/>
                    <a:sym typeface="Arial"/>
                  </a:rPr>
                  <a:t>There’s an 18.4% chance of two storms or more</a:t>
                </a:r>
              </a:p>
            </p:txBody>
          </p:sp>
        </mc:Choice>
        <mc:Fallback xmlns="">
          <p:sp>
            <p:nvSpPr>
              <p:cNvPr id="339" name="Shape 3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04" y="1295400"/>
                <a:ext cx="5065294" cy="4832092"/>
              </a:xfrm>
              <a:prstGeom prst="rect">
                <a:avLst/>
              </a:prstGeom>
              <a:blipFill>
                <a:blip r:embed="rId3"/>
                <a:stretch>
                  <a:fillRect l="-2530" t="-1515" r="-964" b="-25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0" name="Shape 340" descr="File:Cloudy with a Chance of Meatballs (book)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43600" y="465137"/>
            <a:ext cx="3057525" cy="270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Shape 3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38837" y="5029200"/>
            <a:ext cx="2971799" cy="146365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2218334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/>
        </p:nvSpPr>
        <p:spPr>
          <a:xfrm>
            <a:off x="228600" y="111194"/>
            <a:ext cx="7702594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Normal distribution</a:t>
            </a:r>
          </a:p>
        </p:txBody>
      </p:sp>
      <p:pic>
        <p:nvPicPr>
          <p:cNvPr id="348" name="Shape 348" descr="http://tabmathletics.com/wp-content/uploads/2012/04/Normal-distributi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6200" y="4113860"/>
            <a:ext cx="5072618" cy="254411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349" name="Shape 349"/>
          <p:cNvSpPr txBox="1"/>
          <p:nvPr/>
        </p:nvSpPr>
        <p:spPr>
          <a:xfrm>
            <a:off x="825190" y="701456"/>
            <a:ext cx="7280297" cy="31085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A </a:t>
            </a:r>
            <a:r>
              <a:rPr lang="en-US" sz="2800" b="1" i="1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continuous</a:t>
            </a: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 graph that is symmetric around the mean.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solidFill>
                <a:srgbClr val="FFFF66"/>
              </a:solidFill>
              <a:latin typeface="Gill Sans MT" panose="020B0502020104020203" pitchFamily="34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Similar to a binomial distribution with an infinite number of outcomes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solidFill>
                <a:srgbClr val="FFFF66"/>
              </a:solidFill>
              <a:latin typeface="Gill Sans MT" panose="020B0502020104020203" pitchFamily="34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It is NOT used to calculate discrete outcomes.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76200" y="152400"/>
            <a:ext cx="79986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Discrete vs. continuous outcomes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05921" y="962725"/>
            <a:ext cx="88392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Is there a </a:t>
            </a:r>
            <a:r>
              <a:rPr lang="en-US" sz="2800" i="1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finite </a:t>
            </a: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number of outcomes (discrete)?</a:t>
            </a:r>
          </a:p>
        </p:txBody>
      </p:sp>
      <p:pic>
        <p:nvPicPr>
          <p:cNvPr id="102" name="Shape 102" descr="http://stigmatascript.files.wordpress.com/2011/05/dic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602" y="1506415"/>
            <a:ext cx="2640600" cy="211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/>
          <p:nvPr/>
        </p:nvSpPr>
        <p:spPr>
          <a:xfrm>
            <a:off x="386575" y="3619014"/>
            <a:ext cx="89154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Or a </a:t>
            </a:r>
            <a:r>
              <a:rPr lang="en-US" sz="2800" i="1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potentially infinite </a:t>
            </a: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number of outcomes (continuous)? </a:t>
            </a:r>
          </a:p>
        </p:txBody>
      </p:sp>
      <p:pic>
        <p:nvPicPr>
          <p:cNvPr id="104" name="Shape 104" descr="http://www.acurite.com/media/catalog/product/cache/1/thumbnail/600x600/9df78eab33525d08d6e5fb8d27136e95/0/0/00850w3-alt-300dpi-hi-res.jpg"/>
          <p:cNvPicPr preferRelativeResize="0"/>
          <p:nvPr/>
        </p:nvPicPr>
        <p:blipFill rotWithShape="1">
          <a:blip r:embed="rId4">
            <a:alphaModFix/>
          </a:blip>
          <a:srcRect t="12103"/>
          <a:stretch/>
        </p:blipFill>
        <p:spPr>
          <a:xfrm>
            <a:off x="6019800" y="4237462"/>
            <a:ext cx="2825100" cy="24830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0340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76200" y="152400"/>
            <a:ext cx="71361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Discrete or continuous?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762000" y="973350"/>
            <a:ext cx="7763400" cy="3539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Number of cars parked in a single lot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Times between transit bus arrivals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Area covered by a particular soil type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Number of 90 degree days each July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Family sizes of geography professors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Mass of rocks found at a field site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Number of lightning strikes per minute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Ages of graduate students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76200" y="152400"/>
            <a:ext cx="89154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Discrete vs. continuous probabilities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161700" y="912934"/>
            <a:ext cx="8982300" cy="2029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Discrete probabilities: calculate odds of </a:t>
            </a:r>
            <a:r>
              <a:rPr lang="en-US" sz="2800" b="1" i="1" dirty="0">
                <a:solidFill>
                  <a:srgbClr val="FF0000"/>
                </a:solidFill>
                <a:latin typeface="Gill Sans MT" panose="020B0502020104020203" pitchFamily="34" charset="0"/>
                <a:sym typeface="Arial"/>
              </a:rPr>
              <a:t>specific outcomes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			(e.g., 7 buses in the next hour)</a:t>
            </a:r>
          </a:p>
        </p:txBody>
      </p:sp>
      <p:sp>
        <p:nvSpPr>
          <p:cNvPr id="119" name="Shape 119"/>
          <p:cNvSpPr/>
          <p:nvPr/>
        </p:nvSpPr>
        <p:spPr>
          <a:xfrm>
            <a:off x="178774" y="3640100"/>
            <a:ext cx="101445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Continuous probabilities: calculate odds of </a:t>
            </a:r>
            <a:r>
              <a:rPr lang="en-US" sz="2800" b="1" i="1" dirty="0">
                <a:solidFill>
                  <a:srgbClr val="FF0000"/>
                </a:solidFill>
                <a:latin typeface="Gill Sans MT" panose="020B0502020104020203" pitchFamily="34" charset="0"/>
                <a:sym typeface="Arial"/>
              </a:rPr>
              <a:t>outcome ranges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(e.g., between 3 and 4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inches of rain this month)</a:t>
            </a:r>
          </a:p>
        </p:txBody>
      </p:sp>
      <p:pic>
        <p:nvPicPr>
          <p:cNvPr id="120" name="Shape 120" descr="http://www.conceptdraw.com/samples/resource/images/solutions/BUSINESS-DIAGRAMS-Bar-Charts-and-Histograms-Average-Monthly-Rainfal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5400" y="4146580"/>
            <a:ext cx="3526780" cy="2619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 descr="http://masamiki.com/project/dice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0" y="1485942"/>
            <a:ext cx="2406446" cy="2154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128" name="Shape 128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129" name="Shape 129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4400" b="0" i="0" u="none" strike="noStrike" cap="none" dirty="0">
                <a:solidFill>
                  <a:srgbClr val="FFFF66"/>
                </a:solidFill>
                <a:ea typeface="Arial"/>
                <a:sym typeface="Arial"/>
              </a:rPr>
              <a:t>Distributions</a:t>
            </a:r>
          </a:p>
        </p:txBody>
      </p:sp>
      <p:pic>
        <p:nvPicPr>
          <p:cNvPr id="131" name="Shape 131" descr="http://www.stat.yale.edu/Courses/1997-98/101/binpdf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375" y="1295400"/>
            <a:ext cx="3380700" cy="23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457201" y="3668100"/>
            <a:ext cx="43389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Binomial distribution</a:t>
            </a:r>
          </a:p>
        </p:txBody>
      </p:sp>
      <p:pic>
        <p:nvPicPr>
          <p:cNvPr id="133" name="Shape 133" descr="http://www.boost.org/doc/libs/1_35_0/libs/math/doc/sf_and_dist/graphs/poiss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72557" y="1232675"/>
            <a:ext cx="3447883" cy="279574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5410498" y="4028400"/>
            <a:ext cx="37335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Poisson distribution</a:t>
            </a:r>
          </a:p>
        </p:txBody>
      </p:sp>
      <p:pic>
        <p:nvPicPr>
          <p:cNvPr id="135" name="Shape 135" descr="http://tabmathletics.com/wp-content/uploads/2012/04/Normal-distribution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0375" y="4289851"/>
            <a:ext cx="4463016" cy="223837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4923392" y="6021435"/>
            <a:ext cx="3092512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Normal distribution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143" name="Shape 143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144" name="Shape 144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60375" y="4651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3959" b="0" i="0" u="none" strike="noStrike" cap="none" dirty="0">
                <a:solidFill>
                  <a:srgbClr val="FFFF66"/>
                </a:solidFill>
                <a:ea typeface="Arial"/>
                <a:sym typeface="Arial"/>
              </a:rPr>
              <a:t>Binomial distribution:</a:t>
            </a:r>
            <a:br>
              <a:rPr lang="en-US" sz="3959" b="0" i="0" u="none" strike="noStrike" cap="none" dirty="0">
                <a:solidFill>
                  <a:srgbClr val="FFFF66"/>
                </a:solidFill>
                <a:ea typeface="Arial"/>
                <a:sym typeface="Arial"/>
              </a:rPr>
            </a:br>
            <a:r>
              <a:rPr lang="en-US" sz="3959" b="0" i="0" u="none" strike="noStrike" cap="none" dirty="0">
                <a:solidFill>
                  <a:srgbClr val="FFFF66"/>
                </a:solidFill>
                <a:ea typeface="Arial"/>
                <a:sym typeface="Arial"/>
              </a:rPr>
              <a:t>Probability </a:t>
            </a:r>
            <a:r>
              <a:rPr lang="en-US" sz="3959" dirty="0">
                <a:solidFill>
                  <a:srgbClr val="FFFF66"/>
                </a:solidFill>
              </a:rPr>
              <a:t>of</a:t>
            </a:r>
            <a:r>
              <a:rPr lang="en-US" sz="3959" b="0" i="0" u="none" strike="noStrike" cap="none" dirty="0">
                <a:solidFill>
                  <a:srgbClr val="FFFF66"/>
                </a:solidFill>
                <a:ea typeface="Arial"/>
                <a:sym typeface="Arial"/>
              </a:rPr>
              <a:t> 1 o</a:t>
            </a:r>
            <a:r>
              <a:rPr lang="en-US" sz="3959" dirty="0">
                <a:solidFill>
                  <a:srgbClr val="FFFF66"/>
                </a:solidFill>
              </a:rPr>
              <a:t>ut of</a:t>
            </a:r>
            <a:r>
              <a:rPr lang="en-US" sz="3959" b="0" i="0" u="none" strike="noStrike" cap="none" dirty="0">
                <a:solidFill>
                  <a:srgbClr val="FFFF66"/>
                </a:solidFill>
                <a:ea typeface="Arial"/>
                <a:sym typeface="Arial"/>
              </a:rPr>
              <a:t> 2 outcomes</a:t>
            </a:r>
          </a:p>
        </p:txBody>
      </p:sp>
      <p:pic>
        <p:nvPicPr>
          <p:cNvPr id="146" name="Shape 146" descr="http://www.stat.yale.edu/Courses/1997-98/101/binpdf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66423" y="3886200"/>
            <a:ext cx="4022001" cy="282271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942278" y="1752600"/>
            <a:ext cx="7702594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What’s the probability of a certain outcome happening </a:t>
            </a:r>
            <a:r>
              <a:rPr lang="en-US" sz="3200" dirty="0">
                <a:solidFill>
                  <a:srgbClr val="FF0000"/>
                </a:solidFill>
                <a:latin typeface="Gill Sans MT" panose="020B0502020104020203" pitchFamily="34" charset="0"/>
                <a:sym typeface="Arial"/>
              </a:rPr>
              <a:t>x times </a:t>
            </a:r>
            <a:r>
              <a:rPr lang="en-US" sz="32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over </a:t>
            </a:r>
            <a:r>
              <a:rPr lang="en-US" sz="3200" dirty="0">
                <a:solidFill>
                  <a:srgbClr val="FF0000"/>
                </a:solidFill>
                <a:latin typeface="Gill Sans MT" panose="020B0502020104020203" pitchFamily="34" charset="0"/>
                <a:sym typeface="Arial"/>
              </a:rPr>
              <a:t>n trials</a:t>
            </a:r>
            <a:r>
              <a:rPr lang="en-US" sz="32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?</a:t>
            </a:r>
          </a:p>
        </p:txBody>
      </p:sp>
      <p:cxnSp>
        <p:nvCxnSpPr>
          <p:cNvPr id="148" name="Shape 148"/>
          <p:cNvCxnSpPr/>
          <p:nvPr/>
        </p:nvCxnSpPr>
        <p:spPr>
          <a:xfrm>
            <a:off x="3505200" y="5105400"/>
            <a:ext cx="2057400" cy="6095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49" name="Shape 149"/>
          <p:cNvCxnSpPr/>
          <p:nvPr/>
        </p:nvCxnSpPr>
        <p:spPr>
          <a:xfrm>
            <a:off x="3505200" y="5181600"/>
            <a:ext cx="1904999" cy="862361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50" name="Shape 150"/>
          <p:cNvCxnSpPr/>
          <p:nvPr/>
        </p:nvCxnSpPr>
        <p:spPr>
          <a:xfrm rot="10800000" flipH="1">
            <a:off x="3533078" y="4800599"/>
            <a:ext cx="2410521" cy="262053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51" name="Shape 151"/>
          <p:cNvSpPr txBox="1"/>
          <p:nvPr/>
        </p:nvSpPr>
        <p:spPr>
          <a:xfrm>
            <a:off x="802345" y="4800600"/>
            <a:ext cx="2962861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Each probability is </a:t>
            </a:r>
            <a:br>
              <a:rPr lang="en-US" sz="24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</a:br>
            <a:r>
              <a:rPr lang="en-US" sz="24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determined separately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4400" b="0" i="0" u="none" strike="noStrike" cap="none" dirty="0">
              <a:solidFill>
                <a:schemeClr val="dk1"/>
              </a:solidFill>
              <a:ea typeface="Arial"/>
              <a:sym typeface="Arial"/>
            </a:endParaRPr>
          </a:p>
        </p:txBody>
      </p:sp>
      <p:pic>
        <p:nvPicPr>
          <p:cNvPr id="158" name="Shape 158" descr="http://cpntools.org/_media/documentation/binomial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685800"/>
            <a:ext cx="7111998" cy="533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165" name="Shape 165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166" name="Shape 166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07975" y="160338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4400" b="0" i="0" u="none" strike="noStrike" cap="none" dirty="0">
                <a:solidFill>
                  <a:srgbClr val="FFFF66"/>
                </a:solidFill>
                <a:ea typeface="Arial"/>
                <a:sym typeface="Arial"/>
              </a:rPr>
              <a:t>Binomial distribution</a:t>
            </a:r>
          </a:p>
        </p:txBody>
      </p:sp>
      <p:grpSp>
        <p:nvGrpSpPr>
          <p:cNvPr id="168" name="Shape 168"/>
          <p:cNvGrpSpPr/>
          <p:nvPr/>
        </p:nvGrpSpPr>
        <p:grpSpPr>
          <a:xfrm>
            <a:off x="460373" y="1761891"/>
            <a:ext cx="3502025" cy="1524000"/>
            <a:chOff x="765175" y="1295400"/>
            <a:chExt cx="3502025" cy="1524000"/>
          </a:xfrm>
        </p:grpSpPr>
        <p:sp>
          <p:nvSpPr>
            <p:cNvPr id="169" name="Shape 169"/>
            <p:cNvSpPr/>
            <p:nvPr/>
          </p:nvSpPr>
          <p:spPr>
            <a:xfrm>
              <a:off x="765175" y="1295400"/>
              <a:ext cx="3502025" cy="1524000"/>
            </a:xfrm>
            <a:prstGeom prst="rect">
              <a:avLst/>
            </a:prstGeom>
            <a:solidFill>
              <a:srgbClr val="D8D8D8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dk1"/>
                </a:solidFill>
                <a:latin typeface="Gill Sans MT" panose="020B0502020104020203" pitchFamily="34" charset="0"/>
                <a:sym typeface="Arial"/>
              </a:endParaRPr>
            </a:p>
          </p:txBody>
        </p:sp>
        <p:sp>
          <p:nvSpPr>
            <p:cNvPr id="170" name="Shape 170"/>
            <p:cNvSpPr txBox="1"/>
            <p:nvPr/>
          </p:nvSpPr>
          <p:spPr>
            <a:xfrm>
              <a:off x="942278" y="1752600"/>
              <a:ext cx="1419922" cy="5847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32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P(x) = </a:t>
              </a:r>
            </a:p>
          </p:txBody>
        </p:sp>
        <p:sp>
          <p:nvSpPr>
            <p:cNvPr id="171" name="Shape 171"/>
            <p:cNvSpPr txBox="1"/>
            <p:nvPr/>
          </p:nvSpPr>
          <p:spPr>
            <a:xfrm>
              <a:off x="2362200" y="1469504"/>
              <a:ext cx="1752600" cy="5847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32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n! </a:t>
              </a:r>
              <a:r>
                <a:rPr lang="en-US" sz="3200" dirty="0" err="1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p</a:t>
              </a:r>
              <a:r>
                <a:rPr lang="en-US" sz="3200" baseline="30000" dirty="0" err="1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x</a:t>
              </a:r>
              <a:r>
                <a:rPr lang="en-US" sz="3200" baseline="300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 </a:t>
              </a:r>
              <a:r>
                <a:rPr lang="en-US" sz="3200" dirty="0" err="1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q</a:t>
              </a:r>
              <a:r>
                <a:rPr lang="en-US" sz="3200" baseline="30000" dirty="0" err="1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n</a:t>
              </a:r>
              <a:r>
                <a:rPr lang="en-US" sz="3200" baseline="300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-x</a:t>
              </a:r>
            </a:p>
          </p:txBody>
        </p:sp>
        <p:sp>
          <p:nvSpPr>
            <p:cNvPr id="172" name="Shape 172"/>
            <p:cNvSpPr txBox="1"/>
            <p:nvPr/>
          </p:nvSpPr>
          <p:spPr>
            <a:xfrm>
              <a:off x="2362200" y="2085210"/>
              <a:ext cx="1752600" cy="5847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32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x! (n-x)!</a:t>
              </a:r>
            </a:p>
          </p:txBody>
        </p:sp>
        <p:cxnSp>
          <p:nvCxnSpPr>
            <p:cNvPr id="173" name="Shape 173"/>
            <p:cNvCxnSpPr>
              <a:stCxn id="170" idx="3"/>
            </p:cNvCxnSpPr>
            <p:nvPr/>
          </p:nvCxnSpPr>
          <p:spPr>
            <a:xfrm>
              <a:off x="2362200" y="2044987"/>
              <a:ext cx="1752599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4" name="Shape 174"/>
          <p:cNvSpPr txBox="1"/>
          <p:nvPr/>
        </p:nvSpPr>
        <p:spPr>
          <a:xfrm>
            <a:off x="4267224" y="1716300"/>
            <a:ext cx="4698300" cy="1569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X= # of “successes”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N= # of trials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P = probability of success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q = probability of failure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923</Words>
  <Application>Microsoft Office PowerPoint</Application>
  <PresentationFormat>On-screen Show (4:3)</PresentationFormat>
  <Paragraphs>161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Noto Sans Symbols</vt:lpstr>
      <vt:lpstr>Calibri</vt:lpstr>
      <vt:lpstr>Cambria Math</vt:lpstr>
      <vt:lpstr>Gill Sans MT</vt:lpstr>
      <vt:lpstr>Matlab</vt:lpstr>
      <vt:lpstr>Arial</vt:lpstr>
      <vt:lpstr>Office Theme</vt:lpstr>
      <vt:lpstr>Counting possibilities; Probability distributions</vt:lpstr>
      <vt:lpstr>PowerPoint Presentation</vt:lpstr>
      <vt:lpstr>PowerPoint Presentation</vt:lpstr>
      <vt:lpstr>PowerPoint Presentation</vt:lpstr>
      <vt:lpstr>PowerPoint Presentation</vt:lpstr>
      <vt:lpstr>Distributions</vt:lpstr>
      <vt:lpstr>Binomial distribution: Probability of 1 out of 2 outcomes</vt:lpstr>
      <vt:lpstr>PowerPoint Presentation</vt:lpstr>
      <vt:lpstr>Binomial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Counting possibilities; Probability distributions</dc:title>
  <dc:creator>Gerald Shannon</dc:creator>
  <cp:lastModifiedBy>Gerald Shannon</cp:lastModifiedBy>
  <cp:revision>9</cp:revision>
  <dcterms:modified xsi:type="dcterms:W3CDTF">2019-09-25T18:12:18Z</dcterms:modified>
</cp:coreProperties>
</file>