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Gill Sans MT" panose="020B05020201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1AEF42-BE87-4646-91D1-742295750099}">
  <a:tblStyle styleId="{191AEF42-BE87-4646-91D1-74229575009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081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143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12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4819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932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63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21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34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132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1361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21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503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24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45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two sample tests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tennis less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9775" y="2057400"/>
            <a:ext cx="5048249" cy="352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304800" y="228600"/>
            <a:ext cx="75390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152400" y="2465333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/>
          <p:nvPr/>
        </p:nvSpPr>
        <p:spPr>
          <a:xfrm>
            <a:off x="3886200" y="5212755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3" name="Shape 193"/>
          <p:cNvSpPr/>
          <p:nvPr/>
        </p:nvSpPr>
        <p:spPr>
          <a:xfrm>
            <a:off x="152400" y="981961"/>
            <a:ext cx="8813246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4" name="Shape 194"/>
          <p:cNvSpPr/>
          <p:nvPr/>
        </p:nvSpPr>
        <p:spPr>
          <a:xfrm>
            <a:off x="6244101" y="5257800"/>
            <a:ext cx="2904447" cy="13653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5" name="Shape 195"/>
          <p:cNvSpPr/>
          <p:nvPr/>
        </p:nvSpPr>
        <p:spPr>
          <a:xfrm>
            <a:off x="5715000" y="2514600"/>
            <a:ext cx="2224583" cy="58477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6" name="Shape 196"/>
          <p:cNvSpPr/>
          <p:nvPr/>
        </p:nvSpPr>
        <p:spPr>
          <a:xfrm>
            <a:off x="4581769" y="5715000"/>
            <a:ext cx="761043" cy="5333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304800" y="228600"/>
            <a:ext cx="62688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304800" y="1143000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3886200" y="5212755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5" name="Shape 205"/>
          <p:cNvSpPr/>
          <p:nvPr/>
        </p:nvSpPr>
        <p:spPr>
          <a:xfrm>
            <a:off x="6244101" y="5257800"/>
            <a:ext cx="2904447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6" name="Shape 206"/>
          <p:cNvSpPr/>
          <p:nvPr/>
        </p:nvSpPr>
        <p:spPr>
          <a:xfrm>
            <a:off x="4038600" y="1447800"/>
            <a:ext cx="2852639" cy="14162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7" name="Shape 207"/>
          <p:cNvSpPr/>
          <p:nvPr/>
        </p:nvSpPr>
        <p:spPr>
          <a:xfrm>
            <a:off x="4045423" y="3244333"/>
            <a:ext cx="2087430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304800" y="228600"/>
            <a:ext cx="76233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214" name="Shape 214"/>
          <p:cNvGraphicFramePr/>
          <p:nvPr/>
        </p:nvGraphicFramePr>
        <p:xfrm>
          <a:off x="304800" y="1143000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15" name="Shape 215"/>
          <p:cNvSpPr txBox="1"/>
          <p:nvPr/>
        </p:nvSpPr>
        <p:spPr>
          <a:xfrm>
            <a:off x="3886200" y="5212755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6" name="Shape 216"/>
          <p:cNvSpPr/>
          <p:nvPr/>
        </p:nvSpPr>
        <p:spPr>
          <a:xfrm>
            <a:off x="6244101" y="5257800"/>
            <a:ext cx="2904447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7" name="Shape 217"/>
          <p:cNvSpPr/>
          <p:nvPr/>
        </p:nvSpPr>
        <p:spPr>
          <a:xfrm>
            <a:off x="4038601" y="1447800"/>
            <a:ext cx="44195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result of our analysis?</a:t>
            </a:r>
          </a:p>
        </p:txBody>
      </p:sp>
      <p:sp>
        <p:nvSpPr>
          <p:cNvPr id="218" name="Shape 218"/>
          <p:cNvSpPr/>
          <p:nvPr/>
        </p:nvSpPr>
        <p:spPr>
          <a:xfrm>
            <a:off x="5279733" y="2571760"/>
            <a:ext cx="1928733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771435" y="3581398"/>
            <a:ext cx="494532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t value exceeds our critical value.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reject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the null hypothesis.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76200" y="223389"/>
            <a:ext cx="892898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T-tests in Excel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Liters of coffee sold on campus each day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15280"/>
              </p:ext>
            </p:extLst>
          </p:nvPr>
        </p:nvGraphicFramePr>
        <p:xfrm>
          <a:off x="1492691" y="2017486"/>
          <a:ext cx="6096000" cy="3657600"/>
        </p:xfrm>
        <a:graphic>
          <a:graphicData uri="http://schemas.openxmlformats.org/drawingml/2006/table">
            <a:tbl>
              <a:tblPr firstRow="1" bandRow="1">
                <a:tableStyleId>{191AEF42-BE87-4646-91D1-742295750099}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646515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43882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6144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Coffee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Wednesday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2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3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4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2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2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02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607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/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{191AEF42-BE87-4646-91D1-742295750099}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rgbClr val="A5A5A5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rgbClr val="A5A5A5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28529" y="3657600"/>
            <a:ext cx="8229600" cy="44355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4572000" y="4114799"/>
            <a:ext cx="1371599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304800" y="228600"/>
            <a:ext cx="810394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we have two samples that 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     NOT independent?</a:t>
            </a:r>
          </a:p>
        </p:txBody>
      </p:sp>
      <p:pic>
        <p:nvPicPr>
          <p:cNvPr id="114" name="Shape 114" descr="http://www.witsendfarmdonks.com/images/KomotionRadarPairWinners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1978" y="3276600"/>
            <a:ext cx="4431020" cy="326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762000" y="1524000"/>
            <a:ext cx="7335853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Multiple climate readings for the same location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Survey responses in a longitudinal study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Before and after conditions for a change in policy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38200" y="3657600"/>
            <a:ext cx="32003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called a “matched pair” test.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304800" y="228600"/>
            <a:ext cx="52167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6172" y="1219200"/>
            <a:ext cx="5322627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Measures and averages </a:t>
            </a:r>
            <a:r>
              <a:rPr lang="en-US" sz="32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differences between pairs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 i="1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Items from sample 2 are matched with sample 1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122841" y="317210"/>
            <a:ext cx="2472972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gauges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6096001" y="774404"/>
          <a:ext cx="2576000" cy="4940625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500" b="0" i="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1990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2010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A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334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316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B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231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217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C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261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226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D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215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176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E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209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215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F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336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327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G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393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335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H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141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155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I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185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128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J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242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244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K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122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129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L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195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175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M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421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379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 u="none" strike="noStrike"/>
                        <a:t>N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226</a:t>
                      </a:r>
                    </a:p>
                  </a:txBody>
                  <a:tcPr marL="12650" marR="12650" marT="126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strike="noStrike"/>
                        <a:t>196</a:t>
                      </a:r>
                    </a:p>
                  </a:txBody>
                  <a:tcPr marL="12650" marR="12650" marT="126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6" name="Shape 126"/>
          <p:cNvSpPr txBox="1"/>
          <p:nvPr/>
        </p:nvSpPr>
        <p:spPr>
          <a:xfrm>
            <a:off x="310475" y="3657550"/>
            <a:ext cx="53340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Here: 14 stream gauge readings from the same locations in 1990 and 2010.</a:t>
            </a:r>
          </a:p>
        </p:txBody>
      </p:sp>
      <p:sp>
        <p:nvSpPr>
          <p:cNvPr id="127" name="Shape 127"/>
          <p:cNvSpPr/>
          <p:nvPr/>
        </p:nvSpPr>
        <p:spPr>
          <a:xfrm>
            <a:off x="316175" y="5130325"/>
            <a:ext cx="4953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Does this show an </a:t>
            </a:r>
            <a:r>
              <a:rPr lang="en-US" sz="32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decrease</a:t>
            </a: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stream flow?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04800" y="228600"/>
            <a:ext cx="79095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990600" y="936486"/>
            <a:ext cx="73913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 statistic compares mean difference to overall variance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105400" y="2895600"/>
            <a:ext cx="2784672" cy="20177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533400" y="224633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137" name="Shape 137"/>
          <p:cNvCxnSpPr/>
          <p:nvPr/>
        </p:nvCxnSpPr>
        <p:spPr>
          <a:xfrm>
            <a:off x="7010400" y="2209800"/>
            <a:ext cx="0" cy="6857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38" name="Shape 138"/>
          <p:cNvSpPr txBox="1"/>
          <p:nvPr/>
        </p:nvSpPr>
        <p:spPr>
          <a:xfrm>
            <a:off x="4344580" y="1686580"/>
            <a:ext cx="448924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Mean matched pair difference</a:t>
            </a:r>
          </a:p>
        </p:txBody>
      </p:sp>
      <p:cxnSp>
        <p:nvCxnSpPr>
          <p:cNvPr id="139" name="Shape 139"/>
          <p:cNvCxnSpPr/>
          <p:nvPr/>
        </p:nvCxnSpPr>
        <p:spPr>
          <a:xfrm rot="10800000" flipH="1">
            <a:off x="5715000" y="4247365"/>
            <a:ext cx="609599" cy="101043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0" name="Shape 140"/>
          <p:cNvSpPr txBox="1"/>
          <p:nvPr/>
        </p:nvSpPr>
        <p:spPr>
          <a:xfrm>
            <a:off x="4619501" y="5286232"/>
            <a:ext cx="37624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error of the mean difference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04800" y="228600"/>
            <a:ext cx="81315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079816" y="1066800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533400" y="224633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9" name="Shape 149"/>
          <p:cNvSpPr/>
          <p:nvPr/>
        </p:nvSpPr>
        <p:spPr>
          <a:xfrm>
            <a:off x="4495800" y="4191000"/>
            <a:ext cx="4460452" cy="20928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50" name="Shape 150"/>
          <p:cNvCxnSpPr/>
          <p:nvPr/>
        </p:nvCxnSpPr>
        <p:spPr>
          <a:xfrm flipH="1">
            <a:off x="4876801" y="2184651"/>
            <a:ext cx="239741" cy="284454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7696200" y="3886200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5666091" y="2931992"/>
            <a:ext cx="327196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Measures variance of the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pair difference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04800" y="228600"/>
            <a:ext cx="8368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457200" y="100774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1" name="Shape 161"/>
          <p:cNvSpPr txBox="1"/>
          <p:nvPr/>
        </p:nvSpPr>
        <p:spPr>
          <a:xfrm>
            <a:off x="4572000" y="3810196"/>
            <a:ext cx="390683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a </a:t>
            </a:r>
            <a:r>
              <a:rPr lang="en-US" sz="32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one tailed test.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61"/>
              <p:cNvSpPr txBox="1"/>
              <p:nvPr/>
            </p:nvSpPr>
            <p:spPr>
              <a:xfrm>
                <a:off x="4341187" y="1370236"/>
                <a:ext cx="3906839" cy="584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What’s our null and alternate hypothesis?</a:t>
                </a:r>
              </a:p>
              <a:p>
                <a:pPr lvl="0"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Gill Sans MT"/>
                        </a:rPr>
                        <m:t>: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1990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MT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2010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  <a:p>
                <a:pPr lvl="0"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Gill Sans MT"/>
                        </a:rPr>
                        <m:t>: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19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9</m:t>
                          </m:r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MT"/>
                        </a:rPr>
                        <m:t>&gt;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Gill Sans MT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2010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</p:txBody>
          </p:sp>
        </mc:Choice>
        <mc:Fallback xmlns="">
          <p:sp>
            <p:nvSpPr>
              <p:cNvPr id="6" name="Shap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87" y="1370236"/>
                <a:ext cx="3906839" cy="584774"/>
              </a:xfrm>
              <a:prstGeom prst="rect">
                <a:avLst/>
              </a:prstGeom>
              <a:blipFill rotWithShape="0">
                <a:blip r:embed="rId3"/>
                <a:stretch>
                  <a:fillRect l="-3120" t="-11458" b="-197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73421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304800" y="228600"/>
            <a:ext cx="402385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457200" y="100774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9" name="Shape 169"/>
          <p:cNvSpPr txBox="1"/>
          <p:nvPr/>
        </p:nvSpPr>
        <p:spPr>
          <a:xfrm>
            <a:off x="4038601" y="1143000"/>
            <a:ext cx="4343400" cy="10772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650" t="-7384" r="-1262" b="-1761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800600" y="2607114"/>
            <a:ext cx="372731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d.f. = n-1 = 13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049973" y="3738867"/>
            <a:ext cx="477021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a one tailed test with 13 df,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critical value is 1.77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7162800" y="4692975"/>
            <a:ext cx="0" cy="4886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5029198" y="5105400"/>
            <a:ext cx="342900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can use the critical value listed for a 90% two tailed test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04800" y="228600"/>
            <a:ext cx="402385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 pair tests</a:t>
            </a:r>
          </a:p>
        </p:txBody>
      </p:sp>
      <p:graphicFrame>
        <p:nvGraphicFramePr>
          <p:cNvPr id="180" name="Shape 180"/>
          <p:cNvGraphicFramePr/>
          <p:nvPr/>
        </p:nvGraphicFramePr>
        <p:xfrm>
          <a:off x="457200" y="1007742"/>
          <a:ext cx="3124225" cy="4230750"/>
        </p:xfrm>
        <a:graphic>
          <a:graphicData uri="http://schemas.openxmlformats.org/drawingml/2006/table">
            <a:tbl>
              <a:tblPr>
                <a:noFill/>
                <a:tableStyleId>{191AEF42-BE87-4646-91D1-742295750099}</a:tableStyleId>
              </a:tblPr>
              <a:tblGrid>
                <a:gridCol w="3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1990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2010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>
                          <a:solidFill>
                            <a:srgbClr val="FFFF99"/>
                          </a:solidFill>
                        </a:rPr>
                        <a:t>diff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A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316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C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261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35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E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209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215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-6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F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327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G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393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335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H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141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155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-14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I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185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128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J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244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K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122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-7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L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175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M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421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379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u="none" strike="noStrike"/>
                        <a:t>N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226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196</a:t>
                      </a:r>
                    </a:p>
                  </a:txBody>
                  <a:tcPr marL="9525" marR="9525" marT="9525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>
                          <a:solidFill>
                            <a:srgbClr val="FFFF99"/>
                          </a:solidFill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4450630" y="5181600"/>
            <a:ext cx="2073451" cy="1492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2" name="Shape 182"/>
          <p:cNvSpPr/>
          <p:nvPr/>
        </p:nvSpPr>
        <p:spPr>
          <a:xfrm>
            <a:off x="4089185" y="1828800"/>
            <a:ext cx="4869795" cy="1244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3" name="Shape 183"/>
          <p:cNvSpPr/>
          <p:nvPr/>
        </p:nvSpPr>
        <p:spPr>
          <a:xfrm>
            <a:off x="4108519" y="3205373"/>
            <a:ext cx="2548967" cy="721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4" name="Shape 184"/>
          <p:cNvSpPr/>
          <p:nvPr/>
        </p:nvSpPr>
        <p:spPr>
          <a:xfrm>
            <a:off x="5487355" y="5181600"/>
            <a:ext cx="761043" cy="5333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927</Words>
  <Application>Microsoft Office PowerPoint</Application>
  <PresentationFormat>On-screen Show (4:3)</PresentationFormat>
  <Paragraphs>630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Gill Sans MT</vt:lpstr>
      <vt:lpstr>Times New Roman</vt:lpstr>
      <vt:lpstr>Noto Sans Symbols</vt:lpstr>
      <vt:lpstr>Arial</vt:lpstr>
      <vt:lpstr>Office Theme</vt:lpstr>
      <vt:lpstr>Matched two sample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Matched two sample tests</dc:title>
  <dc:creator>Gerald Shannon</dc:creator>
  <cp:lastModifiedBy>Gerald Shannon</cp:lastModifiedBy>
  <cp:revision>6</cp:revision>
  <dcterms:modified xsi:type="dcterms:W3CDTF">2019-10-17T20:58:51Z</dcterms:modified>
</cp:coreProperties>
</file>