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A388AC-4C9B-4DD2-80DB-93020F7B04BD}">
  <a:tblStyle styleId="{B0A388AC-4C9B-4DD2-80DB-93020F7B04B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73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51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12775" y="76200"/>
            <a:ext cx="8074024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normality; Wilcoxon Tests</a:t>
            </a:r>
            <a:b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959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ocsci.uci.edu/~noviello/COMMON/HUMOR/Statistics_Cartoon-Extrapolat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905000"/>
            <a:ext cx="5834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76200" y="223400"/>
            <a:ext cx="89229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5181600" y="1847159"/>
          <a:ext cx="3352800" cy="46299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7" name="Shape 157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4800" y="1447800"/>
            <a:ext cx="4038599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 sample of hurricanes in El Nino and La Nina years—11 each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need a 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with data that’s not normal.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76200" y="223400"/>
            <a:ext cx="897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7400" y="1139225"/>
            <a:ext cx="5085900" cy="52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tests are one common alternative.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two sample t-test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Matched-Pairs Signed-ranks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matched pairs test</a:t>
            </a:r>
          </a:p>
        </p:txBody>
      </p:sp>
      <p:pic>
        <p:nvPicPr>
          <p:cNvPr id="166" name="Shape 166" descr="Frank Wilcox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176516"/>
            <a:ext cx="2876550" cy="35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867400" y="4953000"/>
            <a:ext cx="2493951" cy="1261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Frank Wilcoxon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Speed demon </a:t>
            </a:r>
            <a:b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statistician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04800" y="1447800"/>
            <a:ext cx="4038599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Is the number of Atlantic storms significantly different in El Nino years compared to La Nina years?</a:t>
            </a:r>
          </a:p>
        </p:txBody>
      </p:sp>
      <p:graphicFrame>
        <p:nvGraphicFramePr>
          <p:cNvPr id="176" name="Shape 176"/>
          <p:cNvGraphicFramePr/>
          <p:nvPr>
            <p:extLst>
              <p:ext uri="{D42A27DB-BD31-4B8C-83A1-F6EECF244321}">
                <p14:modId xmlns:p14="http://schemas.microsoft.com/office/powerpoint/2010/main" val="3295056905"/>
              </p:ext>
            </p:extLst>
          </p:nvPr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181600" y="953869"/>
            <a:ext cx="3352800" cy="70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800" y="1447800"/>
            <a:ext cx="4500664" cy="44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Convert your data to ordinal ranks.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tied, average the rank.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85" name="Shape 185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29250" y="2219325"/>
            <a:ext cx="1123950" cy="5048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9250" y="5286375"/>
            <a:ext cx="1123950" cy="5048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9250" y="3019425"/>
            <a:ext cx="1123950" cy="5048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9250" y="4124325"/>
            <a:ext cx="1123950" cy="5048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61500" y="152400"/>
            <a:ext cx="6916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800" y="1447800"/>
            <a:ext cx="40385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sum the ranks in each column.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two columns are equal, the ranks should also be equal.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" name="Shape 195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990600" y="24384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57200" y="854599"/>
            <a:ext cx="8153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observed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 to that we’d expect if the two groups were equal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x="1524000" y="35813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610737" y="4343400"/>
            <a:ext cx="235817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statistic is a normal distribution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4191001" y="2839872"/>
            <a:ext cx="838198" cy="4367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4610100" y="3153531"/>
            <a:ext cx="4542013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3490987" y="3935166"/>
            <a:ext cx="685799" cy="632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3031958" y="4567866"/>
            <a:ext cx="5578642" cy="15473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1789825" y="2438400"/>
            <a:ext cx="591404" cy="1261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57200" y="1931816"/>
            <a:ext cx="235817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 statistic for sample 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2" name="Shape 222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81000" y="1219200"/>
            <a:ext cx="4542013" cy="1129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08295" y="2667000"/>
            <a:ext cx="4810741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2247" y="4114800"/>
            <a:ext cx="2555314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61498" y="1219200"/>
            <a:ext cx="4907496" cy="1365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3773" y="2758043"/>
            <a:ext cx="5018424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39375" y="4267200"/>
            <a:ext cx="2005805" cy="523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0" name="Shape 250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1000" y="12192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08295" y="2819400"/>
            <a:ext cx="4377159" cy="1261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44375" y="4267200"/>
            <a:ext cx="2908424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61498" y="5411394"/>
            <a:ext cx="5020101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Shows a significant difference between years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73199" y="862550"/>
            <a:ext cx="8519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version of a matched pairs test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00502" y="1464942"/>
            <a:ext cx="8072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marR="0" lvl="0" indent="-341313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Goal is to compare changes in rank between matched samples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6705600" y="2667000"/>
          <a:ext cx="20901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6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6" name="Shape 266"/>
          <p:cNvSpPr txBox="1"/>
          <p:nvPr/>
        </p:nvSpPr>
        <p:spPr>
          <a:xfrm>
            <a:off x="685800" y="5141892"/>
            <a:ext cx="598433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Regional cities’ national rank for population growth in previous 10 years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29812" y="3049050"/>
            <a:ext cx="5496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Did the rank of this region’s cities change significantly?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223400"/>
            <a:ext cx="88416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QQ plot: comparing % against actual value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150" y="1478375"/>
            <a:ext cx="7782000" cy="5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28600" y="1905000"/>
            <a:ext cx="44958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First find the </a:t>
            </a:r>
            <a:r>
              <a:rPr lang="en-US" sz="32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absolute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difference in ranks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assign ranks—averaging any ties.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5625" y="1382300"/>
            <a:ext cx="53340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all positive ranks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(where 2000 &gt; 2010)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sum all negative ranks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27201" y="5379975"/>
            <a:ext cx="9038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8600" y="1905000"/>
            <a:ext cx="5333999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two tailed tests, use the smaller T (T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here)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one tailed tests, use the T that has less “members” (also 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this case—only 3 cities) 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25876" y="5562600"/>
            <a:ext cx="9038500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69605" y="990600"/>
            <a:ext cx="5965543" cy="21337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69605" y="3200400"/>
            <a:ext cx="6422784" cy="21337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69605" y="5715000"/>
            <a:ext cx="2681888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799764" y="5499555"/>
            <a:ext cx="5333999" cy="10772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56" t="-7344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171449" y="228600"/>
            <a:ext cx="785812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and normality tests in R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49" y="4572000"/>
            <a:ext cx="8820150" cy="154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2075" y="1583099"/>
            <a:ext cx="5209571" cy="234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11F83-1EBD-4C5C-A7FB-F61C1EDBE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" t="781"/>
          <a:stretch/>
        </p:blipFill>
        <p:spPr>
          <a:xfrm>
            <a:off x="2323322" y="933060"/>
            <a:ext cx="6820678" cy="59249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C5D8A1-8117-4E95-A67C-ABB5DF722134}"/>
              </a:ext>
            </a:extLst>
          </p:cNvPr>
          <p:cNvCxnSpPr>
            <a:cxnSpLocks/>
          </p:cNvCxnSpPr>
          <p:nvPr/>
        </p:nvCxnSpPr>
        <p:spPr>
          <a:xfrm>
            <a:off x="1922106" y="2939143"/>
            <a:ext cx="1716833" cy="1502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DA2B1C-44EC-44FE-BF33-BFA9B5D29076}"/>
              </a:ext>
            </a:extLst>
          </p:cNvPr>
          <p:cNvSpPr txBox="1"/>
          <p:nvPr/>
        </p:nvSpPr>
        <p:spPr>
          <a:xfrm>
            <a:off x="327030" y="2631232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09F49-E7C8-4BF1-A798-687E33BC58F5}"/>
              </a:ext>
            </a:extLst>
          </p:cNvPr>
          <p:cNvCxnSpPr>
            <a:cxnSpLocks/>
          </p:cNvCxnSpPr>
          <p:nvPr/>
        </p:nvCxnSpPr>
        <p:spPr>
          <a:xfrm>
            <a:off x="1800807" y="1133670"/>
            <a:ext cx="4273422" cy="1366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0FD970-A4C2-4BBF-BF60-7EF34611048A}"/>
              </a:ext>
            </a:extLst>
          </p:cNvPr>
          <p:cNvSpPr txBox="1"/>
          <p:nvPr/>
        </p:nvSpPr>
        <p:spPr>
          <a:xfrm>
            <a:off x="270587" y="79776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4C84-579D-4060-ADFA-BF3B54FF3EE7}"/>
              </a:ext>
            </a:extLst>
          </p:cNvPr>
          <p:cNvSpPr txBox="1"/>
          <p:nvPr/>
        </p:nvSpPr>
        <p:spPr>
          <a:xfrm>
            <a:off x="327030" y="5860177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0364BD-71E8-4A6E-B1B6-89AA026DE215}"/>
              </a:ext>
            </a:extLst>
          </p:cNvPr>
          <p:cNvCxnSpPr>
            <a:cxnSpLocks/>
          </p:cNvCxnSpPr>
          <p:nvPr/>
        </p:nvCxnSpPr>
        <p:spPr>
          <a:xfrm flipV="1">
            <a:off x="2187570" y="5924940"/>
            <a:ext cx="3460561" cy="135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9BAE7-984A-4C73-9811-4CBB2F77D1FE}"/>
              </a:ext>
            </a:extLst>
          </p:cNvPr>
          <p:cNvSpPr txBox="1"/>
          <p:nvPr/>
        </p:nvSpPr>
        <p:spPr>
          <a:xfrm>
            <a:off x="327030" y="476054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E20E6-21AC-4A68-A282-DBC295C929B9}"/>
              </a:ext>
            </a:extLst>
          </p:cNvPr>
          <p:cNvCxnSpPr>
            <a:cxnSpLocks/>
          </p:cNvCxnSpPr>
          <p:nvPr/>
        </p:nvCxnSpPr>
        <p:spPr>
          <a:xfrm>
            <a:off x="2225809" y="4959774"/>
            <a:ext cx="1413130" cy="395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Shape 107">
            <a:extLst>
              <a:ext uri="{FF2B5EF4-FFF2-40B4-BE49-F238E27FC236}">
                <a16:creationId xmlns:a16="http://schemas.microsoft.com/office/drawing/2014/main" id="{D3920BD0-07D9-4C26-9E32-49798D617AA2}"/>
              </a:ext>
            </a:extLst>
          </p:cNvPr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Gill Sans MT"/>
                <a:ea typeface="Gill Sans MT"/>
                <a:cs typeface="Gill Sans MT"/>
                <a:sym typeface="Gill Sans MT"/>
              </a:rPr>
              <a:t>The EARNWEEK variable distribution</a:t>
            </a:r>
            <a:endParaRPr lang="en-US" sz="3000" dirty="0">
              <a:solidFill>
                <a:schemeClr val="tx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163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9B41A-530A-4C4F-8247-C7E9CF5B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2" y="1197878"/>
            <a:ext cx="6471961" cy="50174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C5D8A1-8117-4E95-A67C-ABB5DF72213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2714" y="2831287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DA2B1C-44EC-44FE-BF33-BFA9B5D29076}"/>
              </a:ext>
            </a:extLst>
          </p:cNvPr>
          <p:cNvSpPr txBox="1"/>
          <p:nvPr/>
        </p:nvSpPr>
        <p:spPr>
          <a:xfrm>
            <a:off x="327030" y="2631232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09F49-E7C8-4BF1-A798-687E33BC58F5}"/>
              </a:ext>
            </a:extLst>
          </p:cNvPr>
          <p:cNvCxnSpPr>
            <a:cxnSpLocks/>
          </p:cNvCxnSpPr>
          <p:nvPr/>
        </p:nvCxnSpPr>
        <p:spPr>
          <a:xfrm>
            <a:off x="1800807" y="1133670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0FD970-A4C2-4BBF-BF60-7EF34611048A}"/>
              </a:ext>
            </a:extLst>
          </p:cNvPr>
          <p:cNvSpPr txBox="1"/>
          <p:nvPr/>
        </p:nvSpPr>
        <p:spPr>
          <a:xfrm>
            <a:off x="270587" y="79776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4C84-579D-4060-ADFA-BF3B54FF3EE7}"/>
              </a:ext>
            </a:extLst>
          </p:cNvPr>
          <p:cNvSpPr txBox="1"/>
          <p:nvPr/>
        </p:nvSpPr>
        <p:spPr>
          <a:xfrm>
            <a:off x="327030" y="5860177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0364BD-71E8-4A6E-B1B6-89AA026DE215}"/>
              </a:ext>
            </a:extLst>
          </p:cNvPr>
          <p:cNvCxnSpPr>
            <a:cxnSpLocks/>
          </p:cNvCxnSpPr>
          <p:nvPr/>
        </p:nvCxnSpPr>
        <p:spPr>
          <a:xfrm flipV="1">
            <a:off x="2187570" y="4161453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9BAE7-984A-4C73-9811-4CBB2F77D1FE}"/>
              </a:ext>
            </a:extLst>
          </p:cNvPr>
          <p:cNvSpPr txBox="1"/>
          <p:nvPr/>
        </p:nvSpPr>
        <p:spPr>
          <a:xfrm>
            <a:off x="327030" y="4760548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E20E6-21AC-4A68-A282-DBC295C929B9}"/>
              </a:ext>
            </a:extLst>
          </p:cNvPr>
          <p:cNvCxnSpPr>
            <a:cxnSpLocks/>
          </p:cNvCxnSpPr>
          <p:nvPr/>
        </p:nvCxnSpPr>
        <p:spPr>
          <a:xfrm flipV="1">
            <a:off x="2225809" y="3858433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Shape 107">
            <a:extLst>
              <a:ext uri="{FF2B5EF4-FFF2-40B4-BE49-F238E27FC236}">
                <a16:creationId xmlns:a16="http://schemas.microsoft.com/office/drawing/2014/main" id="{D3920BD0-07D9-4C26-9E32-49798D617AA2}"/>
              </a:ext>
            </a:extLst>
          </p:cNvPr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chemeClr val="tx1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an equivalent normal distribution</a:t>
            </a:r>
            <a:endParaRPr lang="en-US" sz="2800" dirty="0">
              <a:solidFill>
                <a:schemeClr val="tx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6F1C61-EEC6-4023-A117-448518752AA8}"/>
              </a:ext>
            </a:extLst>
          </p:cNvPr>
          <p:cNvCxnSpPr>
            <a:cxnSpLocks/>
          </p:cNvCxnSpPr>
          <p:nvPr/>
        </p:nvCxnSpPr>
        <p:spPr>
          <a:xfrm>
            <a:off x="2014689" y="1034506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1FA259-E8E2-4461-B93E-0A76D23C870E}"/>
              </a:ext>
            </a:extLst>
          </p:cNvPr>
          <p:cNvCxnSpPr>
            <a:cxnSpLocks/>
          </p:cNvCxnSpPr>
          <p:nvPr/>
        </p:nvCxnSpPr>
        <p:spPr>
          <a:xfrm>
            <a:off x="2066271" y="2968144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6FAF61-4443-427A-839E-DC45D7A204B0}"/>
              </a:ext>
            </a:extLst>
          </p:cNvPr>
          <p:cNvCxnSpPr>
            <a:cxnSpLocks/>
          </p:cNvCxnSpPr>
          <p:nvPr/>
        </p:nvCxnSpPr>
        <p:spPr>
          <a:xfrm flipV="1">
            <a:off x="2336596" y="3921985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C726CA-83C4-4286-91BC-AE8A547DA8BC}"/>
              </a:ext>
            </a:extLst>
          </p:cNvPr>
          <p:cNvCxnSpPr>
            <a:cxnSpLocks/>
          </p:cNvCxnSpPr>
          <p:nvPr/>
        </p:nvCxnSpPr>
        <p:spPr>
          <a:xfrm flipV="1">
            <a:off x="2271740" y="4870580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Testing normality with QQ plots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Comparing actual data with a normal distribution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42637"/>
            <a:ext cx="7880400" cy="51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>
            <a:off x="1981200" y="2209800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1295400" y="1752600"/>
            <a:ext cx="3161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actual data</a:t>
            </a:r>
          </a:p>
        </p:txBody>
      </p:sp>
      <p:cxnSp>
        <p:nvCxnSpPr>
          <p:cNvPr id="111" name="Shape 111"/>
          <p:cNvCxnSpPr/>
          <p:nvPr/>
        </p:nvCxnSpPr>
        <p:spPr>
          <a:xfrm flipH="1">
            <a:off x="5257800" y="4180764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4031285" y="3349766"/>
            <a:ext cx="44343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a hypothetical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		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7" y="3505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19" y="3905875"/>
            <a:ext cx="3965925" cy="283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" y="5390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94" y="3917050"/>
            <a:ext cx="4029550" cy="288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" y="86675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119" y="3992625"/>
            <a:ext cx="3895725" cy="278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04800" y="358912"/>
            <a:ext cx="8229598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b="1" i="1" dirty="0" err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Shaprio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-Welk normality test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compares the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 to a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distribution, measuring the gap between them at multiple points.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are other normality test, but this one has more power when compared to other tests, especially with smaller (&lt;50) samples.</a:t>
            </a:r>
          </a:p>
        </p:txBody>
      </p:sp>
      <p:pic>
        <p:nvPicPr>
          <p:cNvPr id="141" name="Shape 141" descr="http://blog.fellstat.com/wp-content/uploads/2011/10/tmp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14" y="3467455"/>
            <a:ext cx="3899883" cy="324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1360</Words>
  <Application>Microsoft Office PowerPoint</Application>
  <PresentationFormat>On-screen Show (4:3)</PresentationFormat>
  <Paragraphs>457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Times New Roman</vt:lpstr>
      <vt:lpstr>Arial</vt:lpstr>
      <vt:lpstr>Office Theme</vt:lpstr>
      <vt:lpstr>Assessing normality; Wilcoxon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normality; Wilcoxon Tests</dc:title>
  <dc:creator>Gerald Shannon</dc:creator>
  <cp:lastModifiedBy>Gerald Shannon</cp:lastModifiedBy>
  <cp:revision>11</cp:revision>
  <dcterms:modified xsi:type="dcterms:W3CDTF">2019-10-17T23:56:20Z</dcterms:modified>
</cp:coreProperties>
</file>