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Garamond" panose="02020404030301010803" pitchFamily="18" charset="0"/>
      <p:regular r:id="rId25"/>
      <p:bold r:id="rId26"/>
      <p:italic r:id="rId27"/>
    </p:embeddedFont>
    <p:embeddedFont>
      <p:font typeface="Gill Sans MT" panose="020B0502020104020203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6D18C8-B1C1-4DA7-9C71-B246264D9C0F}">
  <a:tblStyle styleId="{CD6D18C8-B1C1-4DA7-9C71-B246264D9C0F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765175" y="76200"/>
            <a:ext cx="7464425" cy="1642304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Chi-square tests</a:t>
            </a:r>
            <a:b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endParaRPr lang="en-US" sz="4400" b="0" i="0" u="none" strike="noStrike" cap="none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2819400" y="6049962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http://i.stack.imgur.com/OaiBC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4925" y="1718500"/>
            <a:ext cx="4724400" cy="39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152400" y="152400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ESPN surveyed 85 football fans…</a:t>
            </a:r>
          </a:p>
        </p:txBody>
      </p:sp>
      <p:graphicFrame>
        <p:nvGraphicFramePr>
          <p:cNvPr id="172" name="Shape 172"/>
          <p:cNvGraphicFramePr/>
          <p:nvPr/>
        </p:nvGraphicFramePr>
        <p:xfrm>
          <a:off x="186518" y="990600"/>
          <a:ext cx="8534400" cy="2682260"/>
        </p:xfrm>
        <a:graphic>
          <a:graphicData uri="http://schemas.openxmlformats.org/drawingml/2006/table">
            <a:tbl>
              <a:tblPr firstRow="1" firstCol="1" lastRow="1" lastCol="1">
                <a:noFill/>
                <a:tableStyleId>{CD6D18C8-B1C1-4DA7-9C71-B246264D9C0F}</a:tableStyleId>
              </a:tblPr>
              <a:tblGrid>
                <a:gridCol w="166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White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Dark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Tofu-rkey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Lions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15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25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Cowboys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25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85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3" name="Shape 173"/>
          <p:cNvSpPr/>
          <p:nvPr/>
        </p:nvSpPr>
        <p:spPr>
          <a:xfrm>
            <a:off x="304800" y="4343400"/>
            <a:ext cx="8229600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</a:t>
            </a:r>
            <a:r>
              <a:rPr lang="en-US" sz="3200" b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contingency table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shows turkey preference as a function of (“contingent upon”) team preference.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187656" y="457200"/>
            <a:ext cx="82296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are the null and alternate hypotheses?</a:t>
            </a:r>
          </a:p>
        </p:txBody>
      </p:sp>
      <p:sp>
        <p:nvSpPr>
          <p:cNvPr id="180" name="Shape 180"/>
          <p:cNvSpPr/>
          <p:nvPr/>
        </p:nvSpPr>
        <p:spPr>
          <a:xfrm>
            <a:off x="533400" y="2057400"/>
            <a:ext cx="8229600" cy="30469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</a:t>
            </a:r>
            <a:r>
              <a:rPr lang="en-US" sz="3200" baseline="-25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There is no difference in meat preference between Lions and Cowboys fans</a:t>
            </a:r>
          </a:p>
          <a:p>
            <a:pPr marL="0" marR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2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160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</a:t>
            </a:r>
            <a:r>
              <a:rPr lang="en-US" sz="3200" baseline="-25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There is a difference in meat preference between Lions and Cowboys fans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187656" y="457200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our critical value?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151263" y="1600200"/>
            <a:ext cx="8943923" cy="2369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Degrees of freedom = (#rows -1)*(#cols-1) = (2-1)(3-1) = 2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lvl="0">
              <a:buSzPct val="25000"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Look up critical </a:t>
            </a:r>
            <a:r>
              <a:rPr lang="en-US" sz="3200" dirty="0">
                <a:solidFill>
                  <a:srgbClr val="FFFF66"/>
                </a:solidFill>
                <a:latin typeface="Garamond" panose="02020404030301010803" pitchFamily="18" charset="0"/>
                <a:ea typeface="Gill Sans MT"/>
                <a:cs typeface="Gill Sans MT"/>
                <a:sym typeface="Noto Sans Symbols"/>
              </a:rPr>
              <a:t>χ</a:t>
            </a:r>
            <a:r>
              <a:rPr lang="en-US" sz="2800" baseline="30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value on a </a:t>
            </a:r>
            <a:r>
              <a:rPr lang="en-US" sz="3200" dirty="0">
                <a:solidFill>
                  <a:srgbClr val="FFFF66"/>
                </a:solidFill>
                <a:latin typeface="Garamond" panose="02020404030301010803" pitchFamily="18" charset="0"/>
                <a:ea typeface="Gill Sans MT"/>
                <a:cs typeface="Gill Sans MT"/>
                <a:sym typeface="Noto Sans Symbols"/>
              </a:rPr>
              <a:t>χ</a:t>
            </a:r>
            <a:r>
              <a:rPr lang="en-US" sz="2800" baseline="30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3200" baseline="30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table (p. 312)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lvl="0">
              <a:buSzPct val="25000"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Here, for 95% confidence, </a:t>
            </a:r>
            <a:r>
              <a:rPr lang="en-US" sz="3200" dirty="0">
                <a:solidFill>
                  <a:srgbClr val="FFFF66"/>
                </a:solidFill>
                <a:latin typeface="Garamond" panose="02020404030301010803" pitchFamily="18" charset="0"/>
                <a:ea typeface="Gill Sans MT"/>
                <a:cs typeface="Gill Sans MT"/>
                <a:sym typeface="Noto Sans Symbols"/>
              </a:rPr>
              <a:t>χ</a:t>
            </a:r>
            <a:r>
              <a:rPr lang="en-US" sz="2400" baseline="30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= 5.99</a:t>
            </a:r>
          </a:p>
        </p:txBody>
      </p:sp>
      <p:pic>
        <p:nvPicPr>
          <p:cNvPr id="188" name="Shape 188" descr="http://passel.unl.edu/Image/Namuth-CovertDeana956176274/chi-sqaure%20distribution%20table.PNG"/>
          <p:cNvPicPr preferRelativeResize="0"/>
          <p:nvPr/>
        </p:nvPicPr>
        <p:blipFill rotWithShape="1">
          <a:blip r:embed="rId3">
            <a:alphaModFix/>
          </a:blip>
          <a:srcRect b="70124"/>
          <a:stretch/>
        </p:blipFill>
        <p:spPr>
          <a:xfrm>
            <a:off x="1219200" y="4572000"/>
            <a:ext cx="76581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/>
          <p:nvPr/>
        </p:nvSpPr>
        <p:spPr>
          <a:xfrm>
            <a:off x="7620000" y="5638800"/>
            <a:ext cx="381000" cy="26669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/>
        </p:nvSpPr>
        <p:spPr>
          <a:xfrm>
            <a:off x="304800" y="457199"/>
            <a:ext cx="7924799" cy="35394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To find the expected value of each group, divide up the totals as if groups made no difference.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Start by figuring out what percentage of </a:t>
            </a:r>
            <a:r>
              <a:rPr lang="en-US" sz="32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all fans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liked each type of meat.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96" name="Shape 196"/>
          <p:cNvGraphicFramePr/>
          <p:nvPr/>
        </p:nvGraphicFramePr>
        <p:xfrm>
          <a:off x="304800" y="3657600"/>
          <a:ext cx="8534400" cy="2682260"/>
        </p:xfrm>
        <a:graphic>
          <a:graphicData uri="http://schemas.openxmlformats.org/drawingml/2006/table">
            <a:tbl>
              <a:tblPr firstRow="1" firstCol="1" lastRow="1" lastCol="1">
                <a:noFill/>
                <a:tableStyleId>{CD6D18C8-B1C1-4DA7-9C71-B246264D9C0F}</a:tableStyleId>
              </a:tblPr>
              <a:tblGrid>
                <a:gridCol w="166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White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Dark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Tofu-rkey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Lions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Cowboys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40 (47%)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35 (41%)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10 (12%)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85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304800" y="457199"/>
            <a:ext cx="7924799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Multiply those percentages by the </a:t>
            </a:r>
            <a:r>
              <a:rPr lang="en-US" sz="32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row 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totals to find the expected values.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1" i="1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(Fractional values are OK)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203" name="Shape 203"/>
          <p:cNvGraphicFramePr/>
          <p:nvPr/>
        </p:nvGraphicFramePr>
        <p:xfrm>
          <a:off x="334369" y="2923032"/>
          <a:ext cx="8534400" cy="3383320"/>
        </p:xfrm>
        <a:graphic>
          <a:graphicData uri="http://schemas.openxmlformats.org/drawingml/2006/table">
            <a:tbl>
              <a:tblPr firstRow="1" firstCol="1" lastRow="1" lastCol="1">
                <a:noFill/>
                <a:tableStyleId>{CD6D18C8-B1C1-4DA7-9C71-B246264D9C0F}</a:tableStyleId>
              </a:tblPr>
              <a:tblGrid>
                <a:gridCol w="166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White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Dark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Tofu-rkey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Lions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=.47 * 43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20.2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=.41 * 43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17.7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=.12 * 43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5.1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Cowboys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=.47 * 42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19.8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=.41 * 42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17.3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=.12 * 42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4.9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40 (47%)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35 (41%)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10 (12%)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85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304800" y="457199"/>
            <a:ext cx="7924799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Compare expected and observed values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210" name="Shape 210"/>
          <p:cNvGraphicFramePr/>
          <p:nvPr/>
        </p:nvGraphicFramePr>
        <p:xfrm>
          <a:off x="336644" y="1295400"/>
          <a:ext cx="8534400" cy="3383320"/>
        </p:xfrm>
        <a:graphic>
          <a:graphicData uri="http://schemas.openxmlformats.org/drawingml/2006/table">
            <a:tbl>
              <a:tblPr firstRow="1" firstCol="1" lastRow="1" lastCol="1">
                <a:noFill/>
                <a:tableStyleId>{CD6D18C8-B1C1-4DA7-9C71-B246264D9C0F}</a:tableStyleId>
              </a:tblPr>
              <a:tblGrid>
                <a:gridCol w="166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White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Dark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Tofu-rkey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Lions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15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20.2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25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17.7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3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5.1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Cowboys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25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19.8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10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17.3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7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4.9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40 (47%)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35 (41%)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10 (12%)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85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" name="Shape 216"/>
          <p:cNvGraphicFramePr/>
          <p:nvPr/>
        </p:nvGraphicFramePr>
        <p:xfrm>
          <a:off x="304800" y="3200400"/>
          <a:ext cx="8534400" cy="3383320"/>
        </p:xfrm>
        <a:graphic>
          <a:graphicData uri="http://schemas.openxmlformats.org/drawingml/2006/table">
            <a:tbl>
              <a:tblPr firstRow="1" firstCol="1" lastRow="1" lastCol="1">
                <a:noFill/>
                <a:tableStyleId>{CD6D18C8-B1C1-4DA7-9C71-B246264D9C0F}</a:tableStyleId>
              </a:tblPr>
              <a:tblGrid>
                <a:gridCol w="166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White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Dark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Tofu-rkey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Lions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15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20.2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25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17.7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3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5.1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Cowboys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25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19.8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10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17.3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7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4.9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40 (47%)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35 (41%)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10 (12%)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85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7" name="Shape 217"/>
          <p:cNvSpPr/>
          <p:nvPr/>
        </p:nvSpPr>
        <p:spPr>
          <a:xfrm>
            <a:off x="609600" y="1740075"/>
            <a:ext cx="7496700" cy="119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χ</a:t>
            </a:r>
            <a:r>
              <a:rPr lang="en-US" sz="3200" baseline="30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3200" b="1" baseline="30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= (15-20.2)</a:t>
            </a:r>
            <a:r>
              <a:rPr lang="en-US" sz="2800" baseline="30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/ 20.2  + … (7-4.9)</a:t>
            </a:r>
            <a:r>
              <a:rPr lang="en-US" sz="2800" baseline="30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/ 4.9</a:t>
            </a:r>
          </a:p>
          <a:p>
            <a:pPr marL="457200" marR="0" lvl="0" indent="0" algn="l" rtl="0">
              <a:lnSpc>
                <a:spcPct val="90000"/>
              </a:lnSpc>
              <a:spcBef>
                <a:spcPts val="1400"/>
              </a:spcBef>
              <a:buNone/>
            </a:pPr>
            <a:r>
              <a:rPr lang="en-US" sz="28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= 10.82</a:t>
            </a: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7400" y="304800"/>
            <a:ext cx="2913062" cy="113975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457200" y="754135"/>
            <a:ext cx="8452056" cy="30469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Our chi square statistic was 10.82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critical value was 5.99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 can reject our null hypothesis.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Thanksgiving meat preference is affected by team preference.</a:t>
            </a:r>
          </a:p>
        </p:txBody>
      </p:sp>
      <p:pic>
        <p:nvPicPr>
          <p:cNvPr id="225" name="Shape 225" descr="http://1.bp.blogspot.com/_vRNovTrlwbA/TMg-UjUIwfI/AAAAAAAAAG4/z1h1bsU0yPs/s1600/tofurkey_slid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9603" y="3801123"/>
            <a:ext cx="3789651" cy="2861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/>
        </p:nvSpPr>
        <p:spPr>
          <a:xfrm>
            <a:off x="457200" y="754135"/>
            <a:ext cx="8452056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You try it!</a:t>
            </a:r>
          </a:p>
        </p:txBody>
      </p:sp>
      <p:pic>
        <p:nvPicPr>
          <p:cNvPr id="232" name="Shape 232" descr="http://flushingexceptionalism.com/wp-content/uploads/2013/03/MTA_Bus_Orion_7_369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600200"/>
            <a:ext cx="823637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1" name="Shape 101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2" name="Shape 102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Gill Sans MT"/>
              <a:buNone/>
            </a:pPr>
            <a:endParaRPr sz="44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04" name="Shape 104"/>
          <p:cNvGraphicFramePr/>
          <p:nvPr/>
        </p:nvGraphicFramePr>
        <p:xfrm>
          <a:off x="457200" y="1371600"/>
          <a:ext cx="8194700" cy="4043495"/>
        </p:xfrm>
        <a:graphic>
          <a:graphicData uri="http://schemas.openxmlformats.org/drawingml/2006/table">
            <a:tbl>
              <a:tblPr firstRow="1" bandRow="1">
                <a:noFill/>
                <a:tableStyleId>{CD6D18C8-B1C1-4DA7-9C71-B246264D9C0F}</a:tableStyleId>
              </a:tblPr>
              <a:tblGrid>
                <a:gridCol w="409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Variablesc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Tests; test statistics; SE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known and n &gt; 30 OR data is a proportion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z-test; Z;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SE =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/sqrt(n); OR Diff. of proportions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unknown or n &lt; 30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t-test; t; SE = s/sqrt(n-1)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samples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Student’s t-test for difference of means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paired samples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Paired t-test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more than two samples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ANOVA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Discrete; two variables; counts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Chi-square, goodness of fit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Continuous; two or more variables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Regression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5" name="Shape 105"/>
          <p:cNvSpPr/>
          <p:nvPr/>
        </p:nvSpPr>
        <p:spPr>
          <a:xfrm>
            <a:off x="427393" y="4686300"/>
            <a:ext cx="8229600" cy="47624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06" name="Shape 106"/>
          <p:cNvCxnSpPr/>
          <p:nvPr/>
        </p:nvCxnSpPr>
        <p:spPr>
          <a:xfrm rot="10800000">
            <a:off x="5410199" y="5162550"/>
            <a:ext cx="381000" cy="73939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7" name="Shape 107"/>
          <p:cNvSpPr txBox="1"/>
          <p:nvPr/>
        </p:nvSpPr>
        <p:spPr>
          <a:xfrm>
            <a:off x="5791200" y="5791200"/>
            <a:ext cx="257974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You are here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 descr="http://upload.wikimedia.org/wikipedia/commons/c/c4/2-Dice-Icon.svg"/>
          <p:cNvSpPr/>
          <p:nvPr/>
        </p:nvSpPr>
        <p:spPr>
          <a:xfrm>
            <a:off x="273856" y="283167"/>
            <a:ext cx="7269943" cy="5294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Two sample test and variable types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457200" y="1000125"/>
            <a:ext cx="7696199" cy="2246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Statistical tests have </a:t>
            </a:r>
            <a:r>
              <a:rPr lang="en-US" sz="2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independent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</a:t>
            </a:r>
            <a:r>
              <a:rPr lang="en-US" sz="2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dependent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variables.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Example: Do Georgia counties get more rain in July than Alabama counties do?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295400" y="3667125"/>
            <a:ext cx="7044000" cy="95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Independent variable: State of residence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Dependent variable: Monthly rainfall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828325" y="5041450"/>
            <a:ext cx="67056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types of variables are these?</a:t>
            </a:r>
          </a:p>
        </p:txBody>
      </p:sp>
      <p:cxnSp>
        <p:nvCxnSpPr>
          <p:cNvPr id="117" name="Shape 117"/>
          <p:cNvCxnSpPr/>
          <p:nvPr/>
        </p:nvCxnSpPr>
        <p:spPr>
          <a:xfrm flipH="1">
            <a:off x="5333999" y="3246894"/>
            <a:ext cx="762000" cy="49643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8" name="Shape 118"/>
          <p:cNvSpPr txBox="1"/>
          <p:nvPr/>
        </p:nvSpPr>
        <p:spPr>
          <a:xfrm>
            <a:off x="6096000" y="3033444"/>
            <a:ext cx="271753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Categorical, discrete</a:t>
            </a:r>
          </a:p>
        </p:txBody>
      </p:sp>
      <p:cxnSp>
        <p:nvCxnSpPr>
          <p:cNvPr id="119" name="Shape 119"/>
          <p:cNvCxnSpPr/>
          <p:nvPr/>
        </p:nvCxnSpPr>
        <p:spPr>
          <a:xfrm rot="10800000">
            <a:off x="6096000" y="4621125"/>
            <a:ext cx="932700" cy="370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0" name="Shape 120"/>
          <p:cNvSpPr txBox="1"/>
          <p:nvPr/>
        </p:nvSpPr>
        <p:spPr>
          <a:xfrm>
            <a:off x="6981450" y="4655500"/>
            <a:ext cx="19296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Ratio, </a:t>
            </a:r>
            <a:b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continuous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Shape 126"/>
          <p:cNvGraphicFramePr/>
          <p:nvPr/>
        </p:nvGraphicFramePr>
        <p:xfrm>
          <a:off x="0" y="1214625"/>
          <a:ext cx="9136950" cy="5304325"/>
        </p:xfrm>
        <a:graphic>
          <a:graphicData uri="http://schemas.openxmlformats.org/drawingml/2006/table">
            <a:tbl>
              <a:tblPr firstRow="1" bandRow="1">
                <a:noFill/>
                <a:tableStyleId>{CD6D18C8-B1C1-4DA7-9C71-B246264D9C0F}</a:tableStyleId>
              </a:tblPr>
              <a:tblGrid>
                <a:gridCol w="163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1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Dependent Variable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Independent  Variable(s)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Test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Example hypotheses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525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Quantitative / ratio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Categorical/ nominal (2 values)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(n &gt; 30): t-test for independent samples;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“The average speed of cars has changed between the times that speed cameras were operating and the times that they were not.”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(n &lt; 30): Wilcoxon rank sum (non-parametric)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Categorical/ nominal (more than 2 values)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ANOVA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“The amount the average household gives to charity each year depends on whether the resident lives in the East, the Midwest, the South, or the West.”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4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Categorical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Categorical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Chi-squared test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“The typical denomination of churches depends on the state (Utah has more LDS churches, New York has more Roman Catholic churches)”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4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Quantitative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Quantitative (1 variable)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Correlation/ regression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“The median household income of a census tract is a good indicator of the voter turnout percentage at primary elections.”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5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Quantitative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Quantitative (more than one variable)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 Multiple regression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“Student test scores are a function of the median income, amount spent per capita on education, and average number of years of schooling of teachers in a census tract.”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7" name="Shape 127"/>
          <p:cNvSpPr txBox="1"/>
          <p:nvPr/>
        </p:nvSpPr>
        <p:spPr>
          <a:xfrm>
            <a:off x="381000" y="228600"/>
            <a:ext cx="65319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is not always the case!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693906" y="1371600"/>
            <a:ext cx="8307198" cy="40318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Chi-square tests 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are used with ordinal/nominal (categorical) data.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They test whether the observed data matches expected values.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160360" y="457200"/>
            <a:ext cx="8453340" cy="30469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 example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Does your football team tell you something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about your Thanksgiving meal preference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(dark/white meat or tofurkey)?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380998" y="3352800"/>
            <a:ext cx="5080378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are the independent and dependent variable?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Independent: Football team (Nominal)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Dependent: Meal choice (Nominal)</a:t>
            </a:r>
          </a:p>
        </p:txBody>
      </p:sp>
      <p:pic>
        <p:nvPicPr>
          <p:cNvPr id="141" name="Shape 141" descr="http://2.bp.blogspot.com/__84RWZp_rjE/SQVR1Z6dLNI/AAAAAAAAA7g/QDvFisxHfrY/s400/tofurkey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8800" y="3048000"/>
            <a:ext cx="3333750" cy="353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160342" y="164800"/>
            <a:ext cx="65742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chi-square works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457200" y="754135"/>
            <a:ext cx="7049815" cy="11387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test statistic is a </a:t>
            </a:r>
            <a:r>
              <a:rPr lang="en-US" sz="3600">
                <a:solidFill>
                  <a:srgbClr val="FFFF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χ</a:t>
            </a:r>
            <a:r>
              <a:rPr lang="en-US" sz="3200" baseline="30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 has its own distribution, just like t or z.</a:t>
            </a:r>
          </a:p>
        </p:txBody>
      </p:sp>
      <p:pic>
        <p:nvPicPr>
          <p:cNvPr id="149" name="Shape 149" descr="http://2012books.lardbucket.org/books/beginning-statistics/section_15/5a0c7bbacb4242555e8a85c9767c03e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0800" y="2133600"/>
            <a:ext cx="5867400" cy="439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457200" y="754135"/>
            <a:ext cx="7462748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test for chi-square follows this formula:</a:t>
            </a: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0025" y="1978150"/>
            <a:ext cx="4284000" cy="1676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1600200" y="3886200"/>
            <a:ext cx="6200928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Observed value for observation i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Expected value for observation i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k = Number of observations in all groups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152400" y="152400"/>
            <a:ext cx="8229600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 statistic above the critical value shows a difference between observed and expected values</a:t>
            </a:r>
          </a:p>
        </p:txBody>
      </p:sp>
      <p:pic>
        <p:nvPicPr>
          <p:cNvPr id="164" name="Shape 164" descr="http://vassarstats.net/textbook/f0804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1906725"/>
            <a:ext cx="4511675" cy="451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7391400" y="6482432"/>
            <a:ext cx="110196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D8D8D8"/>
                </a:solidFill>
                <a:latin typeface="Gill Sans MT"/>
                <a:ea typeface="Gill Sans MT"/>
                <a:cs typeface="Gill Sans MT"/>
                <a:sym typeface="Gill Sans MT"/>
              </a:rPr>
              <a:t>Vassarstats.net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952</Words>
  <Application>Microsoft Office PowerPoint</Application>
  <PresentationFormat>On-screen Show (4:3)</PresentationFormat>
  <Paragraphs>226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Gill Sans MT</vt:lpstr>
      <vt:lpstr>Calibri</vt:lpstr>
      <vt:lpstr>Times New Roman</vt:lpstr>
      <vt:lpstr>Garamond</vt:lpstr>
      <vt:lpstr>Arial</vt:lpstr>
      <vt:lpstr>Noto Sans Symbols</vt:lpstr>
      <vt:lpstr>Office Theme</vt:lpstr>
      <vt:lpstr>Chi-square tests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Chi-square tests</dc:title>
  <dc:creator>Gerald Shannon</dc:creator>
  <cp:lastModifiedBy>Gerald Shannon</cp:lastModifiedBy>
  <cp:revision>6</cp:revision>
  <dcterms:modified xsi:type="dcterms:W3CDTF">2019-10-30T15:59:15Z</dcterms:modified>
</cp:coreProperties>
</file>