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65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57" r:id="rId12"/>
    <p:sldId id="258" r:id="rId13"/>
    <p:sldId id="259" r:id="rId14"/>
    <p:sldId id="260" r:id="rId15"/>
    <p:sldId id="275" r:id="rId16"/>
    <p:sldId id="276" r:id="rId17"/>
    <p:sldId id="277" r:id="rId18"/>
    <p:sldId id="278" r:id="rId19"/>
    <p:sldId id="297" r:id="rId20"/>
    <p:sldId id="298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0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levels of measurement do each of these maps show?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can happen with several different kinds of data.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Here’s a dotplot of graduation rate in Georgia counties (created in R using Deducer). What do you notice about it just looking at it?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could we classify it?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5327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9702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4064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0952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030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7700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828800" y="310400"/>
            <a:ext cx="5486400" cy="1371600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3959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Data classification and central </a:t>
            </a:r>
            <a:r>
              <a:rPr lang="en-US" sz="3959">
                <a:solidFill>
                  <a:srgbClr val="FFFF66"/>
                </a:solidFill>
              </a:rPr>
              <a:t>tendency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971800" y="5657741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2750" b="0" u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2750" b="0" u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Jerry Shannon</a:t>
            </a:r>
          </a:p>
        </p:txBody>
      </p:sp>
      <p:pic>
        <p:nvPicPr>
          <p:cNvPr id="91" name="Shape 91" descr="http://personal.frostburg.edu/aeridenour0/Number%20of%20famili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925" y="1750725"/>
            <a:ext cx="4792500" cy="37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533400" y="685800"/>
            <a:ext cx="8077199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Calculate the mean, median and mode for the following three census variables in Excel: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LessHS_pct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(% with </a:t>
            </a:r>
            <a:r>
              <a:rPr lang="en-US" sz="32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hs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degree)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GradDeg_pct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(% with graduate degree)</a:t>
            </a:r>
          </a:p>
          <a:p>
            <a:pPr marL="457200" lvl="0" indent="-457200"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nat_ins_pct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(% of naturalized citizens with health insurance)</a:t>
            </a:r>
          </a:p>
          <a:p>
            <a:pPr marL="457200" lvl="0" indent="-457200">
              <a:buClr>
                <a:srgbClr val="FFFF66"/>
              </a:buClr>
              <a:buSzPct val="100000"/>
              <a:buFont typeface="Arial"/>
              <a:buChar char="•"/>
            </a:pPr>
            <a:endParaRPr lang="en-US" sz="32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buClr>
                <a:srgbClr val="FFFF66"/>
              </a:buClr>
              <a:buSzPct val="100000"/>
              <a:buFont typeface="Arial"/>
              <a:buChar char="•"/>
            </a:pPr>
            <a:endParaRPr lang="en-US" sz="32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rgbClr val="FFFF66"/>
              </a:buClr>
              <a:buSzPct val="100000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Which one is best?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609600" y="304800"/>
            <a:ext cx="806502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Why is classification necessary?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783929" y="1135796"/>
            <a:ext cx="7372851" cy="21236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It brings order to unruly data</a:t>
            </a: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Helps communicate findings</a:t>
            </a: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Suggests research questions </a:t>
            </a:r>
          </a:p>
        </p:txBody>
      </p:sp>
      <p:pic>
        <p:nvPicPr>
          <p:cNvPr id="4" name="Picture 2" descr="Image result for pirate typ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526" y="2953709"/>
            <a:ext cx="4983563" cy="374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>
            <a:off x="472260" y="533399"/>
            <a:ext cx="4861739" cy="2743200"/>
            <a:chOff x="5718412" y="2793709"/>
            <a:chExt cx="2481860" cy="1523388"/>
          </a:xfrm>
        </p:grpSpPr>
        <p:pic>
          <p:nvPicPr>
            <p:cNvPr id="104" name="Shape 10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718412" y="2793709"/>
              <a:ext cx="2142698" cy="15189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Shape 10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078214" y="2797789"/>
              <a:ext cx="1122058" cy="151930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6" name="Shape 10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48900" y="3581401"/>
            <a:ext cx="6352186" cy="3208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194387" y="102636"/>
            <a:ext cx="4377613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Categorical classification schemes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44200" y="1447800"/>
            <a:ext cx="4194636" cy="304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What’s your favorite flavor of ice cream?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could we classify these?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7AF2B0-E2EE-49AC-A7F5-BC314EEF7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165" y="0"/>
            <a:ext cx="443883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E8_dpNXpW6ZibI_Z-_vYgKjWsEW1sYlKGm-7Ebpq1w4YsRbDcWN-gJS6jeM4SWkbJ2_edzKAKtPUUv6Jn7WTtR64MtsrmK2GqRMk9cke5e9TSZsCJysOJe9HurpMUxtwrBeee2ulLB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711" y="1025842"/>
            <a:ext cx="5578767" cy="566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Shape 119"/>
          <p:cNvSpPr txBox="1"/>
          <p:nvPr/>
        </p:nvSpPr>
        <p:spPr>
          <a:xfrm>
            <a:off x="302059" y="1025842"/>
            <a:ext cx="415883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chemeClr val="accent6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Equal interval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Quantile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Natural Breaks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02059" y="227503"/>
            <a:ext cx="685501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Numeric Classification schemes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4.googleusercontent.com/R96XyYPDJQaaAYcYbS-neNTeRfhgxZcR_6J4Vynn0Zlv3FLfn0yiMiv3ou7pYOBWu8xKGV4DoFNmL6tcXslftagfxS35gCvwIa4EdKPR0EL6mjPNYhCCaqBrvBbC8sV0_fcI8lm6J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96" y="935389"/>
            <a:ext cx="5942986" cy="576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Shape 119"/>
          <p:cNvSpPr txBox="1"/>
          <p:nvPr/>
        </p:nvSpPr>
        <p:spPr>
          <a:xfrm>
            <a:off x="302059" y="1025842"/>
            <a:ext cx="415883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Equal interval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chemeClr val="accent6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Quantile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Natural Breaks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02059" y="227503"/>
            <a:ext cx="685501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Numeric Classification schemes</a:t>
            </a:r>
          </a:p>
        </p:txBody>
      </p:sp>
    </p:spTree>
    <p:extLst>
      <p:ext uri="{BB962C8B-B14F-4D97-AF65-F5344CB8AC3E}">
        <p14:creationId xmlns:p14="http://schemas.microsoft.com/office/powerpoint/2010/main" val="2430534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4.googleusercontent.com/Mlr5Zo236Zk2lGHy5n5na_Z-qb_-n8dT-2unKTD6IB0D5BljK_uEZDHu6v8o-IMqDo-Q9HcwKWBYWJlkm1Rx3vejkkJK3DSvUl4DrQ1Y6lef0yDw-mC-gOdHBsCXyQW0YJ9OVLtqGK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092" y="1126901"/>
            <a:ext cx="5644282" cy="566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Shape 119"/>
          <p:cNvSpPr txBox="1"/>
          <p:nvPr/>
        </p:nvSpPr>
        <p:spPr>
          <a:xfrm>
            <a:off x="302059" y="1025842"/>
            <a:ext cx="415883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Equal interval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Quantile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chemeClr val="accent6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Natural Breaks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02059" y="227503"/>
            <a:ext cx="685501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Numeric Classification schemes</a:t>
            </a:r>
          </a:p>
        </p:txBody>
      </p:sp>
    </p:spTree>
    <p:extLst>
      <p:ext uri="{BB962C8B-B14F-4D97-AF65-F5344CB8AC3E}">
        <p14:creationId xmlns:p14="http://schemas.microsoft.com/office/powerpoint/2010/main" val="1792168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lh6.googleusercontent.com/E8_dpNXpW6ZibI_Z-_vYgKjWsEW1sYlKGm-7Ebpq1w4YsRbDcWN-gJS6jeM4SWkbJ2_edzKAKtPUUv6Jn7WTtR64MtsrmK2GqRMk9cke5e9TSZsCJysOJe9HurpMUxtwrBeee2ulLB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59"/>
          <a:stretch/>
        </p:blipFill>
        <p:spPr bwMode="auto">
          <a:xfrm>
            <a:off x="5427725" y="805245"/>
            <a:ext cx="3458703" cy="20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lh4.googleusercontent.com/R96XyYPDJQaaAYcYbS-neNTeRfhgxZcR_6J4Vynn0Zlv3FLfn0yiMiv3ou7pYOBWu8xKGV4DoFNmL6tcXslftagfxS35gCvwIa4EdKPR0EL6mjPNYhCCaqBrvBbC8sV0_fcI8lm6Jvw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12"/>
          <a:stretch/>
        </p:blipFill>
        <p:spPr bwMode="auto">
          <a:xfrm>
            <a:off x="5409372" y="2725917"/>
            <a:ext cx="3495408" cy="201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lh4.googleusercontent.com/Mlr5Zo236Zk2lGHy5n5na_Z-qb_-n8dT-2unKTD6IB0D5BljK_uEZDHu6v8o-IMqDo-Q9HcwKWBYWJlkm1Rx3vejkkJK3DSvUl4DrQ1Y6lef0yDw-mC-gOdHBsCXyQW0YJ9OVLtqGK0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45"/>
          <a:stretch/>
        </p:blipFill>
        <p:spPr bwMode="auto">
          <a:xfrm>
            <a:off x="5427725" y="4711186"/>
            <a:ext cx="3611552" cy="214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Shape 119"/>
          <p:cNvSpPr txBox="1"/>
          <p:nvPr/>
        </p:nvSpPr>
        <p:spPr>
          <a:xfrm>
            <a:off x="283706" y="1019263"/>
            <a:ext cx="415883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Equal interval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Quantile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Natural Breaks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02059" y="227503"/>
            <a:ext cx="685501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Numeric Classification schemes</a:t>
            </a:r>
          </a:p>
        </p:txBody>
      </p:sp>
      <p:sp>
        <p:nvSpPr>
          <p:cNvPr id="5" name="Shape 120"/>
          <p:cNvSpPr txBox="1"/>
          <p:nvPr/>
        </p:nvSpPr>
        <p:spPr>
          <a:xfrm>
            <a:off x="283706" y="3928689"/>
            <a:ext cx="474358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Choose based on your data and the analysis you’re doing</a:t>
            </a:r>
          </a:p>
        </p:txBody>
      </p:sp>
    </p:spTree>
    <p:extLst>
      <p:ext uri="{BB962C8B-B14F-4D97-AF65-F5344CB8AC3E}">
        <p14:creationId xmlns:p14="http://schemas.microsoft.com/office/powerpoint/2010/main" val="1455389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283705" y="1019263"/>
            <a:ext cx="7702493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Load the census data in R. Which classification scheme is best for the %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BADeg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variable in our census data? Why?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Equal interval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Quantile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Natural Breaks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02059" y="227503"/>
            <a:ext cx="685501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You try it!</a:t>
            </a:r>
          </a:p>
        </p:txBody>
      </p:sp>
    </p:spTree>
    <p:extLst>
      <p:ext uri="{BB962C8B-B14F-4D97-AF65-F5344CB8AC3E}">
        <p14:creationId xmlns:p14="http://schemas.microsoft.com/office/powerpoint/2010/main" val="770259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/>
        </p:nvSpPr>
        <p:spPr>
          <a:xfrm>
            <a:off x="533400" y="380998"/>
            <a:ext cx="8305799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3600" b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</a:p>
          <a:p>
            <a:pPr lvl="0">
              <a:buSzPct val="25000"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K-means and HCA can identify clusters based on multiple attributes</a:t>
            </a:r>
          </a:p>
        </p:txBody>
      </p:sp>
      <p:pic>
        <p:nvPicPr>
          <p:cNvPr id="5" name="Picture 5" descr="C:\Users\jshannon\Dropbox\Jschool\Research\SNAP and SNAP Ed\Data\Stores 2008-2016\StoreChainAnalysis_Feb2017\Maps figures\Clustermap_ua_combined.png">
            <a:extLst>
              <a:ext uri="{FF2B5EF4-FFF2-40B4-BE49-F238E27FC236}">
                <a16:creationId xmlns:a16="http://schemas.microsoft.com/office/drawing/2014/main" id="{FA370633-BF76-44D9-896F-FCA08AE1D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7" y="2337414"/>
            <a:ext cx="9036476" cy="393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755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457200" y="228600"/>
            <a:ext cx="4240071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Central tendency: mean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685800" y="914400"/>
            <a:ext cx="7308475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Mean: the average value, represented by </a:t>
            </a:r>
            <a:r>
              <a:rPr lang="en-US" sz="3200" i="1" dirty="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cxnSp>
        <p:nvCxnSpPr>
          <p:cNvPr id="160" name="Shape 160"/>
          <p:cNvCxnSpPr/>
          <p:nvPr/>
        </p:nvCxnSpPr>
        <p:spPr>
          <a:xfrm>
            <a:off x="7620000" y="1066800"/>
            <a:ext cx="228600" cy="0"/>
          </a:xfrm>
          <a:prstGeom prst="straightConnector1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Shape 161"/>
          <p:cNvSpPr txBox="1"/>
          <p:nvPr/>
        </p:nvSpPr>
        <p:spPr>
          <a:xfrm>
            <a:off x="762000" y="1514042"/>
            <a:ext cx="510539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 = </a:t>
            </a: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36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3200" baseline="-250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6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+x</a:t>
            </a:r>
            <a:r>
              <a:rPr lang="en-US" sz="3200" baseline="-250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6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+x</a:t>
            </a:r>
            <a:r>
              <a:rPr lang="en-US" sz="3200" baseline="-250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36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+x</a:t>
            </a:r>
            <a:r>
              <a:rPr lang="en-US" sz="3200" baseline="-250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r>
              <a:rPr lang="en-US" sz="3600" i="1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3200" baseline="-250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] / n</a:t>
            </a:r>
          </a:p>
        </p:txBody>
      </p:sp>
      <p:cxnSp>
        <p:nvCxnSpPr>
          <p:cNvPr id="162" name="Shape 162"/>
          <p:cNvCxnSpPr/>
          <p:nvPr/>
        </p:nvCxnSpPr>
        <p:spPr>
          <a:xfrm rot="10800000" flipH="1">
            <a:off x="2209800" y="2164749"/>
            <a:ext cx="2057400" cy="762000"/>
          </a:xfrm>
          <a:prstGeom prst="bentConnector3">
            <a:avLst>
              <a:gd name="adj1" fmla="val 100079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63" name="Shape 163"/>
          <p:cNvSpPr txBox="1"/>
          <p:nvPr/>
        </p:nvSpPr>
        <p:spPr>
          <a:xfrm>
            <a:off x="762000" y="2554068"/>
            <a:ext cx="1371598" cy="64633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“</a:t>
            </a:r>
            <a:r>
              <a:rPr lang="en-US" sz="1800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th” observation</a:t>
            </a:r>
          </a:p>
        </p:txBody>
      </p:sp>
      <p:cxnSp>
        <p:nvCxnSpPr>
          <p:cNvPr id="164" name="Shape 164"/>
          <p:cNvCxnSpPr/>
          <p:nvPr/>
        </p:nvCxnSpPr>
        <p:spPr>
          <a:xfrm>
            <a:off x="838200" y="1676400"/>
            <a:ext cx="228600" cy="0"/>
          </a:xfrm>
          <a:prstGeom prst="straightConnector1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Shape 165"/>
          <p:cNvSpPr txBox="1"/>
          <p:nvPr/>
        </p:nvSpPr>
        <p:spPr>
          <a:xfrm>
            <a:off x="3303548" y="4710055"/>
            <a:ext cx="5070554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 = (25 + 51 + 20 + 14 + 13) / 5 = 26.4 cars/min.</a:t>
            </a:r>
          </a:p>
        </p:txBody>
      </p:sp>
      <p:cxnSp>
        <p:nvCxnSpPr>
          <p:cNvPr id="166" name="Shape 166"/>
          <p:cNvCxnSpPr/>
          <p:nvPr/>
        </p:nvCxnSpPr>
        <p:spPr>
          <a:xfrm>
            <a:off x="3352800" y="4724400"/>
            <a:ext cx="228600" cy="0"/>
          </a:xfrm>
          <a:prstGeom prst="straightConnector1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Shape 167"/>
          <p:cNvSpPr/>
          <p:nvPr/>
        </p:nvSpPr>
        <p:spPr>
          <a:xfrm>
            <a:off x="3215325" y="3363878"/>
            <a:ext cx="5519100" cy="92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</a:rPr>
              <a:t>Traffic on the Loop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</a:rPr>
              <a:t>Minute 	1	 2	 3	 4	 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</a:rPr>
              <a:t>#</a:t>
            </a:r>
            <a:r>
              <a:rPr lang="en-US" sz="1800" dirty="0" err="1">
                <a:solidFill>
                  <a:srgbClr val="FFFF66"/>
                </a:solidFill>
              </a:rPr>
              <a:t>veh</a:t>
            </a:r>
            <a:r>
              <a:rPr lang="en-US" sz="1800" dirty="0">
                <a:solidFill>
                  <a:srgbClr val="FFFF66"/>
                </a:solidFill>
              </a:rPr>
              <a:t>	25	 51	 29	 14          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/>
        </p:nvSpPr>
        <p:spPr>
          <a:xfrm>
            <a:off x="533400" y="380998"/>
            <a:ext cx="8305799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3600" b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</a:p>
          <a:p>
            <a:pPr lvl="0">
              <a:buSzPct val="25000"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K-means and HCA can identify clusters based on multiple attributes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EB685-6F24-44DB-837E-6C0B772E4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142" y="2282890"/>
            <a:ext cx="5937515" cy="424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0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457200" y="228600"/>
            <a:ext cx="6524735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mean (defined through notation)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5029200" y="2209800"/>
            <a:ext cx="3368674" cy="2678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“the mean is the sum of all values of </a:t>
            </a:r>
            <a:r>
              <a:rPr lang="en-US" sz="28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from the </a:t>
            </a:r>
            <a:r>
              <a:rPr lang="en-US" sz="28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observation to the </a:t>
            </a:r>
            <a:r>
              <a:rPr lang="en-US" sz="28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nth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observation, all divided by </a:t>
            </a:r>
            <a:r>
              <a:rPr lang="en-US" sz="28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.”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6862" y="2560593"/>
                <a:ext cx="3921586" cy="1810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6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6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6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6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6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6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6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6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6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62" y="2560593"/>
                <a:ext cx="3921586" cy="1810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457200" y="228600"/>
            <a:ext cx="1492716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Median</a:t>
            </a:r>
          </a:p>
        </p:txBody>
      </p:sp>
      <p:pic>
        <p:nvPicPr>
          <p:cNvPr id="201" name="Shape 201" descr="http://upload.wikimedia.org/wikipedia/commons/a/a4/Midblock_median_islan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5200" y="2456613"/>
            <a:ext cx="5105399" cy="408431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609600" y="762000"/>
            <a:ext cx="8305799" cy="1384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 positional value in the data set: the </a:t>
            </a:r>
            <a:r>
              <a:rPr lang="en-US" sz="2400" b="1" i="1" dirty="0">
                <a:solidFill>
                  <a:srgbClr val="FFFF66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median</a:t>
            </a:r>
            <a:r>
              <a:rPr lang="en-US" sz="2400" dirty="0">
                <a:solidFill>
                  <a:srgbClr val="FFFF66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is the value that has the same number of smaller values as larger values</a:t>
            </a:r>
          </a:p>
          <a:p>
            <a:pPr marL="0" marR="0" lvl="0" indent="0" algn="l" rtl="0">
              <a:spcBef>
                <a:spcPts val="120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a.k.a. the 50</a:t>
            </a:r>
            <a:r>
              <a:rPr lang="en-US" sz="2400" baseline="30000" dirty="0">
                <a:solidFill>
                  <a:srgbClr val="FFFF66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th</a:t>
            </a:r>
            <a:r>
              <a:rPr lang="en-US" sz="2400" dirty="0">
                <a:solidFill>
                  <a:srgbClr val="FFFF66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percentile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457200" y="228600"/>
            <a:ext cx="3491661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Finding the Median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533400" y="796647"/>
            <a:ext cx="8110538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Order (sort) the data from smallest to largest</a:t>
            </a:r>
            <a:b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Font typeface="Noto Sans Symbols"/>
              <a:buNone/>
            </a:pPr>
            <a:endParaRPr sz="280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1143000" y="4800600"/>
            <a:ext cx="3352799" cy="8679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8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is odd, choose the middle data value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5105400" y="4724400"/>
            <a:ext cx="3775075" cy="1255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8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is even, take the average of the middle two values</a:t>
            </a:r>
          </a:p>
        </p:txBody>
      </p:sp>
      <p:sp>
        <p:nvSpPr>
          <p:cNvPr id="212" name="Shape 212"/>
          <p:cNvSpPr/>
          <p:nvPr/>
        </p:nvSpPr>
        <p:spPr>
          <a:xfrm>
            <a:off x="3107903" y="1676400"/>
            <a:ext cx="5518989" cy="923329"/>
          </a:xfrm>
          <a:prstGeom prst="rect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Traffic on the Loop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Minute    1	 2	 3	 4	 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18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veh</a:t>
            </a: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25      	51	29	14     	13</a:t>
            </a:r>
          </a:p>
        </p:txBody>
      </p:sp>
      <p:sp>
        <p:nvSpPr>
          <p:cNvPr id="213" name="Shape 213"/>
          <p:cNvSpPr/>
          <p:nvPr/>
        </p:nvSpPr>
        <p:spPr>
          <a:xfrm>
            <a:off x="3107905" y="3429000"/>
            <a:ext cx="5518989" cy="923329"/>
          </a:xfrm>
          <a:prstGeom prst="rect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Traffic on the Loop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Minute 	5	 4	 1	 3	 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18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veh</a:t>
            </a: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13	 14	 25	 29  	51</a:t>
            </a:r>
          </a:p>
        </p:txBody>
      </p:sp>
      <p:sp>
        <p:nvSpPr>
          <p:cNvPr id="214" name="Shape 214"/>
          <p:cNvSpPr/>
          <p:nvPr/>
        </p:nvSpPr>
        <p:spPr>
          <a:xfrm>
            <a:off x="5919453" y="4037653"/>
            <a:ext cx="381000" cy="2667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457200" y="228600"/>
            <a:ext cx="1191352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Mode</a:t>
            </a:r>
          </a:p>
        </p:txBody>
      </p:sp>
      <p:sp>
        <p:nvSpPr>
          <p:cNvPr id="221" name="Shape 221"/>
          <p:cNvSpPr/>
          <p:nvPr/>
        </p:nvSpPr>
        <p:spPr>
          <a:xfrm>
            <a:off x="3107902" y="3343869"/>
            <a:ext cx="5518989" cy="2031325"/>
          </a:xfrm>
          <a:prstGeom prst="rect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Color of cars observed in minute 4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Blue	Green	Red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Red	Grey	Black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Black	Black	White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Red	Green	Grey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Silver	Red		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57200" y="813375"/>
            <a:ext cx="8432100" cy="241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mode is the most frequent value.  </a:t>
            </a:r>
            <a:b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20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 variable can have more than one mode, or no mode.</a:t>
            </a:r>
          </a:p>
        </p:txBody>
      </p:sp>
      <p:sp>
        <p:nvSpPr>
          <p:cNvPr id="223" name="Shape 223"/>
          <p:cNvSpPr/>
          <p:nvPr/>
        </p:nvSpPr>
        <p:spPr>
          <a:xfrm>
            <a:off x="3134611" y="4226182"/>
            <a:ext cx="549697" cy="2666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3134611" y="4800600"/>
            <a:ext cx="549697" cy="2666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4090025" y="5067300"/>
            <a:ext cx="549600" cy="2667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4985888" y="3959482"/>
            <a:ext cx="696470" cy="2667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/>
        </p:nvSpPr>
        <p:spPr>
          <a:xfrm>
            <a:off x="533400" y="813375"/>
            <a:ext cx="4953000" cy="1190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64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Mean: 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Interval and ratio data, when normally distributed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457200" y="228600"/>
            <a:ext cx="44457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When to use…</a:t>
            </a:r>
          </a:p>
        </p:txBody>
      </p:sp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0939" y="381000"/>
            <a:ext cx="3185410" cy="190499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07221" y="2590800"/>
            <a:ext cx="3189126" cy="1907501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0939" y="4724400"/>
            <a:ext cx="3185408" cy="1905178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45300" y="2044550"/>
            <a:ext cx="52695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rtl="0">
              <a:spcBef>
                <a:spcPts val="640"/>
              </a:spcBef>
              <a:buNone/>
            </a:pPr>
            <a:r>
              <a:rPr lang="en-US" sz="3200" b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Median: 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Ordinal data (or   	skewed/non-normal 	data)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550031" y="4464073"/>
            <a:ext cx="5124300" cy="204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b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Mode: 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Nominal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533400" y="685800"/>
            <a:ext cx="8077199" cy="20621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In 1987, the mean salary for graduating geography majors from U. of North Carolina was reported to be over $100,000 per year.  Why?</a:t>
            </a:r>
          </a:p>
        </p:txBody>
      </p:sp>
      <p:sp>
        <p:nvSpPr>
          <p:cNvPr id="245" name="Shape 245"/>
          <p:cNvSpPr/>
          <p:nvPr/>
        </p:nvSpPr>
        <p:spPr>
          <a:xfrm>
            <a:off x="1339186" y="5181600"/>
            <a:ext cx="45720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median income would have been much closer to what the other geographers made…</a:t>
            </a:r>
          </a:p>
        </p:txBody>
      </p:sp>
      <p:pic>
        <p:nvPicPr>
          <p:cNvPr id="246" name="Shape 246" descr="http://photos.imageevent.com/afap/sports/basketball/michaeljordan/michael-jordan-north-carolin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1185" y="2590800"/>
            <a:ext cx="2828139" cy="3786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533400" y="685800"/>
            <a:ext cx="8077199" cy="20621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Calculating in Excel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=AVERAGE()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=MEDIAN()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=MODE()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694</Words>
  <Application>Microsoft Office PowerPoint</Application>
  <PresentationFormat>On-screen Show (4:3)</PresentationFormat>
  <Paragraphs>128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Noto Sans Symbols</vt:lpstr>
      <vt:lpstr>Times New Roman</vt:lpstr>
      <vt:lpstr>Office Theme</vt:lpstr>
      <vt:lpstr>Data classification and central tendency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classification and central tendency</dc:title>
  <dc:creator>Gerald Shannon</dc:creator>
  <cp:lastModifiedBy>Gerald Shannon</cp:lastModifiedBy>
  <cp:revision>11</cp:revision>
  <dcterms:modified xsi:type="dcterms:W3CDTF">2019-09-13T16:10:54Z</dcterms:modified>
</cp:coreProperties>
</file>