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0" r:id="rId4"/>
    <p:sldId id="272" r:id="rId5"/>
    <p:sldId id="259" r:id="rId6"/>
    <p:sldId id="329" r:id="rId7"/>
    <p:sldId id="330" r:id="rId8"/>
    <p:sldId id="331" r:id="rId9"/>
    <p:sldId id="332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5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1.png"/><Relationship Id="rId4" Type="http://schemas.openxmlformats.org/officeDocument/2006/relationships/image" Target="../media/image27.emf"/><Relationship Id="rId9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254250"/>
            <a:ext cx="7766936" cy="1294936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Matrix Methods for Linear Systems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廖顶超、周小龙、何秋香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20190401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9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195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9.2 Review 1: Linear Algebraic Equations</a:t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95795"/>
            <a:ext cx="9061027" cy="44203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Gauss–Jordan elimination </a:t>
            </a: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2163457"/>
            <a:ext cx="487748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195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9.2 Review 1: Linear Algebraic Equations</a:t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\                                     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                   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95795"/>
            <a:ext cx="9061027" cy="44203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Gauss–Jordan elimination </a:t>
            </a: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         </a:t>
            </a: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    </a:t>
            </a: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2163457"/>
            <a:ext cx="4877481" cy="1467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4006734"/>
            <a:ext cx="2715004" cy="1152686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4" idx="0"/>
          </p:cNvCxnSpPr>
          <p:nvPr/>
        </p:nvCxnSpPr>
        <p:spPr>
          <a:xfrm flipH="1">
            <a:off x="2117961" y="3630512"/>
            <a:ext cx="1074126" cy="37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195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9.2 Review 1: Linear Algebraic Equations</a:t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95795"/>
            <a:ext cx="9061027" cy="44203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Gauss–Jordan elimination </a:t>
            </a: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2163457"/>
            <a:ext cx="4877481" cy="1467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4006734"/>
            <a:ext cx="2715004" cy="1152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61" y="3905985"/>
            <a:ext cx="1886213" cy="1209844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117961" y="3630512"/>
            <a:ext cx="1074126" cy="37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75463" y="4563688"/>
            <a:ext cx="664275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195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9.2 Review 1: Linear Algebraic Equations</a:t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95795"/>
            <a:ext cx="9061027" cy="44203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Gauss–Jordan elimination </a:t>
            </a: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 smtClean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i="1" dirty="0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2163457"/>
            <a:ext cx="4877481" cy="1467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9" y="4006734"/>
            <a:ext cx="2715004" cy="1152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61" y="3905985"/>
            <a:ext cx="1886213" cy="12098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56" y="4277512"/>
            <a:ext cx="3600953" cy="46679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2117961" y="3630512"/>
            <a:ext cx="1074126" cy="37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75463" y="4563688"/>
            <a:ext cx="664275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811597" y="4506751"/>
            <a:ext cx="664275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1167"/>
            <a:ext cx="8596668" cy="3880773"/>
          </a:xfrm>
        </p:spPr>
        <p:txBody>
          <a:bodyPr/>
          <a:lstStyle/>
          <a:p>
            <a:r>
              <a:rPr lang="en-US" altLang="zh-CN" b="1" dirty="0"/>
              <a:t>N</a:t>
            </a:r>
            <a:r>
              <a:rPr lang="en-US" altLang="zh-CN" b="1" dirty="0" smtClean="0"/>
              <a:t>ormal form 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442548"/>
            <a:ext cx="8596668" cy="709246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9.4  </a:t>
            </a:r>
            <a:r>
              <a:rPr lang="en-US" altLang="zh-CN" dirty="0"/>
              <a:t>LINEAR SYSTEMS IN NORMAL FORM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5" y="2055627"/>
            <a:ext cx="3712411" cy="496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89" y="2718669"/>
            <a:ext cx="2408129" cy="3657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889" y="3108242"/>
            <a:ext cx="2354784" cy="3810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b="13101"/>
          <a:stretch/>
        </p:blipFill>
        <p:spPr>
          <a:xfrm>
            <a:off x="1972889" y="3533277"/>
            <a:ext cx="1348857" cy="2913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/>
          <a:srcRect r="5377" b="22650"/>
          <a:stretch/>
        </p:blipFill>
        <p:spPr>
          <a:xfrm>
            <a:off x="5040716" y="2105275"/>
            <a:ext cx="4542899" cy="3477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8566" y="4289452"/>
            <a:ext cx="5753599" cy="172989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rot="10800000">
            <a:off x="4514478" y="2279164"/>
            <a:ext cx="613756" cy="98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475852" y="3925209"/>
            <a:ext cx="171465" cy="290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744" y="2741938"/>
            <a:ext cx="1089754" cy="2819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7882" y="3070945"/>
            <a:ext cx="1135478" cy="3429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0744" y="3660804"/>
            <a:ext cx="1386960" cy="32006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7324" y="3441553"/>
            <a:ext cx="350550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1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364281"/>
            <a:ext cx="8596668" cy="832338"/>
          </a:xfrm>
        </p:spPr>
        <p:txBody>
          <a:bodyPr/>
          <a:lstStyle/>
          <a:p>
            <a:r>
              <a:rPr lang="en-US" altLang="zh-CN" dirty="0">
                <a:solidFill>
                  <a:srgbClr val="629DD1">
                    <a:lumMod val="75000"/>
                  </a:srgbClr>
                </a:solidFill>
              </a:rPr>
              <a:t>9.4  </a:t>
            </a:r>
            <a:r>
              <a:rPr lang="en-US" altLang="zh-CN" sz="3200" dirty="0">
                <a:solidFill>
                  <a:srgbClr val="4A66AC"/>
                </a:solidFill>
              </a:rPr>
              <a:t>LINEAR SYSTEMS IN NORMAL FORM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68019"/>
            <a:ext cx="8359864" cy="26062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75" y="3452058"/>
            <a:ext cx="8344623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510" y="797174"/>
            <a:ext cx="8291278" cy="283405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4120" y="222740"/>
            <a:ext cx="8596668" cy="709246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9.4  </a:t>
            </a:r>
            <a:r>
              <a:rPr lang="en-US" altLang="zh-CN" dirty="0"/>
              <a:t>LINEAR SYSTEMS IN NORMAL FORM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3631224"/>
            <a:ext cx="8238392" cy="29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7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35" y="1690688"/>
            <a:ext cx="4233198" cy="478907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455380" y="4994031"/>
            <a:ext cx="342900" cy="281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1"/>
            <a:endCxn id="8" idx="4"/>
          </p:cNvCxnSpPr>
          <p:nvPr/>
        </p:nvCxnSpPr>
        <p:spPr>
          <a:xfrm flipH="1" flipV="1">
            <a:off x="2803568" y="3974124"/>
            <a:ext cx="702029" cy="106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620402" y="3692770"/>
            <a:ext cx="366331" cy="2813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81557" y="3376247"/>
            <a:ext cx="334108" cy="2549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2"/>
            <a:endCxn id="10" idx="5"/>
          </p:cNvCxnSpPr>
          <p:nvPr/>
        </p:nvCxnSpPr>
        <p:spPr>
          <a:xfrm flipH="1" flipV="1">
            <a:off x="2166736" y="3593883"/>
            <a:ext cx="453666" cy="239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626580" y="2631660"/>
            <a:ext cx="254977" cy="1920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0" idx="0"/>
            <a:endCxn id="16" idx="5"/>
          </p:cNvCxnSpPr>
          <p:nvPr/>
        </p:nvCxnSpPr>
        <p:spPr>
          <a:xfrm flipH="1" flipV="1">
            <a:off x="1844216" y="2795598"/>
            <a:ext cx="204395" cy="58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333862" y="2281353"/>
            <a:ext cx="48709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How </a:t>
            </a:r>
            <a:r>
              <a:rPr lang="en-US" altLang="zh-CN" sz="2800" dirty="0"/>
              <a:t>does the robot locate a can of beer and complete the grabbing action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/>
          </a:p>
          <a:p>
            <a:r>
              <a:rPr lang="en-US" altLang="zh-CN" sz="2800" dirty="0"/>
              <a:t>How to represent the position and posture of a rigid body in </a:t>
            </a:r>
            <a:r>
              <a:rPr lang="en-US" altLang="zh-CN" sz="2800" dirty="0" smtClean="0"/>
              <a:t>robotics?</a:t>
            </a:r>
          </a:p>
          <a:p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598204" y="319454"/>
            <a:ext cx="8596668" cy="77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The use of a matrix  in robotics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1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93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Position, Orientation and Frames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22" y="1690688"/>
            <a:ext cx="4233198" cy="478907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472967" y="4994031"/>
            <a:ext cx="342900" cy="281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1"/>
            <a:endCxn id="8" idx="4"/>
          </p:cNvCxnSpPr>
          <p:nvPr/>
        </p:nvCxnSpPr>
        <p:spPr>
          <a:xfrm flipH="1" flipV="1">
            <a:off x="2821155" y="3974124"/>
            <a:ext cx="702029" cy="106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637989" y="3692770"/>
            <a:ext cx="366331" cy="2813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99144" y="3376247"/>
            <a:ext cx="334108" cy="25497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8" idx="2"/>
            <a:endCxn id="10" idx="5"/>
          </p:cNvCxnSpPr>
          <p:nvPr/>
        </p:nvCxnSpPr>
        <p:spPr>
          <a:xfrm flipH="1" flipV="1">
            <a:off x="2184323" y="3593883"/>
            <a:ext cx="453666" cy="239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644167" y="2631660"/>
            <a:ext cx="254977" cy="1920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0" idx="0"/>
            <a:endCxn id="16" idx="5"/>
          </p:cNvCxnSpPr>
          <p:nvPr/>
        </p:nvCxnSpPr>
        <p:spPr>
          <a:xfrm flipH="1" flipV="1">
            <a:off x="1861803" y="2795598"/>
            <a:ext cx="204395" cy="58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31308" y="1543298"/>
            <a:ext cx="609251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1.A set of position parameters that describes the full configuaration of the system. 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Too many parameters 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Show no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relationship between the links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</a:p>
          <a:p>
            <a:r>
              <a:rPr lang="en-US" altLang="zh-CN" sz="2400" b="1" dirty="0" smtClean="0"/>
              <a:t>2</a:t>
            </a:r>
            <a:r>
              <a:rPr lang="en-US" altLang="zh-CN" sz="2400" b="1" dirty="0"/>
              <a:t>. </a:t>
            </a:r>
            <a:r>
              <a:rPr lang="en-US" altLang="zh-CN" sz="2400" b="1" dirty="0" smtClean="0"/>
              <a:t>A </a:t>
            </a:r>
            <a:r>
              <a:rPr lang="en-US" altLang="zh-CN" sz="2400" b="1" dirty="0"/>
              <a:t>location </a:t>
            </a:r>
            <a:r>
              <a:rPr lang="en-US" altLang="zh-CN" sz="2400" b="1" dirty="0" smtClean="0"/>
              <a:t>description and </a:t>
            </a:r>
            <a:r>
              <a:rPr lang="en-US" altLang="zh-CN" sz="2400" b="1" dirty="0"/>
              <a:t>a </a:t>
            </a:r>
            <a:r>
              <a:rPr lang="en-US" altLang="zh-CN" sz="2400" b="1" dirty="0" smtClean="0"/>
              <a:t>orientation description to </a:t>
            </a:r>
            <a:r>
              <a:rPr lang="en-US" altLang="zh-CN" sz="2400" b="1" dirty="0"/>
              <a:t>difine a link, </a:t>
            </a:r>
            <a:r>
              <a:rPr lang="en-US" altLang="zh-CN" sz="2400" b="1" dirty="0" smtClean="0"/>
              <a:t>from </a:t>
            </a:r>
            <a:r>
              <a:rPr lang="en-US" altLang="zh-CN" sz="2400" b="1" dirty="0"/>
              <a:t>reference </a:t>
            </a:r>
            <a:r>
              <a:rPr lang="en-US" altLang="zh-CN" sz="2400" b="1" dirty="0" smtClean="0"/>
              <a:t>coordinate </a:t>
            </a:r>
            <a:r>
              <a:rPr lang="en-US" altLang="zh-CN" sz="2400" b="1" dirty="0"/>
              <a:t>to end </a:t>
            </a:r>
            <a:r>
              <a:rPr lang="en-US" altLang="zh-CN" sz="2400" b="1" dirty="0" smtClean="0"/>
              <a:t>effectors.</a:t>
            </a:r>
            <a:endParaRPr lang="en-US" altLang="zh-CN" sz="2000" dirty="0">
              <a:solidFill>
                <a:srgbClr val="5B9BD5">
                  <a:lumMod val="50000"/>
                </a:srgb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5B9BD5">
                    <a:lumMod val="50000"/>
                  </a:srgbClr>
                </a:solidFill>
              </a:rPr>
              <a:t>Reduce </a:t>
            </a:r>
            <a:r>
              <a:rPr lang="en-US" altLang="zh-CN" sz="2000" dirty="0">
                <a:solidFill>
                  <a:srgbClr val="5B9BD5">
                    <a:lumMod val="50000"/>
                  </a:srgbClr>
                </a:solidFill>
              </a:rPr>
              <a:t>the number of parameters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B9BD5">
                    <a:lumMod val="50000"/>
                  </a:srgbClr>
                </a:solidFill>
              </a:rPr>
              <a:t>M</a:t>
            </a:r>
            <a:r>
              <a:rPr lang="en-US" altLang="zh-CN" sz="2000" dirty="0" smtClean="0">
                <a:solidFill>
                  <a:srgbClr val="5B9BD5">
                    <a:lumMod val="50000"/>
                  </a:srgbClr>
                </a:solidFill>
              </a:rPr>
              <a:t>ake </a:t>
            </a:r>
            <a:r>
              <a:rPr lang="en-US" altLang="zh-CN" sz="2000" dirty="0">
                <a:solidFill>
                  <a:srgbClr val="5B9BD5">
                    <a:lumMod val="50000"/>
                  </a:srgbClr>
                </a:solidFill>
              </a:rPr>
              <a:t>the system more closely connected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79839" y="4903875"/>
            <a:ext cx="96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joint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086259" y="4202059"/>
            <a:ext cx="7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link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59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02283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Position, Orientation and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Frames in robotics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59070" y="182561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1.Position                                      </a:t>
            </a:r>
            <a:r>
              <a:rPr lang="en-US" altLang="zh-CN" dirty="0" smtClean="0"/>
              <a:t>                                  2</a:t>
            </a:r>
            <a:r>
              <a:rPr lang="en-US" altLang="zh-CN" dirty="0" smtClean="0"/>
              <a:t>. Orientation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67018"/>
              </p:ext>
            </p:extLst>
          </p:nvPr>
        </p:nvGraphicFramePr>
        <p:xfrm>
          <a:off x="548790" y="3881234"/>
          <a:ext cx="2871698" cy="260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1332720" imgH="1202040" progId="Visio.Drawing.11">
                  <p:embed/>
                </p:oleObj>
              </mc:Choice>
              <mc:Fallback>
                <p:oleObj r:id="rId3" imgW="1332720" imgH="1202040" progId="Visio.Drawing.11">
                  <p:embed/>
                  <p:pic>
                    <p:nvPicPr>
                      <p:cNvPr id="1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0" y="3881234"/>
                        <a:ext cx="2871698" cy="260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9070" y="2433479"/>
            <a:ext cx="4876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vector</a:t>
            </a:r>
            <a:r>
              <a:rPr lang="en-US" altLang="zh-CN" b="1" baseline="30000" dirty="0">
                <a:solidFill>
                  <a:srgbClr val="0033CC"/>
                </a:solidFill>
              </a:rPr>
              <a:t> </a:t>
            </a:r>
            <a:r>
              <a:rPr lang="en-US" altLang="zh-CN" b="1" baseline="30000" dirty="0"/>
              <a:t>A</a:t>
            </a:r>
            <a:r>
              <a:rPr lang="en-US" altLang="zh-CN" b="1" i="1" dirty="0"/>
              <a:t>p</a:t>
            </a:r>
            <a:r>
              <a:rPr lang="en-US" altLang="zh-CN" dirty="0" smtClean="0"/>
              <a:t> represents </a:t>
            </a:r>
            <a:r>
              <a:rPr lang="en-US" altLang="zh-CN" dirty="0"/>
              <a:t>the position vector of the arrow pointing to the point, where the upper right corner "A" indicates that the point is described by the </a:t>
            </a:r>
            <a:r>
              <a:rPr lang="en-US" altLang="zh-CN" dirty="0" smtClean="0"/>
              <a:t>frame {A} .</a:t>
            </a:r>
            <a:endParaRPr lang="zh-CN" altLang="en-US" dirty="0"/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59971"/>
              </p:ext>
            </p:extLst>
          </p:nvPr>
        </p:nvGraphicFramePr>
        <p:xfrm>
          <a:off x="3338324" y="4591929"/>
          <a:ext cx="1049949" cy="115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5" imgW="686415" imgH="711826" progId="Equation.DSMT4">
                  <p:embed/>
                </p:oleObj>
              </mc:Choice>
              <mc:Fallback>
                <p:oleObj r:id="rId5" imgW="686415" imgH="711826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324" y="4591929"/>
                        <a:ext cx="1049949" cy="115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7176" y="3702693"/>
            <a:ext cx="2425578" cy="282380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975105" y="2412518"/>
            <a:ext cx="5509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frame </a:t>
            </a:r>
            <a:r>
              <a:rPr lang="en-US" altLang="zh-CN" dirty="0"/>
              <a:t>{B} is attached to the end effector, and the </a:t>
            </a:r>
            <a:r>
              <a:rPr lang="en-US" altLang="zh-CN" dirty="0" smtClean="0"/>
              <a:t>orientatin </a:t>
            </a:r>
            <a:r>
              <a:rPr lang="en-US" altLang="zh-CN" dirty="0"/>
              <a:t>of the tool can be described by the direction of the </a:t>
            </a:r>
            <a:r>
              <a:rPr lang="en-US" altLang="zh-CN" dirty="0" smtClean="0"/>
              <a:t>frame {B</a:t>
            </a:r>
            <a:r>
              <a:rPr lang="en-US" altLang="zh-CN" dirty="0"/>
              <a:t>}. The direction of the </a:t>
            </a:r>
            <a:r>
              <a:rPr lang="en-US" altLang="zh-CN" dirty="0" smtClean="0"/>
              <a:t>frame {B</a:t>
            </a:r>
            <a:r>
              <a:rPr lang="en-US" altLang="zh-CN" dirty="0"/>
              <a:t>} can be represented by a unit vector along three axes.</a:t>
            </a:r>
            <a:endParaRPr lang="zh-CN" altLang="en-US" dirty="0"/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737371"/>
              </p:ext>
            </p:extLst>
          </p:nvPr>
        </p:nvGraphicFramePr>
        <p:xfrm>
          <a:off x="7614011" y="4068631"/>
          <a:ext cx="3644035" cy="96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8" imgW="2692717" imgH="711517" progId="Equation.DSMT4">
                  <p:embed/>
                </p:oleObj>
              </mc:Choice>
              <mc:Fallback>
                <p:oleObj r:id="rId8" imgW="2692717" imgH="711517" progId="Equation.DSMT4">
                  <p:embed/>
                  <p:pic>
                    <p:nvPicPr>
                      <p:cNvPr id="2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4011" y="4068631"/>
                        <a:ext cx="3644035" cy="963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8022614" y="5528637"/>
                <a:ext cx="344582" cy="282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614" y="5528637"/>
                <a:ext cx="344582" cy="282385"/>
              </a:xfrm>
              <a:prstGeom prst="rect">
                <a:avLst/>
              </a:prstGeom>
              <a:blipFill>
                <a:blip r:embed="rId10"/>
                <a:stretch>
                  <a:fillRect l="-3509" r="-12281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7830724" y="5463186"/>
            <a:ext cx="4161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is  actually the </a:t>
            </a:r>
            <a:r>
              <a:rPr lang="en-US" altLang="zh-CN" b="1" dirty="0"/>
              <a:t>rotation matrix </a:t>
            </a:r>
            <a:endParaRPr lang="en-US" altLang="zh-CN" b="1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/>
              <a:t>frame { A </a:t>
            </a:r>
            <a:r>
              <a:rPr lang="en-US" altLang="zh-CN" dirty="0" smtClean="0"/>
              <a:t>} to { B } </a:t>
            </a:r>
            <a:endParaRPr lang="zh-CN" alt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598204" y="319454"/>
            <a:ext cx="8596668" cy="77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The use of a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54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本章主要</a:t>
            </a:r>
            <a:r>
              <a:rPr lang="zh-CN" altLang="en-US" dirty="0" smtClean="0"/>
              <a:t>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3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408" y="11300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Rotation matrics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59070" y="18959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Orientation </a:t>
            </a:r>
            <a:r>
              <a:rPr lang="en-US" altLang="zh-CN" dirty="0"/>
              <a:t>can be described by the rotation matrix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69" y="2336593"/>
            <a:ext cx="2892670" cy="33675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02" y="2303240"/>
            <a:ext cx="4611297" cy="308023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182451" y="3791303"/>
            <a:ext cx="469289" cy="448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66243" y="3117509"/>
            <a:ext cx="204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altLang="zh-CN" baseline="-25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={X</a:t>
            </a:r>
            <a:r>
              <a:rPr lang="en-US" altLang="zh-CN" baseline="-25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baseline="-25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en-US" altLang="zh-CN" baseline="-25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r>
              <a:rPr lang="en-US" altLang="zh-CN" baseline="30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8142" y="2678604"/>
            <a:ext cx="1767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Original matix: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28156" y="3543220"/>
            <a:ext cx="417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zh-CN" baseline="-25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={1,0,0}</a:t>
            </a:r>
            <a:r>
              <a:rPr lang="en-US" altLang="zh-CN" baseline="30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en-US" altLang="zh-CN" baseline="-25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={0,1,0}</a:t>
            </a:r>
            <a:r>
              <a:rPr lang="en-US" altLang="zh-CN" baseline="30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en-US" altLang="zh-CN" baseline="-25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={0,0,1}</a:t>
            </a:r>
            <a:r>
              <a:rPr lang="en-US" altLang="zh-CN" baseline="30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38487" y="4068083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Rotation </a:t>
            </a:r>
            <a:r>
              <a:rPr lang="en-US" altLang="zh-CN" dirty="0" smtClean="0"/>
              <a:t>formula: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98340" y="4499542"/>
            <a:ext cx="1177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altLang="zh-CN" baseline="-25000" dirty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dirty="0" smtClean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</a:t>
            </a:r>
            <a:r>
              <a:rPr lang="en-US" altLang="zh-CN" baseline="-25000" dirty="0" smtClean="0">
                <a:solidFill>
                  <a:srgbClr val="362E2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8099437" y="4535110"/>
                <a:ext cx="344582" cy="282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437" y="4535110"/>
                <a:ext cx="344582" cy="282385"/>
              </a:xfrm>
              <a:prstGeom prst="rect">
                <a:avLst/>
              </a:prstGeom>
              <a:blipFill>
                <a:blip r:embed="rId4"/>
                <a:stretch>
                  <a:fillRect l="-5357" r="-12500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994" y="5639933"/>
            <a:ext cx="6629400" cy="1285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7235790" y="6106110"/>
                <a:ext cx="358771" cy="2823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90" y="6106110"/>
                <a:ext cx="358771" cy="282385"/>
              </a:xfrm>
              <a:prstGeom prst="rect">
                <a:avLst/>
              </a:prstGeom>
              <a:blipFill>
                <a:blip r:embed="rId6"/>
                <a:stretch>
                  <a:fillRect l="-3390" r="-8475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标题 1"/>
          <p:cNvSpPr txBox="1">
            <a:spLocks/>
          </p:cNvSpPr>
          <p:nvPr/>
        </p:nvSpPr>
        <p:spPr>
          <a:xfrm>
            <a:off x="598204" y="319454"/>
            <a:ext cx="8596668" cy="770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The use of a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1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408" y="6464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Mapping &amp;  TF between Frames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59070" y="14123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Orientation </a:t>
            </a:r>
            <a:r>
              <a:rPr lang="en-US" altLang="zh-CN" dirty="0"/>
              <a:t>can be described by the rotation </a:t>
            </a:r>
            <a:r>
              <a:rPr lang="en-US" altLang="zh-CN" dirty="0" smtClean="0"/>
              <a:t>matrix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6" y="2678162"/>
            <a:ext cx="3862754" cy="309617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29408" y="2136819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ot product of </a:t>
            </a:r>
            <a:r>
              <a:rPr lang="en-US" altLang="zh-CN" dirty="0"/>
              <a:t>vectors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06037" y="1878892"/>
            <a:ext cx="64457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dirty="0" smtClean="0"/>
              <a:t>e </a:t>
            </a:r>
            <a:r>
              <a:rPr lang="en-US" altLang="zh-CN" dirty="0"/>
              <a:t>can obtain the modulus of </a:t>
            </a:r>
            <a:r>
              <a:rPr lang="el-GR" altLang="zh-CN" b="1" i="1" dirty="0"/>
              <a:t>α·β</a:t>
            </a:r>
            <a:r>
              <a:rPr lang="el-GR" altLang="zh-CN" dirty="0"/>
              <a:t> </a:t>
            </a:r>
            <a:r>
              <a:rPr lang="en-US" altLang="zh-CN" dirty="0"/>
              <a:t>equivalent to the modulus of </a:t>
            </a:r>
            <a:r>
              <a:rPr lang="el-GR" altLang="zh-CN" b="1" i="1" dirty="0"/>
              <a:t>β</a:t>
            </a:r>
            <a:r>
              <a:rPr lang="el-GR" altLang="zh-CN" dirty="0"/>
              <a:t> </a:t>
            </a:r>
            <a:r>
              <a:rPr lang="en-US" altLang="zh-CN" dirty="0"/>
              <a:t>multiplied by </a:t>
            </a:r>
            <a:r>
              <a:rPr lang="el-GR" altLang="zh-CN" b="1" i="1" dirty="0"/>
              <a:t>α</a:t>
            </a:r>
            <a:r>
              <a:rPr lang="el-GR" altLang="zh-CN" dirty="0"/>
              <a:t> </a:t>
            </a:r>
            <a:r>
              <a:rPr lang="en-US" altLang="zh-CN" dirty="0"/>
              <a:t>on </a:t>
            </a:r>
            <a:r>
              <a:rPr lang="el-GR" altLang="zh-CN" b="1" i="1" dirty="0"/>
              <a:t>β</a:t>
            </a:r>
            <a:r>
              <a:rPr lang="el-GR" altLang="zh-CN" dirty="0"/>
              <a:t>, </a:t>
            </a:r>
            <a:r>
              <a:rPr lang="en-US" altLang="zh-CN" dirty="0"/>
              <a:t>so when </a:t>
            </a:r>
            <a:r>
              <a:rPr lang="en-US" altLang="zh-CN" b="1" i="1" dirty="0"/>
              <a:t>|</a:t>
            </a:r>
            <a:r>
              <a:rPr lang="el-GR" altLang="zh-CN" b="1" i="1" dirty="0"/>
              <a:t>β|=</a:t>
            </a:r>
            <a:r>
              <a:rPr lang="el-GR" altLang="zh-CN" dirty="0"/>
              <a:t>1, </a:t>
            </a:r>
            <a:r>
              <a:rPr lang="el-GR" altLang="zh-CN" b="1" i="1" dirty="0"/>
              <a:t>α•β</a:t>
            </a:r>
            <a:r>
              <a:rPr lang="el-GR" altLang="zh-CN" dirty="0"/>
              <a:t> </a:t>
            </a:r>
            <a:r>
              <a:rPr lang="en-US" altLang="zh-CN" dirty="0"/>
              <a:t>refers to the mode of </a:t>
            </a:r>
            <a:r>
              <a:rPr lang="el-GR" altLang="zh-CN" b="1" i="1" dirty="0"/>
              <a:t>α</a:t>
            </a:r>
            <a:r>
              <a:rPr lang="el-GR" altLang="zh-CN" dirty="0"/>
              <a:t> </a:t>
            </a:r>
            <a:r>
              <a:rPr lang="en-US" altLang="zh-CN" dirty="0"/>
              <a:t>projected on </a:t>
            </a:r>
            <a:r>
              <a:rPr lang="el-GR" altLang="zh-CN" b="1" i="1" dirty="0"/>
              <a:t>β</a:t>
            </a:r>
            <a:r>
              <a:rPr lang="el-GR" altLang="zh-CN" dirty="0"/>
              <a:t>. 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57" y="2832182"/>
            <a:ext cx="4460629" cy="12412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439" y="4011213"/>
            <a:ext cx="2587213" cy="114987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79831" y="2981017"/>
            <a:ext cx="2206306" cy="2877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652" y="4103361"/>
            <a:ext cx="2849363" cy="107454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05483" y="5804299"/>
            <a:ext cx="6918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The inverse of the rotation matrix is equal to its transpose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408" y="6464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Mapping &amp;  TF between Frames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408" y="1403594"/>
            <a:ext cx="93081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 robotics, position and </a:t>
            </a:r>
            <a:r>
              <a:rPr lang="en-US" altLang="zh-CN" sz="2400" dirty="0" smtClean="0"/>
              <a:t>orientation often appear in pairs, such as the frame {B} in the frame {A</a:t>
            </a:r>
            <a:r>
              <a:rPr lang="en-US" altLang="zh-CN" sz="2400" dirty="0"/>
              <a:t>} is as follows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7" y="2242730"/>
            <a:ext cx="1916724" cy="4173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894" b="11046"/>
          <a:stretch/>
        </p:blipFill>
        <p:spPr>
          <a:xfrm>
            <a:off x="697522" y="2798715"/>
            <a:ext cx="3637085" cy="23021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3636" y="5205537"/>
            <a:ext cx="5301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position of </a:t>
            </a:r>
            <a:r>
              <a:rPr lang="en-US" altLang="zh-CN" b="1" i="1" dirty="0"/>
              <a:t>P</a:t>
            </a:r>
            <a:r>
              <a:rPr lang="en-US" altLang="zh-CN" dirty="0"/>
              <a:t> relative to {A} can be expressed as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984" y="5684272"/>
            <a:ext cx="1606794" cy="4864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r="3550" b="12866"/>
          <a:stretch/>
        </p:blipFill>
        <p:spPr>
          <a:xfrm>
            <a:off x="5040750" y="2200265"/>
            <a:ext cx="2607652" cy="27579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79528" y="2252158"/>
            <a:ext cx="4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/>
              <a:t>p</a:t>
            </a:r>
            <a:endParaRPr lang="zh-CN" altLang="en-US" b="1" i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l="-1" t="11648" r="2533"/>
          <a:stretch/>
        </p:blipFill>
        <p:spPr>
          <a:xfrm>
            <a:off x="7939281" y="2508729"/>
            <a:ext cx="1691784" cy="12633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8243" y="3878843"/>
            <a:ext cx="1716485" cy="141511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322" y="5715853"/>
            <a:ext cx="1182614" cy="53460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049981" y="5254295"/>
            <a:ext cx="377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Simplify the above </a:t>
            </a:r>
            <a:r>
              <a:rPr lang="en-US" altLang="zh-CN" dirty="0" smtClean="0"/>
              <a:t>formulas, we get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6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408" y="6464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Mapping &amp;  TF between Frames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dirty="0"/>
          </a:p>
        </p:txBody>
      </p:sp>
      <p:pic>
        <p:nvPicPr>
          <p:cNvPr id="3074" name="Picture 2" descr="https://img-blog.csdn.net/201802071331119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868" y="2336028"/>
            <a:ext cx="3282217" cy="15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1137326" y="1452881"/>
            <a:ext cx="74527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a more general case, both rotation and translation exist simultaneously.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16284" y="4287924"/>
            <a:ext cx="6066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 order to more concisely express the above formula, we have</a:t>
            </a:r>
            <a:endParaRPr lang="zh-CN" altLang="en-US" dirty="0"/>
          </a:p>
        </p:txBody>
      </p:sp>
      <p:pic>
        <p:nvPicPr>
          <p:cNvPr id="3076" name="Picture 4" descr="https://img-blog.csdn.net/201802071333196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08" y="4705642"/>
            <a:ext cx="3288324" cy="87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170" y="5462781"/>
            <a:ext cx="2652535" cy="115873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948206" y="5842095"/>
            <a:ext cx="4310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Homogeneous transformation matrix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30521" y="1733379"/>
            <a:ext cx="81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P</a:t>
            </a:r>
            <a:endParaRPr lang="zh-CN" altLang="en-US" i="1" dirty="0"/>
          </a:p>
        </p:txBody>
      </p:sp>
      <p:pic>
        <p:nvPicPr>
          <p:cNvPr id="23" name="内容占位符 2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064655" y="1781765"/>
            <a:ext cx="3799050" cy="24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81245" y="3081634"/>
            <a:ext cx="374062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THANKS</a:t>
            </a:r>
            <a:endParaRPr lang="zh-CN" alt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588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644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Content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20735"/>
            <a:ext cx="8596668" cy="432062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9.1 Introduction</a:t>
            </a:r>
          </a:p>
          <a:p>
            <a:r>
              <a:rPr lang="en-US" altLang="zh-CN" sz="2800" dirty="0" smtClean="0"/>
              <a:t>9.2 Review 1: Linear Algebraic Equations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线性代数方程</a:t>
            </a:r>
            <a:r>
              <a:rPr lang="en-US" altLang="zh-CN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smtClean="0"/>
              <a:t>9.3</a:t>
            </a:r>
          </a:p>
          <a:p>
            <a:r>
              <a:rPr lang="en-US" altLang="zh-CN" sz="2800" dirty="0" smtClean="0"/>
              <a:t>9.4</a:t>
            </a:r>
          </a:p>
          <a:p>
            <a:r>
              <a:rPr lang="en-US" altLang="zh-CN" sz="2800" dirty="0" smtClean="0"/>
              <a:t>Apply??</a:t>
            </a:r>
          </a:p>
        </p:txBody>
      </p:sp>
    </p:spTree>
    <p:extLst>
      <p:ext uri="{BB962C8B-B14F-4D97-AF65-F5344CB8AC3E}">
        <p14:creationId xmlns:p14="http://schemas.microsoft.com/office/powerpoint/2010/main" val="27041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Matrix Usage??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2246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19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9.1 Introduction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95795"/>
            <a:ext cx="9061027" cy="44203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general, the customary way to write an nth-order linear homogeneous differential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equation</a:t>
            </a:r>
          </a:p>
          <a:p>
            <a:pPr marL="0" indent="0"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as an equivalent system in normal form is to deﬁne the ﬁrst derivatives of y (including y, the zeroth derivative, itself) to be new unknowns:</a:t>
            </a: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67" y="2586700"/>
            <a:ext cx="5287113" cy="390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43" y="4296371"/>
            <a:ext cx="176237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19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9.1 Introduction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95795"/>
            <a:ext cx="9061027" cy="44203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Then the system consists of the identiﬁcation of as the derivative of together with the original differential equation expressed in these variables and divided by :</a:t>
            </a: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6" y="2959171"/>
            <a:ext cx="4725059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19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9.1 Introduction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95795"/>
            <a:ext cx="9061027" cy="4420381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695795"/>
            <a:ext cx="8973744" cy="21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19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9.1 Introduction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95795"/>
            <a:ext cx="9061027" cy="4420381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695796"/>
            <a:ext cx="5277417" cy="29343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83" y="1695794"/>
            <a:ext cx="3080479" cy="15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6195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9.2 Review 1: Linear Algebraic </a:t>
            </a:r>
            <a:r>
              <a:rPr lang="en-US" altLang="zh-CN" sz="4000" dirty="0" smtClean="0">
                <a:solidFill>
                  <a:schemeClr val="accent2">
                    <a:lumMod val="75000"/>
                  </a:schemeClr>
                </a:solidFill>
              </a:rPr>
              <a:t>Equations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zh-CN" altLang="en-US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how to solve this ??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95795"/>
            <a:ext cx="9061027" cy="4420381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695795"/>
            <a:ext cx="407726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华文楷体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6057</TotalTime>
  <Words>608</Words>
  <Application>Microsoft Office PowerPoint</Application>
  <PresentationFormat>宽屏</PresentationFormat>
  <Paragraphs>118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华文楷体</vt:lpstr>
      <vt:lpstr>楷体</vt:lpstr>
      <vt:lpstr>宋体</vt:lpstr>
      <vt:lpstr>Microsoft YaHei</vt:lpstr>
      <vt:lpstr>Arial</vt:lpstr>
      <vt:lpstr>Cambria Math</vt:lpstr>
      <vt:lpstr>Times New Roman</vt:lpstr>
      <vt:lpstr>Wingdings 3</vt:lpstr>
      <vt:lpstr>平面</vt:lpstr>
      <vt:lpstr>Visio.Drawing.11</vt:lpstr>
      <vt:lpstr>Equation.DSMT4</vt:lpstr>
      <vt:lpstr>Matrix Methods for Linear Systems</vt:lpstr>
      <vt:lpstr>PowerPoint 演示文稿</vt:lpstr>
      <vt:lpstr>Content</vt:lpstr>
      <vt:lpstr>Matrix Usage??</vt:lpstr>
      <vt:lpstr>9.1 Introduction   </vt:lpstr>
      <vt:lpstr>9.1 Introduction   </vt:lpstr>
      <vt:lpstr>9.1 Introduction   </vt:lpstr>
      <vt:lpstr>9.1 Introduction   </vt:lpstr>
      <vt:lpstr>9.2 Review 1: Linear Algebraic Equations       how to solve this ??</vt:lpstr>
      <vt:lpstr>9.2 Review 1: Linear Algebraic Equations   </vt:lpstr>
      <vt:lpstr>9.2 Review 1: Linear Algebraic Equations    \                                                                                               </vt:lpstr>
      <vt:lpstr>9.2 Review 1: Linear Algebraic Equations   </vt:lpstr>
      <vt:lpstr>9.2 Review 1: Linear Algebraic Equations   </vt:lpstr>
      <vt:lpstr>9.4  LINEAR SYSTEMS IN NORMAL FORM  </vt:lpstr>
      <vt:lpstr>9.4  LINEAR SYSTEMS IN NORMAL FORM</vt:lpstr>
      <vt:lpstr>9.4  LINEAR SYSTEMS IN NORMAL FORM  </vt:lpstr>
      <vt:lpstr>PowerPoint 演示文稿</vt:lpstr>
      <vt:lpstr>Position, Orientation and Frames </vt:lpstr>
      <vt:lpstr>Position, Orientation and Frames in robotics </vt:lpstr>
      <vt:lpstr>Rotation matrics  </vt:lpstr>
      <vt:lpstr>Mapping &amp;  TF between Frames  </vt:lpstr>
      <vt:lpstr>Mapping &amp;  TF between Frames  </vt:lpstr>
      <vt:lpstr>Mapping &amp;  TF between Frames 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Jing</dc:creator>
  <cp:lastModifiedBy>myosam</cp:lastModifiedBy>
  <cp:revision>474</cp:revision>
  <dcterms:created xsi:type="dcterms:W3CDTF">2019-03-15T07:56:12Z</dcterms:created>
  <dcterms:modified xsi:type="dcterms:W3CDTF">2019-04-01T02:52:54Z</dcterms:modified>
</cp:coreProperties>
</file>