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45A6B-AFAC-40B3-93BC-071B1F1F915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E9F-D856-4F5C-85E2-EA6B6D67A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07E9F-D856-4F5C-85E2-EA6B6D67AC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3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390-33A6-4AD1-8EA4-B10B7EDC2A8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9A75-5C1E-4794-AC4A-FE97A2815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 Black" panose="020B0A04020102020204" pitchFamily="34" charset="0"/>
              </a:rPr>
              <a:t>Communication architecture of ROS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RISE       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Dingchao</a:t>
            </a:r>
            <a:r>
              <a:rPr lang="en-US" altLang="zh-CN" b="1" dirty="0" smtClean="0">
                <a:solidFill>
                  <a:schemeClr val="accent5"/>
                </a:solidFill>
              </a:rPr>
              <a:t> Liao</a:t>
            </a: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2018.10.31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How do nodes communicate?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21" r="-1395"/>
          <a:stretch/>
        </p:blipFill>
        <p:spPr>
          <a:xfrm>
            <a:off x="1525830" y="2189279"/>
            <a:ext cx="5112361" cy="1812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86100" y="2180481"/>
            <a:ext cx="923192" cy="316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493695"/>
            <a:ext cx="282801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800" b="1" dirty="0" smtClean="0">
                <a:solidFill>
                  <a:prstClr val="black"/>
                </a:solidFill>
              </a:rPr>
              <a:t>3. Action </a:t>
            </a:r>
            <a:endParaRPr lang="en-US" altLang="zh-CN" sz="4800" b="1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9377" y="4431323"/>
            <a:ext cx="6541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Action </a:t>
            </a:r>
            <a:r>
              <a:rPr lang="en-US" altLang="zh-CN" dirty="0"/>
              <a:t>is actually an improvement of the service communication </a:t>
            </a:r>
            <a:r>
              <a:rPr lang="en-US" altLang="zh-CN" dirty="0" smtClean="0"/>
              <a:t>method.</a:t>
            </a:r>
          </a:p>
          <a:p>
            <a:r>
              <a:rPr lang="en-US" altLang="zh-CN" dirty="0"/>
              <a:t>2. Defining an action requires three parts: goal, result, </a:t>
            </a:r>
            <a:r>
              <a:rPr lang="en-US" altLang="zh-CN" dirty="0" smtClean="0"/>
              <a:t>feedback.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This method is suitable for long-term controlled </a:t>
            </a:r>
            <a:r>
              <a:rPr lang="en-US" altLang="zh-CN" dirty="0" smtClean="0"/>
              <a:t>services.</a:t>
            </a:r>
          </a:p>
          <a:p>
            <a:r>
              <a:rPr lang="en-US" altLang="zh-CN" dirty="0" smtClean="0"/>
              <a:t>4. This </a:t>
            </a:r>
            <a:r>
              <a:rPr lang="en-US" altLang="zh-CN" dirty="0"/>
              <a:t>way is implemented by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*.action </a:t>
            </a:r>
            <a:r>
              <a:rPr lang="en-US" altLang="zh-CN" dirty="0" smtClean="0"/>
              <a:t>file.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1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Black" panose="020B0A04020102020204" pitchFamily="34" charset="0"/>
              </a:rPr>
              <a:t>O</a:t>
            </a:r>
            <a:r>
              <a:rPr lang="en-US" altLang="zh-CN" b="1" dirty="0" smtClean="0">
                <a:latin typeface="Arial Black" panose="020B0A04020102020204" pitchFamily="34" charset="0"/>
              </a:rPr>
              <a:t>utline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1. Engineering structure of a ROS project</a:t>
            </a:r>
            <a:r>
              <a:rPr lang="en-US" altLang="zh-CN" sz="4000" dirty="0" smtClean="0"/>
              <a:t>.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2. Introduction of </a:t>
            </a:r>
            <a:r>
              <a:rPr lang="en-US" altLang="zh-CN" sz="4000" dirty="0" smtClean="0"/>
              <a:t>nodes</a:t>
            </a:r>
            <a:r>
              <a:rPr lang="en-US" altLang="zh-CN" sz="4000" dirty="0"/>
              <a:t>.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3. </a:t>
            </a:r>
            <a:r>
              <a:rPr lang="en-US" altLang="zh-CN" sz="4000" dirty="0"/>
              <a:t>H</a:t>
            </a:r>
            <a:r>
              <a:rPr lang="en-US" altLang="zh-CN" sz="4000" dirty="0" smtClean="0"/>
              <a:t>ow do nodes </a:t>
            </a:r>
            <a:r>
              <a:rPr lang="en-US" altLang="zh-CN" sz="4000" dirty="0" err="1" smtClean="0"/>
              <a:t>conmuinicate</a:t>
            </a:r>
            <a:r>
              <a:rPr lang="en-US" altLang="zh-CN" sz="4000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344" y="445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Bookman Old Style" panose="02050604050505020204" pitchFamily="18" charset="0"/>
              </a:rPr>
              <a:t>E</a:t>
            </a:r>
            <a:r>
              <a:rPr lang="en-US" altLang="zh-CN" b="1" dirty="0" smtClean="0">
                <a:latin typeface="Bookman Old Style" panose="02050604050505020204" pitchFamily="18" charset="0"/>
              </a:rPr>
              <a:t>ngineering structure</a:t>
            </a:r>
            <a:endParaRPr lang="zh-CN" alt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81292" y="1099038"/>
            <a:ext cx="1908907" cy="1266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" b="2092"/>
          <a:stretch/>
        </p:blipFill>
        <p:spPr>
          <a:xfrm>
            <a:off x="889184" y="1099038"/>
            <a:ext cx="10022071" cy="533693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89183" y="4000501"/>
            <a:ext cx="3885039" cy="131884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27938" y="2277208"/>
            <a:ext cx="1354016" cy="73855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2752" cy="1325563"/>
          </a:xfrm>
        </p:spPr>
        <p:txBody>
          <a:bodyPr/>
          <a:lstStyle/>
          <a:p>
            <a:r>
              <a:rPr lang="en-US" altLang="zh-CN" b="1" dirty="0" smtClean="0">
                <a:latin typeface="Bookman Old Style" panose="02050604050505020204" pitchFamily="18" charset="0"/>
                <a:cs typeface="Courier New" panose="02070309020205020404" pitchFamily="49" charset="0"/>
              </a:rPr>
              <a:t>Node in ROS &amp; Process in OS</a:t>
            </a:r>
            <a:endParaRPr lang="zh-CN" altLang="en-US" b="1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217"/>
            <a:ext cx="10515600" cy="187007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600" dirty="0" smtClean="0"/>
              <a:t>The nodes in ROS are similar to the processes in OS.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E</a:t>
            </a:r>
            <a:r>
              <a:rPr lang="en-US" altLang="zh-CN" sz="3600" dirty="0" smtClean="0"/>
              <a:t>ach node is a specific program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 smtClean="0"/>
              <a:t>Master, the manager of nodes.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57700" y="3689965"/>
            <a:ext cx="1638300" cy="819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master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3286126" y="5136178"/>
            <a:ext cx="1162050" cy="800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5136178"/>
            <a:ext cx="1162050" cy="800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3867151" y="4509115"/>
            <a:ext cx="774456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044464" y="4509115"/>
            <a:ext cx="758337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</p:cNvCxnSpPr>
          <p:nvPr/>
        </p:nvCxnSpPr>
        <p:spPr>
          <a:xfrm flipH="1" flipV="1">
            <a:off x="5934808" y="4509115"/>
            <a:ext cx="742217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58962" y="4509115"/>
            <a:ext cx="747346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2"/>
          </p:cNvCxnSpPr>
          <p:nvPr/>
        </p:nvCxnSpPr>
        <p:spPr>
          <a:xfrm>
            <a:off x="4457700" y="5530366"/>
            <a:ext cx="1638300" cy="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19199436">
            <a:off x="3703526" y="4527225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 rot="2455496">
            <a:off x="6090229" y="4610421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rot="19234855">
            <a:off x="4147073" y="4638068"/>
            <a:ext cx="9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2543140">
            <a:off x="5577037" y="4709090"/>
            <a:ext cx="9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33879" y="5474565"/>
            <a:ext cx="15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communicate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/>
      <p:bldP spid="21" grpId="0"/>
      <p:bldP spid="7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ahnschrift" panose="020B0502040204020203" pitchFamily="34" charset="0"/>
              </a:rPr>
              <a:t>How do nodes communicate?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800" b="1" dirty="0" smtClean="0"/>
              <a:t>1.Topic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/>
              <a:t>The most used communication method in </a:t>
            </a:r>
            <a:r>
              <a:rPr lang="en-US" altLang="zh-CN" sz="3600" dirty="0" smtClean="0"/>
              <a:t>ROS.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A name for a string of massage.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600" dirty="0" smtClean="0"/>
              <a:t>An </a:t>
            </a:r>
            <a:r>
              <a:rPr lang="en-US" altLang="zh-CN" sz="3600" dirty="0"/>
              <a:t>asynchronous way of </a:t>
            </a:r>
            <a:r>
              <a:rPr lang="en-US" altLang="zh-CN" sz="3600" dirty="0" smtClean="0"/>
              <a:t>communication.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36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1447800" y="2752724"/>
            <a:ext cx="1647825" cy="117919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node1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7235190" y="2752725"/>
            <a:ext cx="1725930" cy="1179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456747" y="2752724"/>
            <a:ext cx="1464945" cy="11791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/topic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5" idx="6"/>
            <a:endCxn id="7" idx="1"/>
          </p:cNvCxnSpPr>
          <p:nvPr/>
        </p:nvCxnSpPr>
        <p:spPr>
          <a:xfrm>
            <a:off x="3095625" y="3342322"/>
            <a:ext cx="1361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6" idx="2"/>
          </p:cNvCxnSpPr>
          <p:nvPr/>
        </p:nvCxnSpPr>
        <p:spPr>
          <a:xfrm>
            <a:off x="5921692" y="3342322"/>
            <a:ext cx="131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72062" y="2930386"/>
            <a:ext cx="132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publish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87175" y="2907953"/>
            <a:ext cx="122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subscribe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92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ahnschrift" panose="020B0502040204020203" pitchFamily="34" charset="0"/>
              </a:rPr>
              <a:t>An example of </a:t>
            </a:r>
            <a:r>
              <a:rPr lang="en-US" altLang="zh-CN" dirty="0" err="1" smtClean="0">
                <a:latin typeface="Bahnschrift" panose="020B0502040204020203" pitchFamily="34" charset="0"/>
              </a:rPr>
              <a:t>ropic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4683" y="2631462"/>
            <a:ext cx="1983016" cy="8678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node_</a:t>
            </a:r>
          </a:p>
          <a:p>
            <a:pPr algn="ctr"/>
            <a:r>
              <a:rPr lang="en-US" altLang="zh-CN" dirty="0" smtClean="0"/>
              <a:t>processor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284683" y="1510192"/>
            <a:ext cx="1983016" cy="8678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node_</a:t>
            </a:r>
          </a:p>
          <a:p>
            <a:pPr algn="ctr"/>
            <a:r>
              <a:rPr lang="en-US" altLang="zh-CN" dirty="0" smtClean="0"/>
              <a:t>viewer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62035" y="2472543"/>
            <a:ext cx="1525818" cy="8678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node_</a:t>
            </a:r>
          </a:p>
          <a:p>
            <a:pPr algn="ctr"/>
            <a:r>
              <a:rPr lang="en-US" altLang="zh-CN" b="1" dirty="0" smtClean="0"/>
              <a:t>camera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6284683" y="3708935"/>
            <a:ext cx="1983016" cy="8678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node_</a:t>
            </a:r>
          </a:p>
          <a:p>
            <a:pPr algn="ctr"/>
            <a:r>
              <a:rPr lang="en-US" altLang="zh-CN" dirty="0" smtClean="0"/>
              <a:t>point clouds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91521" y="3124277"/>
            <a:ext cx="1785825" cy="721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camera_depth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96370" y="2041058"/>
            <a:ext cx="1780976" cy="725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camera_rgb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6"/>
            <a:endCxn id="9" idx="1"/>
          </p:cNvCxnSpPr>
          <p:nvPr/>
        </p:nvCxnSpPr>
        <p:spPr>
          <a:xfrm flipV="1">
            <a:off x="2687853" y="2403827"/>
            <a:ext cx="608517" cy="50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8" idx="1"/>
          </p:cNvCxnSpPr>
          <p:nvPr/>
        </p:nvCxnSpPr>
        <p:spPr>
          <a:xfrm>
            <a:off x="2687853" y="2906465"/>
            <a:ext cx="603668" cy="57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5" idx="2"/>
          </p:cNvCxnSpPr>
          <p:nvPr/>
        </p:nvCxnSpPr>
        <p:spPr>
          <a:xfrm flipV="1">
            <a:off x="5077346" y="1944114"/>
            <a:ext cx="1207337" cy="4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4" idx="2"/>
          </p:cNvCxnSpPr>
          <p:nvPr/>
        </p:nvCxnSpPr>
        <p:spPr>
          <a:xfrm>
            <a:off x="5077346" y="2403827"/>
            <a:ext cx="1207337" cy="6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7" idx="2"/>
          </p:cNvCxnSpPr>
          <p:nvPr/>
        </p:nvCxnSpPr>
        <p:spPr>
          <a:xfrm>
            <a:off x="5077346" y="2403827"/>
            <a:ext cx="1207337" cy="17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7" idx="2"/>
          </p:cNvCxnSpPr>
          <p:nvPr/>
        </p:nvCxnSpPr>
        <p:spPr>
          <a:xfrm>
            <a:off x="5077346" y="3484870"/>
            <a:ext cx="1207337" cy="65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5369" y="4782022"/>
            <a:ext cx="71276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 node can publish multiple </a:t>
            </a:r>
            <a:r>
              <a:rPr lang="en-US" altLang="zh-CN" sz="2400" dirty="0" smtClean="0"/>
              <a:t>topics.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But a topic can only be published by one </a:t>
            </a:r>
            <a:r>
              <a:rPr lang="en-US" altLang="zh-CN" sz="2400" dirty="0" smtClean="0"/>
              <a:t>node.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 topic can be subscribed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by multiple </a:t>
            </a:r>
            <a:r>
              <a:rPr lang="en-US" altLang="zh-CN" sz="2400" dirty="0" smtClean="0"/>
              <a:t>nodes.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A node can also subscribe to multiple </a:t>
            </a:r>
            <a:r>
              <a:rPr lang="en-US" altLang="zh-CN" sz="2400" dirty="0" smtClean="0"/>
              <a:t>nodes.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7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ahnschrift" panose="020B0502040204020203" pitchFamily="34" charset="0"/>
              </a:rPr>
              <a:t>How to implement a topic?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*.</a:t>
            </a:r>
            <a:r>
              <a:rPr lang="en-US" altLang="zh-CN" b="1" dirty="0" err="1" smtClean="0"/>
              <a:t>msg</a:t>
            </a:r>
            <a:r>
              <a:rPr lang="en-US" altLang="zh-CN" b="1" dirty="0" smtClean="0"/>
              <a:t> file </a:t>
            </a:r>
          </a:p>
          <a:p>
            <a:pPr marL="0" indent="0">
              <a:buNone/>
            </a:pPr>
            <a:r>
              <a:rPr lang="en-US" altLang="zh-CN" dirty="0"/>
              <a:t>Its address </a:t>
            </a:r>
            <a:r>
              <a:rPr lang="en-US" altLang="zh-CN" dirty="0" smtClean="0"/>
              <a:t>is </a:t>
            </a:r>
            <a:r>
              <a:rPr lang="en-US" altLang="zh-CN" dirty="0" err="1" smtClean="0"/>
              <a:t>pcgname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/*.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This </a:t>
            </a:r>
            <a:r>
              <a:rPr lang="en-US" altLang="zh-CN" dirty="0"/>
              <a:t>file is a structure containing various types of data.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specific published topic is an object or instance of the class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For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a simple example, if we let a node publish the location information of the robot, publish it at any time to form a specific topic, and another node subscribes to this information.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229" y="632085"/>
            <a:ext cx="94605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ros</a:t>
            </a:r>
            <a:r>
              <a:rPr lang="en-US" altLang="zh-CN" b="1" dirty="0"/>
              <a:t>/</a:t>
            </a:r>
            <a:r>
              <a:rPr lang="en-US" altLang="zh-CN" b="1" dirty="0" err="1"/>
              <a:t>ros.h</a:t>
            </a:r>
            <a:r>
              <a:rPr lang="en-US" altLang="zh-CN" b="1" dirty="0"/>
              <a:t>&gt;</a:t>
            </a:r>
            <a:br>
              <a:rPr lang="en-US" altLang="zh-CN" b="1" dirty="0"/>
            </a:br>
            <a:r>
              <a:rPr lang="en-US" altLang="zh-CN" b="1" dirty="0"/>
              <a:t>#include &lt;</a:t>
            </a:r>
            <a:r>
              <a:rPr lang="en-US" altLang="zh-CN" b="1" dirty="0" err="1"/>
              <a:t>topic_demo</a:t>
            </a:r>
            <a:r>
              <a:rPr lang="en-US" altLang="zh-CN" b="1" dirty="0"/>
              <a:t>/</a:t>
            </a:r>
            <a:r>
              <a:rPr lang="en-US" altLang="zh-CN" b="1" dirty="0" err="1"/>
              <a:t>gps.h</a:t>
            </a:r>
            <a:r>
              <a:rPr lang="en-US" altLang="zh-CN" b="1" dirty="0"/>
              <a:t>&gt;</a:t>
            </a:r>
            <a:br>
              <a:rPr lang="en-US" altLang="zh-CN" b="1" dirty="0"/>
            </a:br>
            <a:r>
              <a:rPr lang="en-US" altLang="zh-CN" b="1" dirty="0" err="1"/>
              <a:t>int</a:t>
            </a:r>
            <a:r>
              <a:rPr lang="en-US" altLang="zh-CN" b="1" dirty="0"/>
              <a:t> main(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**</a:t>
            </a:r>
            <a:r>
              <a:rPr lang="en-US" altLang="zh-CN" b="1" dirty="0" err="1"/>
              <a:t>argv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/>
              <a:t>{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ros</a:t>
            </a:r>
            <a:r>
              <a:rPr lang="en-US" altLang="zh-CN" b="1" dirty="0"/>
              <a:t>::</a:t>
            </a:r>
            <a:r>
              <a:rPr lang="en-US" altLang="zh-CN" b="1" dirty="0" err="1"/>
              <a:t>init</a:t>
            </a:r>
            <a:r>
              <a:rPr lang="en-US" altLang="zh-CN" b="1" dirty="0"/>
              <a:t>(</a:t>
            </a:r>
            <a:r>
              <a:rPr lang="en-US" altLang="zh-CN" b="1" dirty="0" err="1"/>
              <a:t>argc</a:t>
            </a:r>
            <a:r>
              <a:rPr lang="en-US" altLang="zh-CN" b="1" dirty="0"/>
              <a:t>, </a:t>
            </a:r>
            <a:r>
              <a:rPr lang="en-US" altLang="zh-CN" b="1" dirty="0" err="1"/>
              <a:t>argv</a:t>
            </a:r>
            <a:r>
              <a:rPr lang="en-US" altLang="zh-CN" b="1" dirty="0"/>
              <a:t>, "talker");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ros</a:t>
            </a:r>
            <a:r>
              <a:rPr lang="en-US" altLang="zh-CN" b="1" dirty="0"/>
              <a:t>::</a:t>
            </a:r>
            <a:r>
              <a:rPr lang="en-US" altLang="zh-CN" b="1" dirty="0" err="1"/>
              <a:t>NodeHandle</a:t>
            </a:r>
            <a:r>
              <a:rPr lang="en-US" altLang="zh-CN" b="1" dirty="0"/>
              <a:t> </a:t>
            </a:r>
            <a:r>
              <a:rPr lang="en-US" altLang="zh-CN" b="1" dirty="0" err="1"/>
              <a:t>nh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topic_demo</a:t>
            </a:r>
            <a:r>
              <a:rPr lang="en-US" altLang="zh-CN" b="1" dirty="0"/>
              <a:t>::</a:t>
            </a:r>
            <a:r>
              <a:rPr lang="en-US" altLang="zh-CN" b="1" dirty="0" err="1"/>
              <a:t>gps</a:t>
            </a:r>
            <a:r>
              <a:rPr lang="en-US" altLang="zh-CN" b="1" dirty="0"/>
              <a:t> </a:t>
            </a:r>
            <a:r>
              <a:rPr lang="en-US" altLang="zh-CN" b="1" dirty="0" err="1"/>
              <a:t>msg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msg.x</a:t>
            </a:r>
            <a:r>
              <a:rPr lang="en-US" altLang="zh-CN" b="1" dirty="0"/>
              <a:t> = 1.0;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msg.y</a:t>
            </a:r>
            <a:r>
              <a:rPr lang="en-US" altLang="zh-CN" b="1" dirty="0"/>
              <a:t> = 1.0;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msg.state</a:t>
            </a:r>
            <a:r>
              <a:rPr lang="en-US" altLang="zh-CN" b="1" dirty="0"/>
              <a:t> = "working";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ros</a:t>
            </a:r>
            <a:r>
              <a:rPr lang="en-US" altLang="zh-CN" b="1" dirty="0"/>
              <a:t>::Publisher pub = </a:t>
            </a:r>
            <a:r>
              <a:rPr lang="en-US" altLang="zh-CN" b="1" dirty="0" err="1"/>
              <a:t>nh.advertise</a:t>
            </a:r>
            <a:r>
              <a:rPr lang="en-US" altLang="zh-CN" b="1" dirty="0"/>
              <a:t>&lt;</a:t>
            </a:r>
            <a:r>
              <a:rPr lang="en-US" altLang="zh-CN" b="1" dirty="0" err="1"/>
              <a:t>topic_demo</a:t>
            </a:r>
            <a:r>
              <a:rPr lang="en-US" altLang="zh-CN" b="1" dirty="0"/>
              <a:t>::</a:t>
            </a:r>
            <a:r>
              <a:rPr lang="en-US" altLang="zh-CN" b="1" dirty="0" err="1"/>
              <a:t>gps</a:t>
            </a:r>
            <a:r>
              <a:rPr lang="en-US" altLang="zh-CN" b="1" dirty="0"/>
              <a:t>&gt;("</a:t>
            </a:r>
            <a:r>
              <a:rPr lang="en-US" altLang="zh-CN" b="1" dirty="0" err="1"/>
              <a:t>gps_info</a:t>
            </a:r>
            <a:r>
              <a:rPr lang="en-US" altLang="zh-CN" b="1" dirty="0"/>
              <a:t>", 1);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 err="1"/>
              <a:t>ros</a:t>
            </a:r>
            <a:r>
              <a:rPr lang="en-US" altLang="zh-CN" b="1" dirty="0"/>
              <a:t>::Rate </a:t>
            </a:r>
            <a:r>
              <a:rPr lang="en-US" altLang="zh-CN" b="1" dirty="0" err="1"/>
              <a:t>loop_rate</a:t>
            </a:r>
            <a:r>
              <a:rPr lang="en-US" altLang="zh-CN" b="1" dirty="0"/>
              <a:t>(1.0);</a:t>
            </a:r>
            <a:br>
              <a:rPr lang="en-US" altLang="zh-CN" b="1" dirty="0"/>
            </a:br>
            <a:r>
              <a:rPr lang="en-US" altLang="zh-CN" b="1" dirty="0"/>
              <a:t>while (</a:t>
            </a:r>
            <a:r>
              <a:rPr lang="en-US" altLang="zh-CN" b="1" dirty="0" err="1"/>
              <a:t>ros</a:t>
            </a:r>
            <a:r>
              <a:rPr lang="en-US" altLang="zh-CN" b="1" dirty="0"/>
              <a:t>::ok())</a:t>
            </a:r>
            <a:br>
              <a:rPr lang="en-US" altLang="zh-CN" b="1" dirty="0"/>
            </a:br>
            <a:r>
              <a:rPr lang="en-US" altLang="zh-CN" b="1" dirty="0"/>
              <a:t>  {</a:t>
            </a:r>
            <a:endParaRPr lang="zh-CN" altLang="zh-CN" b="1" dirty="0"/>
          </a:p>
          <a:p>
            <a:r>
              <a:rPr lang="en-US" altLang="zh-CN" b="1" dirty="0" err="1"/>
              <a:t>msg.x</a:t>
            </a:r>
            <a:r>
              <a:rPr lang="en-US" altLang="zh-CN" b="1" dirty="0"/>
              <a:t> = 1.03 * </a:t>
            </a:r>
            <a:r>
              <a:rPr lang="en-US" altLang="zh-CN" b="1" dirty="0" err="1"/>
              <a:t>msg.x</a:t>
            </a:r>
            <a:r>
              <a:rPr lang="en-US" altLang="zh-CN" b="1" dirty="0"/>
              <a:t> ;</a:t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err="1"/>
              <a:t>msg.y</a:t>
            </a:r>
            <a:r>
              <a:rPr lang="en-US" altLang="zh-CN" b="1" dirty="0"/>
              <a:t> = 1.01 * </a:t>
            </a:r>
            <a:r>
              <a:rPr lang="en-US" altLang="zh-CN" b="1" dirty="0" err="1"/>
              <a:t>msg.y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    ROS_INFO("Talker: GPS: x = %f, y = %f ",  </a:t>
            </a:r>
            <a:r>
              <a:rPr lang="en-US" altLang="zh-CN" b="1" dirty="0" err="1"/>
              <a:t>msg.x</a:t>
            </a:r>
            <a:r>
              <a:rPr lang="en-US" altLang="zh-CN" b="1" dirty="0"/>
              <a:t> ,</a:t>
            </a:r>
            <a:r>
              <a:rPr lang="en-US" altLang="zh-CN" b="1" dirty="0" err="1"/>
              <a:t>msg.y</a:t>
            </a:r>
            <a:r>
              <a:rPr lang="en-US" altLang="zh-CN" b="1" dirty="0"/>
              <a:t>);</a:t>
            </a:r>
            <a:br>
              <a:rPr lang="en-US" altLang="zh-CN" b="1" dirty="0"/>
            </a:br>
            <a:r>
              <a:rPr lang="en-US" altLang="zh-CN" b="1" dirty="0"/>
              <a:t>  	</a:t>
            </a:r>
            <a:r>
              <a:rPr lang="en-US" altLang="zh-CN" b="1" dirty="0" err="1"/>
              <a:t>pub.publish</a:t>
            </a:r>
            <a:r>
              <a:rPr lang="en-US" altLang="zh-CN" b="1" dirty="0"/>
              <a:t>(</a:t>
            </a:r>
            <a:r>
              <a:rPr lang="en-US" altLang="zh-CN" b="1" dirty="0" err="1"/>
              <a:t>msg</a:t>
            </a:r>
            <a:r>
              <a:rPr lang="en-US" altLang="zh-CN" b="1" dirty="0"/>
              <a:t>);</a:t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err="1"/>
              <a:t>loop_rate.sleep</a:t>
            </a:r>
            <a:r>
              <a:rPr lang="en-US" altLang="zh-CN" b="1" dirty="0"/>
              <a:t>();</a:t>
            </a:r>
            <a:br>
              <a:rPr lang="en-US" altLang="zh-CN" b="1" dirty="0"/>
            </a:br>
            <a:r>
              <a:rPr lang="en-US" altLang="zh-CN" b="1" dirty="0"/>
              <a:t>  }</a:t>
            </a:r>
            <a:br>
              <a:rPr lang="en-US" altLang="zh-CN" b="1" dirty="0"/>
            </a:br>
            <a:r>
              <a:rPr lang="en-US" altLang="zh-CN" b="1" dirty="0"/>
              <a:t>return 0;</a:t>
            </a:r>
            <a:br>
              <a:rPr lang="en-US" altLang="zh-CN" b="1" dirty="0"/>
            </a:br>
            <a:r>
              <a:rPr lang="en-US" altLang="zh-CN" b="1" dirty="0"/>
              <a:t>}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49307" y="1696915"/>
            <a:ext cx="26904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string  state</a:t>
            </a:r>
          </a:p>
          <a:p>
            <a:r>
              <a:rPr lang="en-US" altLang="zh-CN" b="1" dirty="0" smtClean="0"/>
              <a:t>float32  x</a:t>
            </a:r>
          </a:p>
          <a:p>
            <a:r>
              <a:rPr lang="en-US" altLang="zh-CN" b="1" dirty="0" smtClean="0"/>
              <a:t>foat32 y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79069" y="1230923"/>
            <a:ext cx="128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gps.msg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57298" y="130869"/>
            <a:ext cx="225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Publisher.cpp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6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Bahnschrift" panose="020B0502040204020203" pitchFamily="34" charset="0"/>
              </a:rPr>
              <a:t>How do nodes communicate?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911"/>
            <a:ext cx="10515600" cy="74993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800" b="1" dirty="0" smtClean="0">
                <a:solidFill>
                  <a:prstClr val="black"/>
                </a:solidFill>
              </a:rPr>
              <a:t>2. Service </a:t>
            </a:r>
            <a:endParaRPr lang="en-US" altLang="zh-CN" sz="4800" b="1" dirty="0">
              <a:solidFill>
                <a:prstClr val="black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82040" y="2539277"/>
            <a:ext cx="2133600" cy="10972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</a:t>
            </a:r>
            <a:r>
              <a:rPr lang="en-US" altLang="zh-CN" sz="2800" dirty="0" smtClean="0"/>
              <a:t>ode 1</a:t>
            </a:r>
          </a:p>
        </p:txBody>
      </p:sp>
      <p:sp>
        <p:nvSpPr>
          <p:cNvPr id="5" name="椭圆 4"/>
          <p:cNvSpPr/>
          <p:nvPr/>
        </p:nvSpPr>
        <p:spPr>
          <a:xfrm>
            <a:off x="7269480" y="2554517"/>
            <a:ext cx="2133600" cy="10972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 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480560" y="2554517"/>
            <a:ext cx="1524000" cy="1097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/service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7"/>
          </p:cNvCxnSpPr>
          <p:nvPr/>
        </p:nvCxnSpPr>
        <p:spPr>
          <a:xfrm>
            <a:off x="2903182" y="2699970"/>
            <a:ext cx="1577378" cy="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5"/>
          </p:cNvCxnSpPr>
          <p:nvPr/>
        </p:nvCxnSpPr>
        <p:spPr>
          <a:xfrm flipH="1" flipV="1">
            <a:off x="2903182" y="3475864"/>
            <a:ext cx="1577378" cy="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 flipV="1">
            <a:off x="6004560" y="2715210"/>
            <a:ext cx="1577378" cy="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 flipH="1" flipV="1">
            <a:off x="6004560" y="3475864"/>
            <a:ext cx="1577378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15640" y="23417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88936" y="3443158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539239" y="3669263"/>
            <a:ext cx="174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Client 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741194" y="3651797"/>
            <a:ext cx="119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Server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3677" y="4607170"/>
            <a:ext cx="8119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This is a synchronous way of </a:t>
            </a:r>
            <a:r>
              <a:rPr lang="en-US" altLang="zh-CN" dirty="0" smtClean="0"/>
              <a:t>communication.</a:t>
            </a:r>
            <a:endParaRPr lang="en-US" altLang="zh-CN" dirty="0"/>
          </a:p>
          <a:p>
            <a:r>
              <a:rPr lang="en-US" altLang="zh-CN" dirty="0"/>
              <a:t>2. Similar to the </a:t>
            </a:r>
            <a:r>
              <a:rPr lang="en-US" altLang="zh-CN" dirty="0" smtClean="0"/>
              <a:t>C/S </a:t>
            </a:r>
            <a:r>
              <a:rPr lang="en-US" altLang="zh-CN" dirty="0"/>
              <a:t>communication model in computer </a:t>
            </a:r>
            <a:r>
              <a:rPr lang="en-US" altLang="zh-CN" dirty="0" smtClean="0"/>
              <a:t>networks.</a:t>
            </a:r>
          </a:p>
          <a:p>
            <a:r>
              <a:rPr lang="en-US" altLang="zh-CN" dirty="0"/>
              <a:t>3. T</a:t>
            </a:r>
            <a:r>
              <a:rPr lang="en-US" altLang="zh-CN" dirty="0" smtClean="0"/>
              <a:t>his </a:t>
            </a:r>
            <a:r>
              <a:rPr lang="en-US" altLang="zh-CN" dirty="0"/>
              <a:t>communication method is suitable for communication between nodes that are not used </a:t>
            </a:r>
            <a:r>
              <a:rPr lang="en-US" altLang="zh-CN" dirty="0" smtClean="0"/>
              <a:t>frequently.</a:t>
            </a:r>
          </a:p>
          <a:p>
            <a:r>
              <a:rPr lang="en-US" altLang="zh-CN" dirty="0"/>
              <a:t>4. This way is implemented </a:t>
            </a:r>
            <a:r>
              <a:rPr lang="en-US" altLang="zh-CN" dirty="0" smtClean="0"/>
              <a:t>by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*.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srv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8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384</Words>
  <Application>Microsoft Office PowerPoint</Application>
  <PresentationFormat>宽屏</PresentationFormat>
  <Paragraphs>84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Arial</vt:lpstr>
      <vt:lpstr>Arial Black</vt:lpstr>
      <vt:lpstr>Bahnschrift</vt:lpstr>
      <vt:lpstr>Bahnschrift Light Condensed</vt:lpstr>
      <vt:lpstr>Bookman Old Style</vt:lpstr>
      <vt:lpstr>Courier New</vt:lpstr>
      <vt:lpstr>Wingdings</vt:lpstr>
      <vt:lpstr>Office 主题​​</vt:lpstr>
      <vt:lpstr>Communication architecture of ROS</vt:lpstr>
      <vt:lpstr>Outline</vt:lpstr>
      <vt:lpstr>Engineering structure</vt:lpstr>
      <vt:lpstr>Node in ROS &amp; Process in OS</vt:lpstr>
      <vt:lpstr>How do nodes communicate?</vt:lpstr>
      <vt:lpstr>An example of ropic</vt:lpstr>
      <vt:lpstr>How to implement a topic?</vt:lpstr>
      <vt:lpstr>PowerPoint 演示文稿</vt:lpstr>
      <vt:lpstr>How do nodes communicate?</vt:lpstr>
      <vt:lpstr>How do nodes communicate?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RISE</dc:creator>
  <cp:lastModifiedBy>RISE</cp:lastModifiedBy>
  <cp:revision>56</cp:revision>
  <dcterms:created xsi:type="dcterms:W3CDTF">2018-10-28T04:41:11Z</dcterms:created>
  <dcterms:modified xsi:type="dcterms:W3CDTF">2018-10-31T05:45:30Z</dcterms:modified>
</cp:coreProperties>
</file>