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20"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53BC8-5C87-41D8-91C2-7FDA0F1FDC7D}"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62481-815D-4B23-B9A7-7FC30660C83A}" type="slidenum">
              <a:rPr lang="zh-CN" altLang="en-US" smtClean="0"/>
              <a:t>‹#›</a:t>
            </a:fld>
            <a:endParaRPr lang="zh-CN" altLang="en-US"/>
          </a:p>
        </p:txBody>
      </p:sp>
    </p:spTree>
    <p:extLst>
      <p:ext uri="{BB962C8B-B14F-4D97-AF65-F5344CB8AC3E}">
        <p14:creationId xmlns:p14="http://schemas.microsoft.com/office/powerpoint/2010/main" val="2940975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2481-815D-4B23-B9A7-7FC30660C83A}" type="slidenum">
              <a:rPr lang="zh-CN" altLang="en-US" smtClean="0"/>
              <a:t>1</a:t>
            </a:fld>
            <a:endParaRPr lang="zh-CN" altLang="en-US"/>
          </a:p>
        </p:txBody>
      </p:sp>
    </p:spTree>
    <p:extLst>
      <p:ext uri="{BB962C8B-B14F-4D97-AF65-F5344CB8AC3E}">
        <p14:creationId xmlns:p14="http://schemas.microsoft.com/office/powerpoint/2010/main" val="191500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of all ,   i</a:t>
            </a:r>
            <a:r>
              <a:rPr lang="en-US" altLang="zh-CN" baseline="0" dirty="0" smtClean="0"/>
              <a:t> wan t   ....,  as mention  title, achive  synergy ,    in the engineering implementation in robot, smart car is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Which has </a:t>
            </a:r>
            <a:r>
              <a:rPr lang="en-US" altLang="zh-CN" sz="1200" kern="1200" dirty="0" smtClean="0">
                <a:solidFill>
                  <a:schemeClr val="tx1"/>
                </a:solidFill>
                <a:effectLst/>
                <a:latin typeface="+mn-lt"/>
                <a:ea typeface="+mn-ea"/>
                <a:cs typeface="+mn-cs"/>
              </a:rPr>
              <a:t>no complicated mechanical structure like a drone or a humanoid robot, so we can focus more on its algorithm implementation.</a:t>
            </a:r>
          </a:p>
          <a:p>
            <a:r>
              <a:rPr lang="en-US" altLang="zh-CN" sz="1200" kern="1200" dirty="0" smtClean="0">
                <a:solidFill>
                  <a:schemeClr val="tx1"/>
                </a:solidFill>
                <a:effectLst/>
                <a:latin typeface="+mn-lt"/>
                <a:ea typeface="+mn-ea"/>
                <a:cs typeface="+mn-cs"/>
              </a:rPr>
              <a:t>our primary goal is to assemble two smart cars with commercially available materials. Next, we use machine vision to give the two cars the ability to work together.</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the beginning is shown below:</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When two smart cars meet on a narrow road, We need two cars to use machine vision only, in the most appropriate way, let one of the cars choose to give way to another car, another car waiting to pass, and finally make the two cars successfully pass the narrow passage</a:t>
            </a:r>
            <a:endParaRPr lang="zh-CN" altLang="zh-CN" sz="1200" kern="1200" dirty="0" smtClean="0">
              <a:solidFill>
                <a:schemeClr val="tx1"/>
              </a:solidFill>
              <a:effectLst/>
              <a:latin typeface="+mn-lt"/>
              <a:ea typeface="+mn-ea"/>
              <a:cs typeface="+mn-cs"/>
            </a:endParaRPr>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F69C504D-56C8-426D-BCA8-ADA7186CF715}" type="slidenum">
              <a:rPr lang="zh-CN" altLang="en-US" smtClean="0"/>
              <a:t>4</a:t>
            </a:fld>
            <a:endParaRPr lang="zh-CN" altLang="en-US"/>
          </a:p>
        </p:txBody>
      </p:sp>
    </p:spTree>
    <p:extLst>
      <p:ext uri="{BB962C8B-B14F-4D97-AF65-F5344CB8AC3E}">
        <p14:creationId xmlns:p14="http://schemas.microsoft.com/office/powerpoint/2010/main" val="119632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Combined with specific goals, our software configuration is as follows, first we need a master computer, or we call it host, we choose the operating system is Ubuntu operating system that matches the ros, then the most important software application It is ros, and it will be highlighted later. In addition, because we want to achieve the functions we need through machine vision, we have to use the powerful opencv and openni. If we need to give our car more powerful features later, maybe we need to add more applications.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69C504D-56C8-426D-BCA8-ADA7186CF715}" type="slidenum">
              <a:rPr lang="zh-CN" altLang="en-US" smtClean="0"/>
              <a:t>5</a:t>
            </a:fld>
            <a:endParaRPr lang="zh-CN" altLang="en-US"/>
          </a:p>
        </p:txBody>
      </p:sp>
    </p:spTree>
    <p:extLst>
      <p:ext uri="{BB962C8B-B14F-4D97-AF65-F5344CB8AC3E}">
        <p14:creationId xmlns:p14="http://schemas.microsoft.com/office/powerpoint/2010/main" val="172092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is the hardware requirements, because my partner will focus on the underlying hardware, I will only talk about the most important parts here, we use the host computer is odroid xu4, this is a very powerful single-board computer, It is more</a:t>
            </a:r>
            <a:r>
              <a:rPr lang="en-US" altLang="zh-CN" sz="1200" kern="1200" baseline="0" dirty="0" smtClean="0">
                <a:solidFill>
                  <a:schemeClr val="tx1"/>
                </a:solidFill>
                <a:effectLst/>
                <a:latin typeface="+mn-lt"/>
                <a:ea typeface="+mn-ea"/>
                <a:cs typeface="+mn-cs"/>
              </a:rPr>
              <a:t> powerful than the popular rasberry pi, works well in complex coputing.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In addition, the most important sensor kinect to help us achieve machine vision, it has an rgb camera, and two depth sensors. It is well adapted to linux and ros, suitable for robots to model space, such as  slam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simultaneous localization and mapping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69C504D-56C8-426D-BCA8-ADA7186CF715}" type="slidenum">
              <a:rPr lang="zh-CN" altLang="en-US" smtClean="0"/>
              <a:t>6</a:t>
            </a:fld>
            <a:endParaRPr lang="zh-CN" altLang="en-US"/>
          </a:p>
        </p:txBody>
      </p:sp>
    </p:spTree>
    <p:extLst>
      <p:ext uri="{BB962C8B-B14F-4D97-AF65-F5344CB8AC3E}">
        <p14:creationId xmlns:p14="http://schemas.microsoft.com/office/powerpoint/2010/main" val="118071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 is a general framework, we need a battery with voltage conversion module to power the host odroid xu4 and the lower</a:t>
            </a:r>
            <a:r>
              <a:rPr lang="en-US" altLang="zh-CN" sz="1200" kern="1200" baseline="0" dirty="0" smtClean="0">
                <a:solidFill>
                  <a:schemeClr val="tx1"/>
                </a:solidFill>
                <a:effectLst/>
                <a:latin typeface="+mn-lt"/>
                <a:ea typeface="+mn-ea"/>
                <a:cs typeface="+mn-cs"/>
              </a:rPr>
              <a:t> coputer</a:t>
            </a:r>
            <a:r>
              <a:rPr lang="en-US" altLang="zh-CN" sz="1200" kern="1200" dirty="0" smtClean="0">
                <a:solidFill>
                  <a:schemeClr val="tx1"/>
                </a:solidFill>
                <a:effectLst/>
                <a:latin typeface="+mn-lt"/>
                <a:ea typeface="+mn-ea"/>
                <a:cs typeface="+mn-cs"/>
              </a:rPr>
              <a:t> stm32 and our DC motor, Of course, our host computer is equipped with Ubuntu operating system and ros, as well as opencv, kinect depth vision sensor to sense the surrounding environment, and through the joint processing of opencv and ros, can complete the modeling of the surrounding environment, the lower computer is equipped with eg imu and ultrasonic sensors The sensor controls the DC motor to complete various actions of the car and can receive feedback from the encoder</a:t>
            </a:r>
            <a:endParaRPr lang="zh-CN" altLang="en-US" dirty="0"/>
          </a:p>
        </p:txBody>
      </p:sp>
      <p:sp>
        <p:nvSpPr>
          <p:cNvPr id="4" name="灯片编号占位符 3"/>
          <p:cNvSpPr>
            <a:spLocks noGrp="1"/>
          </p:cNvSpPr>
          <p:nvPr>
            <p:ph type="sldNum" sz="quarter" idx="10"/>
          </p:nvPr>
        </p:nvSpPr>
        <p:spPr/>
        <p:txBody>
          <a:bodyPr/>
          <a:lstStyle/>
          <a:p>
            <a:fld id="{F69C504D-56C8-426D-BCA8-ADA7186CF715}" type="slidenum">
              <a:rPr lang="zh-CN" altLang="en-US" smtClean="0"/>
              <a:t>7</a:t>
            </a:fld>
            <a:endParaRPr lang="zh-CN" altLang="en-US"/>
          </a:p>
        </p:txBody>
      </p:sp>
    </p:spTree>
    <p:extLst>
      <p:ext uri="{BB962C8B-B14F-4D97-AF65-F5344CB8AC3E}">
        <p14:creationId xmlns:p14="http://schemas.microsoft.com/office/powerpoint/2010/main" val="107072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Let's talk about the current progress. In the host computer, we have clarified the interface between ros and opencv. We have used ros to call opencv's powerful software packages, and realize the face recognition function through the webcam camera of the laptop. We will use the lower computer as a node. As you can see, the node subscribes to pid msg and speed control msg. Because we are equipped with various sensors in the lower computer, the seria node will issue various types of msg, waiting for call from other nodes. For example, our imu msg, because it is an important information reflecting the attitude of the robot, we focused on the processing of imu Msg from the beginning. In our project, our lower machine Imu released the pose information, which was processed by each node. We can accurately obtain the attitude information of the car, and combine the raw_vel velocity msg released by the lower computer to realize the state analysis of the robot in space.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fact, you will find that the imu information released by my lower computer does not match the host computer subscription. This is caused by the inconsistency in the communication of the source code of our lower computer. After that, our work will correct these details. In addition, we will use The depth sensor implements the slaM function.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Next, my partner jianxin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Will introduce the control theory of the lower computer.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69C504D-56C8-426D-BCA8-ADA7186CF715}" type="slidenum">
              <a:rPr lang="zh-CN" altLang="en-US" smtClean="0"/>
              <a:t>8</a:t>
            </a:fld>
            <a:endParaRPr lang="zh-CN" altLang="en-US"/>
          </a:p>
        </p:txBody>
      </p:sp>
    </p:spTree>
    <p:extLst>
      <p:ext uri="{BB962C8B-B14F-4D97-AF65-F5344CB8AC3E}">
        <p14:creationId xmlns:p14="http://schemas.microsoft.com/office/powerpoint/2010/main" val="152791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507E9F-D856-4F5C-85E2-EA6B6D67AC95}" type="slidenum">
              <a:rPr lang="zh-CN" altLang="en-US" smtClean="0"/>
              <a:t>12</a:t>
            </a:fld>
            <a:endParaRPr lang="zh-CN" altLang="en-US"/>
          </a:p>
        </p:txBody>
      </p:sp>
    </p:spTree>
    <p:extLst>
      <p:ext uri="{BB962C8B-B14F-4D97-AF65-F5344CB8AC3E}">
        <p14:creationId xmlns:p14="http://schemas.microsoft.com/office/powerpoint/2010/main" val="293230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90667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207357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255751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08806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11086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2446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08768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161243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14734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140723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922C3BE-5875-4D81-B627-5DF9689C01A6}"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333419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C3BE-5875-4D81-B627-5DF9689C01A6}" type="datetimeFigureOut">
              <a:rPr lang="zh-CN" altLang="en-US" smtClean="0"/>
              <a:t>2019/4/29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576EF-A527-43C8-B517-D27AD3F685D9}" type="slidenum">
              <a:rPr lang="zh-CN" altLang="en-US" smtClean="0"/>
              <a:t>‹#›</a:t>
            </a:fld>
            <a:endParaRPr lang="zh-CN" altLang="en-US"/>
          </a:p>
        </p:txBody>
      </p:sp>
    </p:spTree>
    <p:extLst>
      <p:ext uri="{BB962C8B-B14F-4D97-AF65-F5344CB8AC3E}">
        <p14:creationId xmlns:p14="http://schemas.microsoft.com/office/powerpoint/2010/main" val="245633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6012" y="339213"/>
            <a:ext cx="10023987" cy="2890684"/>
          </a:xfrm>
        </p:spPr>
        <p:txBody>
          <a:bodyPr>
            <a:normAutofit/>
          </a:bodyPr>
          <a:lstStyle/>
          <a:p>
            <a:r>
              <a:rPr lang="en-US" altLang="zh-CN" sz="6600" dirty="0" smtClean="0">
                <a:latin typeface="Arial Black" panose="020B0A04020102020204" pitchFamily="34" charset="0"/>
              </a:rPr>
              <a:t>An introduction to ROS</a:t>
            </a:r>
            <a:endParaRPr lang="zh-CN" altLang="en-US" sz="6600" dirty="0">
              <a:latin typeface="Arial Black" panose="020B0A04020102020204" pitchFamily="34" charset="0"/>
            </a:endParaRPr>
          </a:p>
        </p:txBody>
      </p:sp>
      <p:sp>
        <p:nvSpPr>
          <p:cNvPr id="3" name="副标题 2"/>
          <p:cNvSpPr>
            <a:spLocks noGrp="1"/>
          </p:cNvSpPr>
          <p:nvPr>
            <p:ph type="subTitle" idx="1"/>
          </p:nvPr>
        </p:nvSpPr>
        <p:spPr/>
        <p:txBody>
          <a:bodyPr/>
          <a:lstStyle/>
          <a:p>
            <a:r>
              <a:rPr lang="en-US" altLang="zh-CN" dirty="0" smtClean="0">
                <a:solidFill>
                  <a:schemeClr val="accent5">
                    <a:lumMod val="75000"/>
                  </a:schemeClr>
                </a:solidFill>
                <a:latin typeface="Lucida Console" panose="020B0609040504020204" pitchFamily="49" charset="0"/>
              </a:rPr>
              <a:t>Dingchao Liao</a:t>
            </a:r>
          </a:p>
          <a:p>
            <a:r>
              <a:rPr lang="en-US" altLang="zh-CN" dirty="0" smtClean="0">
                <a:solidFill>
                  <a:schemeClr val="accent5">
                    <a:lumMod val="75000"/>
                  </a:schemeClr>
                </a:solidFill>
                <a:latin typeface="Bahnschrift Light" panose="020B0502040204020203" pitchFamily="34" charset="0"/>
              </a:rPr>
              <a:t>Centre for Research and Innovation in Software Engineering</a:t>
            </a:r>
          </a:p>
          <a:p>
            <a:r>
              <a:rPr lang="en-US" altLang="zh-CN" dirty="0" smtClean="0">
                <a:solidFill>
                  <a:schemeClr val="accent5">
                    <a:lumMod val="75000"/>
                  </a:schemeClr>
                </a:solidFill>
                <a:latin typeface="Bahnschrift Light" panose="020B0502040204020203" pitchFamily="34" charset="0"/>
              </a:rPr>
              <a:t>Southwest University, Chongqing, China</a:t>
            </a:r>
          </a:p>
          <a:p>
            <a:endParaRPr lang="zh-CN" altLang="en-US" dirty="0"/>
          </a:p>
        </p:txBody>
      </p:sp>
    </p:spTree>
    <p:extLst>
      <p:ext uri="{BB962C8B-B14F-4D97-AF65-F5344CB8AC3E}">
        <p14:creationId xmlns:p14="http://schemas.microsoft.com/office/powerpoint/2010/main" val="1528734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344" y="44555"/>
            <a:ext cx="10515600" cy="1325563"/>
          </a:xfrm>
        </p:spPr>
        <p:txBody>
          <a:bodyPr/>
          <a:lstStyle/>
          <a:p>
            <a:r>
              <a:rPr lang="en-US" altLang="zh-CN" b="1" dirty="0">
                <a:latin typeface="Bookman Old Style" panose="02050604050505020204" pitchFamily="18" charset="0"/>
              </a:rPr>
              <a:t>E</a:t>
            </a:r>
            <a:r>
              <a:rPr lang="en-US" altLang="zh-CN" b="1" dirty="0" smtClean="0">
                <a:latin typeface="Bookman Old Style" panose="02050604050505020204" pitchFamily="18" charset="0"/>
              </a:rPr>
              <a:t>ngineering structure</a:t>
            </a:r>
            <a:endParaRPr lang="zh-CN" altLang="en-US" b="1" dirty="0">
              <a:latin typeface="Bookman Old Style" panose="02050604050505020204" pitchFamily="18" charset="0"/>
            </a:endParaRPr>
          </a:p>
        </p:txBody>
      </p:sp>
      <p:sp>
        <p:nvSpPr>
          <p:cNvPr id="3" name="矩形 2"/>
          <p:cNvSpPr/>
          <p:nvPr/>
        </p:nvSpPr>
        <p:spPr>
          <a:xfrm>
            <a:off x="8581292" y="1099038"/>
            <a:ext cx="1908907" cy="1266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361" b="2092"/>
          <a:stretch/>
        </p:blipFill>
        <p:spPr>
          <a:xfrm>
            <a:off x="889184" y="1099038"/>
            <a:ext cx="10022071" cy="5336931"/>
          </a:xfrm>
          <a:prstGeom prst="rect">
            <a:avLst/>
          </a:prstGeom>
        </p:spPr>
      </p:pic>
      <p:sp>
        <p:nvSpPr>
          <p:cNvPr id="8" name="椭圆 7"/>
          <p:cNvSpPr/>
          <p:nvPr/>
        </p:nvSpPr>
        <p:spPr>
          <a:xfrm>
            <a:off x="889183" y="4000501"/>
            <a:ext cx="3885039" cy="131884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椭圆 8"/>
          <p:cNvSpPr/>
          <p:nvPr/>
        </p:nvSpPr>
        <p:spPr>
          <a:xfrm>
            <a:off x="3727938" y="2277208"/>
            <a:ext cx="1354016" cy="73855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2743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402752" cy="1325563"/>
          </a:xfrm>
        </p:spPr>
        <p:txBody>
          <a:bodyPr/>
          <a:lstStyle/>
          <a:p>
            <a:r>
              <a:rPr lang="en-US" altLang="zh-CN" b="1" dirty="0" smtClean="0">
                <a:latin typeface="Bookman Old Style" panose="02050604050505020204" pitchFamily="18" charset="0"/>
                <a:cs typeface="Courier New" panose="02070309020205020404" pitchFamily="49" charset="0"/>
              </a:rPr>
              <a:t>Node in ROS &amp; Process in OS</a:t>
            </a:r>
            <a:endParaRPr lang="zh-CN" altLang="en-US" b="1" dirty="0">
              <a:latin typeface="Bookman Old Style" panose="02050604050505020204" pitchFamily="18" charset="0"/>
              <a:cs typeface="Courier New" panose="02070309020205020404" pitchFamily="49" charset="0"/>
            </a:endParaRPr>
          </a:p>
        </p:txBody>
      </p:sp>
      <p:sp>
        <p:nvSpPr>
          <p:cNvPr id="3" name="内容占位符 2"/>
          <p:cNvSpPr>
            <a:spLocks noGrp="1"/>
          </p:cNvSpPr>
          <p:nvPr>
            <p:ph idx="1"/>
          </p:nvPr>
        </p:nvSpPr>
        <p:spPr>
          <a:xfrm>
            <a:off x="838200" y="1647217"/>
            <a:ext cx="10515600" cy="1870075"/>
          </a:xfrm>
        </p:spPr>
        <p:txBody>
          <a:bodyPr>
            <a:normAutofit fontScale="92500"/>
          </a:bodyPr>
          <a:lstStyle/>
          <a:p>
            <a:pPr marL="514350" indent="-514350">
              <a:buFont typeface="+mj-lt"/>
              <a:buAutoNum type="arabicPeriod"/>
            </a:pPr>
            <a:r>
              <a:rPr lang="en-US" altLang="zh-CN" sz="3600" dirty="0" smtClean="0"/>
              <a:t>The nodes in ROS are similar to the processes in OS.</a:t>
            </a:r>
          </a:p>
          <a:p>
            <a:pPr marL="514350" indent="-514350">
              <a:buFont typeface="+mj-lt"/>
              <a:buAutoNum type="arabicPeriod"/>
            </a:pPr>
            <a:r>
              <a:rPr lang="en-US" altLang="zh-CN" sz="3600" dirty="0"/>
              <a:t>E</a:t>
            </a:r>
            <a:r>
              <a:rPr lang="en-US" altLang="zh-CN" sz="3600" dirty="0" smtClean="0"/>
              <a:t>ach node is a specific program instance.</a:t>
            </a:r>
          </a:p>
          <a:p>
            <a:pPr marL="514350" indent="-514350">
              <a:buFont typeface="+mj-lt"/>
              <a:buAutoNum type="arabicPeriod"/>
            </a:pPr>
            <a:r>
              <a:rPr lang="en-US" altLang="zh-CN" sz="3600" dirty="0" smtClean="0"/>
              <a:t>Master, the manager of nodes.</a:t>
            </a:r>
          </a:p>
          <a:p>
            <a:pPr marL="0" indent="0">
              <a:buNone/>
            </a:pPr>
            <a:endParaRPr lang="zh-CN" altLang="en-US" dirty="0"/>
          </a:p>
        </p:txBody>
      </p:sp>
      <p:sp>
        <p:nvSpPr>
          <p:cNvPr id="4" name="圆角矩形 3"/>
          <p:cNvSpPr/>
          <p:nvPr/>
        </p:nvSpPr>
        <p:spPr>
          <a:xfrm>
            <a:off x="4457700" y="3689965"/>
            <a:ext cx="1638300" cy="819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smtClean="0"/>
              <a:t>master</a:t>
            </a:r>
            <a:endParaRPr lang="zh-CN" altLang="en-US" sz="2400" dirty="0"/>
          </a:p>
        </p:txBody>
      </p:sp>
      <p:sp>
        <p:nvSpPr>
          <p:cNvPr id="5" name="椭圆 4"/>
          <p:cNvSpPr/>
          <p:nvPr/>
        </p:nvSpPr>
        <p:spPr>
          <a:xfrm>
            <a:off x="3286126" y="5136178"/>
            <a:ext cx="1162050" cy="8001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node1</a:t>
            </a:r>
            <a:endParaRPr lang="zh-CN" altLang="en-US" dirty="0"/>
          </a:p>
        </p:txBody>
      </p:sp>
      <p:sp>
        <p:nvSpPr>
          <p:cNvPr id="6" name="椭圆 5"/>
          <p:cNvSpPr/>
          <p:nvPr/>
        </p:nvSpPr>
        <p:spPr>
          <a:xfrm>
            <a:off x="6096000" y="5136178"/>
            <a:ext cx="1162050" cy="8001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node2</a:t>
            </a:r>
            <a:endParaRPr lang="zh-CN" altLang="en-US" dirty="0"/>
          </a:p>
        </p:txBody>
      </p:sp>
      <p:cxnSp>
        <p:nvCxnSpPr>
          <p:cNvPr id="8" name="直接箭头连接符 7"/>
          <p:cNvCxnSpPr>
            <a:stCxn id="5" idx="0"/>
          </p:cNvCxnSpPr>
          <p:nvPr/>
        </p:nvCxnSpPr>
        <p:spPr>
          <a:xfrm flipV="1">
            <a:off x="3867151" y="4509115"/>
            <a:ext cx="774456" cy="62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4044464" y="4509115"/>
            <a:ext cx="758337" cy="62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0"/>
          </p:cNvCxnSpPr>
          <p:nvPr/>
        </p:nvCxnSpPr>
        <p:spPr>
          <a:xfrm flipH="1" flipV="1">
            <a:off x="5934808" y="4509115"/>
            <a:ext cx="742217" cy="62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758962" y="4509115"/>
            <a:ext cx="747346" cy="62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2"/>
          </p:cNvCxnSpPr>
          <p:nvPr/>
        </p:nvCxnSpPr>
        <p:spPr>
          <a:xfrm>
            <a:off x="4457700" y="5530366"/>
            <a:ext cx="1638300" cy="5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19199436">
            <a:off x="3703526" y="4527225"/>
            <a:ext cx="861646" cy="369332"/>
          </a:xfrm>
          <a:prstGeom prst="rect">
            <a:avLst/>
          </a:prstGeom>
          <a:noFill/>
        </p:spPr>
        <p:txBody>
          <a:bodyPr wrap="square" rtlCol="0">
            <a:spAutoFit/>
          </a:bodyPr>
          <a:lstStyle/>
          <a:p>
            <a:r>
              <a:rPr lang="en-US" altLang="zh-CN" dirty="0" smtClean="0"/>
              <a:t>login</a:t>
            </a:r>
            <a:endParaRPr lang="zh-CN" altLang="en-US" dirty="0"/>
          </a:p>
        </p:txBody>
      </p:sp>
      <p:sp>
        <p:nvSpPr>
          <p:cNvPr id="21" name="文本框 20"/>
          <p:cNvSpPr txBox="1"/>
          <p:nvPr/>
        </p:nvSpPr>
        <p:spPr>
          <a:xfrm rot="2455496">
            <a:off x="6090229" y="4610421"/>
            <a:ext cx="861646" cy="369332"/>
          </a:xfrm>
          <a:prstGeom prst="rect">
            <a:avLst/>
          </a:prstGeom>
          <a:noFill/>
        </p:spPr>
        <p:txBody>
          <a:bodyPr wrap="square" rtlCol="0">
            <a:spAutoFit/>
          </a:bodyPr>
          <a:lstStyle/>
          <a:p>
            <a:r>
              <a:rPr lang="en-US" altLang="zh-CN" dirty="0" smtClean="0"/>
              <a:t>login</a:t>
            </a:r>
            <a:endParaRPr lang="zh-CN" altLang="en-US" dirty="0"/>
          </a:p>
        </p:txBody>
      </p:sp>
      <p:sp>
        <p:nvSpPr>
          <p:cNvPr id="7" name="文本框 6"/>
          <p:cNvSpPr txBox="1"/>
          <p:nvPr/>
        </p:nvSpPr>
        <p:spPr>
          <a:xfrm rot="19234855">
            <a:off x="4147073" y="4638068"/>
            <a:ext cx="927696" cy="369332"/>
          </a:xfrm>
          <a:prstGeom prst="rect">
            <a:avLst/>
          </a:prstGeom>
          <a:noFill/>
        </p:spPr>
        <p:txBody>
          <a:bodyPr wrap="square" rtlCol="0">
            <a:spAutoFit/>
          </a:bodyPr>
          <a:lstStyle/>
          <a:p>
            <a:r>
              <a:rPr lang="en-US" altLang="zh-CN" dirty="0" smtClean="0"/>
              <a:t>control</a:t>
            </a:r>
            <a:endParaRPr lang="zh-CN" altLang="en-US" dirty="0"/>
          </a:p>
        </p:txBody>
      </p:sp>
      <p:sp>
        <p:nvSpPr>
          <p:cNvPr id="15" name="文本框 14"/>
          <p:cNvSpPr txBox="1"/>
          <p:nvPr/>
        </p:nvSpPr>
        <p:spPr>
          <a:xfrm rot="2543140">
            <a:off x="5577037" y="4709090"/>
            <a:ext cx="927696" cy="369332"/>
          </a:xfrm>
          <a:prstGeom prst="rect">
            <a:avLst/>
          </a:prstGeom>
          <a:noFill/>
        </p:spPr>
        <p:txBody>
          <a:bodyPr wrap="square" rtlCol="0">
            <a:spAutoFit/>
          </a:bodyPr>
          <a:lstStyle/>
          <a:p>
            <a:r>
              <a:rPr lang="en-US" altLang="zh-CN" dirty="0" smtClean="0"/>
              <a:t>control</a:t>
            </a:r>
            <a:endParaRPr lang="zh-CN" altLang="en-US" dirty="0"/>
          </a:p>
        </p:txBody>
      </p:sp>
      <p:sp>
        <p:nvSpPr>
          <p:cNvPr id="17" name="文本框 16"/>
          <p:cNvSpPr txBox="1"/>
          <p:nvPr/>
        </p:nvSpPr>
        <p:spPr>
          <a:xfrm>
            <a:off x="4433879" y="5474565"/>
            <a:ext cx="1573221" cy="369332"/>
          </a:xfrm>
          <a:prstGeom prst="rect">
            <a:avLst/>
          </a:prstGeom>
          <a:noFill/>
        </p:spPr>
        <p:txBody>
          <a:bodyPr wrap="square" rtlCol="0">
            <a:spAutoFit/>
          </a:bodyPr>
          <a:lstStyle/>
          <a:p>
            <a:r>
              <a:rPr lang="en-US" altLang="zh-CN" dirty="0" smtClean="0"/>
              <a:t>communicate</a:t>
            </a:r>
            <a:endParaRPr lang="zh-CN" altLang="en-US" dirty="0"/>
          </a:p>
        </p:txBody>
      </p:sp>
    </p:spTree>
    <p:extLst>
      <p:ext uri="{BB962C8B-B14F-4D97-AF65-F5344CB8AC3E}">
        <p14:creationId xmlns:p14="http://schemas.microsoft.com/office/powerpoint/2010/main" val="14010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0" grpId="0"/>
      <p:bldP spid="21" grpId="0"/>
      <p:bldP spid="7" grpId="0"/>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rPr>
              <a:t>How do nodes communicate?</a:t>
            </a:r>
            <a:endParaRPr lang="zh-CN" altLang="en-US" b="1" dirty="0">
              <a:latin typeface="Bahnschrift" panose="020B0502040204020203" pitchFamily="34" charset="0"/>
            </a:endParaRPr>
          </a:p>
        </p:txBody>
      </p:sp>
      <p:sp>
        <p:nvSpPr>
          <p:cNvPr id="3" name="内容占位符 2"/>
          <p:cNvSpPr>
            <a:spLocks noGrp="1"/>
          </p:cNvSpPr>
          <p:nvPr>
            <p:ph idx="1"/>
          </p:nvPr>
        </p:nvSpPr>
        <p:spPr/>
        <p:txBody>
          <a:bodyPr>
            <a:normAutofit lnSpcReduction="10000"/>
          </a:bodyPr>
          <a:lstStyle/>
          <a:p>
            <a:pPr marL="0" indent="0">
              <a:buNone/>
            </a:pPr>
            <a:r>
              <a:rPr lang="en-US" altLang="zh-CN" sz="4000" b="1" dirty="0" smtClean="0">
                <a:solidFill>
                  <a:schemeClr val="accent1">
                    <a:lumMod val="75000"/>
                  </a:schemeClr>
                </a:solidFill>
              </a:rPr>
              <a:t>1.Topic</a:t>
            </a:r>
          </a:p>
          <a:p>
            <a:pPr marL="0" indent="0">
              <a:buNone/>
            </a:pPr>
            <a:endParaRPr lang="en-US" altLang="zh-CN" sz="3600" dirty="0"/>
          </a:p>
          <a:p>
            <a:pPr marL="0" indent="0">
              <a:buNone/>
            </a:pPr>
            <a:endParaRPr lang="en-US" altLang="zh-CN" sz="3600" dirty="0" smtClean="0"/>
          </a:p>
          <a:p>
            <a:pPr>
              <a:buFont typeface="Wingdings" panose="05000000000000000000" pitchFamily="2" charset="2"/>
              <a:buChar char="u"/>
            </a:pPr>
            <a:endParaRPr lang="en-US" altLang="zh-CN" sz="3600" dirty="0" smtClean="0"/>
          </a:p>
          <a:p>
            <a:pPr>
              <a:buFont typeface="Wingdings" panose="05000000000000000000" pitchFamily="2" charset="2"/>
              <a:buChar char="u"/>
            </a:pPr>
            <a:r>
              <a:rPr lang="en-US" altLang="zh-CN" sz="3600" dirty="0"/>
              <a:t>The most used communication method in </a:t>
            </a:r>
            <a:r>
              <a:rPr lang="en-US" altLang="zh-CN" sz="3600" dirty="0" smtClean="0"/>
              <a:t>ROS.</a:t>
            </a:r>
          </a:p>
          <a:p>
            <a:pPr>
              <a:buFont typeface="Wingdings" panose="05000000000000000000" pitchFamily="2" charset="2"/>
              <a:buChar char="u"/>
            </a:pPr>
            <a:r>
              <a:rPr lang="en-US" altLang="zh-CN" sz="3600" dirty="0" smtClean="0"/>
              <a:t>A name for a string of massage.</a:t>
            </a:r>
          </a:p>
          <a:p>
            <a:pPr>
              <a:buFont typeface="Wingdings" panose="05000000000000000000" pitchFamily="2" charset="2"/>
              <a:buChar char="u"/>
            </a:pPr>
            <a:r>
              <a:rPr lang="en-US" altLang="zh-CN" sz="3600" dirty="0" smtClean="0"/>
              <a:t>An </a:t>
            </a:r>
            <a:r>
              <a:rPr lang="en-US" altLang="zh-CN" sz="3600" dirty="0"/>
              <a:t>asynchronous way of </a:t>
            </a:r>
            <a:r>
              <a:rPr lang="en-US" altLang="zh-CN" sz="3600" dirty="0" smtClean="0"/>
              <a:t>communication.</a:t>
            </a:r>
          </a:p>
          <a:p>
            <a:pPr>
              <a:buFont typeface="Wingdings" panose="05000000000000000000" pitchFamily="2" charset="2"/>
              <a:buChar char="u"/>
            </a:pPr>
            <a:endParaRPr lang="en-US" altLang="zh-CN" sz="3600" dirty="0"/>
          </a:p>
          <a:p>
            <a:pPr>
              <a:buFont typeface="Wingdings" panose="05000000000000000000" pitchFamily="2" charset="2"/>
              <a:buChar char="u"/>
            </a:pPr>
            <a:endParaRPr lang="en-US" altLang="zh-CN" sz="3600" dirty="0" smtClean="0"/>
          </a:p>
          <a:p>
            <a:pPr marL="0" indent="0">
              <a:buNone/>
            </a:pPr>
            <a:endParaRPr lang="zh-CN" altLang="en-US" sz="3600" dirty="0"/>
          </a:p>
        </p:txBody>
      </p:sp>
      <p:sp>
        <p:nvSpPr>
          <p:cNvPr id="5" name="椭圆 4"/>
          <p:cNvSpPr/>
          <p:nvPr/>
        </p:nvSpPr>
        <p:spPr>
          <a:xfrm>
            <a:off x="1447800" y="2752724"/>
            <a:ext cx="1647825" cy="117919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smtClean="0"/>
              <a:t>node1</a:t>
            </a:r>
            <a:endParaRPr lang="zh-CN" altLang="en-US" sz="2800" dirty="0"/>
          </a:p>
        </p:txBody>
      </p:sp>
      <p:sp>
        <p:nvSpPr>
          <p:cNvPr id="6" name="椭圆 5"/>
          <p:cNvSpPr/>
          <p:nvPr/>
        </p:nvSpPr>
        <p:spPr>
          <a:xfrm>
            <a:off x="7235190" y="2752725"/>
            <a:ext cx="1725930" cy="1179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smtClean="0"/>
              <a:t>node2</a:t>
            </a:r>
            <a:endParaRPr lang="zh-CN" altLang="en-US" sz="2800" dirty="0"/>
          </a:p>
        </p:txBody>
      </p:sp>
      <p:sp>
        <p:nvSpPr>
          <p:cNvPr id="7" name="矩形 6"/>
          <p:cNvSpPr/>
          <p:nvPr/>
        </p:nvSpPr>
        <p:spPr>
          <a:xfrm>
            <a:off x="4456747" y="2752724"/>
            <a:ext cx="1464945" cy="11791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smtClean="0"/>
              <a:t>/topic</a:t>
            </a:r>
            <a:endParaRPr lang="zh-CN" altLang="en-US" sz="2800" dirty="0"/>
          </a:p>
        </p:txBody>
      </p:sp>
      <p:cxnSp>
        <p:nvCxnSpPr>
          <p:cNvPr id="9" name="直接箭头连接符 8"/>
          <p:cNvCxnSpPr>
            <a:stCxn id="5" idx="6"/>
            <a:endCxn id="7" idx="1"/>
          </p:cNvCxnSpPr>
          <p:nvPr/>
        </p:nvCxnSpPr>
        <p:spPr>
          <a:xfrm>
            <a:off x="3095625" y="3342322"/>
            <a:ext cx="136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a:endCxn id="6" idx="2"/>
          </p:cNvCxnSpPr>
          <p:nvPr/>
        </p:nvCxnSpPr>
        <p:spPr>
          <a:xfrm>
            <a:off x="5921692" y="3342322"/>
            <a:ext cx="1313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72062" y="2930386"/>
            <a:ext cx="1327309" cy="461665"/>
          </a:xfrm>
          <a:prstGeom prst="rect">
            <a:avLst/>
          </a:prstGeom>
          <a:noFill/>
        </p:spPr>
        <p:txBody>
          <a:bodyPr wrap="square" rtlCol="0">
            <a:spAutoFit/>
          </a:bodyPr>
          <a:lstStyle/>
          <a:p>
            <a:r>
              <a:rPr lang="en-US" altLang="zh-CN" sz="2400" dirty="0" smtClean="0"/>
              <a:t>publish</a:t>
            </a:r>
            <a:endParaRPr lang="zh-CN" altLang="en-US" sz="2400" dirty="0"/>
          </a:p>
        </p:txBody>
      </p:sp>
      <p:sp>
        <p:nvSpPr>
          <p:cNvPr id="15" name="文本框 14"/>
          <p:cNvSpPr txBox="1"/>
          <p:nvPr/>
        </p:nvSpPr>
        <p:spPr>
          <a:xfrm>
            <a:off x="5987175" y="2907953"/>
            <a:ext cx="1228249" cy="400110"/>
          </a:xfrm>
          <a:prstGeom prst="rect">
            <a:avLst/>
          </a:prstGeom>
          <a:noFill/>
        </p:spPr>
        <p:txBody>
          <a:bodyPr wrap="square" rtlCol="0">
            <a:spAutoFit/>
          </a:bodyPr>
          <a:lstStyle/>
          <a:p>
            <a:r>
              <a:rPr lang="en-US" altLang="zh-CN" sz="2000" dirty="0"/>
              <a:t>subscribe</a:t>
            </a:r>
            <a:endParaRPr lang="zh-CN" altLang="en-US" sz="2000" dirty="0"/>
          </a:p>
        </p:txBody>
      </p:sp>
    </p:spTree>
    <p:extLst>
      <p:ext uri="{BB962C8B-B14F-4D97-AF65-F5344CB8AC3E}">
        <p14:creationId xmlns:p14="http://schemas.microsoft.com/office/powerpoint/2010/main" val="42882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Bahnschrift" panose="020B0502040204020203" pitchFamily="34" charset="0"/>
              </a:rPr>
              <a:t>An example of </a:t>
            </a:r>
            <a:r>
              <a:rPr lang="en-US" altLang="zh-CN" dirty="0" err="1" smtClean="0">
                <a:latin typeface="Bahnschrift" panose="020B0502040204020203" pitchFamily="34" charset="0"/>
              </a:rPr>
              <a:t>ropic</a:t>
            </a:r>
            <a:endParaRPr lang="zh-CN" altLang="en-US" dirty="0">
              <a:latin typeface="Bahnschrift" panose="020B0502040204020203" pitchFamily="34" charset="0"/>
            </a:endParaRPr>
          </a:p>
        </p:txBody>
      </p:sp>
      <p:sp>
        <p:nvSpPr>
          <p:cNvPr id="4" name="椭圆 3"/>
          <p:cNvSpPr/>
          <p:nvPr/>
        </p:nvSpPr>
        <p:spPr>
          <a:xfrm>
            <a:off x="6284683" y="2631462"/>
            <a:ext cx="1983016" cy="86784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node_</a:t>
            </a:r>
          </a:p>
          <a:p>
            <a:pPr algn="ctr"/>
            <a:r>
              <a:rPr lang="en-US" altLang="zh-CN" dirty="0" smtClean="0"/>
              <a:t>processor</a:t>
            </a:r>
            <a:endParaRPr lang="zh-CN" altLang="en-US" dirty="0"/>
          </a:p>
        </p:txBody>
      </p:sp>
      <p:sp>
        <p:nvSpPr>
          <p:cNvPr id="5" name="椭圆 4"/>
          <p:cNvSpPr/>
          <p:nvPr/>
        </p:nvSpPr>
        <p:spPr>
          <a:xfrm>
            <a:off x="6284683" y="1510192"/>
            <a:ext cx="1983016" cy="86784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node_</a:t>
            </a:r>
          </a:p>
          <a:p>
            <a:pPr algn="ctr"/>
            <a:r>
              <a:rPr lang="en-US" altLang="zh-CN" dirty="0" smtClean="0"/>
              <a:t>viewer</a:t>
            </a:r>
            <a:endParaRPr lang="zh-CN" altLang="en-US" dirty="0"/>
          </a:p>
        </p:txBody>
      </p:sp>
      <p:sp>
        <p:nvSpPr>
          <p:cNvPr id="6" name="椭圆 5"/>
          <p:cNvSpPr/>
          <p:nvPr/>
        </p:nvSpPr>
        <p:spPr>
          <a:xfrm>
            <a:off x="1162035" y="2472543"/>
            <a:ext cx="1525818" cy="86784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smtClean="0"/>
              <a:t>node_</a:t>
            </a:r>
          </a:p>
          <a:p>
            <a:pPr algn="ctr"/>
            <a:r>
              <a:rPr lang="en-US" altLang="zh-CN" b="1" dirty="0" smtClean="0"/>
              <a:t>camera</a:t>
            </a:r>
            <a:endParaRPr lang="zh-CN" altLang="en-US" b="1" dirty="0"/>
          </a:p>
        </p:txBody>
      </p:sp>
      <p:sp>
        <p:nvSpPr>
          <p:cNvPr id="7" name="椭圆 6"/>
          <p:cNvSpPr/>
          <p:nvPr/>
        </p:nvSpPr>
        <p:spPr>
          <a:xfrm>
            <a:off x="6284683" y="3708935"/>
            <a:ext cx="1983016" cy="86784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node_</a:t>
            </a:r>
          </a:p>
          <a:p>
            <a:pPr algn="ctr"/>
            <a:r>
              <a:rPr lang="en-US" altLang="zh-CN" dirty="0" smtClean="0"/>
              <a:t>point clouds</a:t>
            </a:r>
            <a:endParaRPr lang="zh-CN" altLang="en-US" dirty="0"/>
          </a:p>
        </p:txBody>
      </p:sp>
      <p:sp>
        <p:nvSpPr>
          <p:cNvPr id="8" name="矩形 7"/>
          <p:cNvSpPr/>
          <p:nvPr/>
        </p:nvSpPr>
        <p:spPr>
          <a:xfrm>
            <a:off x="3291521" y="3124277"/>
            <a:ext cx="1785825" cy="7211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r>
              <a:rPr lang="en-US" altLang="zh-CN" dirty="0" err="1" smtClean="0"/>
              <a:t>camera_depth</a:t>
            </a:r>
            <a:endParaRPr lang="zh-CN" altLang="en-US" dirty="0"/>
          </a:p>
        </p:txBody>
      </p:sp>
      <p:sp>
        <p:nvSpPr>
          <p:cNvPr id="9" name="矩形 8"/>
          <p:cNvSpPr/>
          <p:nvPr/>
        </p:nvSpPr>
        <p:spPr>
          <a:xfrm>
            <a:off x="3296370" y="2041058"/>
            <a:ext cx="1780976" cy="7255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r>
              <a:rPr lang="en-US" altLang="zh-CN" dirty="0" err="1" smtClean="0"/>
              <a:t>camera_rgb</a:t>
            </a:r>
            <a:endParaRPr lang="zh-CN" altLang="en-US" dirty="0"/>
          </a:p>
        </p:txBody>
      </p:sp>
      <p:cxnSp>
        <p:nvCxnSpPr>
          <p:cNvPr id="10" name="直接箭头连接符 9"/>
          <p:cNvCxnSpPr>
            <a:stCxn id="6" idx="6"/>
            <a:endCxn id="9" idx="1"/>
          </p:cNvCxnSpPr>
          <p:nvPr/>
        </p:nvCxnSpPr>
        <p:spPr>
          <a:xfrm flipV="1">
            <a:off x="2687853" y="2403827"/>
            <a:ext cx="608517" cy="50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1"/>
          </p:cNvCxnSpPr>
          <p:nvPr/>
        </p:nvCxnSpPr>
        <p:spPr>
          <a:xfrm>
            <a:off x="2687853" y="2906465"/>
            <a:ext cx="603668" cy="578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5" idx="2"/>
          </p:cNvCxnSpPr>
          <p:nvPr/>
        </p:nvCxnSpPr>
        <p:spPr>
          <a:xfrm flipV="1">
            <a:off x="5077346" y="1944114"/>
            <a:ext cx="1207337" cy="459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4" idx="2"/>
          </p:cNvCxnSpPr>
          <p:nvPr/>
        </p:nvCxnSpPr>
        <p:spPr>
          <a:xfrm>
            <a:off x="5077346" y="2403827"/>
            <a:ext cx="1207337" cy="661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7" idx="2"/>
          </p:cNvCxnSpPr>
          <p:nvPr/>
        </p:nvCxnSpPr>
        <p:spPr>
          <a:xfrm>
            <a:off x="5077346" y="2403827"/>
            <a:ext cx="1207337" cy="173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7" idx="2"/>
          </p:cNvCxnSpPr>
          <p:nvPr/>
        </p:nvCxnSpPr>
        <p:spPr>
          <a:xfrm>
            <a:off x="5077346" y="3484870"/>
            <a:ext cx="1207337" cy="65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35369" y="4782022"/>
            <a:ext cx="7127631" cy="1846659"/>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A node can publish multiple </a:t>
            </a:r>
            <a:r>
              <a:rPr lang="en-US" altLang="zh-CN" sz="2400" dirty="0" smtClean="0"/>
              <a:t>topics.</a:t>
            </a:r>
          </a:p>
          <a:p>
            <a:pPr marL="285750" indent="-285750">
              <a:buFont typeface="Wingdings" panose="05000000000000000000" pitchFamily="2" charset="2"/>
              <a:buChar char="u"/>
            </a:pPr>
            <a:r>
              <a:rPr lang="en-US" altLang="zh-CN" sz="2400" dirty="0"/>
              <a:t>But a topic can only be published by one </a:t>
            </a:r>
            <a:r>
              <a:rPr lang="en-US" altLang="zh-CN" sz="2400" dirty="0" smtClean="0"/>
              <a:t>node.</a:t>
            </a:r>
          </a:p>
          <a:p>
            <a:pPr marL="285750" indent="-285750">
              <a:buFont typeface="Wingdings" panose="05000000000000000000" pitchFamily="2" charset="2"/>
              <a:buChar char="u"/>
            </a:pPr>
            <a:r>
              <a:rPr lang="en-US" altLang="zh-CN" sz="2400" dirty="0"/>
              <a:t>A topic can be subscribed </a:t>
            </a:r>
            <a:r>
              <a:rPr lang="en-US" altLang="zh-CN" sz="2400" dirty="0" smtClean="0"/>
              <a:t> </a:t>
            </a:r>
            <a:r>
              <a:rPr lang="en-US" altLang="zh-CN" sz="2400" dirty="0"/>
              <a:t>by multiple </a:t>
            </a:r>
            <a:r>
              <a:rPr lang="en-US" altLang="zh-CN" sz="2400" dirty="0" smtClean="0"/>
              <a:t>nodes.</a:t>
            </a:r>
          </a:p>
          <a:p>
            <a:pPr marL="285750" indent="-285750">
              <a:buFont typeface="Wingdings" panose="05000000000000000000" pitchFamily="2" charset="2"/>
              <a:buChar char="u"/>
            </a:pPr>
            <a:r>
              <a:rPr lang="en-US" altLang="zh-CN" sz="2400" dirty="0"/>
              <a:t>A node can also subscribe to multiple </a:t>
            </a:r>
            <a:r>
              <a:rPr lang="en-US" altLang="zh-CN" sz="2400" dirty="0" smtClean="0"/>
              <a:t>nodes.</a:t>
            </a:r>
          </a:p>
          <a:p>
            <a:pPr marL="285750" indent="-285750">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27006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Bahnschrift" panose="020B0502040204020203" pitchFamily="34" charset="0"/>
              </a:rPr>
              <a:t>How to implement a topic?</a:t>
            </a:r>
            <a:endParaRPr lang="zh-CN" altLang="en-US" dirty="0">
              <a:latin typeface="Bahnschrift" panose="020B0502040204020203" pitchFamily="34" charset="0"/>
            </a:endParaRPr>
          </a:p>
        </p:txBody>
      </p:sp>
      <p:sp>
        <p:nvSpPr>
          <p:cNvPr id="3" name="内容占位符 2"/>
          <p:cNvSpPr>
            <a:spLocks noGrp="1"/>
          </p:cNvSpPr>
          <p:nvPr>
            <p:ph idx="1"/>
          </p:nvPr>
        </p:nvSpPr>
        <p:spPr/>
        <p:txBody>
          <a:bodyPr/>
          <a:lstStyle/>
          <a:p>
            <a:pPr marL="0" indent="0">
              <a:buNone/>
            </a:pPr>
            <a:r>
              <a:rPr lang="en-US" altLang="zh-CN" b="1" dirty="0" smtClean="0"/>
              <a:t>*.</a:t>
            </a:r>
            <a:r>
              <a:rPr lang="en-US" altLang="zh-CN" b="1" dirty="0" err="1" smtClean="0"/>
              <a:t>msg</a:t>
            </a:r>
            <a:r>
              <a:rPr lang="en-US" altLang="zh-CN" b="1" dirty="0" smtClean="0"/>
              <a:t> file </a:t>
            </a:r>
          </a:p>
          <a:p>
            <a:pPr marL="0" indent="0">
              <a:buNone/>
            </a:pPr>
            <a:r>
              <a:rPr lang="en-US" altLang="zh-CN" dirty="0"/>
              <a:t>Its address </a:t>
            </a:r>
            <a:r>
              <a:rPr lang="en-US" altLang="zh-CN" dirty="0" smtClean="0"/>
              <a:t>is </a:t>
            </a:r>
            <a:r>
              <a:rPr lang="en-US" altLang="zh-CN" dirty="0" err="1" smtClean="0"/>
              <a:t>pcgname</a:t>
            </a:r>
            <a:r>
              <a:rPr lang="en-US" altLang="zh-CN" dirty="0" smtClean="0"/>
              <a:t>/</a:t>
            </a:r>
            <a:r>
              <a:rPr lang="en-US" altLang="zh-CN" dirty="0" err="1" smtClean="0"/>
              <a:t>msg</a:t>
            </a:r>
            <a:r>
              <a:rPr lang="en-US" altLang="zh-CN" dirty="0" smtClean="0"/>
              <a:t>/*.</a:t>
            </a:r>
            <a:r>
              <a:rPr lang="en-US" altLang="zh-CN" dirty="0" err="1" smtClean="0"/>
              <a:t>msg</a:t>
            </a:r>
            <a:r>
              <a:rPr lang="en-US" altLang="zh-CN" dirty="0" smtClean="0"/>
              <a:t> </a:t>
            </a:r>
          </a:p>
          <a:p>
            <a:pPr marL="0" indent="0">
              <a:buNone/>
            </a:pPr>
            <a:r>
              <a:rPr lang="en-US" altLang="zh-CN" dirty="0" smtClean="0"/>
              <a:t>This </a:t>
            </a:r>
            <a:r>
              <a:rPr lang="en-US" altLang="zh-CN" dirty="0"/>
              <a:t>file is a structure containing various types of data. </a:t>
            </a:r>
            <a:endParaRPr lang="en-US" altLang="zh-CN" dirty="0" smtClean="0"/>
          </a:p>
          <a:p>
            <a:pPr marL="0" indent="0">
              <a:buNone/>
            </a:pPr>
            <a:r>
              <a:rPr lang="en-US" altLang="zh-CN" dirty="0" smtClean="0"/>
              <a:t>The </a:t>
            </a:r>
            <a:r>
              <a:rPr lang="en-US" altLang="zh-CN" dirty="0"/>
              <a:t>specific published topic is an object or instance of the class </a:t>
            </a:r>
            <a:endParaRPr lang="en-US" altLang="zh-CN" dirty="0" smtClean="0"/>
          </a:p>
          <a:p>
            <a:pPr marL="0" indent="0">
              <a:buNone/>
            </a:pPr>
            <a:r>
              <a:rPr lang="en-US" altLang="zh-CN" dirty="0" smtClean="0"/>
              <a:t> </a:t>
            </a:r>
            <a:r>
              <a:rPr lang="en-US" altLang="zh-CN" dirty="0" smtClean="0">
                <a:solidFill>
                  <a:schemeClr val="accent1">
                    <a:lumMod val="75000"/>
                  </a:schemeClr>
                </a:solidFill>
              </a:rPr>
              <a:t> </a:t>
            </a:r>
            <a:r>
              <a:rPr lang="en-US" altLang="zh-CN" b="1" dirty="0" err="1" smtClean="0">
                <a:solidFill>
                  <a:schemeClr val="accent1">
                    <a:lumMod val="75000"/>
                  </a:schemeClr>
                </a:solidFill>
              </a:rPr>
              <a:t>eg</a:t>
            </a:r>
            <a:r>
              <a:rPr lang="en-US" altLang="zh-CN" b="1" dirty="0" smtClean="0">
                <a:solidFill>
                  <a:schemeClr val="accent1">
                    <a:lumMod val="75000"/>
                  </a:schemeClr>
                </a:solidFill>
              </a:rPr>
              <a:t>. </a:t>
            </a:r>
          </a:p>
          <a:p>
            <a:pPr marL="0" indent="0">
              <a:buNone/>
            </a:pPr>
            <a:r>
              <a:rPr lang="en-US" altLang="zh-CN" dirty="0" smtClean="0">
                <a:solidFill>
                  <a:schemeClr val="accent1">
                    <a:lumMod val="75000"/>
                  </a:schemeClr>
                </a:solidFill>
              </a:rPr>
              <a:t>   </a:t>
            </a:r>
            <a:r>
              <a:rPr lang="en-US" altLang="zh-CN" dirty="0" smtClean="0">
                <a:solidFill>
                  <a:schemeClr val="accent1">
                    <a:lumMod val="75000"/>
                  </a:schemeClr>
                </a:solidFill>
                <a:latin typeface="Bahnschrift Light Condensed" panose="020B0502040204020203" pitchFamily="34" charset="0"/>
              </a:rPr>
              <a:t>For </a:t>
            </a:r>
            <a:r>
              <a:rPr lang="en-US" altLang="zh-CN" dirty="0">
                <a:solidFill>
                  <a:schemeClr val="accent1">
                    <a:lumMod val="75000"/>
                  </a:schemeClr>
                </a:solidFill>
                <a:latin typeface="Bahnschrift Light Condensed" panose="020B0502040204020203" pitchFamily="34" charset="0"/>
              </a:rPr>
              <a:t>a simple example, if we let a node publish the location information of the robot, publish it at any time to form a specific topic, and another node subscribes to this information.</a:t>
            </a:r>
            <a:endParaRPr lang="en-US" altLang="zh-CN" dirty="0" smtClean="0">
              <a:solidFill>
                <a:schemeClr val="accent1">
                  <a:lumMod val="75000"/>
                </a:schemeClr>
              </a:solidFill>
              <a:latin typeface="Bahnschrift Light Condensed" panose="020B0502040204020203" pitchFamily="34" charset="0"/>
            </a:endParaRPr>
          </a:p>
          <a:p>
            <a:endParaRPr lang="en-US" altLang="zh-CN" dirty="0" smtClean="0"/>
          </a:p>
          <a:p>
            <a:endParaRPr lang="zh-CN" altLang="en-US" dirty="0"/>
          </a:p>
        </p:txBody>
      </p:sp>
    </p:spTree>
    <p:extLst>
      <p:ext uri="{BB962C8B-B14F-4D97-AF65-F5344CB8AC3E}">
        <p14:creationId xmlns:p14="http://schemas.microsoft.com/office/powerpoint/2010/main" val="81862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9229" y="530979"/>
            <a:ext cx="9460524" cy="6463308"/>
          </a:xfrm>
          <a:prstGeom prst="rect">
            <a:avLst/>
          </a:prstGeom>
          <a:noFill/>
        </p:spPr>
        <p:txBody>
          <a:bodyPr wrap="square" rtlCol="0">
            <a:spAutoFit/>
          </a:bodyPr>
          <a:lstStyle/>
          <a:p>
            <a:r>
              <a:rPr lang="en-US" altLang="zh-CN" b="1" dirty="0"/>
              <a:t>#include &lt;</a:t>
            </a:r>
            <a:r>
              <a:rPr lang="en-US" altLang="zh-CN" b="1" dirty="0" err="1"/>
              <a:t>ros</a:t>
            </a:r>
            <a:r>
              <a:rPr lang="en-US" altLang="zh-CN" b="1" dirty="0"/>
              <a:t>/</a:t>
            </a:r>
            <a:r>
              <a:rPr lang="en-US" altLang="zh-CN" b="1" dirty="0" err="1"/>
              <a:t>ros.h</a:t>
            </a:r>
            <a:r>
              <a:rPr lang="en-US" altLang="zh-CN" b="1" dirty="0"/>
              <a:t>&gt;</a:t>
            </a:r>
            <a:br>
              <a:rPr lang="en-US" altLang="zh-CN" b="1" dirty="0"/>
            </a:br>
            <a:r>
              <a:rPr lang="en-US" altLang="zh-CN" b="1" dirty="0"/>
              <a:t>#include &lt;</a:t>
            </a:r>
            <a:r>
              <a:rPr lang="en-US" altLang="zh-CN" b="1" dirty="0" err="1"/>
              <a:t>topic_demo</a:t>
            </a:r>
            <a:r>
              <a:rPr lang="en-US" altLang="zh-CN" b="1" dirty="0"/>
              <a:t>/</a:t>
            </a:r>
            <a:r>
              <a:rPr lang="en-US" altLang="zh-CN" b="1" dirty="0" err="1"/>
              <a:t>gps.h</a:t>
            </a:r>
            <a:r>
              <a:rPr lang="en-US" altLang="zh-CN" b="1" dirty="0"/>
              <a:t>&gt;</a:t>
            </a:r>
            <a:br>
              <a:rPr lang="en-US" altLang="zh-CN" b="1" dirty="0"/>
            </a:br>
            <a:r>
              <a:rPr lang="en-US" altLang="zh-CN" b="1" dirty="0" err="1"/>
              <a:t>int</a:t>
            </a:r>
            <a:r>
              <a:rPr lang="en-US" altLang="zh-CN" b="1" dirty="0"/>
              <a:t> main(</a:t>
            </a:r>
            <a:r>
              <a:rPr lang="en-US" altLang="zh-CN" b="1" dirty="0" err="1"/>
              <a:t>int</a:t>
            </a:r>
            <a:r>
              <a:rPr lang="en-US" altLang="zh-CN" b="1" dirty="0"/>
              <a:t> </a:t>
            </a:r>
            <a:r>
              <a:rPr lang="en-US" altLang="zh-CN" b="1" dirty="0" err="1"/>
              <a:t>argc</a:t>
            </a:r>
            <a:r>
              <a:rPr lang="en-US" altLang="zh-CN" b="1" dirty="0"/>
              <a:t>, char **</a:t>
            </a:r>
            <a:r>
              <a:rPr lang="en-US" altLang="zh-CN" b="1" dirty="0" err="1"/>
              <a:t>argv</a:t>
            </a:r>
            <a:r>
              <a:rPr lang="en-US" altLang="zh-CN" b="1" dirty="0"/>
              <a:t>)</a:t>
            </a:r>
            <a:br>
              <a:rPr lang="en-US" altLang="zh-CN" b="1" dirty="0"/>
            </a:br>
            <a:r>
              <a:rPr lang="en-US" altLang="zh-CN" b="1" dirty="0"/>
              <a:t>{</a:t>
            </a:r>
            <a:br>
              <a:rPr lang="en-US" altLang="zh-CN" b="1" dirty="0"/>
            </a:br>
            <a:r>
              <a:rPr lang="en-US" altLang="zh-CN" b="1" dirty="0"/>
              <a:t>  </a:t>
            </a:r>
            <a:r>
              <a:rPr lang="en-US" altLang="zh-CN" b="1" dirty="0" err="1"/>
              <a:t>ros</a:t>
            </a:r>
            <a:r>
              <a:rPr lang="en-US" altLang="zh-CN" b="1" dirty="0"/>
              <a:t>::</a:t>
            </a:r>
            <a:r>
              <a:rPr lang="en-US" altLang="zh-CN" b="1" dirty="0" err="1"/>
              <a:t>init</a:t>
            </a:r>
            <a:r>
              <a:rPr lang="en-US" altLang="zh-CN" b="1" dirty="0"/>
              <a:t>(</a:t>
            </a:r>
            <a:r>
              <a:rPr lang="en-US" altLang="zh-CN" b="1" dirty="0" err="1"/>
              <a:t>argc</a:t>
            </a:r>
            <a:r>
              <a:rPr lang="en-US" altLang="zh-CN" b="1" dirty="0"/>
              <a:t>, </a:t>
            </a:r>
            <a:r>
              <a:rPr lang="en-US" altLang="zh-CN" b="1" dirty="0" err="1"/>
              <a:t>argv</a:t>
            </a:r>
            <a:r>
              <a:rPr lang="en-US" altLang="zh-CN" b="1" dirty="0"/>
              <a:t>, "talker");</a:t>
            </a:r>
            <a:br>
              <a:rPr lang="en-US" altLang="zh-CN" b="1" dirty="0"/>
            </a:br>
            <a:r>
              <a:rPr lang="en-US" altLang="zh-CN" b="1" dirty="0"/>
              <a:t>  </a:t>
            </a:r>
            <a:r>
              <a:rPr lang="en-US" altLang="zh-CN" b="1" dirty="0" err="1"/>
              <a:t>ros</a:t>
            </a:r>
            <a:r>
              <a:rPr lang="en-US" altLang="zh-CN" b="1" dirty="0"/>
              <a:t>::</a:t>
            </a:r>
            <a:r>
              <a:rPr lang="en-US" altLang="zh-CN" b="1" dirty="0" err="1"/>
              <a:t>NodeHandle</a:t>
            </a:r>
            <a:r>
              <a:rPr lang="en-US" altLang="zh-CN" b="1" dirty="0"/>
              <a:t> </a:t>
            </a:r>
            <a:r>
              <a:rPr lang="en-US" altLang="zh-CN" b="1" dirty="0" err="1"/>
              <a:t>nh</a:t>
            </a:r>
            <a:r>
              <a:rPr lang="en-US" altLang="zh-CN" b="1" dirty="0"/>
              <a:t>;</a:t>
            </a:r>
            <a:br>
              <a:rPr lang="en-US" altLang="zh-CN" b="1" dirty="0"/>
            </a:br>
            <a:r>
              <a:rPr lang="en-US" altLang="zh-CN" b="1" dirty="0"/>
              <a:t>  </a:t>
            </a:r>
            <a:r>
              <a:rPr lang="en-US" altLang="zh-CN" b="1" dirty="0" err="1"/>
              <a:t>topic_demo</a:t>
            </a:r>
            <a:r>
              <a:rPr lang="en-US" altLang="zh-CN" b="1" dirty="0"/>
              <a:t>::</a:t>
            </a:r>
            <a:r>
              <a:rPr lang="en-US" altLang="zh-CN" b="1" dirty="0" err="1"/>
              <a:t>gps</a:t>
            </a:r>
            <a:r>
              <a:rPr lang="en-US" altLang="zh-CN" b="1" dirty="0"/>
              <a:t> </a:t>
            </a:r>
            <a:r>
              <a:rPr lang="en-US" altLang="zh-CN" b="1" dirty="0" err="1"/>
              <a:t>msg</a:t>
            </a:r>
            <a:r>
              <a:rPr lang="en-US" altLang="zh-CN" b="1" dirty="0"/>
              <a:t>;</a:t>
            </a:r>
            <a:br>
              <a:rPr lang="en-US" altLang="zh-CN" b="1" dirty="0"/>
            </a:br>
            <a:r>
              <a:rPr lang="en-US" altLang="zh-CN" b="1" dirty="0"/>
              <a:t>  </a:t>
            </a:r>
            <a:r>
              <a:rPr lang="en-US" altLang="zh-CN" b="1" dirty="0" err="1"/>
              <a:t>msg.x</a:t>
            </a:r>
            <a:r>
              <a:rPr lang="en-US" altLang="zh-CN" b="1" dirty="0"/>
              <a:t> = 1.0;</a:t>
            </a:r>
            <a:br>
              <a:rPr lang="en-US" altLang="zh-CN" b="1" dirty="0"/>
            </a:br>
            <a:r>
              <a:rPr lang="en-US" altLang="zh-CN" b="1" dirty="0"/>
              <a:t>  </a:t>
            </a:r>
            <a:r>
              <a:rPr lang="en-US" altLang="zh-CN" b="1" dirty="0" err="1"/>
              <a:t>msg.y</a:t>
            </a:r>
            <a:r>
              <a:rPr lang="en-US" altLang="zh-CN" b="1" dirty="0"/>
              <a:t> = 1.0;</a:t>
            </a:r>
            <a:br>
              <a:rPr lang="en-US" altLang="zh-CN" b="1" dirty="0"/>
            </a:br>
            <a:r>
              <a:rPr lang="en-US" altLang="zh-CN" b="1" dirty="0"/>
              <a:t>  </a:t>
            </a:r>
            <a:r>
              <a:rPr lang="en-US" altLang="zh-CN" b="1" dirty="0" err="1"/>
              <a:t>msg.state</a:t>
            </a:r>
            <a:r>
              <a:rPr lang="en-US" altLang="zh-CN" b="1" dirty="0"/>
              <a:t> = "working";</a:t>
            </a:r>
            <a:br>
              <a:rPr lang="en-US" altLang="zh-CN" b="1" dirty="0"/>
            </a:br>
            <a:r>
              <a:rPr lang="en-US" altLang="zh-CN" b="1" dirty="0"/>
              <a:t>  </a:t>
            </a:r>
            <a:r>
              <a:rPr lang="en-US" altLang="zh-CN" b="1" dirty="0" err="1"/>
              <a:t>ros</a:t>
            </a:r>
            <a:r>
              <a:rPr lang="en-US" altLang="zh-CN" b="1" dirty="0"/>
              <a:t>::Publisher pub = </a:t>
            </a:r>
            <a:r>
              <a:rPr lang="en-US" altLang="zh-CN" b="1" dirty="0" err="1"/>
              <a:t>nh.advertise</a:t>
            </a:r>
            <a:r>
              <a:rPr lang="en-US" altLang="zh-CN" b="1" dirty="0"/>
              <a:t>&lt;</a:t>
            </a:r>
            <a:r>
              <a:rPr lang="en-US" altLang="zh-CN" b="1" dirty="0" err="1"/>
              <a:t>topic_demo</a:t>
            </a:r>
            <a:r>
              <a:rPr lang="en-US" altLang="zh-CN" b="1" dirty="0"/>
              <a:t>::</a:t>
            </a:r>
            <a:r>
              <a:rPr lang="en-US" altLang="zh-CN" b="1" dirty="0" err="1"/>
              <a:t>gps</a:t>
            </a:r>
            <a:r>
              <a:rPr lang="en-US" altLang="zh-CN" b="1" dirty="0"/>
              <a:t>&gt;("</a:t>
            </a:r>
            <a:r>
              <a:rPr lang="en-US" altLang="zh-CN" b="1" dirty="0" err="1"/>
              <a:t>gps_info</a:t>
            </a:r>
            <a:r>
              <a:rPr lang="en-US" altLang="zh-CN" b="1" dirty="0"/>
              <a:t>", 1);</a:t>
            </a:r>
            <a:br>
              <a:rPr lang="en-US" altLang="zh-CN" b="1" dirty="0"/>
            </a:br>
            <a:r>
              <a:rPr lang="en-US" altLang="zh-CN" b="1" dirty="0"/>
              <a:t>  </a:t>
            </a:r>
            <a:r>
              <a:rPr lang="en-US" altLang="zh-CN" b="1" dirty="0" err="1"/>
              <a:t>ros</a:t>
            </a:r>
            <a:r>
              <a:rPr lang="en-US" altLang="zh-CN" b="1" dirty="0"/>
              <a:t>::Rate </a:t>
            </a:r>
            <a:r>
              <a:rPr lang="en-US" altLang="zh-CN" b="1" dirty="0" err="1"/>
              <a:t>loop_rate</a:t>
            </a:r>
            <a:r>
              <a:rPr lang="en-US" altLang="zh-CN" b="1" dirty="0"/>
              <a:t>(1.0);</a:t>
            </a:r>
            <a:br>
              <a:rPr lang="en-US" altLang="zh-CN" b="1" dirty="0"/>
            </a:br>
            <a:r>
              <a:rPr lang="en-US" altLang="zh-CN" b="1" dirty="0"/>
              <a:t>while (</a:t>
            </a:r>
            <a:r>
              <a:rPr lang="en-US" altLang="zh-CN" b="1" dirty="0" err="1"/>
              <a:t>ros</a:t>
            </a:r>
            <a:r>
              <a:rPr lang="en-US" altLang="zh-CN" b="1" dirty="0"/>
              <a:t>::ok())</a:t>
            </a:r>
            <a:br>
              <a:rPr lang="en-US" altLang="zh-CN" b="1" dirty="0"/>
            </a:br>
            <a:r>
              <a:rPr lang="en-US" altLang="zh-CN" b="1" dirty="0"/>
              <a:t>  {</a:t>
            </a:r>
            <a:endParaRPr lang="zh-CN" altLang="zh-CN" b="1" dirty="0"/>
          </a:p>
          <a:p>
            <a:r>
              <a:rPr lang="en-US" altLang="zh-CN" b="1" dirty="0" err="1"/>
              <a:t>msg.x</a:t>
            </a:r>
            <a:r>
              <a:rPr lang="en-US" altLang="zh-CN" b="1" dirty="0"/>
              <a:t> = 1.03 * </a:t>
            </a:r>
            <a:r>
              <a:rPr lang="en-US" altLang="zh-CN" b="1" dirty="0" err="1"/>
              <a:t>msg.x</a:t>
            </a:r>
            <a:r>
              <a:rPr lang="en-US" altLang="zh-CN" b="1" dirty="0"/>
              <a:t> ;</a:t>
            </a:r>
            <a:br>
              <a:rPr lang="en-US" altLang="zh-CN" b="1" dirty="0"/>
            </a:br>
            <a:r>
              <a:rPr lang="en-US" altLang="zh-CN" b="1" dirty="0"/>
              <a:t>    </a:t>
            </a:r>
            <a:r>
              <a:rPr lang="en-US" altLang="zh-CN" b="1" dirty="0" err="1"/>
              <a:t>msg.y</a:t>
            </a:r>
            <a:r>
              <a:rPr lang="en-US" altLang="zh-CN" b="1" dirty="0"/>
              <a:t> = 1.01 * </a:t>
            </a:r>
            <a:r>
              <a:rPr lang="en-US" altLang="zh-CN" b="1" dirty="0" err="1"/>
              <a:t>msg.y</a:t>
            </a:r>
            <a:r>
              <a:rPr lang="en-US" altLang="zh-CN" b="1" dirty="0"/>
              <a:t>;</a:t>
            </a:r>
            <a:br>
              <a:rPr lang="en-US" altLang="zh-CN" b="1" dirty="0"/>
            </a:br>
            <a:r>
              <a:rPr lang="en-US" altLang="zh-CN" b="1" dirty="0"/>
              <a:t>    ROS_INFO("Talker: GPS: x = %f, y = %f ",  </a:t>
            </a:r>
            <a:r>
              <a:rPr lang="en-US" altLang="zh-CN" b="1" dirty="0" err="1"/>
              <a:t>msg.x</a:t>
            </a:r>
            <a:r>
              <a:rPr lang="en-US" altLang="zh-CN" b="1" dirty="0"/>
              <a:t> ,</a:t>
            </a:r>
            <a:r>
              <a:rPr lang="en-US" altLang="zh-CN" b="1" dirty="0" err="1"/>
              <a:t>msg.y</a:t>
            </a:r>
            <a:r>
              <a:rPr lang="en-US" altLang="zh-CN" b="1" dirty="0"/>
              <a:t>);</a:t>
            </a:r>
            <a:br>
              <a:rPr lang="en-US" altLang="zh-CN" b="1" dirty="0"/>
            </a:br>
            <a:r>
              <a:rPr lang="en-US" altLang="zh-CN" b="1" dirty="0"/>
              <a:t>  	</a:t>
            </a:r>
            <a:r>
              <a:rPr lang="en-US" altLang="zh-CN" b="1" dirty="0" err="1"/>
              <a:t>pub.publish</a:t>
            </a:r>
            <a:r>
              <a:rPr lang="en-US" altLang="zh-CN" b="1" dirty="0"/>
              <a:t>(</a:t>
            </a:r>
            <a:r>
              <a:rPr lang="en-US" altLang="zh-CN" b="1" dirty="0" err="1"/>
              <a:t>msg</a:t>
            </a:r>
            <a:r>
              <a:rPr lang="en-US" altLang="zh-CN" b="1" dirty="0"/>
              <a:t>);</a:t>
            </a:r>
            <a:br>
              <a:rPr lang="en-US" altLang="zh-CN" b="1" dirty="0"/>
            </a:br>
            <a:r>
              <a:rPr lang="en-US" altLang="zh-CN" b="1" dirty="0"/>
              <a:t>    </a:t>
            </a:r>
            <a:r>
              <a:rPr lang="en-US" altLang="zh-CN" b="1" dirty="0" err="1"/>
              <a:t>loop_rate.sleep</a:t>
            </a:r>
            <a:r>
              <a:rPr lang="en-US" altLang="zh-CN" b="1" dirty="0"/>
              <a:t>();</a:t>
            </a:r>
            <a:br>
              <a:rPr lang="en-US" altLang="zh-CN" b="1" dirty="0"/>
            </a:br>
            <a:r>
              <a:rPr lang="en-US" altLang="zh-CN" b="1" dirty="0"/>
              <a:t>  }</a:t>
            </a:r>
            <a:br>
              <a:rPr lang="en-US" altLang="zh-CN" b="1" dirty="0"/>
            </a:br>
            <a:r>
              <a:rPr lang="en-US" altLang="zh-CN" b="1" dirty="0"/>
              <a:t>return 0;</a:t>
            </a:r>
            <a:br>
              <a:rPr lang="en-US" altLang="zh-CN" b="1" dirty="0"/>
            </a:br>
            <a:r>
              <a:rPr lang="en-US" altLang="zh-CN" b="1" dirty="0"/>
              <a:t>} </a:t>
            </a:r>
            <a:r>
              <a:rPr lang="en-US" altLang="zh-CN" dirty="0"/>
              <a:t/>
            </a:r>
            <a:br>
              <a:rPr lang="en-US" altLang="zh-CN" dirty="0"/>
            </a:br>
            <a:endParaRPr lang="zh-CN" altLang="zh-CN" dirty="0"/>
          </a:p>
        </p:txBody>
      </p:sp>
      <p:sp>
        <p:nvSpPr>
          <p:cNvPr id="3" name="文本框 2"/>
          <p:cNvSpPr txBox="1"/>
          <p:nvPr/>
        </p:nvSpPr>
        <p:spPr>
          <a:xfrm>
            <a:off x="7649307" y="1696915"/>
            <a:ext cx="269044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smtClean="0"/>
              <a:t>string  state</a:t>
            </a:r>
          </a:p>
          <a:p>
            <a:r>
              <a:rPr lang="en-US" altLang="zh-CN" b="1" dirty="0" smtClean="0"/>
              <a:t>float32  x</a:t>
            </a:r>
          </a:p>
          <a:p>
            <a:r>
              <a:rPr lang="en-US" altLang="zh-CN" b="1" dirty="0" smtClean="0"/>
              <a:t>foat32 y</a:t>
            </a:r>
            <a:endParaRPr lang="zh-CN" altLang="en-US" b="1" dirty="0"/>
          </a:p>
        </p:txBody>
      </p:sp>
      <p:sp>
        <p:nvSpPr>
          <p:cNvPr id="5" name="文本框 4"/>
          <p:cNvSpPr txBox="1"/>
          <p:nvPr/>
        </p:nvSpPr>
        <p:spPr>
          <a:xfrm>
            <a:off x="8379069" y="1230923"/>
            <a:ext cx="1283677" cy="400110"/>
          </a:xfrm>
          <a:prstGeom prst="rect">
            <a:avLst/>
          </a:prstGeom>
          <a:noFill/>
        </p:spPr>
        <p:txBody>
          <a:bodyPr wrap="square" rtlCol="0">
            <a:spAutoFit/>
          </a:bodyPr>
          <a:lstStyle/>
          <a:p>
            <a:r>
              <a:rPr lang="en-US" altLang="zh-CN" sz="2000" b="1" dirty="0" smtClean="0"/>
              <a:t>gps.msg</a:t>
            </a:r>
            <a:endParaRPr lang="zh-CN" altLang="en-US" sz="2000" b="1" dirty="0"/>
          </a:p>
        </p:txBody>
      </p:sp>
      <p:sp>
        <p:nvSpPr>
          <p:cNvPr id="6" name="文本框 5"/>
          <p:cNvSpPr txBox="1"/>
          <p:nvPr/>
        </p:nvSpPr>
        <p:spPr>
          <a:xfrm>
            <a:off x="1257298" y="130869"/>
            <a:ext cx="2259623" cy="400110"/>
          </a:xfrm>
          <a:prstGeom prst="rect">
            <a:avLst/>
          </a:prstGeom>
          <a:noFill/>
        </p:spPr>
        <p:txBody>
          <a:bodyPr wrap="square" rtlCol="0">
            <a:spAutoFit/>
          </a:bodyPr>
          <a:lstStyle/>
          <a:p>
            <a:r>
              <a:rPr lang="en-US" altLang="zh-CN" sz="2000" b="1" dirty="0" smtClean="0"/>
              <a:t>Publisher.cpp</a:t>
            </a:r>
            <a:endParaRPr lang="zh-CN" altLang="en-US" sz="2000" b="1" dirty="0"/>
          </a:p>
        </p:txBody>
      </p:sp>
    </p:spTree>
    <p:extLst>
      <p:ext uri="{BB962C8B-B14F-4D97-AF65-F5344CB8AC3E}">
        <p14:creationId xmlns:p14="http://schemas.microsoft.com/office/powerpoint/2010/main" val="3356307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Bahnschrift" panose="020B0502040204020203" pitchFamily="34" charset="0"/>
              </a:rPr>
              <a:t>How do nodes communicate?</a:t>
            </a:r>
            <a:endParaRPr lang="zh-CN" altLang="en-US" dirty="0">
              <a:latin typeface="Bahnschrift" panose="020B0502040204020203" pitchFamily="34" charset="0"/>
            </a:endParaRPr>
          </a:p>
        </p:txBody>
      </p:sp>
      <p:sp>
        <p:nvSpPr>
          <p:cNvPr id="3" name="内容占位符 2"/>
          <p:cNvSpPr>
            <a:spLocks noGrp="1"/>
          </p:cNvSpPr>
          <p:nvPr>
            <p:ph idx="1"/>
          </p:nvPr>
        </p:nvSpPr>
        <p:spPr>
          <a:xfrm>
            <a:off x="838200" y="1519911"/>
            <a:ext cx="10515600" cy="749935"/>
          </a:xfrm>
        </p:spPr>
        <p:txBody>
          <a:bodyPr>
            <a:normAutofit/>
          </a:bodyPr>
          <a:lstStyle/>
          <a:p>
            <a:pPr marL="0" lvl="0" indent="0">
              <a:buNone/>
            </a:pPr>
            <a:r>
              <a:rPr lang="en-US" altLang="zh-CN" sz="4000" b="1" dirty="0" smtClean="0">
                <a:solidFill>
                  <a:schemeClr val="accent1">
                    <a:lumMod val="75000"/>
                  </a:schemeClr>
                </a:solidFill>
              </a:rPr>
              <a:t>2. Service </a:t>
            </a:r>
            <a:endParaRPr lang="en-US" altLang="zh-CN" sz="4000" b="1" dirty="0">
              <a:solidFill>
                <a:schemeClr val="accent1">
                  <a:lumMod val="75000"/>
                </a:schemeClr>
              </a:solidFill>
            </a:endParaRPr>
          </a:p>
        </p:txBody>
      </p:sp>
      <p:sp>
        <p:nvSpPr>
          <p:cNvPr id="4" name="椭圆 3"/>
          <p:cNvSpPr/>
          <p:nvPr/>
        </p:nvSpPr>
        <p:spPr>
          <a:xfrm>
            <a:off x="1082040" y="2539277"/>
            <a:ext cx="2133600" cy="10972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a:t>n</a:t>
            </a:r>
            <a:r>
              <a:rPr lang="en-US" altLang="zh-CN" sz="2800" dirty="0" smtClean="0"/>
              <a:t>ode 1</a:t>
            </a:r>
          </a:p>
        </p:txBody>
      </p:sp>
      <p:sp>
        <p:nvSpPr>
          <p:cNvPr id="5" name="椭圆 4"/>
          <p:cNvSpPr/>
          <p:nvPr/>
        </p:nvSpPr>
        <p:spPr>
          <a:xfrm>
            <a:off x="7269480" y="2554517"/>
            <a:ext cx="2133600" cy="10972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smtClean="0"/>
              <a:t>node 2</a:t>
            </a:r>
            <a:endParaRPr lang="zh-CN" altLang="en-US" sz="2800" dirty="0"/>
          </a:p>
        </p:txBody>
      </p:sp>
      <p:sp>
        <p:nvSpPr>
          <p:cNvPr id="6" name="矩形 5"/>
          <p:cNvSpPr/>
          <p:nvPr/>
        </p:nvSpPr>
        <p:spPr>
          <a:xfrm>
            <a:off x="4480560" y="2554517"/>
            <a:ext cx="1524000" cy="1097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/service</a:t>
            </a:r>
            <a:endParaRPr lang="zh-CN" altLang="en-US" dirty="0"/>
          </a:p>
        </p:txBody>
      </p:sp>
      <p:cxnSp>
        <p:nvCxnSpPr>
          <p:cNvPr id="8" name="直接箭头连接符 7"/>
          <p:cNvCxnSpPr>
            <a:stCxn id="4" idx="7"/>
          </p:cNvCxnSpPr>
          <p:nvPr/>
        </p:nvCxnSpPr>
        <p:spPr>
          <a:xfrm>
            <a:off x="2903182" y="2699970"/>
            <a:ext cx="1577378" cy="22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4" idx="5"/>
          </p:cNvCxnSpPr>
          <p:nvPr/>
        </p:nvCxnSpPr>
        <p:spPr>
          <a:xfrm flipH="1" flipV="1">
            <a:off x="2903182" y="3475864"/>
            <a:ext cx="1577378" cy="2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5" idx="1"/>
          </p:cNvCxnSpPr>
          <p:nvPr/>
        </p:nvCxnSpPr>
        <p:spPr>
          <a:xfrm flipV="1">
            <a:off x="6004560" y="2715210"/>
            <a:ext cx="1577378" cy="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p:cNvCxnSpPr>
          <p:nvPr/>
        </p:nvCxnSpPr>
        <p:spPr>
          <a:xfrm flipH="1" flipV="1">
            <a:off x="6004560" y="3475864"/>
            <a:ext cx="1577378"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15640" y="2341731"/>
            <a:ext cx="1524000" cy="369332"/>
          </a:xfrm>
          <a:prstGeom prst="rect">
            <a:avLst/>
          </a:prstGeom>
          <a:noFill/>
        </p:spPr>
        <p:txBody>
          <a:bodyPr wrap="square" rtlCol="0">
            <a:spAutoFit/>
          </a:bodyPr>
          <a:lstStyle/>
          <a:p>
            <a:r>
              <a:rPr lang="en-US" altLang="zh-CN" dirty="0" smtClean="0"/>
              <a:t>request</a:t>
            </a:r>
            <a:endParaRPr lang="zh-CN" altLang="en-US" dirty="0"/>
          </a:p>
        </p:txBody>
      </p:sp>
      <p:sp>
        <p:nvSpPr>
          <p:cNvPr id="17" name="文本框 16"/>
          <p:cNvSpPr txBox="1"/>
          <p:nvPr/>
        </p:nvSpPr>
        <p:spPr>
          <a:xfrm>
            <a:off x="3288936" y="3443158"/>
            <a:ext cx="1451429" cy="369332"/>
          </a:xfrm>
          <a:prstGeom prst="rect">
            <a:avLst/>
          </a:prstGeom>
          <a:noFill/>
        </p:spPr>
        <p:txBody>
          <a:bodyPr wrap="square" rtlCol="0">
            <a:spAutoFit/>
          </a:bodyPr>
          <a:lstStyle/>
          <a:p>
            <a:r>
              <a:rPr lang="en-US" altLang="zh-CN" dirty="0" smtClean="0"/>
              <a:t>reply</a:t>
            </a:r>
            <a:endParaRPr lang="zh-CN" altLang="en-US" dirty="0"/>
          </a:p>
        </p:txBody>
      </p:sp>
      <p:sp>
        <p:nvSpPr>
          <p:cNvPr id="19" name="文本框 18"/>
          <p:cNvSpPr txBox="1"/>
          <p:nvPr/>
        </p:nvSpPr>
        <p:spPr>
          <a:xfrm>
            <a:off x="1539239" y="3669263"/>
            <a:ext cx="1749697" cy="461665"/>
          </a:xfrm>
          <a:prstGeom prst="rect">
            <a:avLst/>
          </a:prstGeom>
          <a:noFill/>
        </p:spPr>
        <p:txBody>
          <a:bodyPr wrap="square" rtlCol="0">
            <a:spAutoFit/>
          </a:bodyPr>
          <a:lstStyle/>
          <a:p>
            <a:r>
              <a:rPr lang="en-US" altLang="zh-CN" sz="2400" b="1" dirty="0" smtClean="0"/>
              <a:t>Client </a:t>
            </a:r>
            <a:endParaRPr lang="zh-CN" altLang="en-US" sz="2400" b="1" dirty="0"/>
          </a:p>
        </p:txBody>
      </p:sp>
      <p:sp>
        <p:nvSpPr>
          <p:cNvPr id="20" name="文本框 19"/>
          <p:cNvSpPr txBox="1"/>
          <p:nvPr/>
        </p:nvSpPr>
        <p:spPr>
          <a:xfrm>
            <a:off x="7741194" y="3651797"/>
            <a:ext cx="1190172" cy="461665"/>
          </a:xfrm>
          <a:prstGeom prst="rect">
            <a:avLst/>
          </a:prstGeom>
          <a:noFill/>
        </p:spPr>
        <p:txBody>
          <a:bodyPr wrap="square" rtlCol="0">
            <a:spAutoFit/>
          </a:bodyPr>
          <a:lstStyle/>
          <a:p>
            <a:r>
              <a:rPr lang="en-US" altLang="zh-CN" sz="2400" b="1" dirty="0" smtClean="0"/>
              <a:t>Server</a:t>
            </a:r>
            <a:r>
              <a:rPr lang="en-US" altLang="zh-CN" dirty="0" smtClean="0"/>
              <a:t> </a:t>
            </a:r>
            <a:endParaRPr lang="zh-CN" altLang="en-US" dirty="0"/>
          </a:p>
        </p:txBody>
      </p:sp>
      <p:sp>
        <p:nvSpPr>
          <p:cNvPr id="7" name="文本框 6"/>
          <p:cNvSpPr txBox="1"/>
          <p:nvPr/>
        </p:nvSpPr>
        <p:spPr>
          <a:xfrm>
            <a:off x="1283677" y="4607170"/>
            <a:ext cx="8119403" cy="1477328"/>
          </a:xfrm>
          <a:prstGeom prst="rect">
            <a:avLst/>
          </a:prstGeom>
          <a:noFill/>
        </p:spPr>
        <p:txBody>
          <a:bodyPr wrap="square" rtlCol="0">
            <a:spAutoFit/>
          </a:bodyPr>
          <a:lstStyle/>
          <a:p>
            <a:r>
              <a:rPr lang="en-US" altLang="zh-CN" dirty="0"/>
              <a:t>1. This is a synchronous way of </a:t>
            </a:r>
            <a:r>
              <a:rPr lang="en-US" altLang="zh-CN" dirty="0" smtClean="0"/>
              <a:t>communication.</a:t>
            </a:r>
            <a:endParaRPr lang="en-US" altLang="zh-CN" dirty="0"/>
          </a:p>
          <a:p>
            <a:r>
              <a:rPr lang="en-US" altLang="zh-CN" dirty="0"/>
              <a:t>2. Similar to the </a:t>
            </a:r>
            <a:r>
              <a:rPr lang="en-US" altLang="zh-CN" dirty="0" smtClean="0"/>
              <a:t>C/S </a:t>
            </a:r>
            <a:r>
              <a:rPr lang="en-US" altLang="zh-CN" dirty="0"/>
              <a:t>communication model in computer </a:t>
            </a:r>
            <a:r>
              <a:rPr lang="en-US" altLang="zh-CN" dirty="0" smtClean="0"/>
              <a:t>networks.</a:t>
            </a:r>
          </a:p>
          <a:p>
            <a:r>
              <a:rPr lang="en-US" altLang="zh-CN" dirty="0"/>
              <a:t>3. T</a:t>
            </a:r>
            <a:r>
              <a:rPr lang="en-US" altLang="zh-CN" dirty="0" smtClean="0"/>
              <a:t>his </a:t>
            </a:r>
            <a:r>
              <a:rPr lang="en-US" altLang="zh-CN" dirty="0"/>
              <a:t>communication method is suitable for communication between nodes that are not used </a:t>
            </a:r>
            <a:r>
              <a:rPr lang="en-US" altLang="zh-CN" dirty="0" smtClean="0"/>
              <a:t>frequently.</a:t>
            </a:r>
          </a:p>
          <a:p>
            <a:r>
              <a:rPr lang="en-US" altLang="zh-CN" dirty="0"/>
              <a:t>4. This way is implemented </a:t>
            </a:r>
            <a:r>
              <a:rPr lang="en-US" altLang="zh-CN" dirty="0" smtClean="0"/>
              <a:t>by </a:t>
            </a:r>
            <a:r>
              <a:rPr lang="en-US" altLang="zh-CN" dirty="0" smtClean="0">
                <a:solidFill>
                  <a:schemeClr val="accent1">
                    <a:lumMod val="75000"/>
                  </a:schemeClr>
                </a:solidFill>
              </a:rPr>
              <a:t>*. </a:t>
            </a:r>
            <a:r>
              <a:rPr lang="en-US" altLang="zh-CN" dirty="0" err="1">
                <a:solidFill>
                  <a:schemeClr val="accent1">
                    <a:lumMod val="75000"/>
                  </a:schemeClr>
                </a:solidFill>
              </a:rPr>
              <a:t>srv</a:t>
            </a:r>
            <a:r>
              <a:rPr lang="en-US" altLang="zh-CN" dirty="0">
                <a:solidFill>
                  <a:schemeClr val="accent1">
                    <a:lumMod val="75000"/>
                  </a:schemeClr>
                </a:solidFill>
              </a:rPr>
              <a:t> </a:t>
            </a:r>
            <a:r>
              <a:rPr lang="en-US" altLang="zh-CN" dirty="0"/>
              <a:t>file</a:t>
            </a:r>
            <a:endParaRPr lang="zh-CN" altLang="en-US" dirty="0"/>
          </a:p>
        </p:txBody>
      </p:sp>
    </p:spTree>
    <p:extLst>
      <p:ext uri="{BB962C8B-B14F-4D97-AF65-F5344CB8AC3E}">
        <p14:creationId xmlns:p14="http://schemas.microsoft.com/office/powerpoint/2010/main" val="13429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Bahnschrift" panose="020B0502040204020203" pitchFamily="34" charset="0"/>
              </a:rPr>
              <a:t>How do nodes communicate?</a:t>
            </a:r>
            <a:endParaRPr lang="zh-CN" altLang="en-US" dirty="0"/>
          </a:p>
        </p:txBody>
      </p:sp>
      <p:pic>
        <p:nvPicPr>
          <p:cNvPr id="4" name="内容占位符 3"/>
          <p:cNvPicPr>
            <a:picLocks noGrp="1" noChangeAspect="1"/>
          </p:cNvPicPr>
          <p:nvPr>
            <p:ph idx="1"/>
          </p:nvPr>
        </p:nvPicPr>
        <p:blipFill rotWithShape="1">
          <a:blip r:embed="rId2"/>
          <a:srcRect t="12221" r="-1395"/>
          <a:stretch/>
        </p:blipFill>
        <p:spPr>
          <a:xfrm>
            <a:off x="2371340" y="2087268"/>
            <a:ext cx="7701542" cy="2731196"/>
          </a:xfrm>
          <a:prstGeom prst="rect">
            <a:avLst/>
          </a:prstGeom>
        </p:spPr>
      </p:pic>
      <p:sp>
        <p:nvSpPr>
          <p:cNvPr id="5" name="矩形 4"/>
          <p:cNvSpPr/>
          <p:nvPr/>
        </p:nvSpPr>
        <p:spPr>
          <a:xfrm>
            <a:off x="7613855" y="1532426"/>
            <a:ext cx="923192" cy="316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8200" y="1493695"/>
            <a:ext cx="2387192" cy="646331"/>
          </a:xfrm>
          <a:prstGeom prst="rect">
            <a:avLst/>
          </a:prstGeom>
        </p:spPr>
        <p:txBody>
          <a:bodyPr wrap="none">
            <a:spAutoFit/>
          </a:bodyPr>
          <a:lstStyle/>
          <a:p>
            <a:pPr lvl="0">
              <a:lnSpc>
                <a:spcPct val="90000"/>
              </a:lnSpc>
              <a:spcBef>
                <a:spcPts val="1000"/>
              </a:spcBef>
            </a:pPr>
            <a:r>
              <a:rPr lang="en-US" altLang="zh-CN" sz="4000" b="1" dirty="0" smtClean="0">
                <a:solidFill>
                  <a:schemeClr val="accent1">
                    <a:lumMod val="75000"/>
                  </a:schemeClr>
                </a:solidFill>
              </a:rPr>
              <a:t>3. Action </a:t>
            </a:r>
            <a:endParaRPr lang="en-US" altLang="zh-CN" sz="4000" b="1" dirty="0">
              <a:solidFill>
                <a:schemeClr val="accent1">
                  <a:lumMod val="75000"/>
                </a:schemeClr>
              </a:solidFill>
            </a:endParaRPr>
          </a:p>
        </p:txBody>
      </p:sp>
      <p:sp>
        <p:nvSpPr>
          <p:cNvPr id="7" name="文本框 6"/>
          <p:cNvSpPr txBox="1"/>
          <p:nvPr/>
        </p:nvSpPr>
        <p:spPr>
          <a:xfrm>
            <a:off x="838200" y="4765705"/>
            <a:ext cx="10075606" cy="1846659"/>
          </a:xfrm>
          <a:prstGeom prst="rect">
            <a:avLst/>
          </a:prstGeom>
          <a:noFill/>
        </p:spPr>
        <p:txBody>
          <a:bodyPr wrap="square" rtlCol="0">
            <a:spAutoFit/>
          </a:bodyPr>
          <a:lstStyle/>
          <a:p>
            <a:r>
              <a:rPr lang="en-US" altLang="zh-CN" sz="2400" dirty="0"/>
              <a:t>1</a:t>
            </a:r>
            <a:r>
              <a:rPr lang="en-US" altLang="zh-CN" sz="2400" dirty="0" smtClean="0"/>
              <a:t>. Action </a:t>
            </a:r>
            <a:r>
              <a:rPr lang="en-US" altLang="zh-CN" sz="2400" dirty="0"/>
              <a:t>is actually an improvement of the service communication </a:t>
            </a:r>
            <a:r>
              <a:rPr lang="en-US" altLang="zh-CN" sz="2400" dirty="0" smtClean="0"/>
              <a:t>method.</a:t>
            </a:r>
          </a:p>
          <a:p>
            <a:r>
              <a:rPr lang="en-US" altLang="zh-CN" sz="2400" dirty="0"/>
              <a:t>2. Defining an action requires three parts: goal, result, </a:t>
            </a:r>
            <a:r>
              <a:rPr lang="en-US" altLang="zh-CN" sz="2400" dirty="0" smtClean="0"/>
              <a:t>feedback.</a:t>
            </a:r>
          </a:p>
          <a:p>
            <a:r>
              <a:rPr lang="en-US" altLang="zh-CN" sz="2400" dirty="0" smtClean="0"/>
              <a:t>3</a:t>
            </a:r>
            <a:r>
              <a:rPr lang="en-US" altLang="zh-CN" sz="2400" dirty="0"/>
              <a:t>. This method is suitable for long-term controlled </a:t>
            </a:r>
            <a:r>
              <a:rPr lang="en-US" altLang="zh-CN" sz="2400" dirty="0" smtClean="0"/>
              <a:t>services.</a:t>
            </a:r>
          </a:p>
          <a:p>
            <a:r>
              <a:rPr lang="en-US" altLang="zh-CN" sz="2400" dirty="0" smtClean="0"/>
              <a:t>4. This </a:t>
            </a:r>
            <a:r>
              <a:rPr lang="en-US" altLang="zh-CN" sz="2400" dirty="0"/>
              <a:t>way is implemented by </a:t>
            </a:r>
            <a:r>
              <a:rPr lang="en-US" altLang="zh-CN" sz="2400" dirty="0" smtClean="0">
                <a:solidFill>
                  <a:schemeClr val="accent1">
                    <a:lumMod val="75000"/>
                  </a:schemeClr>
                </a:solidFill>
              </a:rPr>
              <a:t>*.action </a:t>
            </a:r>
            <a:r>
              <a:rPr lang="en-US" altLang="zh-CN" sz="2400" dirty="0" smtClean="0"/>
              <a:t>file.</a:t>
            </a:r>
            <a:endParaRPr lang="zh-CN" altLang="en-US" sz="2400" dirty="0"/>
          </a:p>
          <a:p>
            <a:endParaRPr lang="zh-CN" altLang="en-US" dirty="0"/>
          </a:p>
        </p:txBody>
      </p:sp>
    </p:spTree>
    <p:extLst>
      <p:ext uri="{BB962C8B-B14F-4D97-AF65-F5344CB8AC3E}">
        <p14:creationId xmlns:p14="http://schemas.microsoft.com/office/powerpoint/2010/main" val="24318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smtClean="0">
                <a:solidFill>
                  <a:schemeClr val="accent1">
                    <a:lumMod val="75000"/>
                  </a:schemeClr>
                </a:solidFill>
                <a:latin typeface="Arial Black" panose="020B0A04020102020204" pitchFamily="34" charset="0"/>
              </a:rPr>
              <a:t>Outline</a:t>
            </a:r>
            <a:endParaRPr lang="zh-CN" altLang="en-US" sz="4800" dirty="0">
              <a:solidFill>
                <a:schemeClr val="accent1">
                  <a:lumMod val="75000"/>
                </a:schemeClr>
              </a:solidFill>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4000" b="1" dirty="0" smtClean="0"/>
              <a:t>ROS for what &amp; What is ROS</a:t>
            </a:r>
          </a:p>
          <a:p>
            <a:pPr>
              <a:buFont typeface="Wingdings" panose="05000000000000000000" pitchFamily="2" charset="2"/>
              <a:buChar char="Ø"/>
            </a:pPr>
            <a:r>
              <a:rPr lang="en-US" altLang="zh-CN" sz="4000" b="1" dirty="0" smtClean="0"/>
              <a:t>Communication architecture of ROS</a:t>
            </a: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235137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lumMod val="75000"/>
                  </a:schemeClr>
                </a:solidFill>
                <a:latin typeface="Arial Black" panose="020B0A04020102020204" pitchFamily="34" charset="0"/>
              </a:rPr>
              <a:t>ROS for what</a:t>
            </a:r>
            <a:r>
              <a:rPr lang="en-US" altLang="zh-CN" b="1" dirty="0"/>
              <a:t/>
            </a:r>
            <a:br>
              <a:rPr lang="en-US" altLang="zh-CN" b="1" dirty="0"/>
            </a:br>
            <a:endParaRPr lang="zh-CN" altLang="en-US" dirty="0"/>
          </a:p>
        </p:txBody>
      </p:sp>
      <p:sp>
        <p:nvSpPr>
          <p:cNvPr id="3" name="内容占位符 2"/>
          <p:cNvSpPr>
            <a:spLocks noGrp="1"/>
          </p:cNvSpPr>
          <p:nvPr>
            <p:ph idx="1"/>
          </p:nvPr>
        </p:nvSpPr>
        <p:spPr>
          <a:xfrm>
            <a:off x="838200" y="1366223"/>
            <a:ext cx="10515600" cy="4351338"/>
          </a:xfrm>
        </p:spPr>
        <p:txBody>
          <a:bodyPr/>
          <a:lstStyle/>
          <a:p>
            <a:pPr marL="0" indent="0">
              <a:buNone/>
            </a:pPr>
            <a:r>
              <a:rPr lang="en-US" altLang="zh-CN" sz="3200" b="1" dirty="0"/>
              <a:t>Implementation of Robot Cooperation based on ROS and Machine </a:t>
            </a:r>
            <a:r>
              <a:rPr lang="en-US" altLang="zh-CN" sz="3200" b="1" dirty="0" smtClean="0"/>
              <a:t>Vision</a:t>
            </a:r>
          </a:p>
          <a:p>
            <a:pPr marL="0" indent="0">
              <a:buNone/>
            </a:pPr>
            <a:endParaRPr lang="en-US" altLang="zh-CN" b="1" dirty="0" smtClean="0"/>
          </a:p>
          <a:p>
            <a:pPr lvl="0">
              <a:lnSpc>
                <a:spcPct val="100000"/>
              </a:lnSpc>
              <a:buFont typeface="Wingdings" panose="05000000000000000000" pitchFamily="2" charset="2"/>
              <a:buChar char="Ø"/>
            </a:pPr>
            <a:r>
              <a:rPr lang="en-US" altLang="zh-CN" sz="3200" dirty="0">
                <a:solidFill>
                  <a:prstClr val="black"/>
                </a:solidFill>
              </a:rPr>
              <a:t> </a:t>
            </a:r>
            <a:r>
              <a:rPr lang="en-US" altLang="zh-CN" sz="3200" dirty="0" smtClean="0">
                <a:solidFill>
                  <a:prstClr val="black"/>
                </a:solidFill>
              </a:rPr>
              <a:t>Goals</a:t>
            </a:r>
            <a:endParaRPr lang="en-US" altLang="zh-CN" sz="3200" dirty="0">
              <a:solidFill>
                <a:prstClr val="black"/>
              </a:solidFill>
            </a:endParaRPr>
          </a:p>
          <a:p>
            <a:pPr lvl="0">
              <a:lnSpc>
                <a:spcPct val="100000"/>
              </a:lnSpc>
              <a:buFont typeface="Wingdings" panose="05000000000000000000" pitchFamily="2" charset="2"/>
              <a:buChar char="Ø"/>
            </a:pPr>
            <a:r>
              <a:rPr lang="en-US" altLang="zh-CN" sz="3200" dirty="0">
                <a:solidFill>
                  <a:prstClr val="black"/>
                </a:solidFill>
              </a:rPr>
              <a:t> Technical route</a:t>
            </a:r>
          </a:p>
          <a:p>
            <a:pPr lvl="0">
              <a:lnSpc>
                <a:spcPct val="100000"/>
              </a:lnSpc>
              <a:buFont typeface="Wingdings" panose="05000000000000000000" pitchFamily="2" charset="2"/>
              <a:buChar char="Ø"/>
            </a:pPr>
            <a:r>
              <a:rPr lang="en-US" altLang="zh-CN" sz="3200" dirty="0">
                <a:solidFill>
                  <a:prstClr val="black"/>
                </a:solidFill>
              </a:rPr>
              <a:t>  Current  progress</a:t>
            </a:r>
            <a:endParaRPr lang="zh-CN" altLang="en-US" sz="3200" dirty="0">
              <a:solidFill>
                <a:prstClr val="black"/>
              </a:solidFill>
            </a:endParaRPr>
          </a:p>
          <a:p>
            <a:pPr>
              <a:buFont typeface="Wingdings" panose="05000000000000000000" pitchFamily="2" charset="2"/>
              <a:buChar char="u"/>
            </a:pPr>
            <a:endParaRPr lang="zh-CN" altLang="en-US" b="1" dirty="0"/>
          </a:p>
        </p:txBody>
      </p:sp>
    </p:spTree>
    <p:extLst>
      <p:ext uri="{BB962C8B-B14F-4D97-AF65-F5344CB8AC3E}">
        <p14:creationId xmlns:p14="http://schemas.microsoft.com/office/powerpoint/2010/main" val="116419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goals</a:t>
            </a:r>
            <a:endParaRPr lang="zh-CN" altLang="en-US" dirty="0"/>
          </a:p>
        </p:txBody>
      </p:sp>
      <p:sp>
        <p:nvSpPr>
          <p:cNvPr id="3" name="内容占位符 2"/>
          <p:cNvSpPr>
            <a:spLocks noGrp="1"/>
          </p:cNvSpPr>
          <p:nvPr>
            <p:ph idx="1"/>
          </p:nvPr>
        </p:nvSpPr>
        <p:spPr/>
        <p:txBody>
          <a:bodyPr/>
          <a:lstStyle/>
          <a:p>
            <a:r>
              <a:rPr lang="en-US" altLang="zh-CN" dirty="0" smtClean="0"/>
              <a:t>Assemble </a:t>
            </a:r>
            <a:r>
              <a:rPr lang="en-US" altLang="zh-CN" dirty="0"/>
              <a:t>two smart cars with commercially available materials</a:t>
            </a:r>
            <a:r>
              <a:rPr lang="en-US" altLang="zh-CN" dirty="0" smtClean="0"/>
              <a:t>.</a:t>
            </a:r>
          </a:p>
          <a:p>
            <a:r>
              <a:rPr lang="en-US" altLang="zh-CN" dirty="0"/>
              <a:t>Next, use machine vision to give the two cars the ability to collaborate</a:t>
            </a:r>
            <a:r>
              <a:rPr lang="en-US" altLang="zh-CN" dirty="0" smtClean="0"/>
              <a:t>.</a:t>
            </a:r>
          </a:p>
          <a:p>
            <a:pPr marL="0" indent="0">
              <a:buNone/>
            </a:pPr>
            <a:r>
              <a:rPr lang="en-US" altLang="zh-CN" dirty="0" smtClean="0"/>
              <a:t>                            </a:t>
            </a:r>
          </a:p>
        </p:txBody>
      </p:sp>
      <p:cxnSp>
        <p:nvCxnSpPr>
          <p:cNvPr id="7" name="肘形连接符 6"/>
          <p:cNvCxnSpPr/>
          <p:nvPr/>
        </p:nvCxnSpPr>
        <p:spPr>
          <a:xfrm>
            <a:off x="2075935" y="4945998"/>
            <a:ext cx="3797643" cy="886391"/>
          </a:xfrm>
          <a:prstGeom prst="bentConnector3">
            <a:avLst/>
          </a:prstGeom>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a:off x="2075935" y="3943629"/>
            <a:ext cx="5947720" cy="0"/>
          </a:xfrm>
          <a:prstGeom prst="line">
            <a:avLst/>
          </a:prstGeom>
        </p:spPr>
        <p:style>
          <a:lnRef idx="3">
            <a:schemeClr val="dk1"/>
          </a:lnRef>
          <a:fillRef idx="0">
            <a:schemeClr val="dk1"/>
          </a:fillRef>
          <a:effectRef idx="2">
            <a:schemeClr val="dk1"/>
          </a:effectRef>
          <a:fontRef idx="minor">
            <a:schemeClr val="tx1"/>
          </a:fontRef>
        </p:style>
      </p:cxnSp>
      <p:pic>
        <p:nvPicPr>
          <p:cNvPr id="13" name="图片 12"/>
          <p:cNvPicPr>
            <a:picLocks noChangeAspect="1"/>
          </p:cNvPicPr>
          <p:nvPr/>
        </p:nvPicPr>
        <p:blipFill rotWithShape="1">
          <a:blip r:embed="rId3"/>
          <a:srcRect t="32674" r="927" b="27187"/>
          <a:stretch/>
        </p:blipFill>
        <p:spPr>
          <a:xfrm>
            <a:off x="2199503" y="4130756"/>
            <a:ext cx="1400432" cy="642552"/>
          </a:xfrm>
          <a:prstGeom prst="rect">
            <a:avLst/>
          </a:prstGeom>
        </p:spPr>
      </p:pic>
      <p:cxnSp>
        <p:nvCxnSpPr>
          <p:cNvPr id="19" name="肘形连接符 18"/>
          <p:cNvCxnSpPr/>
          <p:nvPr/>
        </p:nvCxnSpPr>
        <p:spPr>
          <a:xfrm rot="10800000" flipV="1">
            <a:off x="4158050" y="4945997"/>
            <a:ext cx="3865605" cy="886391"/>
          </a:xfrm>
          <a:prstGeom prst="bentConnector3">
            <a:avLst/>
          </a:prstGeom>
        </p:spPr>
        <p:style>
          <a:lnRef idx="3">
            <a:schemeClr val="dk1"/>
          </a:lnRef>
          <a:fillRef idx="0">
            <a:schemeClr val="dk1"/>
          </a:fillRef>
          <a:effectRef idx="2">
            <a:schemeClr val="dk1"/>
          </a:effectRef>
          <a:fontRef idx="minor">
            <a:schemeClr val="tx1"/>
          </a:fontRef>
        </p:style>
      </p:cxnSp>
      <p:pic>
        <p:nvPicPr>
          <p:cNvPr id="24" name="图片 23"/>
          <p:cNvPicPr>
            <a:picLocks noChangeAspect="1"/>
          </p:cNvPicPr>
          <p:nvPr/>
        </p:nvPicPr>
        <p:blipFill rotWithShape="1">
          <a:blip r:embed="rId4"/>
          <a:srcRect l="8992" r="9918"/>
          <a:stretch/>
        </p:blipFill>
        <p:spPr>
          <a:xfrm rot="16200000">
            <a:off x="4388401" y="3774782"/>
            <a:ext cx="700526" cy="1412473"/>
          </a:xfrm>
          <a:prstGeom prst="rect">
            <a:avLst/>
          </a:prstGeom>
        </p:spPr>
      </p:pic>
    </p:spTree>
    <p:extLst>
      <p:ext uri="{BB962C8B-B14F-4D97-AF65-F5344CB8AC3E}">
        <p14:creationId xmlns:p14="http://schemas.microsoft.com/office/powerpoint/2010/main" val="34819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586 -0.00602 L 0.03815 0.03611 L 0.05326 0.07685 L 0.0513 0.10139 L 0.04466 0.12361 L 0.03294 0.13403 " pathEditMode="relative" rAng="480000" ptsTypes="AAAAAA">
                                      <p:cBhvr>
                                        <p:cTn id="6" dur="2000" fill="hold"/>
                                        <p:tgtEl>
                                          <p:spTgt spid="24"/>
                                        </p:tgtEl>
                                        <p:attrNameLst>
                                          <p:attrName>ppt_x</p:attrName>
                                          <p:attrName>ppt_y</p:attrName>
                                        </p:attrNameLst>
                                      </p:cBhvr>
                                      <p:rCtr x="2122" y="719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6.25E-7 -4.07407E-6 L 0.34479 -4.07407E-6 " pathEditMode="relative" rAng="0" ptsTypes="AA">
                                      <p:cBhvr>
                                        <p:cTn id="10" dur="2000" fill="hold"/>
                                        <p:tgtEl>
                                          <p:spTgt spid="13"/>
                                        </p:tgtEl>
                                        <p:attrNameLst>
                                          <p:attrName>ppt_x</p:attrName>
                                          <p:attrName>ppt_y</p:attrName>
                                        </p:attrNameLst>
                                      </p:cBhvr>
                                      <p:rCtr x="17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3558" y="1443553"/>
            <a:ext cx="10515600" cy="4351338"/>
          </a:xfrm>
        </p:spPr>
        <p:txBody>
          <a:bodyPr/>
          <a:lstStyle/>
          <a:p>
            <a:pPr marL="0" indent="0">
              <a:buNone/>
            </a:pPr>
            <a:r>
              <a:rPr lang="en-US" altLang="zh-CN" sz="3200" dirty="0" smtClean="0"/>
              <a:t>Software configuration</a:t>
            </a:r>
          </a:p>
          <a:p>
            <a:pPr>
              <a:buFont typeface="Wingdings" panose="05000000000000000000" pitchFamily="2" charset="2"/>
              <a:buChar char="ü"/>
            </a:pPr>
            <a:r>
              <a:rPr lang="en-US" altLang="zh-CN" dirty="0" smtClean="0"/>
              <a:t> </a:t>
            </a:r>
            <a:r>
              <a:rPr lang="en-US" altLang="zh-CN" sz="2400" dirty="0" smtClean="0"/>
              <a:t>Ubuntu</a:t>
            </a:r>
          </a:p>
          <a:p>
            <a:pPr>
              <a:buFont typeface="Wingdings" panose="05000000000000000000" pitchFamily="2" charset="2"/>
              <a:buChar char="ü"/>
            </a:pPr>
            <a:r>
              <a:rPr lang="en-US" altLang="zh-CN" sz="2400" dirty="0" smtClean="0"/>
              <a:t>  ROS</a:t>
            </a:r>
          </a:p>
          <a:p>
            <a:pPr>
              <a:buFont typeface="Wingdings" panose="05000000000000000000" pitchFamily="2" charset="2"/>
              <a:buChar char="ü"/>
            </a:pPr>
            <a:r>
              <a:rPr lang="en-US" altLang="zh-CN" sz="2400" dirty="0" smtClean="0"/>
              <a:t>  OpenCV</a:t>
            </a:r>
          </a:p>
          <a:p>
            <a:pPr>
              <a:buFont typeface="Wingdings" panose="05000000000000000000" pitchFamily="2" charset="2"/>
              <a:buChar char="ü"/>
            </a:pPr>
            <a:r>
              <a:rPr lang="en-US" altLang="zh-CN" sz="2400" dirty="0" smtClean="0"/>
              <a:t>  OpenNI</a:t>
            </a:r>
          </a:p>
          <a:p>
            <a:pPr marL="0" indent="0">
              <a:buNone/>
            </a:pPr>
            <a:r>
              <a:rPr lang="en-US" altLang="zh-CN" sz="4000" dirty="0" smtClean="0"/>
              <a:t>   </a:t>
            </a:r>
          </a:p>
          <a:p>
            <a:endParaRPr lang="zh-CN" altLang="en-US" dirty="0"/>
          </a:p>
        </p:txBody>
      </p:sp>
      <p:pic>
        <p:nvPicPr>
          <p:cNvPr id="4" name="图片 3"/>
          <p:cNvPicPr>
            <a:picLocks noChangeAspect="1"/>
          </p:cNvPicPr>
          <p:nvPr/>
        </p:nvPicPr>
        <p:blipFill>
          <a:blip r:embed="rId3"/>
          <a:stretch>
            <a:fillRect/>
          </a:stretch>
        </p:blipFill>
        <p:spPr>
          <a:xfrm>
            <a:off x="2604161" y="2056120"/>
            <a:ext cx="954586" cy="601533"/>
          </a:xfrm>
          <a:prstGeom prst="rect">
            <a:avLst/>
          </a:prstGeom>
        </p:spPr>
      </p:pic>
      <p:pic>
        <p:nvPicPr>
          <p:cNvPr id="5" name="图片 4"/>
          <p:cNvPicPr>
            <a:picLocks noChangeAspect="1"/>
          </p:cNvPicPr>
          <p:nvPr/>
        </p:nvPicPr>
        <p:blipFill>
          <a:blip r:embed="rId4"/>
          <a:stretch>
            <a:fillRect/>
          </a:stretch>
        </p:blipFill>
        <p:spPr>
          <a:xfrm>
            <a:off x="3920965" y="2056120"/>
            <a:ext cx="716938" cy="713299"/>
          </a:xfrm>
          <a:prstGeom prst="rect">
            <a:avLst/>
          </a:prstGeom>
        </p:spPr>
      </p:pic>
      <p:pic>
        <p:nvPicPr>
          <p:cNvPr id="6" name="图片 5"/>
          <p:cNvPicPr>
            <a:picLocks noChangeAspect="1"/>
          </p:cNvPicPr>
          <p:nvPr/>
        </p:nvPicPr>
        <p:blipFill>
          <a:blip r:embed="rId5"/>
          <a:stretch>
            <a:fillRect/>
          </a:stretch>
        </p:blipFill>
        <p:spPr>
          <a:xfrm>
            <a:off x="2588188" y="2848391"/>
            <a:ext cx="921770" cy="921770"/>
          </a:xfrm>
          <a:prstGeom prst="rect">
            <a:avLst/>
          </a:prstGeom>
        </p:spPr>
      </p:pic>
      <p:pic>
        <p:nvPicPr>
          <p:cNvPr id="7" name="图片 6"/>
          <p:cNvPicPr>
            <a:picLocks noChangeAspect="1"/>
          </p:cNvPicPr>
          <p:nvPr/>
        </p:nvPicPr>
        <p:blipFill>
          <a:blip r:embed="rId6"/>
          <a:stretch>
            <a:fillRect/>
          </a:stretch>
        </p:blipFill>
        <p:spPr>
          <a:xfrm>
            <a:off x="3701262" y="3083282"/>
            <a:ext cx="1288147" cy="632359"/>
          </a:xfrm>
          <a:prstGeom prst="rect">
            <a:avLst/>
          </a:prstGeom>
        </p:spPr>
      </p:pic>
      <p:sp>
        <p:nvSpPr>
          <p:cNvPr id="8" name="标题 7"/>
          <p:cNvSpPr>
            <a:spLocks noGrp="1"/>
          </p:cNvSpPr>
          <p:nvPr>
            <p:ph type="title"/>
          </p:nvPr>
        </p:nvSpPr>
        <p:spPr/>
        <p:txBody>
          <a:bodyPr/>
          <a:lstStyle/>
          <a:p>
            <a:r>
              <a:rPr lang="en-US" altLang="zh-CN" dirty="0"/>
              <a:t>Techonical route</a:t>
            </a:r>
            <a:endParaRPr lang="zh-CN" altLang="en-US" dirty="0"/>
          </a:p>
        </p:txBody>
      </p:sp>
      <p:pic>
        <p:nvPicPr>
          <p:cNvPr id="2" name="图片 1"/>
          <p:cNvPicPr>
            <a:picLocks noChangeAspect="1"/>
          </p:cNvPicPr>
          <p:nvPr/>
        </p:nvPicPr>
        <p:blipFill rotWithShape="1">
          <a:blip r:embed="rId7"/>
          <a:srcRect t="9828" r="715" b="806"/>
          <a:stretch/>
        </p:blipFill>
        <p:spPr>
          <a:xfrm>
            <a:off x="5000121" y="1287220"/>
            <a:ext cx="6898322" cy="2740865"/>
          </a:xfrm>
          <a:prstGeom prst="rect">
            <a:avLst/>
          </a:prstGeom>
        </p:spPr>
      </p:pic>
      <p:sp>
        <p:nvSpPr>
          <p:cNvPr id="9" name="矩形 8"/>
          <p:cNvSpPr/>
          <p:nvPr/>
        </p:nvSpPr>
        <p:spPr>
          <a:xfrm>
            <a:off x="384531" y="4316522"/>
            <a:ext cx="5658357" cy="2031325"/>
          </a:xfrm>
          <a:prstGeom prst="rect">
            <a:avLst/>
          </a:prstGeom>
        </p:spPr>
        <p:txBody>
          <a:bodyPr wrap="square">
            <a:spAutoFit/>
          </a:bodyPr>
          <a:lstStyle/>
          <a:p>
            <a:r>
              <a:rPr lang="en-US" altLang="zh-CN" b="1" dirty="0">
                <a:solidFill>
                  <a:schemeClr val="accent1">
                    <a:lumMod val="75000"/>
                  </a:schemeClr>
                </a:solidFill>
              </a:rPr>
              <a:t>What is ROS?</a:t>
            </a:r>
          </a:p>
          <a:p>
            <a:r>
              <a:rPr lang="en-US" altLang="zh-CN" dirty="0" smtClean="0"/>
              <a:t>Robot </a:t>
            </a:r>
            <a:r>
              <a:rPr lang="en-US" altLang="zh-CN" dirty="0"/>
              <a:t>Operating System (ROS</a:t>
            </a:r>
            <a:r>
              <a:rPr lang="en-US" altLang="zh-CN" dirty="0" smtClean="0"/>
              <a:t>). </a:t>
            </a:r>
          </a:p>
          <a:p>
            <a:r>
              <a:rPr lang="en-US" altLang="zh-CN" dirty="0" smtClean="0"/>
              <a:t>A </a:t>
            </a:r>
            <a:r>
              <a:rPr lang="en-US" altLang="zh-CN" dirty="0"/>
              <a:t>set of software libraries and tools that help </a:t>
            </a:r>
            <a:r>
              <a:rPr lang="en-US" altLang="zh-CN" dirty="0" smtClean="0"/>
              <a:t>we </a:t>
            </a:r>
            <a:r>
              <a:rPr lang="en-US" altLang="zh-CN" dirty="0"/>
              <a:t>build robot applications</a:t>
            </a:r>
            <a:r>
              <a:rPr lang="en-US" altLang="zh-CN" dirty="0" smtClean="0"/>
              <a:t>.</a:t>
            </a:r>
          </a:p>
          <a:p>
            <a:r>
              <a:rPr lang="en-US" altLang="zh-CN" dirty="0" smtClean="0"/>
              <a:t>Works well from </a:t>
            </a:r>
            <a:r>
              <a:rPr lang="en-US" altLang="zh-CN" dirty="0"/>
              <a:t>drivers to state-of-the-art </a:t>
            </a:r>
            <a:r>
              <a:rPr lang="en-US" altLang="zh-CN" dirty="0" smtClean="0"/>
              <a:t>algorithms.</a:t>
            </a:r>
          </a:p>
          <a:p>
            <a:r>
              <a:rPr lang="en-US" altLang="zh-CN" dirty="0"/>
              <a:t>W</a:t>
            </a:r>
            <a:r>
              <a:rPr lang="en-US" altLang="zh-CN" dirty="0" smtClean="0"/>
              <a:t>ith </a:t>
            </a:r>
            <a:r>
              <a:rPr lang="en-US" altLang="zh-CN" dirty="0"/>
              <a:t>powerful developer </a:t>
            </a:r>
            <a:r>
              <a:rPr lang="en-US" altLang="zh-CN" dirty="0" smtClean="0"/>
              <a:t>tools.</a:t>
            </a:r>
          </a:p>
          <a:p>
            <a:r>
              <a:rPr lang="en-US" altLang="zh-CN" dirty="0"/>
              <a:t>A</a:t>
            </a:r>
            <a:r>
              <a:rPr lang="en-US" altLang="zh-CN" dirty="0" smtClean="0"/>
              <a:t>ll </a:t>
            </a:r>
            <a:r>
              <a:rPr lang="en-US" altLang="zh-CN" dirty="0"/>
              <a:t>open source.</a:t>
            </a:r>
            <a:endParaRPr lang="zh-CN" altLang="en-US" dirty="0"/>
          </a:p>
        </p:txBody>
      </p:sp>
      <p:sp>
        <p:nvSpPr>
          <p:cNvPr id="10" name="矩形 9"/>
          <p:cNvSpPr/>
          <p:nvPr/>
        </p:nvSpPr>
        <p:spPr>
          <a:xfrm>
            <a:off x="5883860" y="4291029"/>
            <a:ext cx="5527466" cy="2308324"/>
          </a:xfrm>
          <a:prstGeom prst="rect">
            <a:avLst/>
          </a:prstGeom>
        </p:spPr>
        <p:txBody>
          <a:bodyPr wrap="square">
            <a:spAutoFit/>
          </a:bodyPr>
          <a:lstStyle/>
          <a:p>
            <a:r>
              <a:rPr lang="en-US" altLang="zh-CN" b="1" dirty="0" smtClean="0">
                <a:solidFill>
                  <a:schemeClr val="accent1">
                    <a:lumMod val="75000"/>
                  </a:schemeClr>
                </a:solidFill>
              </a:rPr>
              <a:t>Why ROS?</a:t>
            </a:r>
          </a:p>
          <a:p>
            <a:r>
              <a:rPr lang="en-US" altLang="zh-CN" dirty="0" smtClean="0"/>
              <a:t>ROS </a:t>
            </a:r>
            <a:r>
              <a:rPr lang="en-US" altLang="zh-CN" dirty="0"/>
              <a:t>was designed to be as distributed and modular as </a:t>
            </a:r>
            <a:r>
              <a:rPr lang="en-US" altLang="zh-CN" dirty="0" smtClean="0"/>
              <a:t>possible. so </a:t>
            </a:r>
            <a:r>
              <a:rPr lang="en-US" altLang="zh-CN" dirty="0"/>
              <a:t>that </a:t>
            </a:r>
            <a:r>
              <a:rPr lang="en-US" altLang="zh-CN" dirty="0" smtClean="0"/>
              <a:t>we </a:t>
            </a:r>
            <a:r>
              <a:rPr lang="en-US" altLang="zh-CN" dirty="0"/>
              <a:t>can use as much or as little of ROS as </a:t>
            </a:r>
            <a:r>
              <a:rPr lang="en-US" altLang="zh-CN" dirty="0" smtClean="0"/>
              <a:t>we desire.</a:t>
            </a:r>
          </a:p>
          <a:p>
            <a:r>
              <a:rPr lang="en-US" altLang="zh-CN" dirty="0"/>
              <a:t>In other words, ros's scalability is very good</a:t>
            </a:r>
            <a:r>
              <a:rPr lang="en-US" altLang="zh-CN" dirty="0" smtClean="0"/>
              <a:t>.</a:t>
            </a:r>
          </a:p>
          <a:p>
            <a:r>
              <a:rPr lang="en-US" altLang="zh-CN" dirty="0"/>
              <a:t>Ros is trying to develop specifications for robot design and development, which I think is also important.</a:t>
            </a:r>
          </a:p>
          <a:p>
            <a:endParaRPr lang="zh-CN" altLang="en-US" dirty="0"/>
          </a:p>
        </p:txBody>
      </p:sp>
    </p:spTree>
    <p:extLst>
      <p:ext uri="{BB962C8B-B14F-4D97-AF65-F5344CB8AC3E}">
        <p14:creationId xmlns:p14="http://schemas.microsoft.com/office/powerpoint/2010/main" val="642089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292" y="376516"/>
            <a:ext cx="10515600" cy="1325563"/>
          </a:xfrm>
        </p:spPr>
        <p:txBody>
          <a:bodyPr/>
          <a:lstStyle/>
          <a:p>
            <a:r>
              <a:rPr lang="en-US" altLang="zh-CN" dirty="0" smtClean="0"/>
              <a:t>Techonical route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884" y="2030910"/>
            <a:ext cx="5998487" cy="2677298"/>
          </a:xfrm>
        </p:spPr>
      </p:pic>
      <p:sp>
        <p:nvSpPr>
          <p:cNvPr id="3" name="文本框 2"/>
          <p:cNvSpPr txBox="1"/>
          <p:nvPr/>
        </p:nvSpPr>
        <p:spPr>
          <a:xfrm>
            <a:off x="689920" y="1619422"/>
            <a:ext cx="3544330" cy="369332"/>
          </a:xfrm>
          <a:prstGeom prst="rect">
            <a:avLst/>
          </a:prstGeom>
          <a:noFill/>
        </p:spPr>
        <p:txBody>
          <a:bodyPr wrap="square" rtlCol="0">
            <a:spAutoFit/>
          </a:bodyPr>
          <a:lstStyle/>
          <a:p>
            <a:r>
              <a:rPr lang="en-US" altLang="zh-CN" b="1" dirty="0" smtClean="0"/>
              <a:t>Hardwares needed</a:t>
            </a:r>
            <a:r>
              <a:rPr lang="en-US" altLang="zh-CN" dirty="0" smtClean="0"/>
              <a:t> </a:t>
            </a:r>
            <a:endParaRPr lang="zh-CN" altLang="en-US" dirty="0"/>
          </a:p>
        </p:txBody>
      </p:sp>
      <p:sp>
        <p:nvSpPr>
          <p:cNvPr id="5" name="文本框 4"/>
          <p:cNvSpPr txBox="1"/>
          <p:nvPr/>
        </p:nvSpPr>
        <p:spPr>
          <a:xfrm>
            <a:off x="2701916" y="4720848"/>
            <a:ext cx="1746421" cy="369332"/>
          </a:xfrm>
          <a:prstGeom prst="rect">
            <a:avLst/>
          </a:prstGeom>
          <a:noFill/>
        </p:spPr>
        <p:txBody>
          <a:bodyPr wrap="square" rtlCol="0">
            <a:spAutoFit/>
          </a:bodyPr>
          <a:lstStyle/>
          <a:p>
            <a:r>
              <a:rPr lang="en-US" altLang="zh-CN" dirty="0" smtClean="0"/>
              <a:t>Odroid xu4</a:t>
            </a:r>
            <a:endParaRPr lang="zh-CN" altLang="en-US" dirty="0"/>
          </a:p>
        </p:txBody>
      </p:sp>
      <p:pic>
        <p:nvPicPr>
          <p:cNvPr id="6" name="图片 5"/>
          <p:cNvPicPr>
            <a:picLocks noChangeAspect="1"/>
          </p:cNvPicPr>
          <p:nvPr/>
        </p:nvPicPr>
        <p:blipFill>
          <a:blip r:embed="rId4"/>
          <a:stretch>
            <a:fillRect/>
          </a:stretch>
        </p:blipFill>
        <p:spPr>
          <a:xfrm>
            <a:off x="6818274" y="1890455"/>
            <a:ext cx="4662710" cy="1206304"/>
          </a:xfrm>
          <a:prstGeom prst="rect">
            <a:avLst/>
          </a:prstGeom>
        </p:spPr>
      </p:pic>
      <p:sp>
        <p:nvSpPr>
          <p:cNvPr id="7" name="文本框 6"/>
          <p:cNvSpPr txBox="1"/>
          <p:nvPr/>
        </p:nvSpPr>
        <p:spPr>
          <a:xfrm>
            <a:off x="8189921" y="3184893"/>
            <a:ext cx="1919416" cy="369332"/>
          </a:xfrm>
          <a:prstGeom prst="rect">
            <a:avLst/>
          </a:prstGeom>
          <a:noFill/>
        </p:spPr>
        <p:txBody>
          <a:bodyPr wrap="square" rtlCol="0">
            <a:spAutoFit/>
          </a:bodyPr>
          <a:lstStyle/>
          <a:p>
            <a:r>
              <a:rPr lang="en-US" altLang="zh-CN" dirty="0" smtClean="0"/>
              <a:t>Kinect xbox 360</a:t>
            </a:r>
            <a:endParaRPr lang="zh-CN" altLang="en-US" dirty="0"/>
          </a:p>
        </p:txBody>
      </p:sp>
      <p:sp>
        <p:nvSpPr>
          <p:cNvPr id="9" name="文本框 8"/>
          <p:cNvSpPr txBox="1"/>
          <p:nvPr/>
        </p:nvSpPr>
        <p:spPr>
          <a:xfrm>
            <a:off x="846438" y="5037039"/>
            <a:ext cx="475323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A </a:t>
            </a:r>
            <a:r>
              <a:rPr lang="en-US" altLang="zh-CN" b="1" dirty="0" smtClean="0"/>
              <a:t>powerful</a:t>
            </a:r>
            <a:r>
              <a:rPr lang="en-US" altLang="zh-CN" dirty="0" smtClean="0"/>
              <a:t> </a:t>
            </a:r>
            <a:r>
              <a:rPr lang="en-US" altLang="zh-CN" b="1" dirty="0"/>
              <a:t>low-cost</a:t>
            </a:r>
            <a:r>
              <a:rPr lang="en-US" altLang="zh-CN" dirty="0"/>
              <a:t> Single Board computer, It is small enough for robot development.</a:t>
            </a:r>
            <a:endParaRPr lang="en-US" altLang="zh-CN" dirty="0" smtClean="0"/>
          </a:p>
          <a:p>
            <a:pPr marL="285750" indent="-285750">
              <a:buFont typeface="Arial" panose="020B0604020202020204" pitchFamily="34" charset="0"/>
              <a:buChar char="•"/>
            </a:pPr>
            <a:r>
              <a:rPr lang="en-US" altLang="zh-CN" dirty="0" smtClean="0"/>
              <a:t>The </a:t>
            </a:r>
            <a:r>
              <a:rPr lang="en-US" altLang="zh-CN" dirty="0"/>
              <a:t>ODROID-XU4 is an </a:t>
            </a:r>
            <a:r>
              <a:rPr lang="en-US" altLang="zh-CN" b="1" dirty="0"/>
              <a:t>ARM </a:t>
            </a:r>
            <a:r>
              <a:rPr lang="en-US" altLang="zh-CN" dirty="0"/>
              <a:t>device, which is the </a:t>
            </a:r>
            <a:r>
              <a:rPr lang="en-US" altLang="zh-CN" dirty="0" smtClean="0"/>
              <a:t>most widely </a:t>
            </a:r>
            <a:r>
              <a:rPr lang="en-US" altLang="zh-CN" dirty="0"/>
              <a:t>used architecture for mobile </a:t>
            </a:r>
            <a:r>
              <a:rPr lang="en-US" altLang="zh-CN" dirty="0" smtClean="0"/>
              <a:t>devices.</a:t>
            </a:r>
            <a:endParaRPr lang="zh-CN" altLang="en-US" dirty="0"/>
          </a:p>
        </p:txBody>
      </p:sp>
      <p:sp>
        <p:nvSpPr>
          <p:cNvPr id="10" name="矩形 9"/>
          <p:cNvSpPr/>
          <p:nvPr/>
        </p:nvSpPr>
        <p:spPr>
          <a:xfrm>
            <a:off x="6818274" y="3463793"/>
            <a:ext cx="4735592" cy="1754326"/>
          </a:xfrm>
          <a:prstGeom prst="rect">
            <a:avLst/>
          </a:prstGeom>
        </p:spPr>
        <p:txBody>
          <a:bodyPr wrap="none">
            <a:spAutoFit/>
          </a:bodyPr>
          <a:lstStyle/>
          <a:p>
            <a:pPr marL="285750" indent="-285750">
              <a:buFont typeface="Arial" panose="020B0604020202020204" pitchFamily="34" charset="0"/>
              <a:buChar char="•"/>
            </a:pPr>
            <a:r>
              <a:rPr lang="en-US" altLang="zh-CN" dirty="0"/>
              <a:t> </a:t>
            </a:r>
            <a:r>
              <a:rPr lang="en-US" altLang="zh-CN" dirty="0" smtClean="0"/>
              <a:t>It </a:t>
            </a:r>
            <a:r>
              <a:rPr lang="en-US" altLang="zh-CN" dirty="0"/>
              <a:t>has an rgb camera, and </a:t>
            </a:r>
            <a:r>
              <a:rPr lang="en-US" altLang="zh-CN" dirty="0" smtClean="0"/>
              <a:t>a depth </a:t>
            </a:r>
            <a:r>
              <a:rPr lang="en-US" altLang="zh-CN" dirty="0" smtClean="0"/>
              <a:t>sensors.</a:t>
            </a:r>
          </a:p>
          <a:p>
            <a:pPr marL="285750" indent="-285750">
              <a:buFont typeface="Arial" panose="020B0604020202020204" pitchFamily="34" charset="0"/>
              <a:buChar char="•"/>
            </a:pPr>
            <a:r>
              <a:rPr lang="en-US" altLang="zh-CN" dirty="0" smtClean="0"/>
              <a:t> It </a:t>
            </a:r>
            <a:r>
              <a:rPr lang="en-US" altLang="zh-CN" dirty="0"/>
              <a:t>fits well with </a:t>
            </a:r>
            <a:r>
              <a:rPr lang="en-US" altLang="zh-CN" dirty="0" smtClean="0"/>
              <a:t>Linux </a:t>
            </a:r>
            <a:r>
              <a:rPr lang="en-US" altLang="zh-CN" dirty="0"/>
              <a:t>and </a:t>
            </a:r>
            <a:r>
              <a:rPr lang="en-US" altLang="zh-CN" dirty="0" smtClean="0"/>
              <a:t>ROS.</a:t>
            </a:r>
          </a:p>
          <a:p>
            <a:pPr marL="285750" indent="-285750">
              <a:buFont typeface="Arial" panose="020B0604020202020204" pitchFamily="34" charset="0"/>
              <a:buChar char="•"/>
            </a:pPr>
            <a:r>
              <a:rPr lang="en-US" altLang="zh-CN" dirty="0" smtClean="0"/>
              <a:t> Suitable for SLAM</a:t>
            </a:r>
          </a:p>
          <a:p>
            <a:r>
              <a:rPr lang="en-US" altLang="zh-CN" dirty="0" smtClean="0"/>
              <a:t>(</a:t>
            </a:r>
            <a:r>
              <a:rPr lang="en-US" altLang="zh-CN" dirty="0"/>
              <a:t>simultaneous localization and </a:t>
            </a:r>
            <a:r>
              <a:rPr lang="en-US" altLang="zh-CN" dirty="0" smtClean="0"/>
              <a:t>mapping)</a:t>
            </a:r>
          </a:p>
          <a:p>
            <a:r>
              <a:rPr lang="en-US" altLang="zh-CN" dirty="0" smtClean="0"/>
              <a:t>.</a:t>
            </a:r>
          </a:p>
          <a:p>
            <a:pPr marL="285750" indent="-285750">
              <a:buFont typeface="Arial" panose="020B0604020202020204" pitchFamily="34" charset="0"/>
              <a:buChar char="•"/>
            </a:pPr>
            <a:endParaRPr lang="zh-CN" altLang="en-US" dirty="0"/>
          </a:p>
        </p:txBody>
      </p:sp>
      <p:pic>
        <p:nvPicPr>
          <p:cNvPr id="11" name="图片 10"/>
          <p:cNvPicPr>
            <a:picLocks noChangeAspect="1"/>
          </p:cNvPicPr>
          <p:nvPr/>
        </p:nvPicPr>
        <p:blipFill>
          <a:blip r:embed="rId5"/>
          <a:stretch>
            <a:fillRect/>
          </a:stretch>
        </p:blipFill>
        <p:spPr>
          <a:xfrm>
            <a:off x="6574371" y="4750364"/>
            <a:ext cx="2452892" cy="1730751"/>
          </a:xfrm>
          <a:prstGeom prst="rect">
            <a:avLst/>
          </a:prstGeom>
        </p:spPr>
      </p:pic>
      <p:sp>
        <p:nvSpPr>
          <p:cNvPr id="12" name="文本框 11"/>
          <p:cNvSpPr txBox="1"/>
          <p:nvPr/>
        </p:nvSpPr>
        <p:spPr>
          <a:xfrm>
            <a:off x="8966495" y="4840796"/>
            <a:ext cx="2901414" cy="1477328"/>
          </a:xfrm>
          <a:prstGeom prst="rect">
            <a:avLst/>
          </a:prstGeom>
          <a:noFill/>
        </p:spPr>
        <p:txBody>
          <a:bodyPr wrap="square" rtlCol="0">
            <a:spAutoFit/>
          </a:bodyPr>
          <a:lstStyle/>
          <a:p>
            <a:r>
              <a:rPr lang="en-US" altLang="zh-CN" dirty="0" smtClean="0"/>
              <a:t>Stm32 moter driving board</a:t>
            </a:r>
          </a:p>
          <a:p>
            <a:endParaRPr lang="en-US" altLang="zh-CN" dirty="0" smtClean="0"/>
          </a:p>
          <a:p>
            <a:pPr marL="285750" indent="-285750">
              <a:buFont typeface="Arial" panose="020B0604020202020204" pitchFamily="34" charset="0"/>
              <a:buChar char="•"/>
            </a:pPr>
            <a:r>
              <a:rPr lang="en-US" altLang="zh-CN" dirty="0"/>
              <a:t>we use it as a node of the </a:t>
            </a:r>
            <a:r>
              <a:rPr lang="en-US" altLang="zh-CN" dirty="0" smtClean="0"/>
              <a:t>ROS </a:t>
            </a:r>
            <a:r>
              <a:rPr lang="en-US" altLang="zh-CN" dirty="0"/>
              <a:t>to complete the motor control function.</a:t>
            </a:r>
            <a:endParaRPr lang="zh-CN" altLang="en-US" dirty="0"/>
          </a:p>
        </p:txBody>
      </p:sp>
    </p:spTree>
    <p:extLst>
      <p:ext uri="{BB962C8B-B14F-4D97-AF65-F5344CB8AC3E}">
        <p14:creationId xmlns:p14="http://schemas.microsoft.com/office/powerpoint/2010/main" val="758300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292" y="376516"/>
            <a:ext cx="10515600" cy="1325563"/>
          </a:xfrm>
        </p:spPr>
        <p:txBody>
          <a:bodyPr/>
          <a:lstStyle/>
          <a:p>
            <a:r>
              <a:rPr lang="en-US" altLang="zh-CN" dirty="0" smtClean="0"/>
              <a:t>Techonical route</a:t>
            </a:r>
            <a:endParaRPr lang="zh-CN" altLang="en-US" dirty="0"/>
          </a:p>
        </p:txBody>
      </p:sp>
      <p:sp>
        <p:nvSpPr>
          <p:cNvPr id="13" name="圆角矩形 12"/>
          <p:cNvSpPr/>
          <p:nvPr/>
        </p:nvSpPr>
        <p:spPr>
          <a:xfrm>
            <a:off x="4014916" y="2743505"/>
            <a:ext cx="2521802" cy="13939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Odroid xu4</a:t>
            </a:r>
          </a:p>
          <a:p>
            <a:pPr algn="ctr"/>
            <a:r>
              <a:rPr lang="en-US" altLang="zh-CN" dirty="0" smtClean="0"/>
              <a:t>Ubuntu&amp;ROS</a:t>
            </a:r>
          </a:p>
        </p:txBody>
      </p:sp>
      <p:sp>
        <p:nvSpPr>
          <p:cNvPr id="15" name="圆角矩形 14"/>
          <p:cNvSpPr/>
          <p:nvPr/>
        </p:nvSpPr>
        <p:spPr>
          <a:xfrm>
            <a:off x="1876673" y="1545560"/>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Battery  </a:t>
            </a:r>
            <a:endParaRPr lang="zh-CN" altLang="en-US" dirty="0"/>
          </a:p>
        </p:txBody>
      </p:sp>
      <p:sp>
        <p:nvSpPr>
          <p:cNvPr id="16" name="圆角矩形 15"/>
          <p:cNvSpPr/>
          <p:nvPr/>
        </p:nvSpPr>
        <p:spPr>
          <a:xfrm>
            <a:off x="7382126" y="1486310"/>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Stm32 </a:t>
            </a:r>
            <a:endParaRPr lang="zh-CN" altLang="en-US" dirty="0"/>
          </a:p>
        </p:txBody>
      </p:sp>
      <p:sp>
        <p:nvSpPr>
          <p:cNvPr id="17" name="圆角矩形 16"/>
          <p:cNvSpPr/>
          <p:nvPr/>
        </p:nvSpPr>
        <p:spPr>
          <a:xfrm>
            <a:off x="1806398" y="3791931"/>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Kinect</a:t>
            </a:r>
            <a:endParaRPr lang="zh-CN" altLang="en-US" dirty="0"/>
          </a:p>
        </p:txBody>
      </p:sp>
      <p:sp>
        <p:nvSpPr>
          <p:cNvPr id="18" name="圆角矩形 17"/>
          <p:cNvSpPr/>
          <p:nvPr/>
        </p:nvSpPr>
        <p:spPr>
          <a:xfrm>
            <a:off x="7382126" y="3377269"/>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DC motors</a:t>
            </a:r>
            <a:endParaRPr lang="zh-CN" altLang="en-US" dirty="0"/>
          </a:p>
        </p:txBody>
      </p:sp>
      <p:sp>
        <p:nvSpPr>
          <p:cNvPr id="19" name="圆角矩形 18"/>
          <p:cNvSpPr/>
          <p:nvPr/>
        </p:nvSpPr>
        <p:spPr>
          <a:xfrm>
            <a:off x="4561701" y="4869772"/>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OpenCV</a:t>
            </a:r>
            <a:endParaRPr lang="zh-CN" altLang="en-US" dirty="0"/>
          </a:p>
        </p:txBody>
      </p:sp>
      <p:cxnSp>
        <p:nvCxnSpPr>
          <p:cNvPr id="23" name="直接箭头连接符 22"/>
          <p:cNvCxnSpPr>
            <a:stCxn id="17" idx="3"/>
            <a:endCxn id="19" idx="1"/>
          </p:cNvCxnSpPr>
          <p:nvPr/>
        </p:nvCxnSpPr>
        <p:spPr>
          <a:xfrm>
            <a:off x="3239782" y="4104969"/>
            <a:ext cx="1321919" cy="107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9" idx="0"/>
          </p:cNvCxnSpPr>
          <p:nvPr/>
        </p:nvCxnSpPr>
        <p:spPr>
          <a:xfrm>
            <a:off x="5275817" y="4137459"/>
            <a:ext cx="2576" cy="732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3"/>
            <a:endCxn id="61" idx="1"/>
          </p:cNvCxnSpPr>
          <p:nvPr/>
        </p:nvCxnSpPr>
        <p:spPr>
          <a:xfrm flipV="1">
            <a:off x="3310057" y="1832248"/>
            <a:ext cx="1211998" cy="2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6376339" y="2110301"/>
            <a:ext cx="1673304" cy="6260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4522055" y="1455760"/>
            <a:ext cx="1507525" cy="7529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Voltage conversion module</a:t>
            </a:r>
            <a:endParaRPr lang="zh-CN" altLang="en-US" sz="1400" dirty="0"/>
          </a:p>
        </p:txBody>
      </p:sp>
      <p:cxnSp>
        <p:nvCxnSpPr>
          <p:cNvPr id="75" name="直接箭头连接符 74"/>
          <p:cNvCxnSpPr>
            <a:stCxn id="61" idx="3"/>
            <a:endCxn id="16" idx="1"/>
          </p:cNvCxnSpPr>
          <p:nvPr/>
        </p:nvCxnSpPr>
        <p:spPr>
          <a:xfrm flipV="1">
            <a:off x="6029580" y="1799348"/>
            <a:ext cx="1352546" cy="3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1" idx="2"/>
            <a:endCxn id="13" idx="0"/>
          </p:cNvCxnSpPr>
          <p:nvPr/>
        </p:nvCxnSpPr>
        <p:spPr>
          <a:xfrm flipH="1">
            <a:off x="5275817" y="2208736"/>
            <a:ext cx="1" cy="53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对角圆角矩形 88"/>
          <p:cNvSpPr/>
          <p:nvPr/>
        </p:nvSpPr>
        <p:spPr>
          <a:xfrm>
            <a:off x="1889286" y="5199889"/>
            <a:ext cx="1267607" cy="591915"/>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dirty="0"/>
              <a:t>Space environment</a:t>
            </a:r>
            <a:endParaRPr lang="zh-CN" altLang="en-US" sz="1400" dirty="0"/>
          </a:p>
        </p:txBody>
      </p:sp>
      <p:cxnSp>
        <p:nvCxnSpPr>
          <p:cNvPr id="91" name="直接箭头连接符 90"/>
          <p:cNvCxnSpPr>
            <a:stCxn id="89" idx="3"/>
            <a:endCxn id="17" idx="2"/>
          </p:cNvCxnSpPr>
          <p:nvPr/>
        </p:nvCxnSpPr>
        <p:spPr>
          <a:xfrm flipV="1">
            <a:off x="2523090" y="4418006"/>
            <a:ext cx="0" cy="78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剪去对角的矩形 93"/>
          <p:cNvSpPr/>
          <p:nvPr/>
        </p:nvSpPr>
        <p:spPr>
          <a:xfrm>
            <a:off x="7341705" y="4922185"/>
            <a:ext cx="1473806" cy="573662"/>
          </a:xfrm>
          <a:prstGeom prst="snip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 </a:t>
            </a:r>
            <a:r>
              <a:rPr lang="en-US" altLang="zh-CN" sz="1600" dirty="0" smtClean="0"/>
              <a:t>Action of car </a:t>
            </a:r>
            <a:endParaRPr lang="zh-CN" altLang="en-US" sz="1600" dirty="0"/>
          </a:p>
        </p:txBody>
      </p:sp>
      <p:cxnSp>
        <p:nvCxnSpPr>
          <p:cNvPr id="96" name="直接箭头连接符 95"/>
          <p:cNvCxnSpPr>
            <a:stCxn id="16" idx="2"/>
            <a:endCxn id="18" idx="0"/>
          </p:cNvCxnSpPr>
          <p:nvPr/>
        </p:nvCxnSpPr>
        <p:spPr>
          <a:xfrm>
            <a:off x="8098818" y="2112385"/>
            <a:ext cx="0" cy="1264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8" idx="2"/>
            <a:endCxn id="94" idx="3"/>
          </p:cNvCxnSpPr>
          <p:nvPr/>
        </p:nvCxnSpPr>
        <p:spPr>
          <a:xfrm flipH="1">
            <a:off x="8078608" y="4003344"/>
            <a:ext cx="20210" cy="91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9532202" y="1284288"/>
            <a:ext cx="1433384" cy="18488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 Imu</a:t>
            </a:r>
          </a:p>
          <a:p>
            <a:pPr algn="ctr"/>
            <a:r>
              <a:rPr lang="en-US" altLang="zh-CN" dirty="0">
                <a:latin typeface="Times New Roman" panose="02020603050405020304" pitchFamily="18" charset="0"/>
                <a:cs typeface="Times New Roman" panose="02020603050405020304" pitchFamily="18" charset="0"/>
              </a:rPr>
              <a:t>Ultrasonic </a:t>
            </a:r>
            <a:r>
              <a:rPr lang="en-US" altLang="zh-CN" dirty="0" smtClean="0">
                <a:latin typeface="Times New Roman" panose="02020603050405020304" pitchFamily="18" charset="0"/>
                <a:cs typeface="Times New Roman" panose="02020603050405020304" pitchFamily="18" charset="0"/>
              </a:rPr>
              <a:t>Sensor</a:t>
            </a:r>
          </a:p>
          <a:p>
            <a:pPr algn="ctr"/>
            <a:r>
              <a:rPr lang="en-US" altLang="zh-CN" dirty="0" smtClean="0"/>
              <a:t>etc</a:t>
            </a:r>
            <a:endParaRPr lang="zh-CN" altLang="en-US" dirty="0">
              <a:latin typeface="Times New Roman" panose="02020603050405020304" pitchFamily="18" charset="0"/>
              <a:cs typeface="Times New Roman" panose="02020603050405020304" pitchFamily="18" charset="0"/>
            </a:endParaRPr>
          </a:p>
        </p:txBody>
      </p:sp>
      <p:cxnSp>
        <p:nvCxnSpPr>
          <p:cNvPr id="8" name="直接箭头连接符 7"/>
          <p:cNvCxnSpPr>
            <a:stCxn id="61" idx="3"/>
          </p:cNvCxnSpPr>
          <p:nvPr/>
        </p:nvCxnSpPr>
        <p:spPr>
          <a:xfrm>
            <a:off x="6029580" y="1832248"/>
            <a:ext cx="1998964" cy="14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5" idx="1"/>
            <a:endCxn id="16" idx="3"/>
          </p:cNvCxnSpPr>
          <p:nvPr/>
        </p:nvCxnSpPr>
        <p:spPr>
          <a:xfrm flipH="1" flipV="1">
            <a:off x="8815510" y="1799348"/>
            <a:ext cx="716692" cy="4093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797118" y="2573941"/>
            <a:ext cx="1433384" cy="6260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 other sensors</a:t>
            </a:r>
            <a:endParaRPr lang="zh-CN" altLang="en-US" dirty="0"/>
          </a:p>
        </p:txBody>
      </p:sp>
      <p:cxnSp>
        <p:nvCxnSpPr>
          <p:cNvPr id="4" name="直接箭头连接符 3"/>
          <p:cNvCxnSpPr>
            <a:stCxn id="34" idx="3"/>
            <a:endCxn id="13" idx="1"/>
          </p:cNvCxnSpPr>
          <p:nvPr/>
        </p:nvCxnSpPr>
        <p:spPr>
          <a:xfrm>
            <a:off x="3230502" y="2886979"/>
            <a:ext cx="784414" cy="5535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7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3571" y="214056"/>
            <a:ext cx="10515600" cy="1325563"/>
          </a:xfrm>
        </p:spPr>
        <p:txBody>
          <a:bodyPr/>
          <a:lstStyle/>
          <a:p>
            <a:r>
              <a:rPr lang="en-US" altLang="zh-CN" dirty="0" smtClean="0"/>
              <a:t>Current progress</a:t>
            </a:r>
            <a:endParaRPr lang="zh-CN" altLang="en-US" dirty="0"/>
          </a:p>
        </p:txBody>
      </p:sp>
      <p:sp>
        <p:nvSpPr>
          <p:cNvPr id="3" name="内容占位符 2"/>
          <p:cNvSpPr>
            <a:spLocks noGrp="1"/>
          </p:cNvSpPr>
          <p:nvPr>
            <p:ph idx="1"/>
          </p:nvPr>
        </p:nvSpPr>
        <p:spPr/>
        <p:txBody>
          <a:bodyPr/>
          <a:lstStyle/>
          <a:p>
            <a:r>
              <a:rPr lang="en-US" altLang="zh-CN" dirty="0"/>
              <a:t>Host </a:t>
            </a:r>
            <a:r>
              <a:rPr lang="en-US" altLang="zh-CN" dirty="0" smtClean="0"/>
              <a:t>computer</a:t>
            </a:r>
          </a:p>
          <a:p>
            <a:pPr marL="0" indent="0">
              <a:buNone/>
            </a:pPr>
            <a:endParaRPr lang="zh-CN" altLang="en-US"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425" t="3380" r="2088" b="4345"/>
          <a:stretch/>
        </p:blipFill>
        <p:spPr>
          <a:xfrm>
            <a:off x="353571" y="1253613"/>
            <a:ext cx="10768870" cy="5459989"/>
          </a:xfrm>
          <a:prstGeom prst="rect">
            <a:avLst/>
          </a:prstGeom>
        </p:spPr>
      </p:pic>
      <p:sp>
        <p:nvSpPr>
          <p:cNvPr id="5" name="文本框 4"/>
          <p:cNvSpPr txBox="1"/>
          <p:nvPr/>
        </p:nvSpPr>
        <p:spPr>
          <a:xfrm>
            <a:off x="5124659" y="1520186"/>
            <a:ext cx="2291025" cy="369332"/>
          </a:xfrm>
          <a:prstGeom prst="rect">
            <a:avLst/>
          </a:prstGeom>
          <a:noFill/>
        </p:spPr>
        <p:txBody>
          <a:bodyPr wrap="square" rtlCol="0">
            <a:spAutoFit/>
          </a:bodyPr>
          <a:lstStyle/>
          <a:p>
            <a:r>
              <a:rPr lang="en-US" altLang="zh-CN" dirty="0" smtClean="0"/>
              <a:t>Upper computer </a:t>
            </a:r>
            <a:endParaRPr lang="zh-CN" altLang="en-US" dirty="0"/>
          </a:p>
        </p:txBody>
      </p:sp>
    </p:spTree>
    <p:extLst>
      <p:ext uri="{BB962C8B-B14F-4D97-AF65-F5344CB8AC3E}">
        <p14:creationId xmlns:p14="http://schemas.microsoft.com/office/powerpoint/2010/main" val="300284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729" y="365125"/>
            <a:ext cx="10515600" cy="1325563"/>
          </a:xfrm>
        </p:spPr>
        <p:txBody>
          <a:bodyPr>
            <a:normAutofit fontScale="90000"/>
          </a:bodyPr>
          <a:lstStyle/>
          <a:p>
            <a:r>
              <a:rPr lang="en-US" altLang="zh-CN" b="1" dirty="0">
                <a:solidFill>
                  <a:schemeClr val="accent1">
                    <a:lumMod val="75000"/>
                  </a:schemeClr>
                </a:solidFill>
                <a:latin typeface="Arial Black" panose="020B0A04020102020204" pitchFamily="34" charset="0"/>
              </a:rPr>
              <a:t>Communication architecture of ROS</a:t>
            </a:r>
            <a:r>
              <a:rPr lang="en-US" altLang="zh-CN" b="1" dirty="0"/>
              <a:t/>
            </a:r>
            <a:br>
              <a:rPr lang="en-US" altLang="zh-CN" b="1" dirty="0"/>
            </a:b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3600" dirty="0"/>
              <a:t>1. Engineering structure of a ROS project.</a:t>
            </a:r>
          </a:p>
          <a:p>
            <a:pPr>
              <a:buFont typeface="Wingdings" panose="05000000000000000000" pitchFamily="2" charset="2"/>
              <a:buChar char="Ø"/>
            </a:pPr>
            <a:r>
              <a:rPr lang="en-US" altLang="zh-CN" sz="3600" dirty="0"/>
              <a:t>2. Introduction of nodes.</a:t>
            </a:r>
          </a:p>
          <a:p>
            <a:pPr>
              <a:buFont typeface="Wingdings" panose="05000000000000000000" pitchFamily="2" charset="2"/>
              <a:buChar char="Ø"/>
            </a:pPr>
            <a:r>
              <a:rPr lang="en-US" altLang="zh-CN" sz="3600" dirty="0"/>
              <a:t>3. How do nodes conmuinicate?</a:t>
            </a:r>
          </a:p>
          <a:p>
            <a:endParaRPr lang="zh-CN" altLang="en-US" dirty="0"/>
          </a:p>
        </p:txBody>
      </p:sp>
    </p:spTree>
    <p:extLst>
      <p:ext uri="{BB962C8B-B14F-4D97-AF65-F5344CB8AC3E}">
        <p14:creationId xmlns:p14="http://schemas.microsoft.com/office/powerpoint/2010/main" val="3173836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1446</Words>
  <Application>Microsoft Office PowerPoint</Application>
  <PresentationFormat>宽屏</PresentationFormat>
  <Paragraphs>166</Paragraphs>
  <Slides>17</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等线</vt:lpstr>
      <vt:lpstr>等线 Light</vt:lpstr>
      <vt:lpstr>Arial</vt:lpstr>
      <vt:lpstr>Arial Black</vt:lpstr>
      <vt:lpstr>Bahnschrift</vt:lpstr>
      <vt:lpstr>Bahnschrift Light</vt:lpstr>
      <vt:lpstr>Bahnschrift Light Condensed</vt:lpstr>
      <vt:lpstr>Bookman Old Style</vt:lpstr>
      <vt:lpstr>Courier New</vt:lpstr>
      <vt:lpstr>Lucida Console</vt:lpstr>
      <vt:lpstr>Times New Roman</vt:lpstr>
      <vt:lpstr>Wingdings</vt:lpstr>
      <vt:lpstr>Office 主题​​</vt:lpstr>
      <vt:lpstr>An introduction to ROS</vt:lpstr>
      <vt:lpstr>Outline</vt:lpstr>
      <vt:lpstr>ROS for what </vt:lpstr>
      <vt:lpstr>Our goals</vt:lpstr>
      <vt:lpstr>Techonical route</vt:lpstr>
      <vt:lpstr>Techonical route</vt:lpstr>
      <vt:lpstr>Techonical route</vt:lpstr>
      <vt:lpstr>Current progress</vt:lpstr>
      <vt:lpstr>Communication architecture of ROS </vt:lpstr>
      <vt:lpstr>Engineering structure</vt:lpstr>
      <vt:lpstr>Node in ROS &amp; Process in OS</vt:lpstr>
      <vt:lpstr>How do nodes communicate?</vt:lpstr>
      <vt:lpstr>An example of ropic</vt:lpstr>
      <vt:lpstr>How to implement a topic?</vt:lpstr>
      <vt:lpstr>PowerPoint 演示文稿</vt:lpstr>
      <vt:lpstr>How do nodes communicate?</vt:lpstr>
      <vt:lpstr>How do nodes communicate?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myosam</dc:creator>
  <cp:lastModifiedBy>myosam</cp:lastModifiedBy>
  <cp:revision>10</cp:revision>
  <dcterms:created xsi:type="dcterms:W3CDTF">2019-04-29T03:13:24Z</dcterms:created>
  <dcterms:modified xsi:type="dcterms:W3CDTF">2019-04-30T04:23:00Z</dcterms:modified>
</cp:coreProperties>
</file>