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0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4C0-6310-4719-A681-BE5D47BFC7D0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23CB-343C-4AB6-8019-9A58DCDAC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11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4C0-6310-4719-A681-BE5D47BFC7D0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23CB-343C-4AB6-8019-9A58DCDAC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09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4C0-6310-4719-A681-BE5D47BFC7D0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23CB-343C-4AB6-8019-9A58DCDAC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36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4C0-6310-4719-A681-BE5D47BFC7D0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23CB-343C-4AB6-8019-9A58DCDAC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56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4C0-6310-4719-A681-BE5D47BFC7D0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23CB-343C-4AB6-8019-9A58DCDAC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61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4C0-6310-4719-A681-BE5D47BFC7D0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23CB-343C-4AB6-8019-9A58DCDAC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51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4C0-6310-4719-A681-BE5D47BFC7D0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23CB-343C-4AB6-8019-9A58DCDAC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50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4C0-6310-4719-A681-BE5D47BFC7D0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23CB-343C-4AB6-8019-9A58DCDAC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2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4C0-6310-4719-A681-BE5D47BFC7D0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23CB-343C-4AB6-8019-9A58DCDAC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90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4C0-6310-4719-A681-BE5D47BFC7D0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23CB-343C-4AB6-8019-9A58DCDAC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7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4C0-6310-4719-A681-BE5D47BFC7D0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23CB-343C-4AB6-8019-9A58DCDAC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4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FB4C0-6310-4719-A681-BE5D47BFC7D0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023CB-343C-4AB6-8019-9A58DCDAC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03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73454" y="879236"/>
            <a:ext cx="10554720" cy="23876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Recognition and Spatial </a:t>
            </a:r>
            <a:r>
              <a:rPr lang="en-US" altLang="zh-CN" b="1" dirty="0"/>
              <a:t>L</a:t>
            </a:r>
            <a:r>
              <a:rPr lang="en-US" altLang="zh-CN" b="1" dirty="0" smtClean="0"/>
              <a:t>ocalization of  Objects in 3D Space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Dingchao Liao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April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3rd, 2019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26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51536" y="2967335"/>
            <a:ext cx="288893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Thanks</a:t>
            </a:r>
            <a:endParaRPr lang="zh-CN" altLang="en-US" sz="6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116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Outline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SzPct val="115000"/>
              <a:buFont typeface="Wingdings" panose="05000000000000000000" pitchFamily="2" charset="2"/>
              <a:buChar char="Ø"/>
            </a:pPr>
            <a:r>
              <a:rPr lang="en-US" altLang="zh-CN" dirty="0" smtClean="0"/>
              <a:t>   Why recognize and locate?</a:t>
            </a:r>
          </a:p>
          <a:p>
            <a:pPr>
              <a:buClr>
                <a:schemeClr val="accent1"/>
              </a:buClr>
              <a:buSzPct val="115000"/>
              <a:buFont typeface="Wingdings" panose="05000000000000000000" pitchFamily="2" charset="2"/>
              <a:buChar char="Ø"/>
            </a:pPr>
            <a:r>
              <a:rPr lang="en-US" altLang="zh-CN" dirty="0" smtClean="0"/>
              <a:t>   Methods to recognize a special object.</a:t>
            </a:r>
          </a:p>
          <a:p>
            <a:pPr>
              <a:buClr>
                <a:schemeClr val="accent1"/>
              </a:buClr>
              <a:buSzPct val="115000"/>
              <a:buFont typeface="Wingdings" panose="05000000000000000000" pitchFamily="2" charset="2"/>
              <a:buChar char="Ø"/>
            </a:pPr>
            <a:r>
              <a:rPr lang="en-US" altLang="zh-CN" dirty="0" smtClean="0"/>
              <a:t>   </a:t>
            </a:r>
            <a:r>
              <a:rPr lang="en-US" altLang="zh-CN" dirty="0" smtClean="0"/>
              <a:t>Methods  to locate an object in 3D word.</a:t>
            </a:r>
            <a:r>
              <a:rPr lang="en-US" altLang="zh-CN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4057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7184" y="280559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Why recognize and locate?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975" y="1226954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My job recently: goal is to use our depth sensor to let our robotic arm have the ability to  grab objects in 3D space.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06" y="2202718"/>
            <a:ext cx="5420294" cy="4065221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1811215" y="3402623"/>
            <a:ext cx="0" cy="5451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828800" y="3947746"/>
            <a:ext cx="52753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811215" y="3947746"/>
            <a:ext cx="395654" cy="2198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172807" y="4601307"/>
            <a:ext cx="0" cy="5451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4967654" y="4809392"/>
            <a:ext cx="205153" cy="3487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4607169" y="5146430"/>
            <a:ext cx="565638" cy="1202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644161" y="3105336"/>
            <a:ext cx="378070" cy="380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/>
              <a:t>x</a:t>
            </a:r>
            <a:endParaRPr lang="zh-CN" altLang="en-US" b="1" i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5011615" y="4290922"/>
            <a:ext cx="378070" cy="380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/>
              <a:t>x</a:t>
            </a:r>
            <a:endParaRPr lang="zh-CN" altLang="en-US" b="1" i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2255391" y="3688318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65430" y="4492443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158511" y="3976342"/>
            <a:ext cx="49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</a:rPr>
              <a:t>z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95344" y="4907235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</a:rPr>
              <a:t>z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222918" y="2202718"/>
            <a:ext cx="57128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We can see that</a:t>
            </a:r>
            <a:r>
              <a:rPr lang="en-US" altLang="zh-CN" sz="2400" dirty="0" smtClean="0"/>
              <a:t>, </a:t>
            </a:r>
            <a:endParaRPr lang="zh-CN" alt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The robot arm has its own coordinate system, but it cannot recognize </a:t>
            </a:r>
            <a:r>
              <a:rPr lang="en-US" altLang="zh-CN" sz="2400" dirty="0" smtClean="0"/>
              <a:t>and locate </a:t>
            </a:r>
            <a:r>
              <a:rPr lang="zh-CN" altLang="en-US" sz="2400" dirty="0" smtClean="0"/>
              <a:t>the objects.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 </a:t>
            </a:r>
            <a:r>
              <a:rPr lang="en-US" altLang="zh-CN" sz="2400" dirty="0"/>
              <a:t>K</a:t>
            </a:r>
            <a:r>
              <a:rPr lang="zh-CN" altLang="en-US" sz="2400" dirty="0" smtClean="0"/>
              <a:t>inect depth camera has the ability to recognize and locate. 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r>
              <a:rPr lang="en-US" altLang="zh-CN" sz="2400" dirty="0">
                <a:solidFill>
                  <a:schemeClr val="accent1"/>
                </a:solidFill>
              </a:rPr>
              <a:t>H</a:t>
            </a:r>
            <a:r>
              <a:rPr lang="zh-CN" altLang="en-US" sz="2400" dirty="0" smtClean="0">
                <a:solidFill>
                  <a:schemeClr val="accent1"/>
                </a:solidFill>
              </a:rPr>
              <a:t>ow </a:t>
            </a:r>
            <a:r>
              <a:rPr lang="en-US" altLang="zh-CN" sz="2400" dirty="0" smtClean="0">
                <a:solidFill>
                  <a:schemeClr val="accent1"/>
                </a:solidFill>
              </a:rPr>
              <a:t>can</a:t>
            </a:r>
            <a:r>
              <a:rPr lang="zh-CN" altLang="en-US" sz="2400" dirty="0" smtClean="0">
                <a:solidFill>
                  <a:schemeClr val="accent1"/>
                </a:solidFill>
              </a:rPr>
              <a:t> we combine these two things together? 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67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Why recognize and locate?</a:t>
            </a:r>
            <a:endParaRPr lang="zh-CN" altLang="en-US" dirty="0"/>
          </a:p>
        </p:txBody>
      </p:sp>
      <p:pic>
        <p:nvPicPr>
          <p:cNvPr id="4" name="内容占位符 22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69" y="2297448"/>
            <a:ext cx="3799050" cy="2489667"/>
          </a:xfrm>
          <a:prstGeom prst="rect">
            <a:avLst/>
          </a:prstGeom>
        </p:spPr>
      </p:pic>
      <p:pic>
        <p:nvPicPr>
          <p:cNvPr id="5" name="Picture 2" descr="https://img-blog.csdn.net/201802071331119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380" y="2377955"/>
            <a:ext cx="3074377" cy="146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img-blog.csdn.net/201802071333196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380" y="4019253"/>
            <a:ext cx="2879481" cy="76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8880" y="2962911"/>
            <a:ext cx="2652535" cy="115873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74076" y="1387504"/>
            <a:ext cx="92084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we </a:t>
            </a:r>
            <a:r>
              <a:rPr lang="en-US" altLang="zh-CN" sz="2400" dirty="0" smtClean="0"/>
              <a:t>can </a:t>
            </a:r>
            <a:r>
              <a:rPr lang="zh-CN" altLang="en-US" sz="2400" dirty="0" smtClean="0"/>
              <a:t>use a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homogeneous transformation matrix </a:t>
            </a:r>
            <a:r>
              <a:rPr lang="zh-CN" altLang="en-US" sz="2400" dirty="0" smtClean="0"/>
              <a:t>with a rotation matrix to describe the coordinate transformation.</a:t>
            </a:r>
            <a:endParaRPr lang="zh-CN" altLang="en-US" sz="2400" dirty="0"/>
          </a:p>
        </p:txBody>
      </p:sp>
      <p:sp>
        <p:nvSpPr>
          <p:cNvPr id="10" name="右箭头 9"/>
          <p:cNvSpPr/>
          <p:nvPr/>
        </p:nvSpPr>
        <p:spPr>
          <a:xfrm>
            <a:off x="7482210" y="3436262"/>
            <a:ext cx="439616" cy="212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06900" y="4815830"/>
            <a:ext cx="555417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Position in Kinect </a:t>
            </a:r>
            <a:endParaRPr lang="zh-CN" alt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51759" y="4901451"/>
            <a:ext cx="36215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Position in arm </a:t>
            </a:r>
            <a:endParaRPr lang="zh-CN" alt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下箭头 13"/>
          <p:cNvSpPr/>
          <p:nvPr/>
        </p:nvSpPr>
        <p:spPr>
          <a:xfrm rot="16200000">
            <a:off x="5979588" y="4993260"/>
            <a:ext cx="342315" cy="441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513400" y="4732114"/>
            <a:ext cx="4141177" cy="875317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3412540" y="5735436"/>
            <a:ext cx="342900" cy="234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980466" y="6019806"/>
            <a:ext cx="7796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We need to </a:t>
            </a:r>
            <a:r>
              <a:rPr lang="en-US" altLang="zh-CN" sz="2000" dirty="0" smtClean="0">
                <a:solidFill>
                  <a:srgbClr val="C00000"/>
                </a:solidFill>
              </a:rPr>
              <a:t>recognize</a:t>
            </a:r>
            <a:r>
              <a:rPr lang="en-US" altLang="zh-CN" sz="2000" dirty="0" smtClean="0"/>
              <a:t> the object and </a:t>
            </a:r>
            <a:r>
              <a:rPr lang="en-US" altLang="zh-CN" sz="2000" dirty="0" smtClean="0">
                <a:solidFill>
                  <a:srgbClr val="C00000"/>
                </a:solidFill>
              </a:rPr>
              <a:t>get its  position </a:t>
            </a:r>
            <a:r>
              <a:rPr lang="en-US" altLang="zh-CN" sz="2000" dirty="0" smtClean="0"/>
              <a:t>in 3D world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179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Method to recognize a special object</a:t>
            </a:r>
            <a:endParaRPr lang="en-US" altLang="zh-CN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b="1" dirty="0" smtClean="0"/>
              <a:t>The first method, </a:t>
            </a:r>
            <a:r>
              <a:rPr lang="en-US" altLang="zh-CN" b="1" dirty="0" smtClean="0">
                <a:solidFill>
                  <a:srgbClr val="C00000"/>
                </a:solidFill>
              </a:rPr>
              <a:t>color processing</a:t>
            </a:r>
            <a:r>
              <a:rPr lang="en-US" altLang="zh-CN" b="1" dirty="0" smtClean="0"/>
              <a:t> based on opencv.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en-US" altLang="zh-CN" sz="2000" dirty="0" smtClean="0"/>
              <a:t>RGB color space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85" y="2639524"/>
            <a:ext cx="4035717" cy="355026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95799" y="2646919"/>
            <a:ext cx="583970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srgbClr val="000000"/>
                </a:solidFill>
                <a:latin typeface="Bahnschrift Light" panose="020B0502040204020203" pitchFamily="34" charset="0"/>
                <a:ea typeface="Yu Gothic UI Semibold" panose="020B0700000000000000" pitchFamily="34" charset="-128"/>
              </a:rPr>
              <a:t>A picture is described as</a:t>
            </a:r>
            <a:endParaRPr lang="en-US" altLang="zh-CN" sz="2400" dirty="0">
              <a:solidFill>
                <a:srgbClr val="000000"/>
              </a:solidFill>
              <a:latin typeface="Bahnschrift Light" panose="020B0502040204020203" pitchFamily="34" charset="0"/>
              <a:ea typeface="Yu Gothic UI Semibold" panose="020B0700000000000000" pitchFamily="34" charset="-128"/>
            </a:endParaRPr>
          </a:p>
          <a:p>
            <a:r>
              <a:rPr lang="en-US" altLang="zh-CN" sz="2400" b="0" i="0" dirty="0" smtClean="0">
                <a:solidFill>
                  <a:srgbClr val="000000"/>
                </a:solidFill>
                <a:effectLst/>
                <a:latin typeface="Bahnschrift Light" panose="020B0502040204020203" pitchFamily="34" charset="0"/>
                <a:ea typeface="Yu Gothic UI Semibold" panose="020B0700000000000000" pitchFamily="34" charset="-128"/>
              </a:rPr>
              <a:t>     </a:t>
            </a:r>
            <a:r>
              <a:rPr lang="en-US" altLang="zh-CN" sz="2400" dirty="0" smtClean="0">
                <a:solidFill>
                  <a:srgbClr val="C00000"/>
                </a:solidFill>
                <a:latin typeface="Bahnschrift Light" panose="020B0502040204020203" pitchFamily="34" charset="0"/>
                <a:ea typeface="Yu Gothic UI Semibold" panose="020B0700000000000000" pitchFamily="34" charset="-128"/>
              </a:rPr>
              <a:t>C</a:t>
            </a:r>
            <a:r>
              <a:rPr lang="en-US" altLang="zh-CN" sz="2400" b="0" i="0" dirty="0" smtClean="0">
                <a:solidFill>
                  <a:srgbClr val="C00000"/>
                </a:solidFill>
                <a:effectLst/>
                <a:latin typeface="Bahnschrift Light" panose="020B0502040204020203" pitchFamily="34" charset="0"/>
                <a:ea typeface="Yu Gothic UI Semibold" panose="020B0700000000000000" pitchFamily="34" charset="-128"/>
              </a:rPr>
              <a:t>ows*Columns*Channels</a:t>
            </a:r>
          </a:p>
          <a:p>
            <a:endParaRPr lang="en-US" altLang="zh-CN" sz="2400" dirty="0" smtClean="0">
              <a:solidFill>
                <a:srgbClr val="C00000"/>
              </a:solidFill>
              <a:latin typeface="Bahnschrift Light" panose="020B0502040204020203" pitchFamily="34" charset="0"/>
              <a:ea typeface="Yu Gothic UI Semibold" panose="020B0700000000000000" pitchFamily="34" charset="-128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400" b="0" i="0" dirty="0" smtClean="0">
                <a:solidFill>
                  <a:srgbClr val="000000"/>
                </a:solidFill>
                <a:effectLst/>
                <a:latin typeface="Bahnschrift Light" panose="020B0502040204020203" pitchFamily="34" charset="0"/>
                <a:ea typeface="Yu Gothic UI Semibold" panose="020B0700000000000000" pitchFamily="34" charset="-128"/>
              </a:rPr>
              <a:t>There are three channels in each pixel, which store RGB values, each value is a byte(8 bits)</a:t>
            </a:r>
          </a:p>
          <a:p>
            <a:r>
              <a:rPr lang="en-US" altLang="zh-CN" sz="2800" dirty="0">
                <a:solidFill>
                  <a:srgbClr val="C00000"/>
                </a:solidFill>
                <a:latin typeface="Bahnschrift Light" panose="020B0502040204020203" pitchFamily="34" charset="0"/>
                <a:ea typeface="Yu Gothic UI Semibold" panose="020B0700000000000000" pitchFamily="34" charset="-128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latin typeface="Bahnschrift Light" panose="020B0502040204020203" pitchFamily="34" charset="0"/>
                <a:ea typeface="Yu Gothic UI Semibold" panose="020B0700000000000000" pitchFamily="34" charset="-128"/>
              </a:rPr>
              <a:t>     </a:t>
            </a:r>
            <a:r>
              <a:rPr lang="en-US" altLang="zh-CN" sz="2000" dirty="0" smtClean="0">
                <a:solidFill>
                  <a:srgbClr val="C00000"/>
                </a:solidFill>
                <a:latin typeface="Bahnschrift Light" panose="020B0502040204020203" pitchFamily="34" charset="0"/>
                <a:ea typeface="Yu Gothic UI Semibold" panose="020B0700000000000000" pitchFamily="34" charset="-128"/>
              </a:rPr>
              <a:t>Black[0, 0, 0]    White[255, 255,255]</a:t>
            </a:r>
            <a:endParaRPr lang="en-US" altLang="zh-CN" sz="2000" b="0" i="0" dirty="0" smtClean="0">
              <a:solidFill>
                <a:srgbClr val="C00000"/>
              </a:solidFill>
              <a:effectLst/>
              <a:latin typeface="Bahnschrift Light" panose="020B0502040204020203" pitchFamily="34" charset="0"/>
              <a:ea typeface="Yu Gothic UI Semibold" panose="020B0700000000000000" pitchFamily="34" charset="-128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Bahnschrift Light" panose="020B0502040204020203" pitchFamily="34" charset="0"/>
                <a:ea typeface="Yu Gothic UI Semibold" panose="020B0700000000000000" pitchFamily="34" charset="-128"/>
              </a:rPr>
              <a:t>         </a:t>
            </a:r>
            <a:r>
              <a:rPr lang="en-US" altLang="zh-CN" sz="2000" dirty="0" smtClean="0">
                <a:solidFill>
                  <a:srgbClr val="C00000"/>
                </a:solidFill>
                <a:latin typeface="Bahnschrift Light" panose="020B0502040204020203" pitchFamily="34" charset="0"/>
                <a:ea typeface="Yu Gothic UI Semibold" panose="020B0700000000000000" pitchFamily="34" charset="-128"/>
              </a:rPr>
              <a:t>Blue[255, 0, 0]     Green[0, 255, 0]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latin typeface="Bahnschrift Light" panose="020B0502040204020203" pitchFamily="34" charset="0"/>
                <a:ea typeface="Yu Gothic UI Semibold" panose="020B0700000000000000" pitchFamily="34" charset="-128"/>
              </a:rPr>
              <a:t>        Red[0, 0, 255]</a:t>
            </a:r>
            <a:endParaRPr lang="en-US" altLang="zh-CN" sz="2000" i="0" dirty="0" smtClean="0">
              <a:solidFill>
                <a:srgbClr val="000000"/>
              </a:solidFill>
              <a:effectLst/>
              <a:latin typeface="Bahnschrift Light" panose="020B0502040204020203" pitchFamily="34" charset="0"/>
              <a:ea typeface="Yu Gothic UI Semibold" panose="020B0700000000000000" pitchFamily="34" charset="-128"/>
            </a:endParaRPr>
          </a:p>
          <a:p>
            <a:r>
              <a:rPr lang="en-US" altLang="zh-CN" sz="2400" b="0" i="0" dirty="0" smtClean="0">
                <a:solidFill>
                  <a:srgbClr val="000000"/>
                </a:solidFill>
                <a:effectLst/>
                <a:latin typeface="Bahnschrift Light" panose="020B0502040204020203" pitchFamily="34" charset="0"/>
                <a:ea typeface="Yu Gothic UI Semibold" panose="020B0700000000000000" pitchFamily="34" charset="-128"/>
              </a:rPr>
              <a:t>   </a:t>
            </a:r>
            <a:endParaRPr lang="zh-CN" altLang="en-US" sz="2400" dirty="0">
              <a:latin typeface="Bahnschrift Light" panose="020B0502040204020203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77779" y="6189785"/>
            <a:ext cx="7237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 smtClean="0"/>
              <a:t>T</a:t>
            </a:r>
            <a:r>
              <a:rPr lang="zh-CN" altLang="en-US" sz="2400" b="1" i="1" dirty="0" smtClean="0"/>
              <a:t>his is not in line with the </a:t>
            </a:r>
            <a:r>
              <a:rPr lang="en-US" altLang="zh-CN" sz="2400" b="1" i="1" dirty="0" smtClean="0"/>
              <a:t>people’s thinking model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343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chemeClr val="accent1">
                    <a:lumMod val="75000"/>
                  </a:schemeClr>
                </a:solidFill>
              </a:rPr>
              <a:t>Methods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to recognize an special object</a:t>
            </a:r>
            <a:endParaRPr lang="zh-CN" altLang="en-US" dirty="0"/>
          </a:p>
        </p:txBody>
      </p:sp>
      <p:pic>
        <p:nvPicPr>
          <p:cNvPr id="1026" name="Picture 2" descr="https://images2015.cnblogs.com/blog/536358/201703/536358-20170320140444158-196590893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03" y="2054529"/>
            <a:ext cx="4292920" cy="241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55078" y="1654419"/>
            <a:ext cx="244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HSV color space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191862" y="2054529"/>
            <a:ext cx="44694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HSV :  Hue (</a:t>
            </a:r>
            <a:r>
              <a:rPr lang="zh-CN" altLang="en-US" sz="2000" b="1" dirty="0" smtClean="0"/>
              <a:t>色相</a:t>
            </a:r>
            <a:r>
              <a:rPr lang="en-US" altLang="zh-CN" sz="2000" b="1" dirty="0" smtClean="0"/>
              <a:t>), Saturation</a:t>
            </a:r>
            <a:r>
              <a:rPr lang="zh-CN" altLang="en-US" sz="2000" b="1" dirty="0" smtClean="0"/>
              <a:t>（饱和度）</a:t>
            </a:r>
            <a:r>
              <a:rPr lang="en-US" altLang="zh-CN" sz="2000" b="1" dirty="0" smtClean="0"/>
              <a:t>, and Value</a:t>
            </a:r>
            <a:r>
              <a:rPr lang="zh-CN" altLang="en-US" sz="2000" b="1" dirty="0" smtClean="0"/>
              <a:t>（明度</a:t>
            </a:r>
            <a:r>
              <a:rPr lang="en-US" altLang="zh-CN" sz="2000" b="1" dirty="0" smtClean="0"/>
              <a:t>), </a:t>
            </a:r>
            <a:r>
              <a:rPr lang="en-US" altLang="zh-CN" dirty="0" smtClean="0"/>
              <a:t>it tells us,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35869" y="28458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W</a:t>
            </a:r>
            <a:r>
              <a:rPr lang="en-US" altLang="zh-CN" sz="2400" dirty="0" smtClean="0"/>
              <a:t>hat colour is this?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How deep is the color? Light or dark?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How about the brightness of the color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423179" y="4129584"/>
            <a:ext cx="6231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This color space is </a:t>
            </a:r>
            <a:r>
              <a:rPr lang="en-US" altLang="zh-CN" b="1" dirty="0" smtClean="0">
                <a:solidFill>
                  <a:srgbClr val="C00000"/>
                </a:solidFill>
              </a:rPr>
              <a:t>very close to the people’s thinking way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237" y="4582336"/>
            <a:ext cx="3638185" cy="210631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38200" y="4989566"/>
            <a:ext cx="15167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RGB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03697" y="4881511"/>
            <a:ext cx="1515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HSV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699565" y="5343176"/>
            <a:ext cx="766068" cy="254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7772707" y="5323742"/>
            <a:ext cx="766068" cy="254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810236" y="4582337"/>
            <a:ext cx="3638186" cy="21063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640514" y="6207369"/>
            <a:ext cx="298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Opencv::COLOUR_RGB2HSV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8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Method to recognize an special object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614" y="2341223"/>
            <a:ext cx="6003468" cy="36318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2719" y="1671785"/>
            <a:ext cx="68283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After the conversion, we can operate the color according to the following table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6743600" y="2267715"/>
            <a:ext cx="45560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By operation, adjust the range value. we can</a:t>
            </a:r>
          </a:p>
          <a:p>
            <a:r>
              <a:rPr lang="en-US" altLang="zh-CN" dirty="0" smtClean="0"/>
              <a:t> get the </a:t>
            </a:r>
            <a:r>
              <a:rPr lang="en-US" altLang="zh-CN" b="1" dirty="0" smtClean="0">
                <a:solidFill>
                  <a:srgbClr val="C00000"/>
                </a:solidFill>
              </a:rPr>
              <a:t>binary image</a:t>
            </a:r>
            <a:r>
              <a:rPr lang="zh-CN" altLang="en-US" b="1" dirty="0" smtClean="0">
                <a:solidFill>
                  <a:srgbClr val="C00000"/>
                </a:solidFill>
              </a:rPr>
              <a:t>（二值图像）</a:t>
            </a:r>
            <a:r>
              <a:rPr lang="en-US" altLang="zh-CN" b="1" dirty="0" smtClean="0">
                <a:solidFill>
                  <a:srgbClr val="C00000"/>
                </a:solidFill>
              </a:rPr>
              <a:t>,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743600" y="2911988"/>
            <a:ext cx="48354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Binary image is a </a:t>
            </a:r>
            <a:r>
              <a:rPr lang="en-US" altLang="zh-CN" b="1" dirty="0" smtClean="0"/>
              <a:t>grayscale image</a:t>
            </a:r>
            <a:r>
              <a:rPr lang="zh-CN" altLang="en-US" b="1" dirty="0" smtClean="0"/>
              <a:t>（灰度图）</a:t>
            </a:r>
            <a:endParaRPr lang="en-US" altLang="zh-CN" b="1" dirty="0" smtClean="0"/>
          </a:p>
          <a:p>
            <a:r>
              <a:rPr lang="en-US" altLang="zh-CN" dirty="0" smtClean="0"/>
              <a:t>     only </a:t>
            </a:r>
            <a:r>
              <a:rPr lang="en-US" altLang="zh-CN" b="1" dirty="0" smtClean="0"/>
              <a:t>one channel </a:t>
            </a:r>
            <a:r>
              <a:rPr lang="en-US" altLang="zh-CN" dirty="0" smtClean="0"/>
              <a:t>in each pixel, the       color  of object we want to locate is marked as [11111111], background is maked  as [00000000]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The binary image</a:t>
            </a:r>
            <a:r>
              <a:rPr lang="en-US" altLang="zh-CN" dirty="0" smtClean="0"/>
              <a:t>s</a:t>
            </a:r>
            <a:r>
              <a:rPr lang="zh-CN" altLang="en-US" dirty="0" smtClean="0"/>
              <a:t> can easily help us get the position of the object of the specific color in the image.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021995" y="5891346"/>
            <a:ext cx="24256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Rejected!</a:t>
            </a:r>
            <a:endParaRPr lang="zh-CN" altLang="en-US" sz="4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54957" y="5705061"/>
            <a:ext cx="2723321" cy="3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021995" y="5245015"/>
            <a:ext cx="3389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Advantege  and disadvantege of this method?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4711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Method  to locate an object in 3D word.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8931" y="15870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After we get the position of an object in an image , how to locate it in 3D word?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 smtClean="0"/>
              <a:t>  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383" y="5298353"/>
            <a:ext cx="7278615" cy="10880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62" y="2699224"/>
            <a:ext cx="3915484" cy="21270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18930" y="3137377"/>
            <a:ext cx="1815547" cy="24847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058" y="3114111"/>
            <a:ext cx="4381983" cy="90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Method  to locate an object in 3D word.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9624"/>
            <a:ext cx="4414238" cy="352162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363" y="1395918"/>
            <a:ext cx="3487120" cy="23845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363" y="3925956"/>
            <a:ext cx="3557483" cy="282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3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812</Words>
  <Application>Microsoft Office PowerPoint</Application>
  <PresentationFormat>宽屏</PresentationFormat>
  <Paragraphs>65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Yu Gothic UI Semibold</vt:lpstr>
      <vt:lpstr>等线</vt:lpstr>
      <vt:lpstr>等线 Light</vt:lpstr>
      <vt:lpstr>Arial</vt:lpstr>
      <vt:lpstr>Bahnschrift Light</vt:lpstr>
      <vt:lpstr>Wingdings</vt:lpstr>
      <vt:lpstr>Office 主题​​</vt:lpstr>
      <vt:lpstr>Recognition and Spatial Localization of  Objects in 3D Space</vt:lpstr>
      <vt:lpstr>Outline </vt:lpstr>
      <vt:lpstr>Why recognize and locate?</vt:lpstr>
      <vt:lpstr>Why recognize and locate?</vt:lpstr>
      <vt:lpstr>Method to recognize a special object</vt:lpstr>
      <vt:lpstr>Methods to recognize an special object</vt:lpstr>
      <vt:lpstr>Method to recognize an special object</vt:lpstr>
      <vt:lpstr>Method  to locate an object in 3D word.</vt:lpstr>
      <vt:lpstr>Method  to locate an object in 3D word.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Recognition and Spatial Localization of 3D World Objects</dc:title>
  <dc:creator>myosam</dc:creator>
  <cp:lastModifiedBy>myosam</cp:lastModifiedBy>
  <cp:revision>43</cp:revision>
  <dcterms:created xsi:type="dcterms:W3CDTF">2019-04-03T05:14:13Z</dcterms:created>
  <dcterms:modified xsi:type="dcterms:W3CDTF">2019-04-04T05:15:21Z</dcterms:modified>
</cp:coreProperties>
</file>