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9"/>
  </p:notesMasterIdLst>
  <p:sldIdLst>
    <p:sldId id="296" r:id="rId2"/>
    <p:sldId id="322" r:id="rId3"/>
    <p:sldId id="297" r:id="rId4"/>
    <p:sldId id="304" r:id="rId5"/>
    <p:sldId id="298" r:id="rId6"/>
    <p:sldId id="299" r:id="rId7"/>
    <p:sldId id="303" r:id="rId8"/>
    <p:sldId id="300" r:id="rId9"/>
    <p:sldId id="306" r:id="rId10"/>
    <p:sldId id="305" r:id="rId11"/>
    <p:sldId id="307" r:id="rId12"/>
    <p:sldId id="301" r:id="rId13"/>
    <p:sldId id="302" r:id="rId14"/>
    <p:sldId id="308" r:id="rId15"/>
    <p:sldId id="310" r:id="rId16"/>
    <p:sldId id="314" r:id="rId17"/>
    <p:sldId id="315" r:id="rId18"/>
    <p:sldId id="316" r:id="rId19"/>
    <p:sldId id="311" r:id="rId20"/>
    <p:sldId id="312" r:id="rId21"/>
    <p:sldId id="317" r:id="rId22"/>
    <p:sldId id="318" r:id="rId23"/>
    <p:sldId id="319" r:id="rId24"/>
    <p:sldId id="320" r:id="rId25"/>
    <p:sldId id="313" r:id="rId26"/>
    <p:sldId id="309" r:id="rId27"/>
    <p:sldId id="321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My Presentation" id="{91773DCE-B303-3349-B6A1-F20B30362052}">
          <p14:sldIdLst>
            <p14:sldId id="296"/>
            <p14:sldId id="322"/>
            <p14:sldId id="297"/>
            <p14:sldId id="304"/>
            <p14:sldId id="298"/>
            <p14:sldId id="299"/>
            <p14:sldId id="303"/>
            <p14:sldId id="300"/>
            <p14:sldId id="306"/>
            <p14:sldId id="305"/>
            <p14:sldId id="307"/>
            <p14:sldId id="301"/>
            <p14:sldId id="302"/>
            <p14:sldId id="308"/>
            <p14:sldId id="310"/>
            <p14:sldId id="314"/>
            <p14:sldId id="315"/>
            <p14:sldId id="316"/>
            <p14:sldId id="311"/>
            <p14:sldId id="312"/>
            <p14:sldId id="317"/>
            <p14:sldId id="318"/>
            <p14:sldId id="319"/>
            <p14:sldId id="320"/>
            <p14:sldId id="313"/>
            <p14:sldId id="309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19D22C-B41D-419E-8EE6-CB357360371A}">
  <a:tblStyle styleId="{7C19D22C-B41D-419E-8EE6-CB35736037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025F7D-8389-4E44-8A5F-64B26341C6B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25" d="100"/>
          <a:sy n="125" d="100"/>
        </p:scale>
        <p:origin x="168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95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3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834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967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61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87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myominnoo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dr.myominnoo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7707086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and GitHub Basics</a:t>
            </a:r>
            <a:endParaRPr dirty="0"/>
          </a:p>
        </p:txBody>
      </p:sp>
      <p:sp>
        <p:nvSpPr>
          <p:cNvPr id="5" name="Google Shape;80;p16">
            <a:extLst>
              <a:ext uri="{FF2B5EF4-FFF2-40B4-BE49-F238E27FC236}">
                <a16:creationId xmlns:a16="http://schemas.microsoft.com/office/drawing/2014/main" id="{5A9F5DB3-D998-A34A-A63C-3E4E1766D5AE}"/>
              </a:ext>
            </a:extLst>
          </p:cNvPr>
          <p:cNvSpPr txBox="1">
            <a:spLocks/>
          </p:cNvSpPr>
          <p:nvPr/>
        </p:nvSpPr>
        <p:spPr>
          <a:xfrm>
            <a:off x="919480" y="2803949"/>
            <a:ext cx="4791300" cy="116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sz="3600" b="1" dirty="0" err="1"/>
              <a:t>Myo</a:t>
            </a:r>
            <a:r>
              <a:rPr lang="en-US" sz="3600" b="1" dirty="0"/>
              <a:t> </a:t>
            </a:r>
            <a:r>
              <a:rPr lang="en-US" sz="3600" b="1" dirty="0" err="1"/>
              <a:t>Minn</a:t>
            </a:r>
            <a:r>
              <a:rPr lang="en-US" sz="3600" b="1" dirty="0"/>
              <a:t> </a:t>
            </a:r>
            <a:r>
              <a:rPr lang="en-US" sz="3600" b="1" dirty="0" err="1"/>
              <a:t>Oo</a:t>
            </a:r>
            <a:endParaRPr lang="en-US" sz="3600" b="1" dirty="0"/>
          </a:p>
        </p:txBody>
      </p:sp>
      <p:pic>
        <p:nvPicPr>
          <p:cNvPr id="6" name="Picture 5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4275CA8A-4EC0-0E4E-B510-C9926D60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91" y="33147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4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0DC378-9403-2641-B99A-0F49260A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178D4-70AB-3546-B12D-FC316A6CEA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A512D0D-9296-5642-B0ED-B1449E655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700" y="0"/>
            <a:ext cx="8102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746A36-C120-6E4C-83F8-B96297DAB18B}"/>
              </a:ext>
            </a:extLst>
          </p:cNvPr>
          <p:cNvSpPr txBox="1"/>
          <p:nvPr/>
        </p:nvSpPr>
        <p:spPr>
          <a:xfrm>
            <a:off x="840922" y="4620280"/>
            <a:ext cx="7029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An Ultimate Guide to Git and </a:t>
            </a:r>
            <a:r>
              <a:rPr lang="en-US" dirty="0" err="1">
                <a:solidFill>
                  <a:schemeClr val="bg2"/>
                </a:solidFill>
              </a:rPr>
              <a:t>Github</a:t>
            </a:r>
            <a:r>
              <a:rPr lang="en-US" dirty="0">
                <a:solidFill>
                  <a:schemeClr val="bg2"/>
                </a:solidFill>
              </a:rPr>
              <a:t> - https://</a:t>
            </a:r>
            <a:r>
              <a:rPr lang="en-US" dirty="0" err="1">
                <a:solidFill>
                  <a:schemeClr val="bg2"/>
                </a:solidFill>
              </a:rPr>
              <a:t>www.geeksforgeeks.org</a:t>
            </a:r>
            <a:r>
              <a:rPr lang="en-US" dirty="0">
                <a:solidFill>
                  <a:schemeClr val="bg2"/>
                </a:solidFill>
              </a:rPr>
              <a:t>/ultimate-guide-git-</a:t>
            </a:r>
            <a:r>
              <a:rPr lang="en-US" dirty="0" err="1">
                <a:solidFill>
                  <a:schemeClr val="bg2"/>
                </a:solidFill>
              </a:rPr>
              <a:t>github</a:t>
            </a:r>
            <a:r>
              <a:rPr lang="en-US" dirty="0">
                <a:solidFill>
                  <a:schemeClr val="bg2"/>
                </a:solidFill>
              </a:rPr>
              <a:t>/ 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5948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07702-0EFD-F549-91D0-3534843CC0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8194" name="Picture 2" descr="Git Repository | W3Docs Git Online Tutorial">
            <a:extLst>
              <a:ext uri="{FF2B5EF4-FFF2-40B4-BE49-F238E27FC236}">
                <a16:creationId xmlns:a16="http://schemas.microsoft.com/office/drawing/2014/main" id="{05D5C3C1-EF7E-E240-90A8-AB114776C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9788" y="153586"/>
            <a:ext cx="6732815" cy="44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52F78E-24BD-1045-8D51-6F4F8F202B63}"/>
              </a:ext>
            </a:extLst>
          </p:cNvPr>
          <p:cNvSpPr txBox="1"/>
          <p:nvPr/>
        </p:nvSpPr>
        <p:spPr>
          <a:xfrm>
            <a:off x="555172" y="4488241"/>
            <a:ext cx="7029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W3docs - Git Repository | W3Docs Git Online Tutorial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2512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B96E1E-9742-E343-A9B2-7D0D2118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commands</a:t>
            </a:r>
            <a:endParaRPr lang="en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85C42-A315-EB4C-95BA-183BE5B9EC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5F942-AD15-4948-918C-84E6E819CEF3}"/>
              </a:ext>
            </a:extLst>
          </p:cNvPr>
          <p:cNvSpPr txBox="1"/>
          <p:nvPr/>
        </p:nvSpPr>
        <p:spPr>
          <a:xfrm>
            <a:off x="457200" y="190157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chemeClr val="bg2"/>
                </a:solidFill>
                <a:effectLst/>
                <a:latin typeface="urw-din"/>
              </a:rPr>
              <a:t>which relate to repository structure:</a:t>
            </a:r>
            <a:endParaRPr lang="en-TH" sz="1800" dirty="0">
              <a:solidFill>
                <a:schemeClr val="bg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3C02E6-5A82-E540-930C-A90442FAB32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950" y="2270907"/>
            <a:ext cx="5140779" cy="847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02F42B-EC42-1447-86C1-B9DCF344862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950" y="3184797"/>
            <a:ext cx="5140779" cy="8479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C80BB9-9E27-9242-8182-A988BC6B3A7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950" y="4098687"/>
            <a:ext cx="5140779" cy="84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3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3845-A21F-CB4C-9C6C-211836A2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  <a:endParaRPr lang="en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232E5-9C9F-AC4D-BABD-CE026BE72B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EA62F-1F49-0548-A696-95FB9E3EE0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337" y="2056546"/>
            <a:ext cx="4286250" cy="29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2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E4B3C7-1AA0-4D48-AE0B-461E3847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GitHub</a:t>
            </a:r>
            <a:endParaRPr lang="en-T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59BA1E-A221-6841-A1B3-FDA830832C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repository hosting service tool </a:t>
            </a:r>
          </a:p>
          <a:p>
            <a:r>
              <a:rPr lang="en-US" dirty="0"/>
              <a:t>features collaboration and access control</a:t>
            </a:r>
          </a:p>
          <a:p>
            <a:r>
              <a:rPr lang="en-US" dirty="0"/>
              <a:t>designed for the developers and to help them track their changes into a project through the repository. </a:t>
            </a:r>
            <a:endParaRPr lang="en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058EA-B510-8346-AB9E-FA482AAE10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14340" name="Picture 4" descr="GitHub logo and symbol, meaning, history, PNG">
            <a:extLst>
              <a:ext uri="{FF2B5EF4-FFF2-40B4-BE49-F238E27FC236}">
                <a16:creationId xmlns:a16="http://schemas.microsoft.com/office/drawing/2014/main" id="{0314C3CB-B1FB-F940-992D-AED0F3275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7817" y="303920"/>
            <a:ext cx="3311467" cy="18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68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E4B3C7-1AA0-4D48-AE0B-461E3847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Some features of GitHub</a:t>
            </a:r>
            <a:endParaRPr lang="en-T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59BA1E-A221-6841-A1B3-FDA830832C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specifies milestone &amp; labels to projects</a:t>
            </a:r>
          </a:p>
          <a:p>
            <a:pPr fontAlgn="base"/>
            <a:r>
              <a:rPr lang="en-US" dirty="0"/>
              <a:t>comparison view between branches</a:t>
            </a:r>
          </a:p>
          <a:p>
            <a:pPr fontAlgn="base"/>
            <a:r>
              <a:rPr lang="en-US" dirty="0"/>
              <a:t>publish and host websites</a:t>
            </a:r>
          </a:p>
          <a:p>
            <a:pPr fontAlgn="base"/>
            <a:r>
              <a:rPr lang="en-US" dirty="0"/>
              <a:t>syntax highlight feature.</a:t>
            </a:r>
          </a:p>
          <a:p>
            <a:pPr fontAlgn="base"/>
            <a:r>
              <a:rPr lang="en-US" dirty="0"/>
              <a:t>third-party API integrations for bug tracking and cloud hosting</a:t>
            </a:r>
          </a:p>
          <a:p>
            <a:endParaRPr lang="en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058EA-B510-8346-AB9E-FA482AAE10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399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BF358A-05DE-D245-8097-A086A76B1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11950"/>
            <a:ext cx="6040120" cy="1159800"/>
          </a:xfrm>
        </p:spPr>
        <p:txBody>
          <a:bodyPr/>
          <a:lstStyle/>
          <a:p>
            <a:r>
              <a:rPr lang="en-US" dirty="0"/>
              <a:t>Task 1 </a:t>
            </a:r>
            <a:endParaRPr lang="en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3B44E-2AD5-EF43-B694-7CD5C2B5D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144850"/>
            <a:ext cx="5318760" cy="1833550"/>
          </a:xfrm>
        </p:spPr>
        <p:txBody>
          <a:bodyPr/>
          <a:lstStyle/>
          <a:p>
            <a:pPr marL="368300" indent="-342900">
              <a:buFont typeface="+mj-lt"/>
              <a:buAutoNum type="arabicPeriod"/>
            </a:pPr>
            <a:r>
              <a:rPr lang="en-US" dirty="0"/>
              <a:t>Log in to </a:t>
            </a:r>
            <a:r>
              <a:rPr lang="en-US" dirty="0" err="1"/>
              <a:t>GitHub.com</a:t>
            </a:r>
            <a:r>
              <a:rPr lang="en-US" dirty="0"/>
              <a:t> </a:t>
            </a:r>
          </a:p>
          <a:p>
            <a:pPr marL="368300" indent="-342900">
              <a:buFont typeface="+mj-lt"/>
              <a:buAutoNum type="arabicPeriod"/>
            </a:pPr>
            <a:r>
              <a:rPr lang="en-US" dirty="0"/>
              <a:t>C</a:t>
            </a:r>
            <a:r>
              <a:rPr lang="en-TH" dirty="0"/>
              <a:t>reate a repository named “my-first-github”</a:t>
            </a:r>
          </a:p>
          <a:p>
            <a:pPr marL="3683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TH" dirty="0"/>
              <a:t>dd README file </a:t>
            </a:r>
          </a:p>
          <a:p>
            <a:pPr marL="368300" indent="-342900">
              <a:buFont typeface="+mj-lt"/>
              <a:buAutoNum type="arabicPeriod"/>
            </a:pPr>
            <a:r>
              <a:rPr lang="en-US" dirty="0"/>
              <a:t>C</a:t>
            </a:r>
            <a:r>
              <a:rPr lang="en-TH" dirty="0"/>
              <a:t>ommit the changes.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59284-9A43-8F4B-B50C-5005C3C4431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9646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3ADC-B3EF-C344-99E4-35269D96D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11950"/>
            <a:ext cx="5847080" cy="1159800"/>
          </a:xfrm>
        </p:spPr>
        <p:txBody>
          <a:bodyPr/>
          <a:lstStyle/>
          <a:p>
            <a:r>
              <a:rPr lang="en-TH" dirty="0"/>
              <a:t>Task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97701-BD24-3F4B-8EA8-7CBABCB3C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144850"/>
            <a:ext cx="5491480" cy="1894510"/>
          </a:xfrm>
        </p:spPr>
        <p:txBody>
          <a:bodyPr/>
          <a:lstStyle/>
          <a:p>
            <a:pPr marL="368300" indent="-342900">
              <a:buFont typeface="+mj-lt"/>
              <a:buAutoNum type="arabicPeriod"/>
            </a:pPr>
            <a:r>
              <a:rPr lang="en-US" dirty="0"/>
              <a:t>Open GitHub Desktop</a:t>
            </a:r>
          </a:p>
          <a:p>
            <a:pPr marL="368300" indent="-342900">
              <a:buFont typeface="+mj-lt"/>
              <a:buAutoNum type="arabicPeriod"/>
            </a:pPr>
            <a:r>
              <a:rPr lang="en-US" dirty="0"/>
              <a:t>Clone your repo “</a:t>
            </a:r>
            <a:r>
              <a:rPr lang="en-TH" dirty="0"/>
              <a:t>my-first-github”</a:t>
            </a:r>
          </a:p>
          <a:p>
            <a:pPr marL="368300" indent="-342900">
              <a:buFont typeface="+mj-lt"/>
              <a:buAutoNum type="arabicPeriod"/>
            </a:pPr>
            <a:r>
              <a:rPr lang="en-US" dirty="0"/>
              <a:t>Edit README file</a:t>
            </a:r>
          </a:p>
          <a:p>
            <a:pPr marL="368300" indent="-342900">
              <a:buFont typeface="+mj-lt"/>
              <a:buAutoNum type="arabicPeriod"/>
            </a:pPr>
            <a:r>
              <a:rPr lang="en-US" dirty="0"/>
              <a:t>C</a:t>
            </a:r>
            <a:r>
              <a:rPr lang="en-TH" dirty="0"/>
              <a:t>ommit changes &amp; </a:t>
            </a:r>
            <a:r>
              <a:rPr lang="en-US" dirty="0"/>
              <a:t>p</a:t>
            </a:r>
            <a:r>
              <a:rPr lang="en-TH" dirty="0"/>
              <a:t>ush to origin</a:t>
            </a:r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471200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D7404A-1CBB-314F-B809-55F096DF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Git branch</a:t>
            </a:r>
            <a:endParaRPr lang="en-T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D1C85-4E4C-9144-8150-AD31B57B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2038349"/>
            <a:ext cx="4988379" cy="3105151"/>
          </a:xfrm>
        </p:spPr>
        <p:txBody>
          <a:bodyPr/>
          <a:lstStyle/>
          <a:p>
            <a:pPr fontAlgn="base"/>
            <a:r>
              <a:rPr lang="en-US" dirty="0"/>
              <a:t>branches are a part of daily development process</a:t>
            </a:r>
          </a:p>
          <a:p>
            <a:pPr fontAlgn="base"/>
            <a:r>
              <a:rPr lang="en-US" dirty="0"/>
              <a:t>a snapshot of your changes </a:t>
            </a:r>
          </a:p>
          <a:p>
            <a:pPr fontAlgn="base"/>
            <a:r>
              <a:rPr lang="en-US" dirty="0"/>
              <a:t>make unstable code harder to get merged into the main code base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A7F75-BBD2-A649-BE73-0AC56A4B83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AutoShape 2" descr="Using branches">
            <a:extLst>
              <a:ext uri="{FF2B5EF4-FFF2-40B4-BE49-F238E27FC236}">
                <a16:creationId xmlns:a16="http://schemas.microsoft.com/office/drawing/2014/main" id="{007378AC-717A-0647-BBA0-CA13B74B58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TH"/>
          </a:p>
        </p:txBody>
      </p:sp>
      <p:pic>
        <p:nvPicPr>
          <p:cNvPr id="16390" name="Picture 6" descr="GIT Branch and its Operations. - An Easy Understanding - Digital Varys">
            <a:extLst>
              <a:ext uri="{FF2B5EF4-FFF2-40B4-BE49-F238E27FC236}">
                <a16:creationId xmlns:a16="http://schemas.microsoft.com/office/drawing/2014/main" id="{96D3E8C3-2BA7-9049-BD34-9858CC6F4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09648"/>
            <a:ext cx="4375356" cy="212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409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6FEA0-DF21-8A45-A78C-340EB94F59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11266" name="Picture 2" descr="Git Branches: List, Create, Switch to, Merge, Push, &amp;amp; Delete">
            <a:extLst>
              <a:ext uri="{FF2B5EF4-FFF2-40B4-BE49-F238E27FC236}">
                <a16:creationId xmlns:a16="http://schemas.microsoft.com/office/drawing/2014/main" id="{0AC6C4BC-D036-0A44-BE0E-1290222FD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896" y="327343"/>
            <a:ext cx="8632208" cy="442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75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Version Control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5095240" cy="14373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 system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records changes to set of files over time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recall specific versions later. </a:t>
            </a:r>
          </a:p>
        </p:txBody>
      </p:sp>
    </p:spTree>
    <p:extLst>
      <p:ext uri="{BB962C8B-B14F-4D97-AF65-F5344CB8AC3E}">
        <p14:creationId xmlns:p14="http://schemas.microsoft.com/office/powerpoint/2010/main" val="3071516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F6F2-5B9C-424D-BA7C-AA4780A38C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2" descr="12 Branching (git branch) | Git &amp;amp; GitHub Tutorial for Scientists: It&amp;#39;s Not  Only for Programmers">
            <a:extLst>
              <a:ext uri="{FF2B5EF4-FFF2-40B4-BE49-F238E27FC236}">
                <a16:creationId xmlns:a16="http://schemas.microsoft.com/office/drawing/2014/main" id="{27EE150D-FF7E-8543-BE8B-E79B60D78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26" y="915354"/>
            <a:ext cx="9017748" cy="331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23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3ADC-B3EF-C344-99E4-35269D96D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11950"/>
            <a:ext cx="7452360" cy="1159800"/>
          </a:xfrm>
        </p:spPr>
        <p:txBody>
          <a:bodyPr/>
          <a:lstStyle/>
          <a:p>
            <a:r>
              <a:rPr lang="en-TH" dirty="0"/>
              <a:t>Task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97701-BD24-3F4B-8EA8-7CBABCB3C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144850"/>
            <a:ext cx="5491480" cy="1894510"/>
          </a:xfrm>
        </p:spPr>
        <p:txBody>
          <a:bodyPr/>
          <a:lstStyle/>
          <a:p>
            <a:pPr marL="368300" indent="-342900">
              <a:buFont typeface="+mj-lt"/>
              <a:buAutoNum type="arabicPeriod"/>
            </a:pPr>
            <a:r>
              <a:rPr lang="en-US" dirty="0"/>
              <a:t>Create a branch of your repo</a:t>
            </a:r>
          </a:p>
          <a:p>
            <a:pPr marL="368300" indent="-342900">
              <a:buFont typeface="+mj-lt"/>
              <a:buAutoNum type="arabicPeriod"/>
            </a:pPr>
            <a:r>
              <a:rPr lang="en-US" dirty="0"/>
              <a:t>Name it “edited”</a:t>
            </a:r>
          </a:p>
          <a:p>
            <a:pPr marL="368300" indent="-342900">
              <a:buFont typeface="+mj-lt"/>
              <a:buAutoNum type="arabicPeriod"/>
            </a:pPr>
            <a:r>
              <a:rPr lang="en-US" dirty="0"/>
              <a:t>Edit README file</a:t>
            </a:r>
          </a:p>
          <a:p>
            <a:pPr marL="368300" indent="-342900">
              <a:buFont typeface="+mj-lt"/>
              <a:buAutoNum type="arabicPeriod"/>
            </a:pPr>
            <a:r>
              <a:rPr lang="en-US" dirty="0"/>
              <a:t>C</a:t>
            </a:r>
            <a:r>
              <a:rPr lang="en-TH" dirty="0"/>
              <a:t>ommit changes</a:t>
            </a:r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552870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D7404A-1CBB-314F-B809-55F096DF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44175"/>
            <a:ext cx="4886960" cy="857400"/>
          </a:xfrm>
        </p:spPr>
        <p:txBody>
          <a:bodyPr/>
          <a:lstStyle/>
          <a:p>
            <a:r>
              <a:rPr lang="en-US" dirty="0"/>
              <a:t>5. Pull request &amp; merge</a:t>
            </a:r>
            <a:endParaRPr lang="en-T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D1C85-4E4C-9144-8150-AD31B57B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2038349"/>
            <a:ext cx="4988379" cy="3105151"/>
          </a:xfrm>
        </p:spPr>
        <p:txBody>
          <a:bodyPr/>
          <a:lstStyle/>
          <a:p>
            <a:pPr fontAlgn="base"/>
            <a:r>
              <a:rPr lang="en-US" dirty="0"/>
              <a:t>git's way of putting a forked history back together again</a:t>
            </a:r>
          </a:p>
          <a:p>
            <a:pPr fontAlgn="base"/>
            <a:r>
              <a:rPr lang="en-US" dirty="0"/>
              <a:t>review code before merging into the main branch</a:t>
            </a:r>
          </a:p>
          <a:p>
            <a:pPr fontAlgn="base"/>
            <a:r>
              <a:rPr lang="en-US" dirty="0"/>
              <a:t>merge to the main branch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A7F75-BBD2-A649-BE73-0AC56A4B83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AutoShape 2" descr="Using branches">
            <a:extLst>
              <a:ext uri="{FF2B5EF4-FFF2-40B4-BE49-F238E27FC236}">
                <a16:creationId xmlns:a16="http://schemas.microsoft.com/office/drawing/2014/main" id="{007378AC-717A-0647-BBA0-CA13B74B58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TH"/>
          </a:p>
        </p:txBody>
      </p:sp>
      <p:pic>
        <p:nvPicPr>
          <p:cNvPr id="17410" name="Picture 2" descr="Effective COMMENTS on pull requests - DEV Community">
            <a:extLst>
              <a:ext uri="{FF2B5EF4-FFF2-40B4-BE49-F238E27FC236}">
                <a16:creationId xmlns:a16="http://schemas.microsoft.com/office/drawing/2014/main" id="{5DA6AD49-9DE7-6443-AA23-956218A1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0294" y="280861"/>
            <a:ext cx="3583706" cy="201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382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CF858-26BC-0C42-B9D4-66764E4AD8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18434" name="Picture 2" descr="How to test a Pull Request locally before Merging. | by Bolaji Ayodeji |  Medium">
            <a:extLst>
              <a:ext uri="{FF2B5EF4-FFF2-40B4-BE49-F238E27FC236}">
                <a16:creationId xmlns:a16="http://schemas.microsoft.com/office/drawing/2014/main" id="{A2775318-CDAB-324D-A8A9-04BB2256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31750"/>
            <a:ext cx="762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172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3ADC-B3EF-C344-99E4-35269D96D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11950"/>
            <a:ext cx="5847080" cy="1159800"/>
          </a:xfrm>
        </p:spPr>
        <p:txBody>
          <a:bodyPr/>
          <a:lstStyle/>
          <a:p>
            <a:r>
              <a:rPr lang="en-US" dirty="0"/>
              <a:t>Task 4</a:t>
            </a:r>
            <a:endParaRPr lang="en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97701-BD24-3F4B-8EA8-7CBABCB3C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144850"/>
            <a:ext cx="5491480" cy="1894510"/>
          </a:xfrm>
        </p:spPr>
        <p:txBody>
          <a:bodyPr/>
          <a:lstStyle/>
          <a:p>
            <a:pPr marL="368300" indent="-342900">
              <a:buFont typeface="+mj-lt"/>
              <a:buAutoNum type="arabicPeriod"/>
            </a:pPr>
            <a:r>
              <a:rPr lang="en-US" dirty="0"/>
              <a:t>Create a pull request on previous changes in task 3.</a:t>
            </a:r>
          </a:p>
          <a:p>
            <a:pPr marL="368300" indent="-342900">
              <a:buFont typeface="+mj-lt"/>
              <a:buAutoNum type="arabicPeriod"/>
            </a:pPr>
            <a:r>
              <a:rPr lang="en-US" dirty="0"/>
              <a:t>Review the changes</a:t>
            </a:r>
          </a:p>
          <a:p>
            <a:pPr marL="368300" indent="-342900">
              <a:buFont typeface="+mj-lt"/>
              <a:buAutoNum type="arabicPeriod"/>
            </a:pPr>
            <a:r>
              <a:rPr lang="en-US" dirty="0"/>
              <a:t>Confirm merge </a:t>
            </a:r>
            <a:endParaRPr lang="en-TH" dirty="0"/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75690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0BFB3D-0BD0-814D-B6CB-6B09C451E7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F2ED697-A3DF-0544-B7BA-39D5A1406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1809" y="63500"/>
            <a:ext cx="8191502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686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Git And Github Version Control (Local And Remote Repository)">
            <a:extLst>
              <a:ext uri="{FF2B5EF4-FFF2-40B4-BE49-F238E27FC236}">
                <a16:creationId xmlns:a16="http://schemas.microsoft.com/office/drawing/2014/main" id="{E731DAC8-9F8D-7D45-8888-E49878C09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5" t="-4237" r="-96" b="-1985"/>
          <a:stretch/>
        </p:blipFill>
        <p:spPr bwMode="auto">
          <a:xfrm>
            <a:off x="96520" y="-90062"/>
            <a:ext cx="8950959" cy="503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07702-0EFD-F549-91D0-3534843CC0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52F78E-24BD-1045-8D51-6F4F8F202B63}"/>
              </a:ext>
            </a:extLst>
          </p:cNvPr>
          <p:cNvSpPr txBox="1"/>
          <p:nvPr/>
        </p:nvSpPr>
        <p:spPr>
          <a:xfrm>
            <a:off x="555172" y="4488241"/>
            <a:ext cx="7029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W3docs - Git Repository | W3Docs Git Online Tutorial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7263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25" name="Google Shape;325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26" name="Google Shape;326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lvl="0"/>
            <a:r>
              <a:rPr lang="en-US" dirty="0">
                <a:hlinkClick r:id="rId3"/>
              </a:rPr>
              <a:t>http://myominnoo.github.io/</a:t>
            </a:r>
            <a:r>
              <a:rPr lang="en-US" dirty="0"/>
              <a:t> 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>
                <a:hlinkClick r:id="rId4"/>
              </a:rPr>
              <a:t>dr.myominnoo@gmail.com</a:t>
            </a:r>
            <a:r>
              <a:rPr lang="en" dirty="0"/>
              <a:t> </a:t>
            </a:r>
            <a:endParaRPr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067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934B82D-6125-AF41-9E2B-D7A338507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5259" cy="514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Google Shape;150;p24"/>
          <p:cNvSpPr txBox="1">
            <a:spLocks noGrp="1"/>
          </p:cNvSpPr>
          <p:nvPr>
            <p:ph type="title" idx="4294967295"/>
          </p:nvPr>
        </p:nvSpPr>
        <p:spPr>
          <a:xfrm>
            <a:off x="126546" y="88978"/>
            <a:ext cx="8902737" cy="2702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200" b="0" dirty="0">
                <a:solidFill>
                  <a:schemeClr val="bg2"/>
                </a:solidFill>
              </a:rPr>
              <a:t>Source: https://</a:t>
            </a:r>
            <a:r>
              <a:rPr lang="en-US" sz="1200" b="0" dirty="0" err="1">
                <a:solidFill>
                  <a:schemeClr val="bg2"/>
                </a:solidFill>
              </a:rPr>
              <a:t>www.documentlocator.com</a:t>
            </a:r>
            <a:r>
              <a:rPr lang="en-US" sz="1200" b="0" dirty="0">
                <a:solidFill>
                  <a:schemeClr val="bg2"/>
                </a:solidFill>
              </a:rPr>
              <a:t>/</a:t>
            </a:r>
            <a:r>
              <a:rPr lang="en-US" sz="1200" b="0" dirty="0" err="1">
                <a:solidFill>
                  <a:schemeClr val="bg2"/>
                </a:solidFill>
              </a:rPr>
              <a:t>img</a:t>
            </a:r>
            <a:r>
              <a:rPr lang="en-US" sz="1200" b="0" dirty="0">
                <a:solidFill>
                  <a:schemeClr val="bg2"/>
                </a:solidFill>
              </a:rPr>
              <a:t>/knowledge/version-control-</a:t>
            </a:r>
            <a:r>
              <a:rPr lang="en-US" sz="1200" b="0" dirty="0" err="1">
                <a:solidFill>
                  <a:schemeClr val="bg2"/>
                </a:solidFill>
              </a:rPr>
              <a:t>diagram.png</a:t>
            </a:r>
            <a:endParaRPr sz="1200" b="0" dirty="0">
              <a:solidFill>
                <a:schemeClr val="bg2"/>
              </a:solidFill>
            </a:endParaRPr>
          </a:p>
        </p:txBody>
      </p:sp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873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D22771-2416-2B4C-B771-D94A3B95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Version Control Software?</a:t>
            </a:r>
            <a:endParaRPr lang="en-T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4E47C-C19E-304E-B354-AF88A00F8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38349"/>
            <a:ext cx="4929300" cy="3031671"/>
          </a:xfrm>
        </p:spPr>
        <p:txBody>
          <a:bodyPr/>
          <a:lstStyle/>
          <a:p>
            <a:pPr fontAlgn="base"/>
            <a:r>
              <a:rPr lang="en-US" dirty="0"/>
              <a:t>show the changes made to the code over time </a:t>
            </a:r>
          </a:p>
          <a:p>
            <a:pPr fontAlgn="base"/>
            <a:r>
              <a:rPr lang="en-US" dirty="0"/>
              <a:t>allow to backtrack if necessary and undo those changes</a:t>
            </a:r>
          </a:p>
          <a:p>
            <a:pPr fontAlgn="base"/>
            <a:r>
              <a:rPr lang="en-US" dirty="0"/>
              <a:t>all versions are stored on a central server</a:t>
            </a:r>
            <a:endParaRPr lang="en-TH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857BAD-5BF5-3D44-9E8C-F1B797533A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511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 idx="4294967295"/>
          </p:nvPr>
        </p:nvSpPr>
        <p:spPr>
          <a:xfrm>
            <a:off x="126546" y="88978"/>
            <a:ext cx="8902737" cy="2702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200" b="0" dirty="0">
                <a:solidFill>
                  <a:schemeClr val="bg2"/>
                </a:solidFill>
              </a:rPr>
              <a:t>Source: Version Control Systems - https://</a:t>
            </a:r>
            <a:r>
              <a:rPr lang="en-US" sz="1200" b="0" dirty="0" err="1">
                <a:solidFill>
                  <a:schemeClr val="bg2"/>
                </a:solidFill>
              </a:rPr>
              <a:t>www.geeksforgeeks.org</a:t>
            </a:r>
            <a:r>
              <a:rPr lang="en-US" sz="1200" b="0" dirty="0">
                <a:solidFill>
                  <a:schemeClr val="bg2"/>
                </a:solidFill>
              </a:rPr>
              <a:t>/version-control-systems/</a:t>
            </a:r>
            <a:endParaRPr sz="1200" b="0" dirty="0">
              <a:solidFill>
                <a:schemeClr val="bg2"/>
              </a:solidFill>
            </a:endParaRPr>
          </a:p>
        </p:txBody>
      </p:sp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B3FC76-3368-B647-AB9B-87782CBF9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7695" y="280400"/>
            <a:ext cx="7090455" cy="45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01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 idx="4294967295"/>
          </p:nvPr>
        </p:nvSpPr>
        <p:spPr>
          <a:xfrm>
            <a:off x="126546" y="88978"/>
            <a:ext cx="8902737" cy="2702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200" b="0" dirty="0">
                <a:solidFill>
                  <a:schemeClr val="bg2"/>
                </a:solidFill>
              </a:rPr>
              <a:t>Source: Version Control Systems - https://</a:t>
            </a:r>
            <a:r>
              <a:rPr lang="en-US" sz="1200" b="0" dirty="0" err="1">
                <a:solidFill>
                  <a:schemeClr val="bg2"/>
                </a:solidFill>
              </a:rPr>
              <a:t>www.geeksforgeeks.org</a:t>
            </a:r>
            <a:r>
              <a:rPr lang="en-US" sz="1200" b="0" dirty="0">
                <a:solidFill>
                  <a:schemeClr val="bg2"/>
                </a:solidFill>
              </a:rPr>
              <a:t>/version-control-systems/</a:t>
            </a:r>
            <a:endParaRPr sz="1200" b="0" dirty="0">
              <a:solidFill>
                <a:schemeClr val="bg2"/>
              </a:solidFill>
            </a:endParaRPr>
          </a:p>
        </p:txBody>
      </p:sp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CA6E7F-F018-024A-8B0C-B30DD7EEB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5849" y="359229"/>
            <a:ext cx="6913223" cy="45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81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D7404A-1CBB-314F-B809-55F096DF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Git</a:t>
            </a:r>
            <a:endParaRPr lang="en-T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D1C85-4E4C-9144-8150-AD31B57B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2038349"/>
            <a:ext cx="4988379" cy="3105151"/>
          </a:xfrm>
        </p:spPr>
        <p:txBody>
          <a:bodyPr/>
          <a:lstStyle/>
          <a:p>
            <a:pPr fontAlgn="base"/>
            <a:r>
              <a:rPr lang="en-US" dirty="0"/>
              <a:t>free and open source </a:t>
            </a:r>
          </a:p>
          <a:p>
            <a:pPr fontAlgn="base"/>
            <a:r>
              <a:rPr lang="en-US" dirty="0"/>
              <a:t>basis of distributed development </a:t>
            </a:r>
          </a:p>
          <a:p>
            <a:pPr fontAlgn="base"/>
            <a:r>
              <a:rPr lang="en-US" dirty="0"/>
              <a:t>offer a full-fledged repository with complete history and full version-tracking capabilities</a:t>
            </a:r>
          </a:p>
          <a:p>
            <a:pPr fontAlgn="base"/>
            <a:r>
              <a:rPr lang="en-US" dirty="0"/>
              <a:t>Allows a team of people to work together, all using the same files</a:t>
            </a:r>
            <a:endParaRPr lang="en-TH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A7F75-BBD2-A649-BE73-0AC56A4B83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5366" name="Picture 6" descr="Git - Logo Downloads">
            <a:extLst>
              <a:ext uri="{FF2B5EF4-FFF2-40B4-BE49-F238E27FC236}">
                <a16:creationId xmlns:a16="http://schemas.microsoft.com/office/drawing/2014/main" id="{7BF5249F-E23B-3440-A918-C1E70FB7E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2105" y="622577"/>
            <a:ext cx="3390790" cy="141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35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AD7F13-D383-824E-A92B-4EF59DCE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Git repository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7B0A2-DF59-8049-BD11-10E1A482B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716" y="2082325"/>
            <a:ext cx="2081477" cy="2843400"/>
          </a:xfrm>
        </p:spPr>
        <p:txBody>
          <a:bodyPr/>
          <a:lstStyle/>
          <a:p>
            <a:pPr fontAlgn="base"/>
            <a:r>
              <a:rPr lang="en-US" b="1" dirty="0"/>
              <a:t>Working directory</a:t>
            </a:r>
          </a:p>
          <a:p>
            <a:pPr marL="127000" indent="0" fontAlgn="base">
              <a:buNone/>
            </a:pPr>
            <a:r>
              <a:rPr lang="en-US" i="1" dirty="0"/>
              <a:t>Your local directory </a:t>
            </a:r>
            <a:r>
              <a:rPr lang="en-US" dirty="0"/>
              <a:t>where you make the project (</a:t>
            </a:r>
            <a:r>
              <a:rPr lang="en-US" u="sng" dirty="0"/>
              <a:t>write code</a:t>
            </a:r>
            <a:r>
              <a:rPr lang="en-US" dirty="0"/>
              <a:t>) and make changes to it.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952E5-B549-3A46-890E-D3BC12E07A7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96193" y="2082325"/>
            <a:ext cx="2159614" cy="2843400"/>
          </a:xfrm>
        </p:spPr>
        <p:txBody>
          <a:bodyPr/>
          <a:lstStyle/>
          <a:p>
            <a:r>
              <a:rPr lang="en-US" b="1" dirty="0"/>
              <a:t>Staging Area</a:t>
            </a:r>
          </a:p>
          <a:p>
            <a:pPr marL="127000" indent="0">
              <a:buNone/>
            </a:pPr>
            <a:r>
              <a:rPr lang="en-US" dirty="0"/>
              <a:t>An area where you first need to put your project before committing. This is used for code review by other team members.</a:t>
            </a:r>
          </a:p>
          <a:p>
            <a:endParaRPr lang="en-T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2D4C1D-0629-8E4F-8AAB-9F2F9A50239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397700" y="2082325"/>
            <a:ext cx="2359800" cy="2843400"/>
          </a:xfrm>
        </p:spPr>
        <p:txBody>
          <a:bodyPr/>
          <a:lstStyle/>
          <a:p>
            <a:r>
              <a:rPr lang="en-US" b="1" dirty="0"/>
              <a:t>Local Repository </a:t>
            </a:r>
          </a:p>
          <a:p>
            <a:pPr marL="127000" indent="0">
              <a:buNone/>
            </a:pPr>
            <a:r>
              <a:rPr lang="en-US" dirty="0"/>
              <a:t>Your local repository where you commit changes to the project before pushing them to central repository on </a:t>
            </a:r>
            <a:r>
              <a:rPr lang="en-US" dirty="0" err="1"/>
              <a:t>Github</a:t>
            </a:r>
            <a:r>
              <a:rPr lang="en-US" dirty="0"/>
              <a:t>.</a:t>
            </a:r>
            <a:endParaRPr lang="en-TH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2CC732-831C-1541-9AAD-0D16D02360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C3B6DAA-7FBD-3E45-8151-A6FB9FD79CB6}"/>
              </a:ext>
            </a:extLst>
          </p:cNvPr>
          <p:cNvSpPr txBox="1">
            <a:spLocks/>
          </p:cNvSpPr>
          <p:nvPr/>
        </p:nvSpPr>
        <p:spPr>
          <a:xfrm>
            <a:off x="6669484" y="2103251"/>
            <a:ext cx="2359800" cy="28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fontAlgn="base"/>
            <a:r>
              <a:rPr lang="en-US" b="1" dirty="0"/>
              <a:t>Central Repository</a:t>
            </a:r>
          </a:p>
          <a:p>
            <a:pPr marL="127000" indent="0" fontAlgn="base">
              <a:buNone/>
            </a:pPr>
            <a:r>
              <a:rPr lang="en-US" dirty="0"/>
              <a:t>Main project on the central server, a copy of which is with every team member as local repository.</a:t>
            </a:r>
          </a:p>
        </p:txBody>
      </p:sp>
    </p:spTree>
    <p:extLst>
      <p:ext uri="{BB962C8B-B14F-4D97-AF65-F5344CB8AC3E}">
        <p14:creationId xmlns:p14="http://schemas.microsoft.com/office/powerpoint/2010/main" val="295675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0114-F08C-7E4D-A932-A43C8214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412FE0-A293-BD4F-B329-5CB4200E64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170" name="Picture 2" descr="What is a GIT Repository? - GeeksforGeeks">
            <a:extLst>
              <a:ext uri="{FF2B5EF4-FFF2-40B4-BE49-F238E27FC236}">
                <a16:creationId xmlns:a16="http://schemas.microsoft.com/office/drawing/2014/main" id="{6B838685-2D6A-9C48-BEBA-D912B754C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69" y="53068"/>
            <a:ext cx="9127531" cy="503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E4DFD3-64A2-414A-9ABA-2191914401BD}"/>
              </a:ext>
            </a:extLst>
          </p:cNvPr>
          <p:cNvSpPr txBox="1"/>
          <p:nvPr/>
        </p:nvSpPr>
        <p:spPr>
          <a:xfrm>
            <a:off x="555172" y="4488241"/>
            <a:ext cx="7029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An Ultimate Guide to Git and </a:t>
            </a:r>
            <a:r>
              <a:rPr lang="en-US" dirty="0" err="1">
                <a:solidFill>
                  <a:schemeClr val="bg2"/>
                </a:solidFill>
              </a:rPr>
              <a:t>Github</a:t>
            </a:r>
            <a:r>
              <a:rPr lang="en-US" dirty="0">
                <a:solidFill>
                  <a:schemeClr val="bg2"/>
                </a:solidFill>
              </a:rPr>
              <a:t> - https://</a:t>
            </a:r>
            <a:r>
              <a:rPr lang="en-US" dirty="0" err="1">
                <a:solidFill>
                  <a:schemeClr val="bg2"/>
                </a:solidFill>
              </a:rPr>
              <a:t>www.geeksforgeeks.org</a:t>
            </a:r>
            <a:r>
              <a:rPr lang="en-US" dirty="0">
                <a:solidFill>
                  <a:schemeClr val="bg2"/>
                </a:solidFill>
              </a:rPr>
              <a:t>/ultimate-guide-git-</a:t>
            </a:r>
            <a:r>
              <a:rPr lang="en-US" dirty="0" err="1">
                <a:solidFill>
                  <a:schemeClr val="bg2"/>
                </a:solidFill>
              </a:rPr>
              <a:t>github</a:t>
            </a:r>
            <a:r>
              <a:rPr lang="en-US" dirty="0">
                <a:solidFill>
                  <a:schemeClr val="bg2"/>
                </a:solidFill>
              </a:rPr>
              <a:t>/ 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899167794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-github-basics" id="{D0AF0AF0-2F0A-A84A-BEB5-8746A5FD2935}" vid="{077E8BA5-8DB9-4D40-BD84-3728FADA9C8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558</Words>
  <Application>Microsoft Macintosh PowerPoint</Application>
  <PresentationFormat>On-screen Show (16:9)</PresentationFormat>
  <Paragraphs>98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Muli</vt:lpstr>
      <vt:lpstr>Poppins</vt:lpstr>
      <vt:lpstr>urw-din</vt:lpstr>
      <vt:lpstr>Gower template</vt:lpstr>
      <vt:lpstr>Git and GitHub Basics</vt:lpstr>
      <vt:lpstr>1. Version Control</vt:lpstr>
      <vt:lpstr>Source: https://www.documentlocator.com/img/knowledge/version-control-diagram.png</vt:lpstr>
      <vt:lpstr>Why Use Version Control Software?</vt:lpstr>
      <vt:lpstr>Source: Version Control Systems - https://www.geeksforgeeks.org/version-control-systems/</vt:lpstr>
      <vt:lpstr>Source: Version Control Systems - https://www.geeksforgeeks.org/version-control-systems/</vt:lpstr>
      <vt:lpstr>2. Git</vt:lpstr>
      <vt:lpstr>Git repository </vt:lpstr>
      <vt:lpstr>PowerPoint Presentation</vt:lpstr>
      <vt:lpstr>PowerPoint Presentation</vt:lpstr>
      <vt:lpstr>PowerPoint Presentation</vt:lpstr>
      <vt:lpstr>Some commands</vt:lpstr>
      <vt:lpstr>More commands</vt:lpstr>
      <vt:lpstr>3. GitHub</vt:lpstr>
      <vt:lpstr>Some features of GitHub</vt:lpstr>
      <vt:lpstr>Task 1 </vt:lpstr>
      <vt:lpstr>Task 2</vt:lpstr>
      <vt:lpstr>4. Git branch</vt:lpstr>
      <vt:lpstr>PowerPoint Presentation</vt:lpstr>
      <vt:lpstr>PowerPoint Presentation</vt:lpstr>
      <vt:lpstr>Task 3</vt:lpstr>
      <vt:lpstr>5. Pull request &amp; merge</vt:lpstr>
      <vt:lpstr>PowerPoint Presentation</vt:lpstr>
      <vt:lpstr>Task 4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Myo Minn Oo</cp:lastModifiedBy>
  <cp:revision>301</cp:revision>
  <dcterms:modified xsi:type="dcterms:W3CDTF">2022-02-12T03:53:18Z</dcterms:modified>
</cp:coreProperties>
</file>