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8" r:id="rId3"/>
    <p:sldId id="261" r:id="rId4"/>
    <p:sldId id="260" r:id="rId5"/>
    <p:sldId id="259" r:id="rId6"/>
    <p:sldId id="257"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232" autoAdjust="0"/>
  </p:normalViewPr>
  <p:slideViewPr>
    <p:cSldViewPr snapToGrid="0">
      <p:cViewPr varScale="1">
        <p:scale>
          <a:sx n="121" d="100"/>
          <a:sy n="121" d="100"/>
        </p:scale>
        <p:origin x="19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62296-CC26-4C82-8610-95E6055393EA}"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783535E9-ABC4-4100-B6CD-62E540171254}">
      <dgm:prSet/>
      <dgm:spPr/>
      <dgm:t>
        <a:bodyPr/>
        <a:lstStyle/>
        <a:p>
          <a:pPr>
            <a:defRPr b="1"/>
          </a:pPr>
          <a:r>
            <a:rPr lang="en-US" dirty="0"/>
            <a:t>2013</a:t>
          </a:r>
        </a:p>
      </dgm:t>
    </dgm:pt>
    <dgm:pt modelId="{B73B3935-BF8E-407A-A48F-4FA5C4C1026A}" type="parTrans" cxnId="{94387249-B909-42CB-AEDD-836519CE73CF}">
      <dgm:prSet/>
      <dgm:spPr/>
      <dgm:t>
        <a:bodyPr/>
        <a:lstStyle/>
        <a:p>
          <a:endParaRPr lang="en-US"/>
        </a:p>
      </dgm:t>
    </dgm:pt>
    <dgm:pt modelId="{633C7469-44D9-4BCD-8D44-7858EC2FEA63}" type="sibTrans" cxnId="{94387249-B909-42CB-AEDD-836519CE73CF}">
      <dgm:prSet/>
      <dgm:spPr/>
      <dgm:t>
        <a:bodyPr/>
        <a:lstStyle/>
        <a:p>
          <a:endParaRPr lang="en-US"/>
        </a:p>
      </dgm:t>
    </dgm:pt>
    <dgm:pt modelId="{1A9D3828-C3CD-457F-AEA0-567F3E999B16}">
      <dgm:prSet/>
      <dgm:spPr/>
      <dgm:t>
        <a:bodyPr/>
        <a:lstStyle/>
        <a:p>
          <a:r>
            <a:rPr lang="en-US" dirty="0"/>
            <a:t>In 2013 the new CEO at the time was quoted as saying its goal was “To be a modern and progressive burger company.”</a:t>
          </a:r>
        </a:p>
      </dgm:t>
    </dgm:pt>
    <dgm:pt modelId="{50AF0282-77D4-4A4B-9F90-8B2A5F83A54A}" type="parTrans" cxnId="{B51C7581-4B97-4DD9-B17B-AA7E75CD50EA}">
      <dgm:prSet/>
      <dgm:spPr/>
      <dgm:t>
        <a:bodyPr/>
        <a:lstStyle/>
        <a:p>
          <a:endParaRPr lang="en-US"/>
        </a:p>
      </dgm:t>
    </dgm:pt>
    <dgm:pt modelId="{15ED856E-404D-4B5B-9437-2492CD6B5BE0}" type="sibTrans" cxnId="{B51C7581-4B97-4DD9-B17B-AA7E75CD50EA}">
      <dgm:prSet/>
      <dgm:spPr/>
      <dgm:t>
        <a:bodyPr/>
        <a:lstStyle/>
        <a:p>
          <a:endParaRPr lang="en-US"/>
        </a:p>
      </dgm:t>
    </dgm:pt>
    <dgm:pt modelId="{F4ACA186-4E21-4F0A-B861-0E5879DBD790}">
      <dgm:prSet/>
      <dgm:spPr/>
      <dgm:t>
        <a:bodyPr/>
        <a:lstStyle/>
        <a:p>
          <a:pPr>
            <a:defRPr b="1"/>
          </a:pPr>
          <a:r>
            <a:rPr lang="en-US" dirty="0"/>
            <a:t>Oct. 2016</a:t>
          </a:r>
        </a:p>
      </dgm:t>
    </dgm:pt>
    <dgm:pt modelId="{B16632A1-EDE0-4B85-A310-B91C2DF5380D}" type="parTrans" cxnId="{FB749EF9-CE18-42A0-8C14-42E3E3D0356D}">
      <dgm:prSet/>
      <dgm:spPr/>
      <dgm:t>
        <a:bodyPr/>
        <a:lstStyle/>
        <a:p>
          <a:endParaRPr lang="en-US"/>
        </a:p>
      </dgm:t>
    </dgm:pt>
    <dgm:pt modelId="{05D554CF-1257-48F6-9B5A-C5721E094E2B}" type="sibTrans" cxnId="{FB749EF9-CE18-42A0-8C14-42E3E3D0356D}">
      <dgm:prSet/>
      <dgm:spPr/>
      <dgm:t>
        <a:bodyPr/>
        <a:lstStyle/>
        <a:p>
          <a:endParaRPr lang="en-US"/>
        </a:p>
      </dgm:t>
    </dgm:pt>
    <dgm:pt modelId="{14F0BAFE-D7FF-4798-82B0-0D36E5660FA2}">
      <dgm:prSet/>
      <dgm:spPr/>
      <dgm:t>
        <a:bodyPr/>
        <a:lstStyle/>
        <a:p>
          <a:r>
            <a:rPr lang="en-US" dirty="0"/>
            <a:t>An international news agency obtained an internal email in October 2016 which summarized a September meeting with executives and franchisees. It read, "Growing customer counts is our main challenge.”</a:t>
          </a:r>
        </a:p>
      </dgm:t>
    </dgm:pt>
    <dgm:pt modelId="{C82BCADE-9F07-4260-844F-14AC5F0A76EA}" type="parTrans" cxnId="{5AC5FE71-5774-49E4-BC54-6FD8AE0438CB}">
      <dgm:prSet/>
      <dgm:spPr/>
      <dgm:t>
        <a:bodyPr/>
        <a:lstStyle/>
        <a:p>
          <a:endParaRPr lang="en-US"/>
        </a:p>
      </dgm:t>
    </dgm:pt>
    <dgm:pt modelId="{F419FC3A-EABE-4BFD-A847-00970B583A7E}" type="sibTrans" cxnId="{5AC5FE71-5774-49E4-BC54-6FD8AE0438CB}">
      <dgm:prSet/>
      <dgm:spPr/>
      <dgm:t>
        <a:bodyPr/>
        <a:lstStyle/>
        <a:p>
          <a:endParaRPr lang="en-US"/>
        </a:p>
      </dgm:t>
    </dgm:pt>
    <dgm:pt modelId="{3D91AA82-B0F7-4141-B6F9-D881EC43866F}" type="pres">
      <dgm:prSet presAssocID="{B3F62296-CC26-4C82-8610-95E6055393EA}" presName="root" presStyleCnt="0">
        <dgm:presLayoutVars>
          <dgm:chMax/>
          <dgm:chPref/>
          <dgm:animLvl val="lvl"/>
        </dgm:presLayoutVars>
      </dgm:prSet>
      <dgm:spPr/>
    </dgm:pt>
    <dgm:pt modelId="{47086621-CF1A-48A8-B6BD-5028EFCF1432}" type="pres">
      <dgm:prSet presAssocID="{B3F62296-CC26-4C82-8610-95E6055393EA}" presName="divider" presStyleLbl="fgAcc1" presStyleIdx="0" presStyleCnt="1"/>
      <dgm:spPr/>
    </dgm:pt>
    <dgm:pt modelId="{CC7D7C7F-B9BD-49F4-9E85-DC5F9A97F689}" type="pres">
      <dgm:prSet presAssocID="{B3F62296-CC26-4C82-8610-95E6055393EA}" presName="nodes" presStyleCnt="0">
        <dgm:presLayoutVars>
          <dgm:chMax/>
          <dgm:chPref/>
          <dgm:animLvl val="lvl"/>
        </dgm:presLayoutVars>
      </dgm:prSet>
      <dgm:spPr/>
    </dgm:pt>
    <dgm:pt modelId="{89B39CB1-EB24-4A49-8648-8D7BB9ED6ACD}" type="pres">
      <dgm:prSet presAssocID="{783535E9-ABC4-4100-B6CD-62E540171254}" presName="composite" presStyleCnt="0"/>
      <dgm:spPr/>
    </dgm:pt>
    <dgm:pt modelId="{250C381C-38E2-48FA-B661-29F62557F3A4}" type="pres">
      <dgm:prSet presAssocID="{783535E9-ABC4-4100-B6CD-62E540171254}" presName="L1TextContainer" presStyleLbl="alignNode1" presStyleIdx="0" presStyleCnt="2">
        <dgm:presLayoutVars>
          <dgm:chMax val="1"/>
          <dgm:chPref val="1"/>
          <dgm:bulletEnabled val="1"/>
        </dgm:presLayoutVars>
      </dgm:prSet>
      <dgm:spPr/>
    </dgm:pt>
    <dgm:pt modelId="{9E43F6D6-ECB2-4B1A-B746-3B48F1D451C0}" type="pres">
      <dgm:prSet presAssocID="{783535E9-ABC4-4100-B6CD-62E540171254}" presName="L2TextContainerWrapper" presStyleCnt="0">
        <dgm:presLayoutVars>
          <dgm:bulletEnabled val="1"/>
        </dgm:presLayoutVars>
      </dgm:prSet>
      <dgm:spPr/>
    </dgm:pt>
    <dgm:pt modelId="{E94785E3-53E6-4880-8F7D-D06B92344C50}" type="pres">
      <dgm:prSet presAssocID="{783535E9-ABC4-4100-B6CD-62E540171254}" presName="L2TextContainer" presStyleLbl="bgAccFollowNode1" presStyleIdx="0" presStyleCnt="2"/>
      <dgm:spPr/>
    </dgm:pt>
    <dgm:pt modelId="{66A5214E-A4B8-48F2-B14D-058F62B649ED}" type="pres">
      <dgm:prSet presAssocID="{783535E9-ABC4-4100-B6CD-62E540171254}" presName="FlexibleEmptyPlaceHolder" presStyleCnt="0"/>
      <dgm:spPr/>
    </dgm:pt>
    <dgm:pt modelId="{0173660A-06B4-4058-903B-1603F176491D}" type="pres">
      <dgm:prSet presAssocID="{783535E9-ABC4-4100-B6CD-62E540171254}" presName="ConnectLine" presStyleLbl="sibTrans1D1" presStyleIdx="0" presStyleCnt="2"/>
      <dgm:spPr/>
    </dgm:pt>
    <dgm:pt modelId="{570FDAC5-DF2C-4D39-9DCF-930C8721AF87}" type="pres">
      <dgm:prSet presAssocID="{783535E9-ABC4-4100-B6CD-62E540171254}" presName="ConnectorPoint" presStyleLbl="node1" presStyleIdx="0" presStyleCnt="2"/>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B2803A03-28CB-47F7-AE9D-D57F751B72A5}" type="pres">
      <dgm:prSet presAssocID="{783535E9-ABC4-4100-B6CD-62E540171254}" presName="EmptyPlaceHolder" presStyleCnt="0"/>
      <dgm:spPr/>
    </dgm:pt>
    <dgm:pt modelId="{70CEC21A-6BD9-4AE9-8EF8-3083DE43790D}" type="pres">
      <dgm:prSet presAssocID="{633C7469-44D9-4BCD-8D44-7858EC2FEA63}" presName="spaceBetweenRectangles" presStyleCnt="0"/>
      <dgm:spPr/>
    </dgm:pt>
    <dgm:pt modelId="{087A7B82-5392-4DDB-AA76-07762ED6BC76}" type="pres">
      <dgm:prSet presAssocID="{F4ACA186-4E21-4F0A-B861-0E5879DBD790}" presName="composite" presStyleCnt="0"/>
      <dgm:spPr/>
    </dgm:pt>
    <dgm:pt modelId="{E4FF2871-B1D1-47DE-901C-3C07BCF920ED}" type="pres">
      <dgm:prSet presAssocID="{F4ACA186-4E21-4F0A-B861-0E5879DBD790}" presName="L1TextContainer" presStyleLbl="alignNode1" presStyleIdx="1" presStyleCnt="2">
        <dgm:presLayoutVars>
          <dgm:chMax val="1"/>
          <dgm:chPref val="1"/>
          <dgm:bulletEnabled val="1"/>
        </dgm:presLayoutVars>
      </dgm:prSet>
      <dgm:spPr/>
    </dgm:pt>
    <dgm:pt modelId="{DB623FB9-D804-4207-AC50-A1E850A9FD03}" type="pres">
      <dgm:prSet presAssocID="{F4ACA186-4E21-4F0A-B861-0E5879DBD790}" presName="L2TextContainerWrapper" presStyleCnt="0">
        <dgm:presLayoutVars>
          <dgm:bulletEnabled val="1"/>
        </dgm:presLayoutVars>
      </dgm:prSet>
      <dgm:spPr/>
    </dgm:pt>
    <dgm:pt modelId="{A19066D6-C669-43A5-82B6-3F67FFA67DD6}" type="pres">
      <dgm:prSet presAssocID="{F4ACA186-4E21-4F0A-B861-0E5879DBD790}" presName="L2TextContainer" presStyleLbl="bgAccFollowNode1" presStyleIdx="1" presStyleCnt="2"/>
      <dgm:spPr/>
    </dgm:pt>
    <dgm:pt modelId="{02D238B6-148D-4D6B-BEB6-EAA534C58F6B}" type="pres">
      <dgm:prSet presAssocID="{F4ACA186-4E21-4F0A-B861-0E5879DBD790}" presName="FlexibleEmptyPlaceHolder" presStyleCnt="0"/>
      <dgm:spPr/>
    </dgm:pt>
    <dgm:pt modelId="{17ED7563-34F3-4733-B056-A638EFDE1607}" type="pres">
      <dgm:prSet presAssocID="{F4ACA186-4E21-4F0A-B861-0E5879DBD790}" presName="ConnectLine" presStyleLbl="sibTrans1D1" presStyleIdx="1" presStyleCnt="2"/>
      <dgm:spPr/>
    </dgm:pt>
    <dgm:pt modelId="{D8A8761D-232B-459E-B86C-E963FDED5866}" type="pres">
      <dgm:prSet presAssocID="{F4ACA186-4E21-4F0A-B861-0E5879DBD790}" presName="ConnectorPoint" presStyleLbl="node1" presStyleIdx="1" presStyleCnt="2"/>
      <dgm:spPr>
        <a:solidFill>
          <a:schemeClr val="accent2">
            <a:hueOff val="1378517"/>
            <a:satOff val="25807"/>
            <a:lumOff val="-1569"/>
            <a:alphaOff val="0"/>
          </a:schemeClr>
        </a:solidFill>
        <a:ln w="6350" cap="flat" cmpd="sng" algn="ctr">
          <a:solidFill>
            <a:schemeClr val="lt1">
              <a:hueOff val="0"/>
              <a:satOff val="0"/>
              <a:lumOff val="0"/>
              <a:alphaOff val="0"/>
            </a:schemeClr>
          </a:solidFill>
          <a:prstDash val="solid"/>
        </a:ln>
        <a:effectLst/>
      </dgm:spPr>
    </dgm:pt>
    <dgm:pt modelId="{1CE9F576-99CD-41BE-88CA-D8D9BA369851}" type="pres">
      <dgm:prSet presAssocID="{F4ACA186-4E21-4F0A-B861-0E5879DBD790}" presName="EmptyPlaceHolder" presStyleCnt="0"/>
      <dgm:spPr/>
    </dgm:pt>
  </dgm:ptLst>
  <dgm:cxnLst>
    <dgm:cxn modelId="{1332EF1E-708A-47A5-B777-307F518360AA}" type="presOf" srcId="{14F0BAFE-D7FF-4798-82B0-0D36E5660FA2}" destId="{A19066D6-C669-43A5-82B6-3F67FFA67DD6}" srcOrd="0" destOrd="0" presId="urn:microsoft.com/office/officeart/2017/3/layout/HorizontalLabelsTimeline"/>
    <dgm:cxn modelId="{94387249-B909-42CB-AEDD-836519CE73CF}" srcId="{B3F62296-CC26-4C82-8610-95E6055393EA}" destId="{783535E9-ABC4-4100-B6CD-62E540171254}" srcOrd="0" destOrd="0" parTransId="{B73B3935-BF8E-407A-A48F-4FA5C4C1026A}" sibTransId="{633C7469-44D9-4BCD-8D44-7858EC2FEA63}"/>
    <dgm:cxn modelId="{5AC5FE71-5774-49E4-BC54-6FD8AE0438CB}" srcId="{F4ACA186-4E21-4F0A-B861-0E5879DBD790}" destId="{14F0BAFE-D7FF-4798-82B0-0D36E5660FA2}" srcOrd="0" destOrd="0" parTransId="{C82BCADE-9F07-4260-844F-14AC5F0A76EA}" sibTransId="{F419FC3A-EABE-4BFD-A847-00970B583A7E}"/>
    <dgm:cxn modelId="{0A7D1073-5EF8-4939-8864-1BB0ACF7E103}" type="presOf" srcId="{783535E9-ABC4-4100-B6CD-62E540171254}" destId="{250C381C-38E2-48FA-B661-29F62557F3A4}" srcOrd="0" destOrd="0" presId="urn:microsoft.com/office/officeart/2017/3/layout/HorizontalLabelsTimeline"/>
    <dgm:cxn modelId="{B51C7581-4B97-4DD9-B17B-AA7E75CD50EA}" srcId="{783535E9-ABC4-4100-B6CD-62E540171254}" destId="{1A9D3828-C3CD-457F-AEA0-567F3E999B16}" srcOrd="0" destOrd="0" parTransId="{50AF0282-77D4-4A4B-9F90-8B2A5F83A54A}" sibTransId="{15ED856E-404D-4B5B-9437-2492CD6B5BE0}"/>
    <dgm:cxn modelId="{EF4FFE9C-1178-4B63-88DB-D80DD4CD2C2D}" type="presOf" srcId="{B3F62296-CC26-4C82-8610-95E6055393EA}" destId="{3D91AA82-B0F7-4141-B6F9-D881EC43866F}" srcOrd="0" destOrd="0" presId="urn:microsoft.com/office/officeart/2017/3/layout/HorizontalLabelsTimeline"/>
    <dgm:cxn modelId="{FE12A1C7-7126-4CA2-9321-3B3FD7CF439C}" type="presOf" srcId="{1A9D3828-C3CD-457F-AEA0-567F3E999B16}" destId="{E94785E3-53E6-4880-8F7D-D06B92344C50}" srcOrd="0" destOrd="0" presId="urn:microsoft.com/office/officeart/2017/3/layout/HorizontalLabelsTimeline"/>
    <dgm:cxn modelId="{87A040DA-5413-44C2-B371-97C28DE4B91F}" type="presOf" srcId="{F4ACA186-4E21-4F0A-B861-0E5879DBD790}" destId="{E4FF2871-B1D1-47DE-901C-3C07BCF920ED}" srcOrd="0" destOrd="0" presId="urn:microsoft.com/office/officeart/2017/3/layout/HorizontalLabelsTimeline"/>
    <dgm:cxn modelId="{FB749EF9-CE18-42A0-8C14-42E3E3D0356D}" srcId="{B3F62296-CC26-4C82-8610-95E6055393EA}" destId="{F4ACA186-4E21-4F0A-B861-0E5879DBD790}" srcOrd="1" destOrd="0" parTransId="{B16632A1-EDE0-4B85-A310-B91C2DF5380D}" sibTransId="{05D554CF-1257-48F6-9B5A-C5721E094E2B}"/>
    <dgm:cxn modelId="{C94E2193-A577-4657-B149-E05EE42DF259}" type="presParOf" srcId="{3D91AA82-B0F7-4141-B6F9-D881EC43866F}" destId="{47086621-CF1A-48A8-B6BD-5028EFCF1432}" srcOrd="0" destOrd="0" presId="urn:microsoft.com/office/officeart/2017/3/layout/HorizontalLabelsTimeline"/>
    <dgm:cxn modelId="{616D547D-9F55-4DCE-B5D0-A4ACE695EBB3}" type="presParOf" srcId="{3D91AA82-B0F7-4141-B6F9-D881EC43866F}" destId="{CC7D7C7F-B9BD-49F4-9E85-DC5F9A97F689}" srcOrd="1" destOrd="0" presId="urn:microsoft.com/office/officeart/2017/3/layout/HorizontalLabelsTimeline"/>
    <dgm:cxn modelId="{64A8BB51-C24F-45B5-96A6-F1D65A94F303}" type="presParOf" srcId="{CC7D7C7F-B9BD-49F4-9E85-DC5F9A97F689}" destId="{89B39CB1-EB24-4A49-8648-8D7BB9ED6ACD}" srcOrd="0" destOrd="0" presId="urn:microsoft.com/office/officeart/2017/3/layout/HorizontalLabelsTimeline"/>
    <dgm:cxn modelId="{80579828-C420-4072-9BF5-41130E09B7BF}" type="presParOf" srcId="{89B39CB1-EB24-4A49-8648-8D7BB9ED6ACD}" destId="{250C381C-38E2-48FA-B661-29F62557F3A4}" srcOrd="0" destOrd="0" presId="urn:microsoft.com/office/officeart/2017/3/layout/HorizontalLabelsTimeline"/>
    <dgm:cxn modelId="{62F9E35A-6AD4-4784-8AF8-BA979750CCA6}" type="presParOf" srcId="{89B39CB1-EB24-4A49-8648-8D7BB9ED6ACD}" destId="{9E43F6D6-ECB2-4B1A-B746-3B48F1D451C0}" srcOrd="1" destOrd="0" presId="urn:microsoft.com/office/officeart/2017/3/layout/HorizontalLabelsTimeline"/>
    <dgm:cxn modelId="{C35E59ED-2301-4799-9AFD-524C57977D92}" type="presParOf" srcId="{9E43F6D6-ECB2-4B1A-B746-3B48F1D451C0}" destId="{E94785E3-53E6-4880-8F7D-D06B92344C50}" srcOrd="0" destOrd="0" presId="urn:microsoft.com/office/officeart/2017/3/layout/HorizontalLabelsTimeline"/>
    <dgm:cxn modelId="{7C38DC6A-AC3E-435E-BBCF-893BE91CF233}" type="presParOf" srcId="{9E43F6D6-ECB2-4B1A-B746-3B48F1D451C0}" destId="{66A5214E-A4B8-48F2-B14D-058F62B649ED}" srcOrd="1" destOrd="0" presId="urn:microsoft.com/office/officeart/2017/3/layout/HorizontalLabelsTimeline"/>
    <dgm:cxn modelId="{43E1A98A-D130-4F7F-AA36-566077761616}" type="presParOf" srcId="{89B39CB1-EB24-4A49-8648-8D7BB9ED6ACD}" destId="{0173660A-06B4-4058-903B-1603F176491D}" srcOrd="2" destOrd="0" presId="urn:microsoft.com/office/officeart/2017/3/layout/HorizontalLabelsTimeline"/>
    <dgm:cxn modelId="{83C5F8B6-BB33-44E3-8D5E-DF8396EF1877}" type="presParOf" srcId="{89B39CB1-EB24-4A49-8648-8D7BB9ED6ACD}" destId="{570FDAC5-DF2C-4D39-9DCF-930C8721AF87}" srcOrd="3" destOrd="0" presId="urn:microsoft.com/office/officeart/2017/3/layout/HorizontalLabelsTimeline"/>
    <dgm:cxn modelId="{3292FD8E-FECA-4D24-90D6-DA4D4E9B3181}" type="presParOf" srcId="{89B39CB1-EB24-4A49-8648-8D7BB9ED6ACD}" destId="{B2803A03-28CB-47F7-AE9D-D57F751B72A5}" srcOrd="4" destOrd="0" presId="urn:microsoft.com/office/officeart/2017/3/layout/HorizontalLabelsTimeline"/>
    <dgm:cxn modelId="{87DE4FDA-AED0-4FD0-ABC2-F5D16AD94182}" type="presParOf" srcId="{CC7D7C7F-B9BD-49F4-9E85-DC5F9A97F689}" destId="{70CEC21A-6BD9-4AE9-8EF8-3083DE43790D}" srcOrd="1" destOrd="0" presId="urn:microsoft.com/office/officeart/2017/3/layout/HorizontalLabelsTimeline"/>
    <dgm:cxn modelId="{FC6E087F-ED68-46E8-8B16-1EA7E9052054}" type="presParOf" srcId="{CC7D7C7F-B9BD-49F4-9E85-DC5F9A97F689}" destId="{087A7B82-5392-4DDB-AA76-07762ED6BC76}" srcOrd="2" destOrd="0" presId="urn:microsoft.com/office/officeart/2017/3/layout/HorizontalLabelsTimeline"/>
    <dgm:cxn modelId="{B2D99B46-258F-47BE-A4E7-F854E7E7C639}" type="presParOf" srcId="{087A7B82-5392-4DDB-AA76-07762ED6BC76}" destId="{E4FF2871-B1D1-47DE-901C-3C07BCF920ED}" srcOrd="0" destOrd="0" presId="urn:microsoft.com/office/officeart/2017/3/layout/HorizontalLabelsTimeline"/>
    <dgm:cxn modelId="{281B9107-37C1-447B-91DE-1FE8A6CBFCFB}" type="presParOf" srcId="{087A7B82-5392-4DDB-AA76-07762ED6BC76}" destId="{DB623FB9-D804-4207-AC50-A1E850A9FD03}" srcOrd="1" destOrd="0" presId="urn:microsoft.com/office/officeart/2017/3/layout/HorizontalLabelsTimeline"/>
    <dgm:cxn modelId="{F0212A19-1F1A-4EC8-9F3B-AEAAF9B816CA}" type="presParOf" srcId="{DB623FB9-D804-4207-AC50-A1E850A9FD03}" destId="{A19066D6-C669-43A5-82B6-3F67FFA67DD6}" srcOrd="0" destOrd="0" presId="urn:microsoft.com/office/officeart/2017/3/layout/HorizontalLabelsTimeline"/>
    <dgm:cxn modelId="{B991514C-BF32-432C-858D-7EFF9FC1A387}" type="presParOf" srcId="{DB623FB9-D804-4207-AC50-A1E850A9FD03}" destId="{02D238B6-148D-4D6B-BEB6-EAA534C58F6B}" srcOrd="1" destOrd="0" presId="urn:microsoft.com/office/officeart/2017/3/layout/HorizontalLabelsTimeline"/>
    <dgm:cxn modelId="{41E16886-79CD-4D39-960D-2F61A7B9DDC2}" type="presParOf" srcId="{087A7B82-5392-4DDB-AA76-07762ED6BC76}" destId="{17ED7563-34F3-4733-B056-A638EFDE1607}" srcOrd="2" destOrd="0" presId="urn:microsoft.com/office/officeart/2017/3/layout/HorizontalLabelsTimeline"/>
    <dgm:cxn modelId="{80959202-75E2-4DF5-A1CC-CC2B23BEC1A8}" type="presParOf" srcId="{087A7B82-5392-4DDB-AA76-07762ED6BC76}" destId="{D8A8761D-232B-459E-B86C-E963FDED5866}" srcOrd="3" destOrd="0" presId="urn:microsoft.com/office/officeart/2017/3/layout/HorizontalLabelsTimeline"/>
    <dgm:cxn modelId="{DA0EA87C-2EDA-4E60-B9DD-ED8D0A9DBBF8}" type="presParOf" srcId="{087A7B82-5392-4DDB-AA76-07762ED6BC76}" destId="{1CE9F576-99CD-41BE-88CA-D8D9BA369851}"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86621-CF1A-48A8-B6BD-5028EFCF1432}">
      <dsp:nvSpPr>
        <dsp:cNvPr id="0" name=""/>
        <dsp:cNvSpPr/>
      </dsp:nvSpPr>
      <dsp:spPr>
        <a:xfrm>
          <a:off x="0" y="1898735"/>
          <a:ext cx="9872663"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0C381C-38E2-48FA-B661-29F62557F3A4}">
      <dsp:nvSpPr>
        <dsp:cNvPr id="0" name=""/>
        <dsp:cNvSpPr/>
      </dsp:nvSpPr>
      <dsp:spPr>
        <a:xfrm>
          <a:off x="296179" y="1177215"/>
          <a:ext cx="4343971" cy="45569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2013</a:t>
          </a:r>
        </a:p>
      </dsp:txBody>
      <dsp:txXfrm>
        <a:off x="296179" y="1177215"/>
        <a:ext cx="4343971" cy="455696"/>
      </dsp:txXfrm>
    </dsp:sp>
    <dsp:sp modelId="{E94785E3-53E6-4880-8F7D-D06B92344C50}">
      <dsp:nvSpPr>
        <dsp:cNvPr id="0" name=""/>
        <dsp:cNvSpPr/>
      </dsp:nvSpPr>
      <dsp:spPr>
        <a:xfrm>
          <a:off x="296179" y="316376"/>
          <a:ext cx="4343971" cy="8608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In 2013 the new CEO at the time was quoted as saying its goal was “To be a modern and progressive burger company.”</a:t>
          </a:r>
        </a:p>
      </dsp:txBody>
      <dsp:txXfrm>
        <a:off x="296179" y="316376"/>
        <a:ext cx="4343971" cy="860838"/>
      </dsp:txXfrm>
    </dsp:sp>
    <dsp:sp modelId="{0173660A-06B4-4058-903B-1603F176491D}">
      <dsp:nvSpPr>
        <dsp:cNvPr id="0" name=""/>
        <dsp:cNvSpPr/>
      </dsp:nvSpPr>
      <dsp:spPr>
        <a:xfrm>
          <a:off x="2468165" y="1632912"/>
          <a:ext cx="0" cy="265822"/>
        </a:xfrm>
        <a:prstGeom prst="line">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FF2871-B1D1-47DE-901C-3C07BCF920ED}">
      <dsp:nvSpPr>
        <dsp:cNvPr id="0" name=""/>
        <dsp:cNvSpPr/>
      </dsp:nvSpPr>
      <dsp:spPr>
        <a:xfrm>
          <a:off x="5232511" y="2164557"/>
          <a:ext cx="4343971" cy="455696"/>
        </a:xfrm>
        <a:prstGeom prst="rect">
          <a:avLst/>
        </a:prstGeom>
        <a:solidFill>
          <a:schemeClr val="accent2">
            <a:hueOff val="1378517"/>
            <a:satOff val="25807"/>
            <a:lumOff val="-1569"/>
            <a:alphaOff val="0"/>
          </a:schemeClr>
        </a:solidFill>
        <a:ln w="19050" cap="flat" cmpd="sng" algn="ctr">
          <a:solidFill>
            <a:schemeClr val="accent2">
              <a:hueOff val="1378517"/>
              <a:satOff val="25807"/>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Oct. 2016</a:t>
          </a:r>
        </a:p>
      </dsp:txBody>
      <dsp:txXfrm>
        <a:off x="5232511" y="2164557"/>
        <a:ext cx="4343971" cy="455696"/>
      </dsp:txXfrm>
    </dsp:sp>
    <dsp:sp modelId="{A19066D6-C669-43A5-82B6-3F67FFA67DD6}">
      <dsp:nvSpPr>
        <dsp:cNvPr id="0" name=""/>
        <dsp:cNvSpPr/>
      </dsp:nvSpPr>
      <dsp:spPr>
        <a:xfrm>
          <a:off x="5232511" y="2620254"/>
          <a:ext cx="4343971" cy="1061701"/>
        </a:xfrm>
        <a:prstGeom prst="rect">
          <a:avLst/>
        </a:prstGeom>
        <a:solidFill>
          <a:schemeClr val="accent2">
            <a:tint val="40000"/>
            <a:alpha val="90000"/>
            <a:hueOff val="997244"/>
            <a:satOff val="37295"/>
            <a:lumOff val="2062"/>
            <a:alphaOff val="0"/>
          </a:schemeClr>
        </a:solidFill>
        <a:ln w="19050" cap="flat" cmpd="sng" algn="ctr">
          <a:solidFill>
            <a:schemeClr val="accent2">
              <a:tint val="40000"/>
              <a:alpha val="90000"/>
              <a:hueOff val="997244"/>
              <a:satOff val="37295"/>
              <a:lumOff val="20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An international news agency obtained an internal email in October 2016 which summarized a September meeting with executives and franchisees. It read, "Growing customer counts is our main challenge.”</a:t>
          </a:r>
        </a:p>
      </dsp:txBody>
      <dsp:txXfrm>
        <a:off x="5232511" y="2620254"/>
        <a:ext cx="4343971" cy="1061701"/>
      </dsp:txXfrm>
    </dsp:sp>
    <dsp:sp modelId="{17ED7563-34F3-4733-B056-A638EFDE1607}">
      <dsp:nvSpPr>
        <dsp:cNvPr id="0" name=""/>
        <dsp:cNvSpPr/>
      </dsp:nvSpPr>
      <dsp:spPr>
        <a:xfrm>
          <a:off x="7404497" y="1898734"/>
          <a:ext cx="0" cy="265822"/>
        </a:xfrm>
        <a:prstGeom prst="line">
          <a:avLst/>
        </a:prstGeom>
        <a:noFill/>
        <a:ln w="10000" cap="flat" cmpd="sng" algn="ctr">
          <a:solidFill>
            <a:schemeClr val="accent2">
              <a:hueOff val="1378517"/>
              <a:satOff val="25807"/>
              <a:lumOff val="-1569"/>
              <a:alphaOff val="0"/>
            </a:schemeClr>
          </a:solidFill>
          <a:prstDash val="solid"/>
        </a:ln>
        <a:effectLst/>
      </dsp:spPr>
      <dsp:style>
        <a:lnRef idx="1">
          <a:scrgbClr r="0" g="0" b="0"/>
        </a:lnRef>
        <a:fillRef idx="0">
          <a:scrgbClr r="0" g="0" b="0"/>
        </a:fillRef>
        <a:effectRef idx="0">
          <a:scrgbClr r="0" g="0" b="0"/>
        </a:effectRef>
        <a:fontRef idx="minor"/>
      </dsp:style>
    </dsp:sp>
    <dsp:sp modelId="{570FDAC5-DF2C-4D39-9DCF-930C8721AF87}">
      <dsp:nvSpPr>
        <dsp:cNvPr id="0" name=""/>
        <dsp:cNvSpPr/>
      </dsp:nvSpPr>
      <dsp:spPr>
        <a:xfrm rot="2700000">
          <a:off x="2438628" y="1869197"/>
          <a:ext cx="59074" cy="59074"/>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8761D-232B-459E-B86C-E963FDED5866}">
      <dsp:nvSpPr>
        <dsp:cNvPr id="0" name=""/>
        <dsp:cNvSpPr/>
      </dsp:nvSpPr>
      <dsp:spPr>
        <a:xfrm rot="2700000">
          <a:off x="7374959" y="1869197"/>
          <a:ext cx="59074" cy="59074"/>
        </a:xfrm>
        <a:prstGeom prst="rect">
          <a:avLst/>
        </a:prstGeom>
        <a:solidFill>
          <a:schemeClr val="accent2">
            <a:hueOff val="1378517"/>
            <a:satOff val="25807"/>
            <a:lumOff val="-156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27/12/2019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4312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808606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0193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82105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6852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676779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91810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55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0553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0797411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0721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27/12/2019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5536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715-4C7E-4AB8-880E-12A80E2CC6C7}"/>
              </a:ext>
            </a:extLst>
          </p:cNvPr>
          <p:cNvSpPr>
            <a:spLocks noGrp="1"/>
          </p:cNvSpPr>
          <p:nvPr>
            <p:ph type="ctrTitle"/>
          </p:nvPr>
        </p:nvSpPr>
        <p:spPr/>
        <p:txBody>
          <a:bodyPr/>
          <a:lstStyle/>
          <a:p>
            <a:r>
              <a:rPr lang="en-US" dirty="0"/>
              <a:t>IBM Capstone</a:t>
            </a:r>
            <a:br>
              <a:rPr lang="en-US" dirty="0"/>
            </a:br>
            <a:r>
              <a:rPr lang="en-US" dirty="0"/>
              <a:t>Data Science</a:t>
            </a:r>
            <a:endParaRPr lang="en-GB" dirty="0"/>
          </a:p>
        </p:txBody>
      </p:sp>
      <p:sp>
        <p:nvSpPr>
          <p:cNvPr id="3" name="Subtitle 2">
            <a:extLst>
              <a:ext uri="{FF2B5EF4-FFF2-40B4-BE49-F238E27FC236}">
                <a16:creationId xmlns:a16="http://schemas.microsoft.com/office/drawing/2014/main" id="{158339C3-7E26-4A85-B1B5-39426CFF7D8E}"/>
              </a:ext>
            </a:extLst>
          </p:cNvPr>
          <p:cNvSpPr>
            <a:spLocks noGrp="1"/>
          </p:cNvSpPr>
          <p:nvPr>
            <p:ph type="subTitle" idx="1"/>
          </p:nvPr>
        </p:nvSpPr>
        <p:spPr/>
        <p:txBody>
          <a:bodyPr/>
          <a:lstStyle/>
          <a:p>
            <a:r>
              <a:rPr lang="en-US" b="1" dirty="0"/>
              <a:t>Peer-graded Assignment </a:t>
            </a:r>
          </a:p>
          <a:p>
            <a:r>
              <a:rPr lang="en-US" b="1" dirty="0"/>
              <a:t>Explore Where To Open A Meat Free Restaurant In Europe?</a:t>
            </a:r>
          </a:p>
          <a:p>
            <a:endParaRPr lang="en-GB" dirty="0"/>
          </a:p>
        </p:txBody>
      </p:sp>
    </p:spTree>
    <p:extLst>
      <p:ext uri="{BB962C8B-B14F-4D97-AF65-F5344CB8AC3E}">
        <p14:creationId xmlns:p14="http://schemas.microsoft.com/office/powerpoint/2010/main" val="40038331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D12CB6-2091-499E-85AB-61D88A145363}"/>
              </a:ext>
            </a:extLst>
          </p:cNvPr>
          <p:cNvPicPr>
            <a:picLocks noGrp="1"/>
          </p:cNvPicPr>
          <p:nvPr>
            <p:ph idx="1"/>
          </p:nvPr>
        </p:nvPicPr>
        <p:blipFill>
          <a:blip r:embed="rId2"/>
          <a:stretch>
            <a:fillRect/>
          </a:stretch>
        </p:blipFill>
        <p:spPr>
          <a:xfrm>
            <a:off x="1340644" y="947737"/>
            <a:ext cx="9477375" cy="3571875"/>
          </a:xfrm>
          <a:prstGeom prst="rect">
            <a:avLst/>
          </a:prstGeom>
        </p:spPr>
      </p:pic>
      <p:sp>
        <p:nvSpPr>
          <p:cNvPr id="10" name="Title 9">
            <a:extLst>
              <a:ext uri="{FF2B5EF4-FFF2-40B4-BE49-F238E27FC236}">
                <a16:creationId xmlns:a16="http://schemas.microsoft.com/office/drawing/2014/main" id="{5A35A6C6-002A-429A-8946-A7915BAE560F}"/>
              </a:ext>
            </a:extLst>
          </p:cNvPr>
          <p:cNvSpPr>
            <a:spLocks noGrp="1"/>
          </p:cNvSpPr>
          <p:nvPr>
            <p:ph type="title"/>
          </p:nvPr>
        </p:nvSpPr>
        <p:spPr>
          <a:xfrm>
            <a:off x="1504056" y="4877753"/>
            <a:ext cx="9875520" cy="1356360"/>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 highest percentage of renewable energy used to power the city of choice (red)</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highest percentage of a countries population that are on a meat free diet (blue)</a:t>
            </a:r>
            <a:br>
              <a:rPr lang="en-GB" sz="2000" b="1" dirty="0">
                <a:solidFill>
                  <a:schemeClr val="tx1"/>
                </a:solidFill>
                <a:latin typeface="Arial" panose="020B0604020202020204" pitchFamily="34" charset="0"/>
                <a:cs typeface="Arial" panose="020B0604020202020204" pitchFamily="34" charset="0"/>
              </a:rPr>
            </a:br>
            <a:r>
              <a:rPr lang="en-GB" sz="2000" dirty="0">
                <a:solidFill>
                  <a:schemeClr val="tx1"/>
                </a:solidFill>
                <a:latin typeface="Arial" panose="020B0604020202020204" pitchFamily="34" charset="0"/>
                <a:cs typeface="Arial" panose="020B0604020202020204" pitchFamily="34" charset="0"/>
              </a:rPr>
              <a:t>-</a:t>
            </a:r>
            <a:r>
              <a:rPr lang="en-GB"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highest estimated meat free diet population (green)</a:t>
            </a:r>
            <a:endParaRPr lang="en-GB" dirty="0">
              <a:solidFill>
                <a:schemeClr val="tx1"/>
              </a:solidFill>
            </a:endParaRPr>
          </a:p>
        </p:txBody>
      </p:sp>
    </p:spTree>
    <p:extLst>
      <p:ext uri="{BB962C8B-B14F-4D97-AF65-F5344CB8AC3E}">
        <p14:creationId xmlns:p14="http://schemas.microsoft.com/office/powerpoint/2010/main" val="6891561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2B22C6-04C1-4A08-B17C-103DCF05FBDC}"/>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nSpc>
                <a:spcPct val="85000"/>
              </a:lnSpc>
            </a:pPr>
            <a:r>
              <a:rPr lang="en-US" sz="1400" b="1" cap="all" dirty="0">
                <a:solidFill>
                  <a:srgbClr val="FFFFFF"/>
                </a:solidFill>
              </a:rPr>
              <a:t>Basel is the city of choice</a:t>
            </a:r>
            <a:br>
              <a:rPr lang="en-US" sz="1400" b="1" cap="all" dirty="0">
                <a:solidFill>
                  <a:srgbClr val="FFFFFF"/>
                </a:solidFill>
              </a:rPr>
            </a:br>
            <a:br>
              <a:rPr lang="en-US" sz="1400" b="1" cap="all" dirty="0">
                <a:solidFill>
                  <a:srgbClr val="FFFFFF"/>
                </a:solidFill>
              </a:rPr>
            </a:br>
            <a:r>
              <a:rPr lang="en-US" sz="1400" b="1" cap="all" dirty="0">
                <a:solidFill>
                  <a:srgbClr val="FFFFFF"/>
                </a:solidFill>
              </a:rPr>
              <a:t>a city powered 100% by renewable energy</a:t>
            </a:r>
            <a:br>
              <a:rPr lang="en-US" sz="1400" b="1" cap="all" dirty="0">
                <a:solidFill>
                  <a:srgbClr val="FFFFFF"/>
                </a:solidFill>
              </a:rPr>
            </a:br>
            <a:br>
              <a:rPr lang="en-US" sz="1400" b="1" cap="all" dirty="0">
                <a:solidFill>
                  <a:srgbClr val="FFFFFF"/>
                </a:solidFill>
              </a:rPr>
            </a:br>
            <a:r>
              <a:rPr lang="en-US" sz="1400" b="1" cap="all" dirty="0">
                <a:solidFill>
                  <a:srgbClr val="FFFFFF"/>
                </a:solidFill>
              </a:rPr>
              <a:t> 17% of the population are on a meat free diet</a:t>
            </a:r>
            <a:br>
              <a:rPr lang="en-US" sz="1400" b="1" cap="all" dirty="0">
                <a:solidFill>
                  <a:srgbClr val="FFFFFF"/>
                </a:solidFill>
              </a:rPr>
            </a:br>
            <a:br>
              <a:rPr lang="en-US" sz="1400" b="1" cap="all" dirty="0">
                <a:solidFill>
                  <a:srgbClr val="FFFFFF"/>
                </a:solidFill>
              </a:rPr>
            </a:br>
            <a:r>
              <a:rPr lang="en-US" sz="1400" b="1" cap="all" dirty="0">
                <a:solidFill>
                  <a:srgbClr val="FFFFFF"/>
                </a:solidFill>
              </a:rPr>
              <a:t>highest number of non-meat eaters 33490 people</a:t>
            </a:r>
            <a:br>
              <a:rPr lang="en-US" sz="1400" b="1" cap="all" dirty="0">
                <a:solidFill>
                  <a:srgbClr val="FFFFFF"/>
                </a:solidFill>
              </a:rPr>
            </a:br>
            <a:br>
              <a:rPr lang="en-US" sz="1400" b="1" cap="all" dirty="0">
                <a:solidFill>
                  <a:srgbClr val="FFFFFF"/>
                </a:solidFill>
              </a:rPr>
            </a:br>
            <a:endParaRPr lang="en-US" sz="1400" b="1" cap="all" dirty="0">
              <a:solidFill>
                <a:srgbClr val="FFFFFF"/>
              </a:solidFill>
            </a:endParaRPr>
          </a:p>
        </p:txBody>
      </p:sp>
      <p:pic>
        <p:nvPicPr>
          <p:cNvPr id="4" name="Content Placeholder 3">
            <a:extLst>
              <a:ext uri="{FF2B5EF4-FFF2-40B4-BE49-F238E27FC236}">
                <a16:creationId xmlns:a16="http://schemas.microsoft.com/office/drawing/2014/main" id="{5B0AF940-B46C-4B86-9DE0-591DB3F6C1B0}"/>
              </a:ext>
            </a:extLst>
          </p:cNvPr>
          <p:cNvPicPr>
            <a:picLocks noGrp="1"/>
          </p:cNvPicPr>
          <p:nvPr>
            <p:ph idx="1"/>
          </p:nvPr>
        </p:nvPicPr>
        <p:blipFill rotWithShape="1">
          <a:blip r:embed="rId2"/>
          <a:srcRect l="20537" r="11548"/>
          <a:stretch/>
        </p:blipFill>
        <p:spPr>
          <a:xfrm>
            <a:off x="872064" y="857675"/>
            <a:ext cx="6045576" cy="5140669"/>
          </a:xfrm>
          <a:prstGeom prst="rect">
            <a:avLst/>
          </a:prstGeom>
        </p:spPr>
      </p:pic>
    </p:spTree>
    <p:extLst>
      <p:ext uri="{BB962C8B-B14F-4D97-AF65-F5344CB8AC3E}">
        <p14:creationId xmlns:p14="http://schemas.microsoft.com/office/powerpoint/2010/main" val="20950770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9" name="Rectangle 8">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47">
            <a:extLst>
              <a:ext uri="{FF2B5EF4-FFF2-40B4-BE49-F238E27FC236}">
                <a16:creationId xmlns:a16="http://schemas.microsoft.com/office/drawing/2014/main" id="{F5E3FDFE-7570-4D92-977D-5A392F5953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633" y="2146040"/>
            <a:ext cx="316230" cy="304800"/>
          </a:xfrm>
          <a:prstGeom prst="rect">
            <a:avLst/>
          </a:prstGeom>
          <a:noFill/>
          <a:ln>
            <a:noFill/>
          </a:ln>
        </p:spPr>
      </p:pic>
      <p:graphicFrame>
        <p:nvGraphicFramePr>
          <p:cNvPr id="16" name="Table 15">
            <a:extLst>
              <a:ext uri="{FF2B5EF4-FFF2-40B4-BE49-F238E27FC236}">
                <a16:creationId xmlns:a16="http://schemas.microsoft.com/office/drawing/2014/main" id="{CDED6070-440D-4519-A15E-2F43E16CF7E6}"/>
              </a:ext>
            </a:extLst>
          </p:cNvPr>
          <p:cNvGraphicFramePr>
            <a:graphicFrameLocks noGrp="1"/>
          </p:cNvGraphicFramePr>
          <p:nvPr>
            <p:extLst>
              <p:ext uri="{D42A27DB-BD31-4B8C-83A1-F6EECF244321}">
                <p14:modId xmlns:p14="http://schemas.microsoft.com/office/powerpoint/2010/main" val="1728389581"/>
              </p:ext>
            </p:extLst>
          </p:nvPr>
        </p:nvGraphicFramePr>
        <p:xfrm>
          <a:off x="899432" y="2084835"/>
          <a:ext cx="2027879" cy="2367038"/>
        </p:xfrm>
        <a:graphic>
          <a:graphicData uri="http://schemas.openxmlformats.org/drawingml/2006/table">
            <a:tbl>
              <a:tblPr>
                <a:tableStyleId>{5C22544A-7EE6-4342-B048-85BDC9FD1C3A}</a:tableStyleId>
              </a:tblPr>
              <a:tblGrid>
                <a:gridCol w="2027879">
                  <a:extLst>
                    <a:ext uri="{9D8B030D-6E8A-4147-A177-3AD203B41FA5}">
                      <a16:colId xmlns:a16="http://schemas.microsoft.com/office/drawing/2014/main" val="2178814599"/>
                    </a:ext>
                  </a:extLst>
                </a:gridCol>
              </a:tblGrid>
              <a:tr h="2367038">
                <a:tc>
                  <a:txBody>
                    <a:bodyPr/>
                    <a:lstStyle/>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Hotel 1/ 0.17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Middle Eastern Rest/ 0.10</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Tram Station/ 0.10</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Indian Restaurant/ 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Café 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Hotel 2/ 0.20</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Thai Restaurant/ 0.10</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Supermarket/0.07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Bar 1/ 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Steakhouse/0.07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Restaurant/0.17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Bar 2/ 0.10</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Bakery/0.07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Hotel/0.07</a:t>
                      </a:r>
                      <a:endParaRPr lang="en-GB" sz="1000" dirty="0">
                        <a:effectLst/>
                        <a:latin typeface="Arial" panose="020B0604020202020204" pitchFamily="34" charset="0"/>
                        <a:cs typeface="Arial" panose="020B0604020202020204" pitchFamily="34" charset="0"/>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latin typeface="Arial" panose="020B0604020202020204" pitchFamily="34" charset="0"/>
                          <a:cs typeface="Arial" panose="020B0604020202020204" pitchFamily="34" charset="0"/>
                        </a:rPr>
                        <a:t>Wine Bar/0.03</a:t>
                      </a:r>
                      <a:endParaRPr lang="en-GB" sz="1000" b="1" dirty="0">
                        <a:solidFill>
                          <a:srgbClr val="44546A"/>
                        </a:solidFill>
                        <a:effectLst/>
                        <a:latin typeface="Arial" panose="020B0604020202020204" pitchFamily="34" charset="0"/>
                        <a:ea typeface="MS Mincho" panose="02020609040205080304" pitchFamily="49" charset="-128"/>
                        <a:cs typeface="Arial" panose="020B0604020202020204" pitchFamily="34" charset="0"/>
                      </a:endParaRPr>
                    </a:p>
                  </a:txBody>
                  <a:tcPr marL="114300" marR="114300" marT="0" marB="0"/>
                </a:tc>
                <a:extLst>
                  <a:ext uri="{0D108BD9-81ED-4DB2-BD59-A6C34878D82A}">
                    <a16:rowId xmlns:a16="http://schemas.microsoft.com/office/drawing/2014/main" val="2342895881"/>
                  </a:ext>
                </a:extLst>
              </a:tr>
            </a:tbl>
          </a:graphicData>
        </a:graphic>
      </p:graphicFrame>
      <p:pic>
        <p:nvPicPr>
          <p:cNvPr id="51" name="Picture 50">
            <a:extLst>
              <a:ext uri="{FF2B5EF4-FFF2-40B4-BE49-F238E27FC236}">
                <a16:creationId xmlns:a16="http://schemas.microsoft.com/office/drawing/2014/main" id="{398E5202-5069-4C99-A2D9-311EF1DED60F}"/>
              </a:ext>
            </a:extLst>
          </p:cNvPr>
          <p:cNvPicPr/>
          <p:nvPr/>
        </p:nvPicPr>
        <p:blipFill>
          <a:blip r:embed="rId3"/>
          <a:stretch>
            <a:fillRect/>
          </a:stretch>
        </p:blipFill>
        <p:spPr>
          <a:xfrm>
            <a:off x="526143" y="4790115"/>
            <a:ext cx="299720" cy="258445"/>
          </a:xfrm>
          <a:prstGeom prst="rect">
            <a:avLst/>
          </a:prstGeom>
        </p:spPr>
      </p:pic>
      <p:graphicFrame>
        <p:nvGraphicFramePr>
          <p:cNvPr id="17" name="Table 16">
            <a:extLst>
              <a:ext uri="{FF2B5EF4-FFF2-40B4-BE49-F238E27FC236}">
                <a16:creationId xmlns:a16="http://schemas.microsoft.com/office/drawing/2014/main" id="{5584AF85-A0DB-4020-BA4C-6816995EF19E}"/>
              </a:ext>
            </a:extLst>
          </p:cNvPr>
          <p:cNvGraphicFramePr>
            <a:graphicFrameLocks noGrp="1"/>
          </p:cNvGraphicFramePr>
          <p:nvPr>
            <p:extLst>
              <p:ext uri="{D42A27DB-BD31-4B8C-83A1-F6EECF244321}">
                <p14:modId xmlns:p14="http://schemas.microsoft.com/office/powerpoint/2010/main" val="2018995484"/>
              </p:ext>
            </p:extLst>
          </p:nvPr>
        </p:nvGraphicFramePr>
        <p:xfrm>
          <a:off x="899432" y="4774073"/>
          <a:ext cx="2070648" cy="1341120"/>
        </p:xfrm>
        <a:graphic>
          <a:graphicData uri="http://schemas.openxmlformats.org/drawingml/2006/table">
            <a:tbl>
              <a:tblPr>
                <a:tableStyleId>{5C22544A-7EE6-4342-B048-85BDC9FD1C3A}</a:tableStyleId>
              </a:tblPr>
              <a:tblGrid>
                <a:gridCol w="2070648">
                  <a:extLst>
                    <a:ext uri="{9D8B030D-6E8A-4147-A177-3AD203B41FA5}">
                      <a16:colId xmlns:a16="http://schemas.microsoft.com/office/drawing/2014/main" val="2637412763"/>
                    </a:ext>
                  </a:extLst>
                </a:gridCol>
              </a:tblGrid>
              <a:tr h="0">
                <a:tc>
                  <a:txBody>
                    <a:bodyPr/>
                    <a:lstStyle/>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Swiss Restaurant/0.13</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Plaza/0.10</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Café/0.10</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French Restaurant/0.07</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Chocolate Shop/0.07</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Bar/0.13</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Hotel/0.10</a:t>
                      </a:r>
                      <a:endParaRPr lang="en-GB" sz="1100" dirty="0">
                        <a:effectLst/>
                      </a:endParaRPr>
                    </a:p>
                    <a:p>
                      <a:pPr marL="0" marR="0" algn="l"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Pizza Place/0.07</a:t>
                      </a:r>
                      <a:endParaRPr lang="en-GB" sz="1100" b="1" dirty="0">
                        <a:solidFill>
                          <a:srgbClr val="44546A"/>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114300" marR="114300" marT="0" marB="0"/>
                </a:tc>
                <a:extLst>
                  <a:ext uri="{0D108BD9-81ED-4DB2-BD59-A6C34878D82A}">
                    <a16:rowId xmlns:a16="http://schemas.microsoft.com/office/drawing/2014/main" val="3764736687"/>
                  </a:ext>
                </a:extLst>
              </a:tr>
            </a:tbl>
          </a:graphicData>
        </a:graphic>
      </p:graphicFrame>
      <p:sp>
        <p:nvSpPr>
          <p:cNvPr id="19" name="TextBox 18">
            <a:extLst>
              <a:ext uri="{FF2B5EF4-FFF2-40B4-BE49-F238E27FC236}">
                <a16:creationId xmlns:a16="http://schemas.microsoft.com/office/drawing/2014/main" id="{08C00D06-FF6A-4E38-A8BD-FB330DFEBDCE}"/>
              </a:ext>
            </a:extLst>
          </p:cNvPr>
          <p:cNvSpPr txBox="1"/>
          <p:nvPr/>
        </p:nvSpPr>
        <p:spPr>
          <a:xfrm>
            <a:off x="565185" y="557678"/>
            <a:ext cx="712838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Exploring Basel (Using Foursquare and Clustering Techniques)</a:t>
            </a:r>
            <a:endParaRPr lang="en-GB"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F9C501C-B963-48CC-8A32-220B843BB4CC}"/>
              </a:ext>
            </a:extLst>
          </p:cNvPr>
          <p:cNvSpPr txBox="1"/>
          <p:nvPr/>
        </p:nvSpPr>
        <p:spPr>
          <a:xfrm>
            <a:off x="565185" y="1044575"/>
            <a:ext cx="9127672" cy="369332"/>
          </a:xfrm>
          <a:prstGeom prst="rect">
            <a:avLst/>
          </a:prstGeom>
          <a:noFill/>
        </p:spPr>
        <p:txBody>
          <a:bodyPr wrap="square" rtlCol="0">
            <a:spAutoFit/>
          </a:bodyPr>
          <a:lstStyle/>
          <a:p>
            <a:r>
              <a:rPr lang="en-US" dirty="0"/>
              <a:t>Two Clusters stand out in regards to the area where most of the restaurants are located:</a:t>
            </a:r>
            <a:endParaRPr lang="en-GB" dirty="0"/>
          </a:p>
        </p:txBody>
      </p:sp>
      <p:pic>
        <p:nvPicPr>
          <p:cNvPr id="33" name="Picture 32">
            <a:extLst>
              <a:ext uri="{FF2B5EF4-FFF2-40B4-BE49-F238E27FC236}">
                <a16:creationId xmlns:a16="http://schemas.microsoft.com/office/drawing/2014/main" id="{859E54DE-446B-4352-814E-ED2841B6DD2B}"/>
              </a:ext>
            </a:extLst>
          </p:cNvPr>
          <p:cNvPicPr/>
          <p:nvPr/>
        </p:nvPicPr>
        <p:blipFill>
          <a:blip r:embed="rId4"/>
          <a:stretch>
            <a:fillRect/>
          </a:stretch>
        </p:blipFill>
        <p:spPr>
          <a:xfrm>
            <a:off x="3214497" y="1483122"/>
            <a:ext cx="8172450" cy="4711601"/>
          </a:xfrm>
          <a:prstGeom prst="rect">
            <a:avLst/>
          </a:prstGeom>
        </p:spPr>
      </p:pic>
    </p:spTree>
    <p:extLst>
      <p:ext uri="{BB962C8B-B14F-4D97-AF65-F5344CB8AC3E}">
        <p14:creationId xmlns:p14="http://schemas.microsoft.com/office/powerpoint/2010/main" val="34205770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Graphic 5" descr="Burger and drink">
            <a:extLst>
              <a:ext uri="{FF2B5EF4-FFF2-40B4-BE49-F238E27FC236}">
                <a16:creationId xmlns:a16="http://schemas.microsoft.com/office/drawing/2014/main" id="{1FCE8C76-6B33-46B6-85C9-056E2AB00F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8019" y="1676001"/>
            <a:ext cx="2896569" cy="2896569"/>
          </a:xfrm>
          <a:prstGeom prst="rect">
            <a:avLst/>
          </a:prstGeom>
        </p:spPr>
      </p:pic>
      <p:sp>
        <p:nvSpPr>
          <p:cNvPr id="3" name="Content Placeholder 2">
            <a:extLst>
              <a:ext uri="{FF2B5EF4-FFF2-40B4-BE49-F238E27FC236}">
                <a16:creationId xmlns:a16="http://schemas.microsoft.com/office/drawing/2014/main" id="{B7864B6B-0BEA-41F5-8728-4DC0AB7D322D}"/>
              </a:ext>
            </a:extLst>
          </p:cNvPr>
          <p:cNvSpPr>
            <a:spLocks noGrp="1"/>
          </p:cNvSpPr>
          <p:nvPr>
            <p:ph idx="1"/>
          </p:nvPr>
        </p:nvSpPr>
        <p:spPr>
          <a:xfrm>
            <a:off x="4390697" y="1240972"/>
            <a:ext cx="6625174" cy="4038600"/>
          </a:xfrm>
        </p:spPr>
        <p:txBody>
          <a:bodyPr>
            <a:normAutofit/>
          </a:bodyPr>
          <a:lstStyle/>
          <a:p>
            <a:r>
              <a:rPr lang="en-US" sz="1900" b="1" dirty="0"/>
              <a:t>Certain fast food restaurants succeed simply because their locations are so accessible, like restaurants landmarks, </a:t>
            </a:r>
            <a:r>
              <a:rPr lang="en-US" sz="1900" dirty="0"/>
              <a:t>the most famous landmarks of Basel are mostly found in cluster 0.</a:t>
            </a:r>
            <a:endParaRPr lang="en-GB" sz="1900" b="1" dirty="0"/>
          </a:p>
          <a:p>
            <a:r>
              <a:rPr lang="en-US" sz="1900" b="1" dirty="0"/>
              <a:t>There is plenty of foot traffic in urbanized areas, and restaurants only need to attract customers from the street into their business. </a:t>
            </a:r>
            <a:r>
              <a:rPr lang="en-US" sz="1900" dirty="0"/>
              <a:t>The urbanized areas of Basel have been incorporated in our analysis, clusters 0 to 8 as we move close to the city center the pedestrian areas become denser with foot traffic.</a:t>
            </a:r>
          </a:p>
          <a:p>
            <a:r>
              <a:rPr lang="en-US" sz="1900" b="1" dirty="0"/>
              <a:t>Most successful restaurants other than the truly elite are easy to find, and you will find them in city centers or unique locations throughout the world. </a:t>
            </a:r>
            <a:r>
              <a:rPr lang="en-US" sz="1900" dirty="0"/>
              <a:t>The city center of Basel can be found situated in clusters labelled 0 and 7.</a:t>
            </a:r>
            <a:endParaRPr lang="en-GB" sz="1900" b="1" dirty="0"/>
          </a:p>
          <a:p>
            <a:endParaRPr lang="en-GB" sz="1900" dirty="0"/>
          </a:p>
        </p:txBody>
      </p:sp>
    </p:spTree>
    <p:extLst>
      <p:ext uri="{BB962C8B-B14F-4D97-AF65-F5344CB8AC3E}">
        <p14:creationId xmlns:p14="http://schemas.microsoft.com/office/powerpoint/2010/main" val="8753414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A396-D1CD-46AC-904F-43FC7846F30B}"/>
              </a:ext>
            </a:extLst>
          </p:cNvPr>
          <p:cNvSpPr>
            <a:spLocks noGrp="1"/>
          </p:cNvSpPr>
          <p:nvPr>
            <p:ph type="title"/>
          </p:nvPr>
        </p:nvSpPr>
        <p:spPr/>
        <p:txBody>
          <a:bodyPr/>
          <a:lstStyle/>
          <a:p>
            <a:r>
              <a:rPr lang="en-US" b="1" dirty="0"/>
              <a:t>Conclusion</a:t>
            </a:r>
            <a:endParaRPr lang="en-GB" dirty="0"/>
          </a:p>
        </p:txBody>
      </p:sp>
      <p:sp>
        <p:nvSpPr>
          <p:cNvPr id="3" name="Content Placeholder 2">
            <a:extLst>
              <a:ext uri="{FF2B5EF4-FFF2-40B4-BE49-F238E27FC236}">
                <a16:creationId xmlns:a16="http://schemas.microsoft.com/office/drawing/2014/main" id="{7317E03A-1363-48C8-BDA9-50B3463EA1D8}"/>
              </a:ext>
            </a:extLst>
          </p:cNvPr>
          <p:cNvSpPr>
            <a:spLocks noGrp="1"/>
          </p:cNvSpPr>
          <p:nvPr>
            <p:ph idx="1"/>
          </p:nvPr>
        </p:nvSpPr>
        <p:spPr>
          <a:xfrm>
            <a:off x="1143000" y="1885950"/>
            <a:ext cx="9872871" cy="4008664"/>
          </a:xfrm>
        </p:spPr>
        <p:txBody>
          <a:bodyPr>
            <a:normAutofit lnSpcReduction="10000"/>
          </a:bodyPr>
          <a:lstStyle/>
          <a:p>
            <a:pPr marL="45720" indent="0">
              <a:buNone/>
            </a:pPr>
            <a:r>
              <a:rPr lang="en-US" dirty="0"/>
              <a:t>Our recommendations are to open fast food meat free restaurant in the surroundings of Clusters 0 or 7.</a:t>
            </a:r>
          </a:p>
          <a:p>
            <a:r>
              <a:rPr lang="en-US" dirty="0"/>
              <a:t>The streets that stretch across these clusters are populated with well-established cafes/bars and restaurants, which the city dwellers and workers will be familiar with.</a:t>
            </a:r>
          </a:p>
          <a:p>
            <a:r>
              <a:rPr lang="en-US" dirty="0"/>
              <a:t>The location of these clusters are central point of the shops, hotels and is equally distance for those living in the surrounding suburbs. </a:t>
            </a:r>
          </a:p>
          <a:p>
            <a:r>
              <a:rPr lang="en-US" dirty="0"/>
              <a:t>I would suggest to try and finding a location close to one of Basel’s known landmarks to catch the passing tourist trade and near one of the tram stations. </a:t>
            </a:r>
          </a:p>
          <a:p>
            <a:pPr marL="45720" indent="0">
              <a:buNone/>
            </a:pPr>
            <a:r>
              <a:rPr lang="en-US" dirty="0"/>
              <a:t>This should prove to help guarantee customers and enhance the success of the restaurant.</a:t>
            </a:r>
            <a:endParaRPr lang="en-GB" b="1" dirty="0"/>
          </a:p>
        </p:txBody>
      </p:sp>
    </p:spTree>
    <p:extLst>
      <p:ext uri="{BB962C8B-B14F-4D97-AF65-F5344CB8AC3E}">
        <p14:creationId xmlns:p14="http://schemas.microsoft.com/office/powerpoint/2010/main" val="54266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80E1CE-394A-4554-B909-C948231B6FEC}"/>
              </a:ext>
            </a:extLst>
          </p:cNvPr>
          <p:cNvSpPr txBox="1">
            <a:spLocks noGrp="1"/>
          </p:cNvSpPr>
          <p:nvPr>
            <p:ph idx="1"/>
          </p:nvPr>
        </p:nvSpPr>
        <p:spPr>
          <a:xfrm>
            <a:off x="1143000" y="2057400"/>
            <a:ext cx="9872663" cy="1311128"/>
          </a:xfrm>
          <a:prstGeom prst="rect">
            <a:avLst/>
          </a:prstGeom>
          <a:noFill/>
        </p:spPr>
        <p:txBody>
          <a:bodyPr wrap="square" rtlCol="0">
            <a:spAutoFit/>
          </a:bodyPr>
          <a:lstStyle/>
          <a:p>
            <a:pPr marL="45720" indent="0">
              <a:buNone/>
            </a:pPr>
            <a:r>
              <a:rPr lang="en-US" b="1" dirty="0">
                <a:solidFill>
                  <a:schemeClr val="tx1"/>
                </a:solidFill>
              </a:rPr>
              <a:t>This presentation has been written to demonstrate the tools, theories and skills learnt whilst completing modules 1-8 in this IBM Data Science Specialization, helping one to understand the ideas and principles and how apply and </a:t>
            </a:r>
            <a:r>
              <a:rPr lang="en-GB" b="1" dirty="0" err="1">
                <a:solidFill>
                  <a:schemeClr val="tx1"/>
                </a:solidFill>
              </a:rPr>
              <a:t>analyze</a:t>
            </a:r>
            <a:r>
              <a:rPr lang="en-GB" b="1" dirty="0">
                <a:solidFill>
                  <a:schemeClr val="tx1"/>
                </a:solidFill>
              </a:rPr>
              <a:t> more real-life challenges ahead using data-science.</a:t>
            </a:r>
            <a:endParaRPr lang="en-GB" dirty="0">
              <a:solidFill>
                <a:schemeClr val="tx1"/>
              </a:solidFill>
            </a:endParaRPr>
          </a:p>
        </p:txBody>
      </p:sp>
    </p:spTree>
    <p:extLst>
      <p:ext uri="{BB962C8B-B14F-4D97-AF65-F5344CB8AC3E}">
        <p14:creationId xmlns:p14="http://schemas.microsoft.com/office/powerpoint/2010/main" val="16413801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A539B9-1611-455A-8EB9-3528734CF265}"/>
              </a:ext>
            </a:extLst>
          </p:cNvPr>
          <p:cNvSpPr>
            <a:spLocks noGrp="1"/>
          </p:cNvSpPr>
          <p:nvPr>
            <p:ph type="title"/>
          </p:nvPr>
        </p:nvSpPr>
        <p:spPr>
          <a:xfrm>
            <a:off x="707064" y="609600"/>
            <a:ext cx="6993914" cy="1356360"/>
          </a:xfrm>
        </p:spPr>
        <p:txBody>
          <a:bodyPr>
            <a:normAutofit/>
          </a:bodyPr>
          <a:lstStyle/>
          <a:p>
            <a:r>
              <a:rPr lang="en-US" dirty="0"/>
              <a:t>Background</a:t>
            </a:r>
            <a:endParaRPr lang="en-GB" dirty="0"/>
          </a:p>
        </p:txBody>
      </p:sp>
      <p:sp>
        <p:nvSpPr>
          <p:cNvPr id="3" name="Content Placeholder 2">
            <a:extLst>
              <a:ext uri="{FF2B5EF4-FFF2-40B4-BE49-F238E27FC236}">
                <a16:creationId xmlns:a16="http://schemas.microsoft.com/office/drawing/2014/main" id="{B848BF7C-0E25-4EAC-8536-AFA5CDE233E9}"/>
              </a:ext>
            </a:extLst>
          </p:cNvPr>
          <p:cNvSpPr>
            <a:spLocks noGrp="1"/>
          </p:cNvSpPr>
          <p:nvPr>
            <p:ph idx="1"/>
          </p:nvPr>
        </p:nvSpPr>
        <p:spPr>
          <a:xfrm>
            <a:off x="707064" y="2057400"/>
            <a:ext cx="6993914" cy="4038600"/>
          </a:xfrm>
        </p:spPr>
        <p:txBody>
          <a:bodyPr>
            <a:normAutofit/>
          </a:bodyPr>
          <a:lstStyle/>
          <a:p>
            <a:pPr marL="45720" indent="0">
              <a:buNone/>
            </a:pPr>
            <a:r>
              <a:rPr lang="en-GB" dirty="0"/>
              <a:t>Over the last 10 years a large family fast food restaurant chain/franchise has recognised a slow decline in its number of customers. Worryingly in the last four years the waning of its customer traffic has increased, it is true that the fast food restaurant category is experiencing a decline in its customer base. But this world-renowned franchise is declining at a faster rate. There are great concerns with in senior management that increased sales on an ever-shrinking customer base and is now on a certain path to brand disaster.</a:t>
            </a:r>
          </a:p>
          <a:p>
            <a:endParaRPr lang="en-GB" dirty="0"/>
          </a:p>
          <a:p>
            <a:endParaRPr lang="en-GB" dirty="0"/>
          </a:p>
        </p:txBody>
      </p:sp>
      <p:pic>
        <p:nvPicPr>
          <p:cNvPr id="7" name="Graphic 6" descr="Brunch">
            <a:extLst>
              <a:ext uri="{FF2B5EF4-FFF2-40B4-BE49-F238E27FC236}">
                <a16:creationId xmlns:a16="http://schemas.microsoft.com/office/drawing/2014/main" id="{57404979-B886-462B-8B35-7E25A095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5610" y="1860302"/>
            <a:ext cx="3135414" cy="3135414"/>
          </a:xfrm>
          <a:prstGeom prst="rect">
            <a:avLst/>
          </a:prstGeom>
        </p:spPr>
      </p:pic>
    </p:spTree>
    <p:extLst>
      <p:ext uri="{BB962C8B-B14F-4D97-AF65-F5344CB8AC3E}">
        <p14:creationId xmlns:p14="http://schemas.microsoft.com/office/powerpoint/2010/main" val="427709006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0BC7-0BE6-45FC-8AE8-9630EEBCA7B7}"/>
              </a:ext>
            </a:extLst>
          </p:cNvPr>
          <p:cNvSpPr>
            <a:spLocks noGrp="1"/>
          </p:cNvSpPr>
          <p:nvPr>
            <p:ph type="title"/>
          </p:nvPr>
        </p:nvSpPr>
        <p:spPr>
          <a:xfrm>
            <a:off x="1143000" y="609600"/>
            <a:ext cx="9875520" cy="1356360"/>
          </a:xfrm>
        </p:spPr>
        <p:txBody>
          <a:bodyPr>
            <a:normAutofit/>
          </a:bodyPr>
          <a:lstStyle/>
          <a:p>
            <a:r>
              <a:rPr lang="en-GB" dirty="0"/>
              <a:t>Bold statements that did not deliver</a:t>
            </a:r>
            <a:br>
              <a:rPr lang="en-GB" dirty="0"/>
            </a:br>
            <a:endParaRPr lang="en-GB" dirty="0"/>
          </a:p>
        </p:txBody>
      </p:sp>
      <p:graphicFrame>
        <p:nvGraphicFramePr>
          <p:cNvPr id="7" name="Content Placeholder 2">
            <a:extLst>
              <a:ext uri="{FF2B5EF4-FFF2-40B4-BE49-F238E27FC236}">
                <a16:creationId xmlns:a16="http://schemas.microsoft.com/office/drawing/2014/main" id="{08EC232A-149E-407E-848A-7A10526D2675}"/>
              </a:ext>
            </a:extLst>
          </p:cNvPr>
          <p:cNvGraphicFramePr>
            <a:graphicFrameLocks noGrp="1"/>
          </p:cNvGraphicFramePr>
          <p:nvPr>
            <p:ph idx="1"/>
            <p:extLst>
              <p:ext uri="{D42A27DB-BD31-4B8C-83A1-F6EECF244321}">
                <p14:modId xmlns:p14="http://schemas.microsoft.com/office/powerpoint/2010/main" val="1185581193"/>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3756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63C63-5222-4C31-A87C-77B7BAC0A5B7}"/>
              </a:ext>
            </a:extLst>
          </p:cNvPr>
          <p:cNvSpPr>
            <a:spLocks noGrp="1"/>
          </p:cNvSpPr>
          <p:nvPr>
            <p:ph idx="1"/>
          </p:nvPr>
        </p:nvSpPr>
        <p:spPr>
          <a:xfrm>
            <a:off x="504826" y="3340358"/>
            <a:ext cx="10411990" cy="2755641"/>
          </a:xfrm>
        </p:spPr>
        <p:txBody>
          <a:bodyPr>
            <a:normAutofit/>
          </a:bodyPr>
          <a:lstStyle/>
          <a:p>
            <a:pPr marL="45720" lvl="0" indent="0">
              <a:buNone/>
            </a:pPr>
            <a:endParaRPr lang="en-GB" sz="2400" dirty="0">
              <a:solidFill>
                <a:schemeClr val="tx1"/>
              </a:solidFill>
            </a:endParaRPr>
          </a:p>
          <a:p>
            <a:pPr marL="274320" lvl="1" indent="0">
              <a:buNone/>
            </a:pPr>
            <a:r>
              <a:rPr lang="en-GB" sz="2400" dirty="0">
                <a:solidFill>
                  <a:schemeClr val="tx1"/>
                </a:solidFill>
                <a:latin typeface="Arial" panose="020B0604020202020204" pitchFamily="34" charset="0"/>
                <a:cs typeface="Arial" panose="020B0604020202020204" pitchFamily="34" charset="0"/>
              </a:rPr>
              <a:t>There is a requirement from senior management to re-engineer the brand or invent a silent sister brand, if it is to have a chance of survival. </a:t>
            </a:r>
          </a:p>
          <a:p>
            <a:pPr lvl="1"/>
            <a:endParaRPr lang="en-GB" sz="2400" dirty="0">
              <a:solidFill>
                <a:schemeClr val="tx1"/>
              </a:solidFill>
              <a:latin typeface="Arial" panose="020B0604020202020204" pitchFamily="34" charset="0"/>
              <a:cs typeface="Arial" panose="020B0604020202020204" pitchFamily="34" charset="0"/>
            </a:endParaRPr>
          </a:p>
          <a:p>
            <a:pPr marL="274320" lvl="1" indent="0">
              <a:buNone/>
            </a:pPr>
            <a:r>
              <a:rPr lang="en-GB" sz="2400" dirty="0">
                <a:solidFill>
                  <a:schemeClr val="tx1"/>
                </a:solidFill>
                <a:latin typeface="Arial" panose="020B0604020202020204" pitchFamily="34" charset="0"/>
                <a:cs typeface="Arial" panose="020B0604020202020204" pitchFamily="34" charset="0"/>
              </a:rPr>
              <a:t>Without franchisees upholding the brand, shareholders will wind up with nothing to hold.</a:t>
            </a:r>
          </a:p>
          <a:p>
            <a:pPr lvl="1"/>
            <a:endParaRPr lang="en-GB" sz="3600" b="1" dirty="0">
              <a:solidFill>
                <a:schemeClr val="tx1"/>
              </a:solidFill>
            </a:endParaRPr>
          </a:p>
          <a:p>
            <a:endParaRPr lang="en-GB" dirty="0"/>
          </a:p>
        </p:txBody>
      </p:sp>
      <p:sp>
        <p:nvSpPr>
          <p:cNvPr id="6" name="Rectangle 5">
            <a:extLst>
              <a:ext uri="{FF2B5EF4-FFF2-40B4-BE49-F238E27FC236}">
                <a16:creationId xmlns:a16="http://schemas.microsoft.com/office/drawing/2014/main" id="{C89A23E7-B113-43F8-85BE-953F27AF0352}"/>
              </a:ext>
            </a:extLst>
          </p:cNvPr>
          <p:cNvSpPr/>
          <p:nvPr/>
        </p:nvSpPr>
        <p:spPr>
          <a:xfrm>
            <a:off x="407436" y="552568"/>
            <a:ext cx="8752893" cy="2677656"/>
          </a:xfrm>
          <a:prstGeom prst="rect">
            <a:avLst/>
          </a:prstGeom>
        </p:spPr>
        <p:txBody>
          <a:bodyPr wrap="square">
            <a:spAutoFit/>
          </a:bodyPr>
          <a:lstStyle/>
          <a:p>
            <a:pPr marL="45720" lvl="0" indent="0">
              <a:buNone/>
            </a:pPr>
            <a:r>
              <a:rPr lang="en-GB" sz="2400" dirty="0">
                <a:latin typeface="Arial" panose="020B0604020202020204" pitchFamily="34" charset="0"/>
                <a:cs typeface="Arial" panose="020B0604020202020204" pitchFamily="34" charset="0"/>
              </a:rPr>
              <a:t>As much as the company has focused on:</a:t>
            </a:r>
          </a:p>
          <a:p>
            <a:pPr marL="45720" lvl="0" indent="0">
              <a:buNone/>
            </a:pPr>
            <a:endParaRPr lang="en-GB" sz="24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400" dirty="0">
                <a:latin typeface="Arial" panose="020B0604020202020204" pitchFamily="34" charset="0"/>
                <a:cs typeface="Arial" panose="020B0604020202020204" pitchFamily="34" charset="0"/>
              </a:rPr>
              <a:t>Providing great tasting food</a:t>
            </a:r>
            <a:endParaRPr lang="en-GB" sz="2400"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400" dirty="0">
                <a:latin typeface="Arial" panose="020B0604020202020204" pitchFamily="34" charset="0"/>
                <a:cs typeface="Arial" panose="020B0604020202020204" pitchFamily="34" charset="0"/>
              </a:rPr>
              <a:t>Innovation</a:t>
            </a:r>
            <a:endParaRPr lang="en-GB" sz="2400"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400" dirty="0">
                <a:latin typeface="Arial" panose="020B0604020202020204" pitchFamily="34" charset="0"/>
                <a:cs typeface="Arial" panose="020B0604020202020204" pitchFamily="34" charset="0"/>
              </a:rPr>
              <a:t>Service Speed</a:t>
            </a:r>
            <a:endParaRPr lang="en-GB" sz="2400"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400" dirty="0">
                <a:latin typeface="Arial" panose="020B0604020202020204" pitchFamily="34" charset="0"/>
                <a:cs typeface="Arial" panose="020B0604020202020204" pitchFamily="34" charset="0"/>
              </a:rPr>
              <a:t>Focus on franchisee profitable revenue growth</a:t>
            </a:r>
            <a:endParaRPr lang="en-GB" sz="2400"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400" dirty="0">
                <a:latin typeface="Arial" panose="020B0604020202020204" pitchFamily="34" charset="0"/>
                <a:cs typeface="Arial" panose="020B0604020202020204" pitchFamily="34" charset="0"/>
              </a:rPr>
              <a:t>Building on customer loyalty</a:t>
            </a:r>
          </a:p>
        </p:txBody>
      </p:sp>
      <p:pic>
        <p:nvPicPr>
          <p:cNvPr id="12" name="Graphic 11" descr="Person with idea">
            <a:extLst>
              <a:ext uri="{FF2B5EF4-FFF2-40B4-BE49-F238E27FC236}">
                <a16:creationId xmlns:a16="http://schemas.microsoft.com/office/drawing/2014/main" id="{C7C6F2F9-9F5A-4B2F-90CE-343FB0308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94271" y="976996"/>
            <a:ext cx="2174422" cy="2174422"/>
          </a:xfrm>
          <a:prstGeom prst="rect">
            <a:avLst/>
          </a:prstGeom>
        </p:spPr>
      </p:pic>
    </p:spTree>
    <p:extLst>
      <p:ext uri="{BB962C8B-B14F-4D97-AF65-F5344CB8AC3E}">
        <p14:creationId xmlns:p14="http://schemas.microsoft.com/office/powerpoint/2010/main" val="22688114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4AA8D6-CFDA-438E-AB4D-7FE48328D025}"/>
              </a:ext>
            </a:extLst>
          </p:cNvPr>
          <p:cNvSpPr>
            <a:spLocks noChangeArrowheads="1"/>
          </p:cNvSpPr>
          <p:nvPr/>
        </p:nvSpPr>
        <p:spPr bwMode="auto">
          <a:xfrm>
            <a:off x="990600" y="416065"/>
            <a:ext cx="964983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b="1" dirty="0"/>
              <a:t>Description of the problem</a:t>
            </a:r>
            <a:endParaRPr lang="en-GB"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customers they are losing tend to be more healthy eating conscious and ultra-concerned by the impact eating meat products has on the climate. Fact 1 in 10 people on the planet are now vegetarian, a statistic that climbing.</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mass production of meat is the single biggest cause of land clearing around the world, if not directly for the animals themselves then indirectly for the monocultures such as corn or soy that feed them.</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descr="FBB04512">
            <a:extLst>
              <a:ext uri="{FF2B5EF4-FFF2-40B4-BE49-F238E27FC236}">
                <a16:creationId xmlns:a16="http://schemas.microsoft.com/office/drawing/2014/main" id="{F1E13041-AFE8-4920-902B-421FC48B9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868820"/>
            <a:ext cx="8868788" cy="24213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247AF21-B110-44F9-8573-C0E368D6DDE2}"/>
              </a:ext>
            </a:extLst>
          </p:cNvPr>
          <p:cNvSpPr>
            <a:spLocks noChangeArrowheads="1"/>
          </p:cNvSpPr>
          <p:nvPr/>
        </p:nvSpPr>
        <p:spPr bwMode="auto">
          <a:xfrm>
            <a:off x="909198" y="5009524"/>
            <a:ext cx="1079702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Environmental degradation also goes together with the global pandemic of chronic diseases including obesity, diabetes, cancer and heart disease.</a:t>
            </a:r>
            <a:endParaRPr kumimoji="0" lang="en-GB"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Having listened to the VOC (voice of the customer) it has become apparent that many of its custom base have aged, and with age comes life experience, education and health concerns. Many now have had family’s and will want to pass on everything that they have learned and experienced on to their children. This does not bode well for its future generation customer. The challenge is to create a different opening for those customers that are falling by the wayside. </a:t>
            </a:r>
          </a:p>
          <a:p>
            <a:pPr marL="0" marR="0" lvl="0" indent="0" algn="l" defTabSz="914400" rtl="0" eaLnBrk="0" fontAlgn="base" latinLnBrk="0" hangingPunct="0">
              <a:lnSpc>
                <a:spcPct val="100000"/>
              </a:lnSpc>
              <a:spcBef>
                <a:spcPct val="0"/>
              </a:spcBef>
              <a:spcAft>
                <a:spcPct val="0"/>
              </a:spcAft>
              <a:buClrTx/>
              <a:buSzTx/>
              <a:buFontTx/>
              <a:buNone/>
              <a:tabLst/>
            </a:pPr>
            <a:endParaRPr lang="en-GB" sz="1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1000" dirty="0">
                <a:latin typeface="Arial" panose="020B0604020202020204" pitchFamily="34" charset="0"/>
                <a:cs typeface="Arial" panose="020B0604020202020204" pitchFamily="34" charset="0"/>
              </a:rPr>
              <a:t>It has been proposed to consider creating a new brand for a new era, a non-meat family fast food sustainable restaurant brand, with the core ethos on the environment.</a:t>
            </a:r>
          </a:p>
        </p:txBody>
      </p:sp>
    </p:spTree>
    <p:extLst>
      <p:ext uri="{BB962C8B-B14F-4D97-AF65-F5344CB8AC3E}">
        <p14:creationId xmlns:p14="http://schemas.microsoft.com/office/powerpoint/2010/main" val="15535466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2ABE273-A57A-4523-99C5-F4D7F4511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1A15CF5-392D-404A-8095-DD2085F2F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F54D7A-E057-4E61-BE06-38A58CAB6989}"/>
              </a:ext>
            </a:extLst>
          </p:cNvPr>
          <p:cNvSpPr>
            <a:spLocks noGrp="1"/>
          </p:cNvSpPr>
          <p:nvPr>
            <p:ph type="title"/>
          </p:nvPr>
        </p:nvSpPr>
        <p:spPr>
          <a:xfrm>
            <a:off x="661855" y="696686"/>
            <a:ext cx="3570511" cy="5399314"/>
          </a:xfrm>
        </p:spPr>
        <p:txBody>
          <a:bodyPr>
            <a:normAutofit/>
          </a:bodyPr>
          <a:lstStyle/>
          <a:p>
            <a:r>
              <a:rPr lang="en-US" sz="3200" b="1" dirty="0">
                <a:solidFill>
                  <a:srgbClr val="FFFFFF"/>
                </a:solidFill>
              </a:rPr>
              <a:t>Specification Statement</a:t>
            </a:r>
            <a:br>
              <a:rPr lang="en-GB" sz="3200" b="1" dirty="0">
                <a:solidFill>
                  <a:srgbClr val="FFFFFF"/>
                </a:solidFill>
              </a:rPr>
            </a:br>
            <a:endParaRPr lang="en-GB" sz="3200" dirty="0">
              <a:solidFill>
                <a:srgbClr val="FFFFFF"/>
              </a:solidFill>
            </a:endParaRPr>
          </a:p>
        </p:txBody>
      </p:sp>
      <p:cxnSp>
        <p:nvCxnSpPr>
          <p:cNvPr id="36" name="Straight Connector 35">
            <a:extLst>
              <a:ext uri="{FF2B5EF4-FFF2-40B4-BE49-F238E27FC236}">
                <a16:creationId xmlns:a16="http://schemas.microsoft.com/office/drawing/2014/main" id="{3D0F74E7-7AA9-4171-BCD1-C325B7632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53842" y="2054826"/>
            <a:ext cx="0" cy="27432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577F07-BDBC-4964-A0F7-C4BE82F5B918}"/>
              </a:ext>
            </a:extLst>
          </p:cNvPr>
          <p:cNvSpPr>
            <a:spLocks noGrp="1"/>
          </p:cNvSpPr>
          <p:nvPr>
            <p:ph idx="1"/>
          </p:nvPr>
        </p:nvSpPr>
        <p:spPr>
          <a:xfrm>
            <a:off x="5075318" y="609600"/>
            <a:ext cx="6359029" cy="5486400"/>
          </a:xfrm>
        </p:spPr>
        <p:txBody>
          <a:bodyPr anchor="ctr">
            <a:normAutofit/>
          </a:bodyPr>
          <a:lstStyle/>
          <a:p>
            <a:pPr marL="45720" indent="0">
              <a:buNone/>
            </a:pPr>
            <a:r>
              <a:rPr lang="en-US" sz="2000" i="1" dirty="0">
                <a:solidFill>
                  <a:srgbClr val="FFFFFF"/>
                </a:solidFill>
              </a:rPr>
              <a:t>There is a need to find a prime location to open a meat free fast food family, healthy eating restaurant in a city within Europe, and the chosen city needs to be powered by 75% or more renewable energy.  </a:t>
            </a:r>
          </a:p>
          <a:p>
            <a:endParaRPr lang="en-GB" sz="2000" dirty="0">
              <a:solidFill>
                <a:srgbClr val="FFFFFF"/>
              </a:solidFill>
            </a:endParaRPr>
          </a:p>
        </p:txBody>
      </p:sp>
    </p:spTree>
    <p:extLst>
      <p:ext uri="{BB962C8B-B14F-4D97-AF65-F5344CB8AC3E}">
        <p14:creationId xmlns:p14="http://schemas.microsoft.com/office/powerpoint/2010/main" val="269737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69E1-6532-4689-AE0D-BFD140053F40}"/>
              </a:ext>
            </a:extLst>
          </p:cNvPr>
          <p:cNvSpPr>
            <a:spLocks noGrp="1"/>
          </p:cNvSpPr>
          <p:nvPr>
            <p:ph type="title"/>
          </p:nvPr>
        </p:nvSpPr>
        <p:spPr>
          <a:xfrm>
            <a:off x="419877" y="783771"/>
            <a:ext cx="11327363" cy="345233"/>
          </a:xfrm>
        </p:spPr>
        <p:txBody>
          <a:bodyPr>
            <a:normAutofit fontScale="90000"/>
          </a:bodyPr>
          <a:lstStyle/>
          <a:p>
            <a:r>
              <a:rPr lang="en-US" sz="2700" b="1" dirty="0">
                <a:latin typeface="Arial" panose="020B0604020202020204" pitchFamily="34" charset="0"/>
                <a:cs typeface="Arial" panose="020B0604020202020204" pitchFamily="34" charset="0"/>
              </a:rPr>
              <a:t>Cities in Europe Powered Using 75% or More Renewable Energy Sources </a:t>
            </a:r>
            <a:br>
              <a:rPr lang="en-GB" b="1" dirty="0"/>
            </a:br>
            <a:endParaRPr lang="en-GB" dirty="0"/>
          </a:p>
        </p:txBody>
      </p:sp>
      <p:pic>
        <p:nvPicPr>
          <p:cNvPr id="4" name="Content Placeholder 3">
            <a:extLst>
              <a:ext uri="{FF2B5EF4-FFF2-40B4-BE49-F238E27FC236}">
                <a16:creationId xmlns:a16="http://schemas.microsoft.com/office/drawing/2014/main" id="{B9F5BC09-0D03-41BC-A22B-19E85D791897}"/>
              </a:ext>
            </a:extLst>
          </p:cNvPr>
          <p:cNvPicPr>
            <a:picLocks noGrp="1"/>
          </p:cNvPicPr>
          <p:nvPr>
            <p:ph idx="1"/>
          </p:nvPr>
        </p:nvPicPr>
        <p:blipFill>
          <a:blip r:embed="rId2"/>
          <a:stretch>
            <a:fillRect/>
          </a:stretch>
        </p:blipFill>
        <p:spPr>
          <a:xfrm>
            <a:off x="1958550" y="1352938"/>
            <a:ext cx="8239809" cy="5004319"/>
          </a:xfrm>
          <a:prstGeom prst="rect">
            <a:avLst/>
          </a:prstGeom>
        </p:spPr>
      </p:pic>
    </p:spTree>
    <p:extLst>
      <p:ext uri="{BB962C8B-B14F-4D97-AF65-F5344CB8AC3E}">
        <p14:creationId xmlns:p14="http://schemas.microsoft.com/office/powerpoint/2010/main" val="1673010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87B126-CAE8-48D9-B40C-8C749D63BC97}"/>
              </a:ext>
            </a:extLst>
          </p:cNvPr>
          <p:cNvPicPr>
            <a:picLocks noGrp="1" noChangeAspect="1"/>
          </p:cNvPicPr>
          <p:nvPr>
            <p:ph idx="1"/>
          </p:nvPr>
        </p:nvPicPr>
        <p:blipFill>
          <a:blip r:embed="rId2"/>
          <a:stretch>
            <a:fillRect/>
          </a:stretch>
        </p:blipFill>
        <p:spPr>
          <a:xfrm>
            <a:off x="806713" y="2363439"/>
            <a:ext cx="10726997" cy="3723035"/>
          </a:xfrm>
          <a:prstGeom prst="rect">
            <a:avLst/>
          </a:prstGeom>
        </p:spPr>
      </p:pic>
      <p:sp>
        <p:nvSpPr>
          <p:cNvPr id="5" name="Rectangle 4">
            <a:extLst>
              <a:ext uri="{FF2B5EF4-FFF2-40B4-BE49-F238E27FC236}">
                <a16:creationId xmlns:a16="http://schemas.microsoft.com/office/drawing/2014/main" id="{C3AD156E-356D-4E48-B367-415AA2BB3833}"/>
              </a:ext>
            </a:extLst>
          </p:cNvPr>
          <p:cNvSpPr/>
          <p:nvPr/>
        </p:nvSpPr>
        <p:spPr>
          <a:xfrm>
            <a:off x="658291" y="401216"/>
            <a:ext cx="10976982" cy="1569660"/>
          </a:xfrm>
          <a:prstGeom prst="rect">
            <a:avLst/>
          </a:prstGeom>
        </p:spPr>
        <p:txBody>
          <a:bodyPr wrap="square">
            <a:spAutoFit/>
          </a:bodyPr>
          <a:lstStyle/>
          <a:p>
            <a:pPr algn="just">
              <a:tabLst>
                <a:tab pos="1328420" algn="l"/>
              </a:tabLst>
            </a:pPr>
            <a:r>
              <a:rPr lang="en-US" sz="1600" dirty="0">
                <a:solidFill>
                  <a:srgbClr val="44546A"/>
                </a:solidFill>
                <a:latin typeface="Arial" panose="020B0604020202020204" pitchFamily="34" charset="0"/>
                <a:ea typeface="MS Mincho" panose="02020609040205080304" pitchFamily="49" charset="-128"/>
                <a:cs typeface="Times New Roman" panose="02020603050405020304" pitchFamily="18" charset="0"/>
              </a:rPr>
              <a:t>The statistics below show:</a:t>
            </a:r>
            <a:endParaRPr lang="en-GB" sz="1600" b="1" dirty="0">
              <a:solidFill>
                <a:srgbClr val="44546A"/>
              </a:solidFill>
              <a:latin typeface="Calibri" panose="020F0502020204030204" pitchFamily="34" charset="0"/>
              <a:ea typeface="MS Mincho" panose="02020609040205080304" pitchFamily="49" charset="-128"/>
              <a:cs typeface="Times New Roman" panose="02020603050405020304" pitchFamily="18" charset="0"/>
            </a:endParaRPr>
          </a:p>
          <a:p>
            <a:pPr algn="just">
              <a:tabLst>
                <a:tab pos="1328420" algn="l"/>
              </a:tabLst>
            </a:pPr>
            <a:r>
              <a:rPr lang="en-US" sz="1600" dirty="0">
                <a:solidFill>
                  <a:srgbClr val="44546A"/>
                </a:solidFill>
                <a:latin typeface="Arial" panose="020B0604020202020204" pitchFamily="34" charset="0"/>
                <a:ea typeface="MS Mincho" panose="02020609040205080304" pitchFamily="49" charset="-128"/>
                <a:cs typeface="Times New Roman" panose="02020603050405020304" pitchFamily="18" charset="0"/>
              </a:rPr>
              <a:t> </a:t>
            </a:r>
            <a:endParaRPr lang="en-GB" sz="1600" b="1" dirty="0">
              <a:solidFill>
                <a:srgbClr val="44546A"/>
              </a:solidFill>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1328420" algn="l"/>
              </a:tabLst>
            </a:pPr>
            <a:r>
              <a:rPr lang="en-US" sz="1600" dirty="0">
                <a:solidFill>
                  <a:srgbClr val="44546A"/>
                </a:solidFill>
                <a:latin typeface="Arial" panose="020B0604020202020204" pitchFamily="34" charset="0"/>
                <a:ea typeface="MS Mincho" panose="02020609040205080304" pitchFamily="49" charset="-128"/>
                <a:cs typeface="Times New Roman" panose="02020603050405020304" pitchFamily="18" charset="0"/>
              </a:rPr>
              <a:t>six cities in Europe whose energy power sources are 100% sustainable by means of renewable energy</a:t>
            </a:r>
            <a:endParaRPr lang="en-GB" sz="1600" b="1" dirty="0">
              <a:solidFill>
                <a:srgbClr val="44546A"/>
              </a:solidFill>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1328420" algn="l"/>
              </a:tabLst>
            </a:pPr>
            <a:r>
              <a:rPr lang="en-US" sz="1600" dirty="0">
                <a:solidFill>
                  <a:srgbClr val="44546A"/>
                </a:solidFill>
                <a:latin typeface="Arial" panose="020B0604020202020204" pitchFamily="34" charset="0"/>
                <a:ea typeface="MS Mincho" panose="02020609040205080304" pitchFamily="49" charset="-128"/>
                <a:cs typeface="Times New Roman" panose="02020603050405020304" pitchFamily="18" charset="0"/>
              </a:rPr>
              <a:t>one city whose population clearly stands out from the rest (Oslo, population of 658,390)</a:t>
            </a:r>
            <a:endParaRPr lang="en-GB" sz="1600" b="1" dirty="0">
              <a:solidFill>
                <a:srgbClr val="44546A"/>
              </a:solidFill>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1328420" algn="l"/>
              </a:tabLst>
            </a:pPr>
            <a:r>
              <a:rPr lang="en-US" sz="1600" dirty="0">
                <a:solidFill>
                  <a:srgbClr val="44546A"/>
                </a:solidFill>
                <a:latin typeface="Arial" panose="020B0604020202020204" pitchFamily="34" charset="0"/>
                <a:ea typeface="MS Mincho" panose="02020609040205080304" pitchFamily="49" charset="-128"/>
                <a:cs typeface="Times New Roman" panose="02020603050405020304" pitchFamily="18" charset="0"/>
              </a:rPr>
              <a:t>two cities fall into the top three with regards to the highest percentage of renewable energy used to power the city and having one of the larger populations</a:t>
            </a:r>
            <a:endParaRPr lang="en-GB" sz="1600" b="1" dirty="0">
              <a:solidFill>
                <a:srgbClr val="44546A"/>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0371361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Rectangle 27">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9">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1">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33">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35">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96F8B26-E66B-4FD0-B0DF-0DF4D833E82D}"/>
              </a:ext>
            </a:extLst>
          </p:cNvPr>
          <p:cNvSpPr>
            <a:spLocks noGrp="1"/>
          </p:cNvSpPr>
          <p:nvPr>
            <p:ph type="title"/>
          </p:nvPr>
        </p:nvSpPr>
        <p:spPr>
          <a:xfrm>
            <a:off x="504500" y="5549463"/>
            <a:ext cx="10761630" cy="569064"/>
          </a:xfrm>
        </p:spPr>
        <p:txBody>
          <a:bodyPr vert="horz" lIns="91440" tIns="45720" rIns="91440" bIns="45720" rtlCol="0" anchor="b">
            <a:normAutofit/>
          </a:bodyPr>
          <a:lstStyle/>
          <a:p>
            <a:pPr algn="ctr">
              <a:lnSpc>
                <a:spcPct val="85000"/>
              </a:lnSpc>
            </a:pPr>
            <a:r>
              <a:rPr lang="en-US" sz="1600" b="1" cap="all" dirty="0"/>
              <a:t>Compare European countries with cities powered by renewable energy (equal or greater 75%) to those with countries with A high number of non meat eaters</a:t>
            </a:r>
          </a:p>
        </p:txBody>
      </p:sp>
      <p:pic>
        <p:nvPicPr>
          <p:cNvPr id="8" name="Picture 7">
            <a:extLst>
              <a:ext uri="{FF2B5EF4-FFF2-40B4-BE49-F238E27FC236}">
                <a16:creationId xmlns:a16="http://schemas.microsoft.com/office/drawing/2014/main" id="{D038A0D6-E959-4DF4-A296-4EFA71EAE353}"/>
              </a:ext>
            </a:extLst>
          </p:cNvPr>
          <p:cNvPicPr>
            <a:picLocks noChangeAspect="1"/>
          </p:cNvPicPr>
          <p:nvPr/>
        </p:nvPicPr>
        <p:blipFill>
          <a:blip r:embed="rId2"/>
          <a:stretch>
            <a:fillRect/>
          </a:stretch>
        </p:blipFill>
        <p:spPr>
          <a:xfrm>
            <a:off x="941554" y="1254621"/>
            <a:ext cx="10022270" cy="3457682"/>
          </a:xfrm>
          <a:prstGeom prst="rect">
            <a:avLst/>
          </a:prstGeom>
        </p:spPr>
      </p:pic>
      <p:sp>
        <p:nvSpPr>
          <p:cNvPr id="9" name="Arrow: Down 8">
            <a:extLst>
              <a:ext uri="{FF2B5EF4-FFF2-40B4-BE49-F238E27FC236}">
                <a16:creationId xmlns:a16="http://schemas.microsoft.com/office/drawing/2014/main" id="{AEB8636E-868D-4F7F-AA57-A274D1A3FDDF}"/>
              </a:ext>
            </a:extLst>
          </p:cNvPr>
          <p:cNvSpPr/>
          <p:nvPr/>
        </p:nvSpPr>
        <p:spPr>
          <a:xfrm>
            <a:off x="9218645" y="635556"/>
            <a:ext cx="270588" cy="3856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Arrow: Down 25">
            <a:extLst>
              <a:ext uri="{FF2B5EF4-FFF2-40B4-BE49-F238E27FC236}">
                <a16:creationId xmlns:a16="http://schemas.microsoft.com/office/drawing/2014/main" id="{60B28D8E-48B8-4DEF-82EF-B111147008B2}"/>
              </a:ext>
            </a:extLst>
          </p:cNvPr>
          <p:cNvSpPr/>
          <p:nvPr/>
        </p:nvSpPr>
        <p:spPr>
          <a:xfrm>
            <a:off x="4873688" y="637800"/>
            <a:ext cx="270588" cy="3856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Arrow: Down 26">
            <a:extLst>
              <a:ext uri="{FF2B5EF4-FFF2-40B4-BE49-F238E27FC236}">
                <a16:creationId xmlns:a16="http://schemas.microsoft.com/office/drawing/2014/main" id="{2D75642E-D3B0-4BE7-8354-00ED8A96BE1B}"/>
              </a:ext>
            </a:extLst>
          </p:cNvPr>
          <p:cNvSpPr/>
          <p:nvPr/>
        </p:nvSpPr>
        <p:spPr>
          <a:xfrm>
            <a:off x="10269894" y="645060"/>
            <a:ext cx="270588" cy="3856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0266725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142</TotalTime>
  <Words>988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Courier New</vt:lpstr>
      <vt:lpstr>Symbol</vt:lpstr>
      <vt:lpstr>Basis</vt:lpstr>
      <vt:lpstr>IBM Capstone Data Science</vt:lpstr>
      <vt:lpstr>Background</vt:lpstr>
      <vt:lpstr>Bold statements that did not deliver </vt:lpstr>
      <vt:lpstr>PowerPoint Presentation</vt:lpstr>
      <vt:lpstr>PowerPoint Presentation</vt:lpstr>
      <vt:lpstr>Specification Statement </vt:lpstr>
      <vt:lpstr>Cities in Europe Powered Using 75% or More Renewable Energy Sources  </vt:lpstr>
      <vt:lpstr>PowerPoint Presentation</vt:lpstr>
      <vt:lpstr>Compare European countries with cities powered by renewable energy (equal or greater 75%) to those with countries with A high number of non meat eaters</vt:lpstr>
      <vt:lpstr>- highest percentage of renewable energy used to power the city of choice (red) - highest percentage of a countries population that are on a meat free diet (blue) - highest estimated meat free diet population (green)</vt:lpstr>
      <vt:lpstr>Basel is the city of choice  a city powered 100% by renewable energy   17% of the population are on a meat free diet  highest number of non-meat eaters 33490 people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Data Science</dc:title>
  <dc:creator>Stewart Middleton</dc:creator>
  <cp:lastModifiedBy>Stewart Middleton</cp:lastModifiedBy>
  <cp:revision>20</cp:revision>
  <dcterms:created xsi:type="dcterms:W3CDTF">2019-12-27T13:29:58Z</dcterms:created>
  <dcterms:modified xsi:type="dcterms:W3CDTF">2019-12-27T22:10:13Z</dcterms:modified>
</cp:coreProperties>
</file>