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13188-13D8-4023-A2FC-3E7A64FBF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7273A5-C2E7-4A76-BB55-8BE4F1C60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1CD32-094A-4D5D-AAD7-B6410DED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27C0-FD3C-43CA-AD12-60595AEF1A76}" type="datetimeFigureOut">
              <a:rPr lang="ko-KR" altLang="en-US" smtClean="0"/>
              <a:t>2025. 4. 8.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9E9E24-F30C-4ECB-874F-9B481F9F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C4980-920D-4FEE-A6D8-A4323D6A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D919-1B16-4579-9D84-3CCC6B30B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85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48B16-2E23-457E-AF23-408D705B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1D6D78-DF98-4402-BEB0-0E78D2570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FD033-A6F8-4E21-9D11-33207BC9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27C0-FD3C-43CA-AD12-60595AEF1A76}" type="datetimeFigureOut">
              <a:rPr lang="ko-KR" altLang="en-US" smtClean="0"/>
              <a:t>2025. 4. 8.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300B6-495D-4B1A-8B8F-976C5338E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981AB-D2BF-4486-9E35-F6D83DF1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D919-1B16-4579-9D84-3CCC6B30B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0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89297B-AA54-4C4F-B812-780A355AD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7C7393-B8A6-4009-863B-5A80D3CBE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29657-9357-4443-A942-2BD6ABDA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27C0-FD3C-43CA-AD12-60595AEF1A76}" type="datetimeFigureOut">
              <a:rPr lang="ko-KR" altLang="en-US" smtClean="0"/>
              <a:t>2025. 4. 8.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900E93-2AB2-46C1-9D4F-0ABED6E2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83327A-02B1-40B5-B044-66B865C1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D919-1B16-4579-9D84-3CCC6B30B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50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441B5-3B76-4EF8-8153-AFA4D336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4884D-2192-440E-B95B-5F1951BB1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1B2AAA-9ABC-4037-8ADE-F0E76187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27C0-FD3C-43CA-AD12-60595AEF1A76}" type="datetimeFigureOut">
              <a:rPr lang="ko-KR" altLang="en-US" smtClean="0"/>
              <a:t>2025. 4. 8.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C47D2-4DDA-4D8B-8AE9-006CFD58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F01AE-CC82-404A-9BCB-1ACA0CF6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D919-1B16-4579-9D84-3CCC6B30B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90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AA810-2D3D-4ABF-9372-268DE93AC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166882-F812-4F32-8BCD-E8C67C0D9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56236-CF64-4D75-AEBB-8DBC5A6EE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27C0-FD3C-43CA-AD12-60595AEF1A76}" type="datetimeFigureOut">
              <a:rPr lang="ko-KR" altLang="en-US" smtClean="0"/>
              <a:t>2025. 4. 8.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5762D-3429-41DC-98AF-0857C8E7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B06E9-2DED-4961-ACBF-561A1D1F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D919-1B16-4579-9D84-3CCC6B30B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61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7D5F5-7BDE-4AFA-A5D7-605F5E6E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95220-3A28-4210-86B4-C2ADA60B9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C895B4-3DB1-4DCA-82D8-45C2A2DAD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78CC11-BC3A-4052-AFD1-AF3D32D76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27C0-FD3C-43CA-AD12-60595AEF1A76}" type="datetimeFigureOut">
              <a:rPr lang="ko-KR" altLang="en-US" smtClean="0"/>
              <a:t>2025. 4. 8.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711814-292E-4734-8495-23C92F84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7D5BD0-FF53-417B-8E38-C63727B9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D919-1B16-4579-9D84-3CCC6B30B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66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295A7-E02E-42F0-8B38-4F5BB376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66ED46-26C1-48B4-816A-DC68253B0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49F262-E8C2-46FD-BCCE-1CC50649B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1A4FDD-C907-4750-AE01-13321542F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3D393C-6F25-4DA5-B4BF-E4028FE0B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5674E9-CE3A-42F6-A69D-5E2C249C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27C0-FD3C-43CA-AD12-60595AEF1A76}" type="datetimeFigureOut">
              <a:rPr lang="ko-KR" altLang="en-US" smtClean="0"/>
              <a:t>2025. 4. 8.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6A13F7-87EF-4E4D-9477-226BF3CF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0FAEFF-DB97-4CF7-B408-6C959822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D919-1B16-4579-9D84-3CCC6B30B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85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2C7A1-1D34-40E8-96C5-20F76260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20C79F-C068-4EEA-B94E-95132B06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27C0-FD3C-43CA-AD12-60595AEF1A76}" type="datetimeFigureOut">
              <a:rPr lang="ko-KR" altLang="en-US" smtClean="0"/>
              <a:t>2025. 4. 8.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0A2766-F3A5-4B25-B3F9-F4C4F98B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600CBC-AE2C-4A7F-8E48-6880FDC4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D919-1B16-4579-9D84-3CCC6B30B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69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76F12A-398B-494E-A999-E576397A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27C0-FD3C-43CA-AD12-60595AEF1A76}" type="datetimeFigureOut">
              <a:rPr lang="ko-KR" altLang="en-US" smtClean="0"/>
              <a:t>2025. 4. 8.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11A71C-87D3-45EE-AB1C-6CBC521B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E4F0E4-CBF5-4B72-993C-4E2A6EFE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D919-1B16-4579-9D84-3CCC6B30B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68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23546-23F1-4168-80F7-B8C838C7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EBE093-0620-4AC5-B6EE-B4384A615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CB4389-C00B-4D20-8595-F58DBB9E8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E94C1-1877-4C2B-ADDC-D75CEAAC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27C0-FD3C-43CA-AD12-60595AEF1A76}" type="datetimeFigureOut">
              <a:rPr lang="ko-KR" altLang="en-US" smtClean="0"/>
              <a:t>2025. 4. 8.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EDEEBB-F539-49A2-9F88-F14E0BFFE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111FA4-FBDC-466A-ABE0-97C14560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D919-1B16-4579-9D84-3CCC6B30B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4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65072-636A-4702-9A81-AD7D5450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29F386-0594-4BE7-BD00-46FE510CE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E9E743-5DCF-40FE-A87E-F9953FFC9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08D7BB-C642-40C7-8C90-FBA7DDA0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27C0-FD3C-43CA-AD12-60595AEF1A76}" type="datetimeFigureOut">
              <a:rPr lang="ko-KR" altLang="en-US" smtClean="0"/>
              <a:t>2025. 4. 8.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6D478E-8D4C-472B-ACED-167EC684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6E0286-D966-4316-B0B6-77F09244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D919-1B16-4579-9D84-3CCC6B30B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91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A56542-E09D-48BE-874A-4C5A0165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D75A50-AC08-4060-AD59-298072F09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DE202-D3C3-4031-AE21-00FB490F1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727C0-FD3C-43CA-AD12-60595AEF1A76}" type="datetimeFigureOut">
              <a:rPr lang="ko-KR" altLang="en-US" smtClean="0"/>
              <a:t>2025. 4. 8.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34193D-319E-4D2B-8762-6F1443677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619F7A-368A-434A-A254-012574AC9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ED919-1B16-4579-9D84-3CCC6B30B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61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3462D-FE90-483E-8660-C9EB72474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err="1"/>
              <a:t>창종설</a:t>
            </a:r>
            <a:r>
              <a:rPr lang="ko-KR" altLang="en-US" sz="5400" dirty="0"/>
              <a:t> 프로젝트 주제 선정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C5AE40-62A0-4B63-8491-7BA3B55581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창종설</a:t>
            </a:r>
            <a:r>
              <a:rPr lang="ko-KR" altLang="en-US" dirty="0"/>
              <a:t> 줌 소회의실 </a:t>
            </a:r>
            <a:r>
              <a:rPr lang="en-US" altLang="ko-KR" dirty="0"/>
              <a:t>2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ko-KR" altLang="en-US" dirty="0"/>
              <a:t>강명구</a:t>
            </a:r>
            <a:r>
              <a:rPr lang="en-US" altLang="ko-KR" dirty="0"/>
              <a:t>, </a:t>
            </a:r>
            <a:r>
              <a:rPr lang="ko-KR" altLang="en-US" dirty="0"/>
              <a:t>김인환</a:t>
            </a:r>
            <a:r>
              <a:rPr lang="en-US" altLang="ko-KR" dirty="0"/>
              <a:t>, </a:t>
            </a:r>
            <a:r>
              <a:rPr lang="ko-KR" altLang="en-US" dirty="0"/>
              <a:t>서정훈</a:t>
            </a:r>
            <a:r>
              <a:rPr lang="en-US" altLang="ko-KR" dirty="0"/>
              <a:t>, </a:t>
            </a:r>
            <a:r>
              <a:rPr lang="ko-KR" altLang="en-US" dirty="0" err="1"/>
              <a:t>양성재</a:t>
            </a:r>
            <a:r>
              <a:rPr lang="en-US" altLang="ko-KR" dirty="0"/>
              <a:t>, </a:t>
            </a:r>
            <a:r>
              <a:rPr lang="ko-KR" altLang="en-US" dirty="0"/>
              <a:t>이수인</a:t>
            </a:r>
            <a:r>
              <a:rPr lang="en-US" altLang="ko-KR" dirty="0"/>
              <a:t>, </a:t>
            </a:r>
            <a:r>
              <a:rPr lang="ko-KR" altLang="en-US" dirty="0" err="1"/>
              <a:t>장유리</a:t>
            </a:r>
            <a:r>
              <a:rPr lang="en-US" altLang="ko-KR" dirty="0"/>
              <a:t>, </a:t>
            </a:r>
            <a:r>
              <a:rPr lang="ko-KR" altLang="en-US" dirty="0" err="1"/>
              <a:t>함익균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85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B4CFA-EF74-4C55-94BB-E20572AD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0B152-D043-4FD6-8E69-45950C405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/>
              <a:t>한국어 풍자 데이터가 아직 많이 부족한 상황에서 또 다른 형태의 데이터 코퍼스를 추가</a:t>
            </a:r>
            <a:r>
              <a:rPr lang="ko-KR" altLang="en-US" sz="1800" dirty="0"/>
              <a:t>하고</a:t>
            </a:r>
            <a:r>
              <a:rPr lang="en-US" altLang="ko-KR" sz="1800" dirty="0"/>
              <a:t>, LLM </a:t>
            </a:r>
            <a:r>
              <a:rPr lang="ko-KR" altLang="en-US" sz="1800" dirty="0"/>
              <a:t>풍자 모델을 개발한다는 점에서 </a:t>
            </a:r>
            <a:r>
              <a:rPr lang="ko-KR" altLang="en-US" sz="1800" dirty="0" err="1"/>
              <a:t>창종설</a:t>
            </a:r>
            <a:r>
              <a:rPr lang="ko-KR" altLang="en-US" sz="1800" dirty="0"/>
              <a:t> 프로젝트의 연구 동기와 목적은 충족한다고 생각 했을 때</a:t>
            </a:r>
            <a:r>
              <a:rPr lang="en-US" altLang="ko-KR" sz="1800" dirty="0"/>
              <a:t>..</a:t>
            </a:r>
          </a:p>
          <a:p>
            <a:r>
              <a:rPr lang="ko-KR" altLang="en-US" sz="1800" dirty="0"/>
              <a:t>왜 이러한 연구가 필요한가</a:t>
            </a:r>
            <a:r>
              <a:rPr lang="en-US" altLang="ko-KR" sz="1800" dirty="0"/>
              <a:t>(</a:t>
            </a:r>
            <a:r>
              <a:rPr lang="ko-KR" altLang="en-US" sz="1800" dirty="0"/>
              <a:t>의의</a:t>
            </a:r>
            <a:r>
              <a:rPr lang="en-US" altLang="ko-KR" sz="1800" dirty="0"/>
              <a:t>)</a:t>
            </a:r>
            <a:r>
              <a:rPr lang="ko-KR" altLang="en-US" sz="1800" dirty="0"/>
              <a:t>에 관해서 팀 내에서도 명확히 소개하지 못하고 있음</a:t>
            </a:r>
            <a:r>
              <a:rPr lang="en-US" altLang="ko-KR" sz="1800" dirty="0"/>
              <a:t>..</a:t>
            </a:r>
          </a:p>
          <a:p>
            <a:r>
              <a:rPr lang="ko-KR" altLang="en-US" sz="1800" dirty="0"/>
              <a:t>일반화된 풍자 탐지 성능이 개선된 </a:t>
            </a:r>
            <a:r>
              <a:rPr lang="en-US" altLang="ko-KR" sz="1800" dirty="0"/>
              <a:t>BERT</a:t>
            </a:r>
            <a:r>
              <a:rPr lang="ko-KR" altLang="en-US" sz="1800" dirty="0"/>
              <a:t>든</a:t>
            </a:r>
            <a:r>
              <a:rPr lang="en-US" altLang="ko-KR" sz="1800" dirty="0"/>
              <a:t>, </a:t>
            </a:r>
            <a:r>
              <a:rPr lang="ko-KR" altLang="en-US" sz="1800" dirty="0"/>
              <a:t>모델이 풍자를 탐지하고 이유를 설명해 확장성이 좋은 </a:t>
            </a:r>
            <a:r>
              <a:rPr lang="en-US" altLang="ko-KR" sz="1800" dirty="0"/>
              <a:t>LLM</a:t>
            </a:r>
            <a:r>
              <a:rPr lang="ko-KR" altLang="en-US" sz="1800" dirty="0"/>
              <a:t>모델이든 이 연구가 필요한 이유에 대한 </a:t>
            </a:r>
            <a:r>
              <a:rPr lang="ko-KR" altLang="en-US" sz="1800" dirty="0" err="1"/>
              <a:t>뇌피셜이</a:t>
            </a:r>
            <a:r>
              <a:rPr lang="ko-KR" altLang="en-US" sz="1800" dirty="0"/>
              <a:t> 아닌 근거를 어떻게 조사하고 나아가야 하는지가 팀 회의에서의 화두</a:t>
            </a: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012C55-C815-4E70-9A6C-307891B33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34" y="3828227"/>
            <a:ext cx="8618855" cy="2489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F36049A-56A4-4E3F-90A0-236F3CAA9978}"/>
              </a:ext>
            </a:extLst>
          </p:cNvPr>
          <p:cNvSpPr/>
          <p:nvPr/>
        </p:nvSpPr>
        <p:spPr>
          <a:xfrm>
            <a:off x="0" y="6457890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Kim, Y., Suh, H., Kim, M., Won, D., &amp; Lee, H. (2024).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KoCoSa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Korean Context-aware Sarcasm Detection Dataset. </a:t>
            </a:r>
            <a:r>
              <a:rPr lang="en-US" altLang="ko-KR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arXiv:2402.14428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E92298-71FB-4C1B-BAF7-BA4BDFA5BC40}"/>
              </a:ext>
            </a:extLst>
          </p:cNvPr>
          <p:cNvSpPr txBox="1"/>
          <p:nvPr/>
        </p:nvSpPr>
        <p:spPr>
          <a:xfrm>
            <a:off x="4800494" y="6249159"/>
            <a:ext cx="2404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풍자 언어 데이터 코퍼스 현황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190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CAE8D-4E51-4205-A135-F67D1072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028664-AB08-43EE-B53C-50DBB938B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/>
              <a:t>4</a:t>
            </a:r>
            <a:r>
              <a:rPr lang="ko-KR" altLang="en-US" sz="2400" dirty="0"/>
              <a:t>월</a:t>
            </a:r>
            <a:endParaRPr lang="en-US" altLang="ko-KR" sz="2400" dirty="0"/>
          </a:p>
          <a:p>
            <a:pPr lvl="1"/>
            <a:r>
              <a:rPr lang="en-US" altLang="ko-KR" sz="2000" dirty="0"/>
              <a:t>(</a:t>
            </a:r>
            <a:r>
              <a:rPr lang="ko-KR" altLang="en-US" sz="2000" dirty="0"/>
              <a:t>주제 선정 보고 후</a:t>
            </a:r>
            <a:r>
              <a:rPr lang="en-US" altLang="ko-KR" sz="2000" dirty="0"/>
              <a:t>)</a:t>
            </a:r>
            <a:r>
              <a:rPr lang="ko-KR" altLang="en-US" sz="2000" dirty="0"/>
              <a:t>연구 근거에 관한 자료 조사</a:t>
            </a:r>
            <a:r>
              <a:rPr lang="en-US" altLang="ko-KR" sz="2000" dirty="0"/>
              <a:t>(2</a:t>
            </a:r>
            <a:r>
              <a:rPr lang="ko-KR" altLang="en-US" sz="2000" dirty="0"/>
              <a:t>주차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dirty="0"/>
              <a:t>데이터 생성 및 모델 학습 역할 분담</a:t>
            </a:r>
            <a:r>
              <a:rPr lang="en-US" altLang="ko-KR" sz="2000" dirty="0"/>
              <a:t>(2</a:t>
            </a:r>
            <a:r>
              <a:rPr lang="ko-KR" altLang="en-US" sz="2000" dirty="0"/>
              <a:t>주차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dirty="0"/>
              <a:t>프롬프트 기술 기반 데이터 생성 및 저장 과정 프레임워크 학습</a:t>
            </a:r>
            <a:r>
              <a:rPr lang="en-US" altLang="ko-KR" sz="2000" dirty="0"/>
              <a:t>(2~4</a:t>
            </a:r>
            <a:r>
              <a:rPr lang="ko-KR" altLang="en-US" sz="2000" dirty="0"/>
              <a:t>주차</a:t>
            </a:r>
            <a:r>
              <a:rPr lang="en-US" altLang="ko-KR" sz="2000" dirty="0"/>
              <a:t>, </a:t>
            </a:r>
            <a:r>
              <a:rPr lang="ko-KR" altLang="en-US" sz="2000" dirty="0"/>
              <a:t>시험기간 고려</a:t>
            </a:r>
            <a:r>
              <a:rPr lang="en-US" altLang="ko-KR" sz="2000" dirty="0"/>
              <a:t>)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5</a:t>
            </a:r>
            <a:r>
              <a:rPr lang="ko-KR" altLang="en-US" sz="2400" dirty="0"/>
              <a:t>월</a:t>
            </a:r>
            <a:endParaRPr lang="en-US" altLang="ko-KR" sz="2400" dirty="0"/>
          </a:p>
          <a:p>
            <a:pPr lvl="1"/>
            <a:r>
              <a:rPr lang="ko-KR" altLang="en-US" sz="2000" dirty="0"/>
              <a:t>프롬프트 활용한 데이터 생성 </a:t>
            </a:r>
            <a:r>
              <a:rPr lang="en-US" altLang="ko-KR" sz="2000" dirty="0"/>
              <a:t>– </a:t>
            </a:r>
            <a:r>
              <a:rPr lang="ko-KR" altLang="en-US" sz="2000" dirty="0"/>
              <a:t>목표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30K(1~4</a:t>
            </a:r>
            <a:r>
              <a:rPr lang="ko-KR" altLang="en-US" sz="2000" dirty="0"/>
              <a:t>주차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/>
              <a:t>BERT,</a:t>
            </a:r>
            <a:r>
              <a:rPr lang="ko-KR" altLang="en-US" sz="2000" dirty="0"/>
              <a:t> </a:t>
            </a:r>
            <a:r>
              <a:rPr lang="en-US" altLang="ko-KR" sz="2000" dirty="0"/>
              <a:t>LLM</a:t>
            </a:r>
            <a:r>
              <a:rPr lang="ko-KR" altLang="en-US" sz="2000" dirty="0"/>
              <a:t> 파인 튜닝 </a:t>
            </a:r>
            <a:r>
              <a:rPr lang="en-US" altLang="ko-KR" sz="2000" dirty="0"/>
              <a:t>– </a:t>
            </a:r>
            <a:r>
              <a:rPr lang="en-US" altLang="ko-KR" sz="2000" dirty="0" err="1"/>
              <a:t>Kocosa</a:t>
            </a:r>
            <a:r>
              <a:rPr lang="ko-KR" altLang="en-US" sz="2000" dirty="0"/>
              <a:t>데이터만 활용하여 시도</a:t>
            </a:r>
            <a:r>
              <a:rPr lang="en-US" altLang="ko-KR" sz="2000" dirty="0"/>
              <a:t>(1~2</a:t>
            </a:r>
            <a:r>
              <a:rPr lang="ko-KR" altLang="en-US" sz="2000" dirty="0"/>
              <a:t>주차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dirty="0"/>
              <a:t>생성 데이터 일부 활용하여 모델 파인 튜닝 적용</a:t>
            </a:r>
            <a:r>
              <a:rPr lang="en-US" altLang="ko-KR" sz="2000" dirty="0"/>
              <a:t>(3~4</a:t>
            </a:r>
            <a:r>
              <a:rPr lang="ko-KR" altLang="en-US" sz="2000" dirty="0"/>
              <a:t>주차</a:t>
            </a:r>
            <a:r>
              <a:rPr lang="en-US" altLang="ko-KR" sz="2000" dirty="0"/>
              <a:t>)</a:t>
            </a:r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6</a:t>
            </a:r>
            <a:r>
              <a:rPr lang="ko-KR" altLang="en-US" sz="2400" dirty="0"/>
              <a:t>월</a:t>
            </a:r>
            <a:endParaRPr lang="en-US" altLang="ko-KR" sz="2400" dirty="0"/>
          </a:p>
          <a:p>
            <a:pPr lvl="1"/>
            <a:r>
              <a:rPr lang="ko-KR" altLang="en-US" sz="2000" dirty="0"/>
              <a:t>생성 데이터 전체를 활용하여 모델 파인 튜닝 </a:t>
            </a:r>
            <a:r>
              <a:rPr lang="en-US" altLang="ko-KR" sz="2000" dirty="0"/>
              <a:t>(~)</a:t>
            </a:r>
          </a:p>
          <a:p>
            <a:pPr lvl="1"/>
            <a:r>
              <a:rPr lang="ko-KR" altLang="en-US" sz="2000" dirty="0"/>
              <a:t>결과 확인 및 추가 실험 적용 </a:t>
            </a:r>
            <a:r>
              <a:rPr lang="en-US" altLang="ko-KR" sz="2000" dirty="0"/>
              <a:t>(~)</a:t>
            </a:r>
          </a:p>
          <a:p>
            <a:pPr lvl="1"/>
            <a:r>
              <a:rPr lang="ko-KR" altLang="en-US" sz="2000" dirty="0"/>
              <a:t>최종 결과 보고서 작성</a:t>
            </a:r>
          </a:p>
        </p:txBody>
      </p:sp>
    </p:spTree>
    <p:extLst>
      <p:ext uri="{BB962C8B-B14F-4D97-AF65-F5344CB8AC3E}">
        <p14:creationId xmlns:p14="http://schemas.microsoft.com/office/powerpoint/2010/main" val="259851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A10A2-E9BA-4203-A534-855449805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10079A-E292-4762-B867-16336AC04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주제 선정</a:t>
            </a:r>
            <a:endParaRPr lang="en-US" altLang="ko-KR" dirty="0"/>
          </a:p>
          <a:p>
            <a:r>
              <a:rPr lang="ko-KR" altLang="en-US" dirty="0"/>
              <a:t>데이터 셋</a:t>
            </a:r>
            <a:endParaRPr lang="en-US" altLang="ko-KR" dirty="0"/>
          </a:p>
          <a:p>
            <a:r>
              <a:rPr lang="ko-KR" altLang="en-US" dirty="0"/>
              <a:t>시나리오</a:t>
            </a:r>
            <a:endParaRPr lang="en-US" altLang="ko-KR" dirty="0"/>
          </a:p>
          <a:p>
            <a:pPr lvl="1"/>
            <a:r>
              <a:rPr lang="ko-KR" altLang="en-US" dirty="0"/>
              <a:t>데이터 셋 구축</a:t>
            </a:r>
            <a:endParaRPr lang="en-US" altLang="ko-KR" dirty="0"/>
          </a:p>
          <a:p>
            <a:pPr lvl="1"/>
            <a:r>
              <a:rPr lang="ko-KR" altLang="en-US" dirty="0"/>
              <a:t>모델 파인 튜닝</a:t>
            </a:r>
            <a:endParaRPr lang="en-US" altLang="ko-KR" dirty="0"/>
          </a:p>
          <a:p>
            <a:r>
              <a:rPr lang="ko-KR" altLang="en-US" dirty="0"/>
              <a:t>결론</a:t>
            </a:r>
            <a:endParaRPr lang="en-US" altLang="ko-KR" dirty="0"/>
          </a:p>
          <a:p>
            <a:r>
              <a:rPr lang="ko-KR" altLang="en-US" dirty="0"/>
              <a:t>일정 계획</a:t>
            </a:r>
          </a:p>
        </p:txBody>
      </p:sp>
    </p:spTree>
    <p:extLst>
      <p:ext uri="{BB962C8B-B14F-4D97-AF65-F5344CB8AC3E}">
        <p14:creationId xmlns:p14="http://schemas.microsoft.com/office/powerpoint/2010/main" val="344478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F90A9-85F1-42B5-9B49-0E2C80D9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BC22A3-D8A6-46CD-A1AF-8208A3B2B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72467" cy="398250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1400" dirty="0"/>
              <a:t>일상 언어 데이터 활용 </a:t>
            </a:r>
            <a:r>
              <a:rPr lang="en-US" altLang="ko-KR" sz="1400" dirty="0"/>
              <a:t>–</a:t>
            </a:r>
            <a:r>
              <a:rPr lang="ko-KR" altLang="en-US" sz="1400" dirty="0"/>
              <a:t> 풍자 탐지를 위한 데이터 셋 생성</a:t>
            </a:r>
            <a:endParaRPr lang="en-US" altLang="ko-KR" sz="1400" dirty="0"/>
          </a:p>
          <a:p>
            <a:pPr marL="514350" indent="-514350">
              <a:buFont typeface="+mj-lt"/>
              <a:buAutoNum type="arabicPeriod"/>
            </a:pPr>
            <a:endParaRPr lang="en-US" altLang="ko-KR" sz="14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1400" dirty="0"/>
              <a:t>한국어 특화 </a:t>
            </a:r>
            <a:r>
              <a:rPr lang="en-US" altLang="ko-KR" sz="1400" dirty="0"/>
              <a:t>BERT</a:t>
            </a:r>
            <a:r>
              <a:rPr lang="ko-KR" altLang="en-US" sz="1400" dirty="0"/>
              <a:t>기반</a:t>
            </a:r>
            <a:r>
              <a:rPr lang="en-US" altLang="ko-KR" sz="1400" dirty="0"/>
              <a:t> </a:t>
            </a:r>
            <a:r>
              <a:rPr lang="ko-KR" altLang="en-US" sz="1400" dirty="0"/>
              <a:t>풍자 탐지 모델링</a:t>
            </a:r>
            <a:endParaRPr lang="en-US" altLang="ko-KR" sz="1400" dirty="0"/>
          </a:p>
          <a:p>
            <a:pPr marL="514350" indent="-514350">
              <a:buFont typeface="+mj-lt"/>
              <a:buAutoNum type="arabicPeriod"/>
            </a:pPr>
            <a:endParaRPr lang="en-US" altLang="ko-KR" sz="14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1400" dirty="0"/>
              <a:t>한국어 특화 </a:t>
            </a:r>
            <a:r>
              <a:rPr lang="en-US" altLang="ko-KR" sz="1400" dirty="0"/>
              <a:t>GPT</a:t>
            </a:r>
            <a:r>
              <a:rPr lang="ko-KR" altLang="en-US" sz="1400" dirty="0"/>
              <a:t>기반 </a:t>
            </a:r>
            <a:r>
              <a:rPr lang="en-US" altLang="ko-KR" sz="1400" dirty="0"/>
              <a:t>LLM</a:t>
            </a:r>
            <a:r>
              <a:rPr lang="ko-KR" altLang="en-US" sz="1400" dirty="0"/>
              <a:t>모델을 활용한 풍자 탐지</a:t>
            </a:r>
            <a:r>
              <a:rPr lang="en-US" altLang="ko-KR" sz="1400" dirty="0"/>
              <a:t>(</a:t>
            </a:r>
            <a:r>
              <a:rPr lang="ko-KR" altLang="en-US" sz="1400" dirty="0"/>
              <a:t>설명</a:t>
            </a:r>
            <a:r>
              <a:rPr lang="en-US" altLang="ko-KR" sz="1400" dirty="0"/>
              <a:t>)</a:t>
            </a:r>
            <a:r>
              <a:rPr lang="ko-KR" altLang="en-US" sz="1400" dirty="0"/>
              <a:t> 모델링</a:t>
            </a:r>
            <a:endParaRPr lang="en-US" altLang="ko-KR" sz="1400" dirty="0"/>
          </a:p>
          <a:p>
            <a:pPr marL="514350" indent="-514350">
              <a:buFont typeface="+mj-lt"/>
              <a:buAutoNum type="arabicPeriod"/>
            </a:pPr>
            <a:endParaRPr lang="en-US" altLang="ko-KR" sz="14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1400" dirty="0"/>
              <a:t>쇼핑몰</a:t>
            </a:r>
            <a:r>
              <a:rPr lang="en-US" altLang="ko-KR" sz="1400" dirty="0"/>
              <a:t>, </a:t>
            </a:r>
            <a:r>
              <a:rPr lang="ko-KR" altLang="en-US" sz="1400" dirty="0"/>
              <a:t>커뮤니티의 댓글에 풍자 탐지</a:t>
            </a:r>
            <a:r>
              <a:rPr lang="en-US" altLang="ko-KR" sz="1400" dirty="0"/>
              <a:t>(</a:t>
            </a:r>
            <a:r>
              <a:rPr lang="ko-KR" altLang="en-US" sz="1400" dirty="0"/>
              <a:t>설명</a:t>
            </a:r>
            <a:r>
              <a:rPr lang="en-US" altLang="ko-KR" sz="1400" dirty="0"/>
              <a:t>) </a:t>
            </a:r>
            <a:r>
              <a:rPr lang="ko-KR" altLang="en-US" sz="1400" dirty="0"/>
              <a:t>모델 적용</a:t>
            </a:r>
            <a:endParaRPr lang="en-US" altLang="ko-KR" sz="1400" dirty="0"/>
          </a:p>
          <a:p>
            <a:pPr marL="514350" indent="-514350">
              <a:buFont typeface="+mj-lt"/>
              <a:buAutoNum type="arabicPeriod"/>
            </a:pPr>
            <a:endParaRPr lang="en-US" altLang="ko-KR" sz="14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1400" dirty="0"/>
              <a:t>프롬프트 엔지니어링을 통한 사용자 대화 맥락 속 풍자 파악 및 대처하는 </a:t>
            </a:r>
            <a:r>
              <a:rPr lang="en-US" altLang="ko-KR" sz="1400" dirty="0"/>
              <a:t>Chat-bot</a:t>
            </a:r>
            <a:r>
              <a:rPr lang="ko-KR" altLang="en-US" sz="1400" dirty="0"/>
              <a:t> 개발</a:t>
            </a:r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B6B062D-84C4-4DB7-8967-F8A17CF769E6}"/>
              </a:ext>
            </a:extLst>
          </p:cNvPr>
          <p:cNvSpPr/>
          <p:nvPr/>
        </p:nvSpPr>
        <p:spPr>
          <a:xfrm>
            <a:off x="5202766" y="2861884"/>
            <a:ext cx="1786467" cy="1202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625615-630B-4BA7-A496-0BE0DC069EE1}"/>
              </a:ext>
            </a:extLst>
          </p:cNvPr>
          <p:cNvSpPr txBox="1"/>
          <p:nvPr/>
        </p:nvSpPr>
        <p:spPr>
          <a:xfrm>
            <a:off x="6798734" y="2861884"/>
            <a:ext cx="1693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프롬프트 기술을 적용 </a:t>
            </a:r>
            <a:r>
              <a:rPr lang="en-US" altLang="ko-KR" sz="1200" dirty="0"/>
              <a:t>-&gt;</a:t>
            </a:r>
            <a:r>
              <a:rPr lang="ko-KR" altLang="en-US" sz="1200" dirty="0"/>
              <a:t> 한국어 풍자 데이터 셋 생성에 흥미</a:t>
            </a:r>
            <a:br>
              <a:rPr lang="en-US" altLang="ko-KR" sz="1200" dirty="0"/>
            </a:br>
            <a:r>
              <a:rPr lang="en-US" altLang="ko-KR" sz="1200" dirty="0"/>
              <a:t>+ </a:t>
            </a:r>
            <a:br>
              <a:rPr lang="en-US" altLang="ko-KR" sz="1200" dirty="0"/>
            </a:br>
            <a:r>
              <a:rPr lang="ko-KR" altLang="en-US" sz="1200" dirty="0"/>
              <a:t>말뭉치</a:t>
            </a:r>
            <a:r>
              <a:rPr lang="en-US" altLang="ko-KR" sz="1200" dirty="0"/>
              <a:t>(</a:t>
            </a:r>
            <a:r>
              <a:rPr lang="ko-KR" altLang="en-US" sz="1200" dirty="0"/>
              <a:t>데이터 코퍼스</a:t>
            </a:r>
            <a:r>
              <a:rPr lang="en-US" altLang="ko-KR" sz="1200" dirty="0"/>
              <a:t>)</a:t>
            </a:r>
            <a:r>
              <a:rPr lang="ko-KR" altLang="en-US" sz="1200" dirty="0"/>
              <a:t>를 활용한 대형 언어 모델 학습 및 응용에 흥미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C633AD-A198-4017-8900-F2E8DD9A6C74}"/>
              </a:ext>
            </a:extLst>
          </p:cNvPr>
          <p:cNvSpPr/>
          <p:nvPr/>
        </p:nvSpPr>
        <p:spPr>
          <a:xfrm>
            <a:off x="8809567" y="2726267"/>
            <a:ext cx="3141133" cy="17052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프롬프트 기술</a:t>
            </a:r>
            <a:r>
              <a:rPr lang="ko-KR" altLang="en-US" sz="1600" dirty="0">
                <a:solidFill>
                  <a:schemeClr val="tx1"/>
                </a:solidFill>
              </a:rPr>
              <a:t>을 적용한 대규모 </a:t>
            </a:r>
            <a:r>
              <a:rPr lang="ko-KR" altLang="en-US" b="1" dirty="0">
                <a:solidFill>
                  <a:schemeClr val="tx1"/>
                </a:solidFill>
              </a:rPr>
              <a:t>한국어 풍자 데이터 생성</a:t>
            </a:r>
            <a:r>
              <a:rPr lang="ko-KR" altLang="en-US" sz="1600" dirty="0">
                <a:solidFill>
                  <a:schemeClr val="tx1"/>
                </a:solidFill>
              </a:rPr>
              <a:t>과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대형 언어모델의 </a:t>
            </a:r>
            <a:r>
              <a:rPr lang="ko-KR" altLang="en-US" b="1" dirty="0">
                <a:solidFill>
                  <a:schemeClr val="tx1"/>
                </a:solidFill>
              </a:rPr>
              <a:t>한국어 풍자 탐지 파인 튜닝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79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79D66-EA94-4129-9169-F4E6A526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셋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CDAA0-51C1-45E3-993E-5373C69BC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4465"/>
            <a:ext cx="10515600" cy="1972497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Kocosa</a:t>
            </a:r>
            <a:r>
              <a:rPr lang="en-US" altLang="ko-KR" sz="2000" dirty="0"/>
              <a:t>:</a:t>
            </a:r>
            <a:r>
              <a:rPr lang="ko-KR" altLang="en-US" sz="2000" dirty="0"/>
              <a:t> 한국어 풍자 데이터 셋</a:t>
            </a:r>
            <a:endParaRPr lang="en-US" altLang="ko-KR" sz="2000" dirty="0"/>
          </a:p>
          <a:p>
            <a:pPr lvl="1"/>
            <a:r>
              <a:rPr lang="en-US" altLang="ko-KR" sz="1800" dirty="0"/>
              <a:t>Context: </a:t>
            </a:r>
            <a:r>
              <a:rPr lang="ko-KR" altLang="en-US" sz="1800" dirty="0"/>
              <a:t>모델 학습 시 추가적인 맥락 제공</a:t>
            </a:r>
            <a:endParaRPr lang="en-US" altLang="ko-KR" sz="1800" dirty="0"/>
          </a:p>
          <a:p>
            <a:pPr lvl="1"/>
            <a:r>
              <a:rPr lang="en-US" altLang="ko-KR" sz="1800" dirty="0"/>
              <a:t>Response: </a:t>
            </a:r>
            <a:r>
              <a:rPr lang="ko-KR" altLang="en-US" sz="1800" dirty="0"/>
              <a:t>탐지 해야 할 언어</a:t>
            </a:r>
            <a:r>
              <a:rPr lang="en-US" altLang="ko-KR" sz="1800" dirty="0"/>
              <a:t>(</a:t>
            </a:r>
            <a:r>
              <a:rPr lang="ko-KR" altLang="en-US" sz="1800" dirty="0"/>
              <a:t>풍자 발화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Label: ‘sarcasm’ or ‘Non-sarcasm’</a:t>
            </a:r>
          </a:p>
          <a:p>
            <a:pPr lvl="1"/>
            <a:r>
              <a:rPr lang="en-US" altLang="ko-KR" sz="1800" dirty="0" err="1"/>
              <a:t>Sarcasm_explanation</a:t>
            </a:r>
            <a:r>
              <a:rPr lang="en-US" altLang="ko-KR" sz="1800" dirty="0"/>
              <a:t>: </a:t>
            </a:r>
            <a:r>
              <a:rPr lang="ko-KR" altLang="en-US" sz="1800" dirty="0"/>
              <a:t>모델 답변에 대한 검증 시 활용</a:t>
            </a:r>
            <a:r>
              <a:rPr lang="en-US" altLang="ko-KR" sz="1800" dirty="0"/>
              <a:t>(</a:t>
            </a:r>
            <a:r>
              <a:rPr lang="ko-KR" altLang="en-US" sz="1800" dirty="0"/>
              <a:t>풍자 발화를 설명하기 위해 사람이 모델 결과를 해석하기 위한 주석적 설명 용도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9AEE22-EBF9-4AFC-AC19-F0C0341DF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298866"/>
            <a:ext cx="12192000" cy="2905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1CA73DC-B9FF-47DB-9314-3EBA6B330663}"/>
              </a:ext>
            </a:extLst>
          </p:cNvPr>
          <p:cNvSpPr/>
          <p:nvPr/>
        </p:nvSpPr>
        <p:spPr>
          <a:xfrm>
            <a:off x="0" y="6457890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Kim, Y., Suh, H., Kim, M., Won, D., &amp; Lee, H. (2024).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KoCoSa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Korean Context-aware Sarcasm Detection Dataset. </a:t>
            </a:r>
            <a:r>
              <a:rPr lang="en-US" altLang="ko-KR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arXiv:2402.14428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000" dirty="0"/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74B92422-127F-4894-8FB9-3F365E330DDD}"/>
              </a:ext>
            </a:extLst>
          </p:cNvPr>
          <p:cNvSpPr/>
          <p:nvPr/>
        </p:nvSpPr>
        <p:spPr>
          <a:xfrm>
            <a:off x="186267" y="3388199"/>
            <a:ext cx="2573865" cy="535338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218A612F-0808-41D6-9753-E63730297E6A}"/>
              </a:ext>
            </a:extLst>
          </p:cNvPr>
          <p:cNvSpPr/>
          <p:nvPr/>
        </p:nvSpPr>
        <p:spPr>
          <a:xfrm>
            <a:off x="2760132" y="3388199"/>
            <a:ext cx="2573865" cy="535338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53CE8D69-A9A0-44EF-A366-22C4FE2F0A97}"/>
              </a:ext>
            </a:extLst>
          </p:cNvPr>
          <p:cNvSpPr/>
          <p:nvPr/>
        </p:nvSpPr>
        <p:spPr>
          <a:xfrm>
            <a:off x="5333998" y="3388199"/>
            <a:ext cx="1007536" cy="535338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E998C8C2-458D-411A-AED0-DA9C477C6829}"/>
              </a:ext>
            </a:extLst>
          </p:cNvPr>
          <p:cNvSpPr/>
          <p:nvPr/>
        </p:nvSpPr>
        <p:spPr>
          <a:xfrm>
            <a:off x="6341534" y="3388199"/>
            <a:ext cx="2573865" cy="535338"/>
          </a:xfrm>
          <a:prstGeom prst="frame">
            <a:avLst>
              <a:gd name="adj1" fmla="val 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F77DD8C3-CD6C-4960-857E-D0FB3DC229DC}"/>
              </a:ext>
            </a:extLst>
          </p:cNvPr>
          <p:cNvSpPr/>
          <p:nvPr/>
        </p:nvSpPr>
        <p:spPr>
          <a:xfrm>
            <a:off x="186267" y="2376868"/>
            <a:ext cx="2573865" cy="314574"/>
          </a:xfrm>
          <a:prstGeom prst="frame">
            <a:avLst>
              <a:gd name="adj1" fmla="val 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E107DA28-4EF9-4F7E-B2B7-54C5F7B5BBDC}"/>
              </a:ext>
            </a:extLst>
          </p:cNvPr>
          <p:cNvSpPr/>
          <p:nvPr/>
        </p:nvSpPr>
        <p:spPr>
          <a:xfrm>
            <a:off x="2760131" y="2378596"/>
            <a:ext cx="2573865" cy="314574"/>
          </a:xfrm>
          <a:prstGeom prst="frame">
            <a:avLst>
              <a:gd name="adj1" fmla="val 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F06637CD-9FD6-4673-A64D-FFA8E214A026}"/>
              </a:ext>
            </a:extLst>
          </p:cNvPr>
          <p:cNvSpPr/>
          <p:nvPr/>
        </p:nvSpPr>
        <p:spPr>
          <a:xfrm>
            <a:off x="5333997" y="2374857"/>
            <a:ext cx="1007536" cy="314574"/>
          </a:xfrm>
          <a:prstGeom prst="frame">
            <a:avLst>
              <a:gd name="adj1" fmla="val 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5F975BEE-39F9-4CC2-AF5C-A79C47C4A3F8}"/>
              </a:ext>
            </a:extLst>
          </p:cNvPr>
          <p:cNvSpPr/>
          <p:nvPr/>
        </p:nvSpPr>
        <p:spPr>
          <a:xfrm>
            <a:off x="6341533" y="2378596"/>
            <a:ext cx="2573865" cy="314574"/>
          </a:xfrm>
          <a:prstGeom prst="frame">
            <a:avLst>
              <a:gd name="adj1" fmla="val 0"/>
            </a:avLst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4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7B0EDEBA-213B-4E3E-8113-6B1684D61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333" y="681038"/>
            <a:ext cx="9361334" cy="325363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B779D66-EA94-4129-9169-F4E6A526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셋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CDAA0-51C1-45E3-993E-5373C69BC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14800"/>
            <a:ext cx="10515600" cy="23780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/>
              <a:t>한국어 특화 </a:t>
            </a:r>
            <a:r>
              <a:rPr lang="en-US" altLang="ko-KR" sz="2000" dirty="0"/>
              <a:t>BERT</a:t>
            </a:r>
            <a:r>
              <a:rPr lang="ko-KR" altLang="en-US" sz="2000" dirty="0"/>
              <a:t>모델</a:t>
            </a:r>
            <a:r>
              <a:rPr lang="en-US" altLang="ko-KR" sz="2000" dirty="0"/>
              <a:t> ‘KLUE-</a:t>
            </a:r>
            <a:r>
              <a:rPr lang="en-US" altLang="ko-KR" sz="2000" dirty="0" err="1"/>
              <a:t>RoBERT</a:t>
            </a:r>
            <a:r>
              <a:rPr lang="en-US" altLang="ko-KR" sz="2000" dirty="0"/>
              <a:t>’</a:t>
            </a:r>
            <a:r>
              <a:rPr lang="ko-KR" altLang="en-US" sz="2000" dirty="0"/>
              <a:t>를 활용하여 모델을 </a:t>
            </a:r>
            <a:r>
              <a:rPr lang="ko-KR" altLang="en-US" sz="2000" dirty="0" err="1"/>
              <a:t>파인튜닝</a:t>
            </a:r>
            <a:endParaRPr lang="en-US" altLang="ko-KR" sz="2000" dirty="0"/>
          </a:p>
          <a:p>
            <a:pPr lvl="1">
              <a:lnSpc>
                <a:spcPct val="120000"/>
              </a:lnSpc>
            </a:pPr>
            <a:r>
              <a:rPr lang="ko-KR" altLang="en-US" sz="1600" dirty="0"/>
              <a:t>입력 문장</a:t>
            </a:r>
            <a:r>
              <a:rPr lang="en-US" altLang="ko-KR" sz="1600" dirty="0"/>
              <a:t>(Input)</a:t>
            </a:r>
            <a:r>
              <a:rPr lang="ko-KR" altLang="en-US" sz="1600" dirty="0"/>
              <a:t>에 </a:t>
            </a:r>
            <a:r>
              <a:rPr lang="en-US" altLang="ko-KR" sz="1600" dirty="0"/>
              <a:t>{response}</a:t>
            </a:r>
            <a:r>
              <a:rPr lang="ko-KR" altLang="en-US" sz="1600" dirty="0"/>
              <a:t>만 모델에 줬을 때는 성능이 급격히 떨어짐</a:t>
            </a:r>
            <a:endParaRPr lang="en-US" altLang="ko-KR" sz="1600" dirty="0"/>
          </a:p>
          <a:p>
            <a:pPr lvl="1">
              <a:lnSpc>
                <a:spcPct val="120000"/>
              </a:lnSpc>
            </a:pPr>
            <a:r>
              <a:rPr lang="en-US" altLang="ko-KR" sz="1600" dirty="0"/>
              <a:t>{context} + {response}</a:t>
            </a:r>
            <a:r>
              <a:rPr lang="ko-KR" altLang="en-US" sz="1600" dirty="0"/>
              <a:t>를 모델에 입력 문장으로 넣어 줬을 때 성능이 가장 좋음</a:t>
            </a:r>
            <a:endParaRPr lang="en-US" altLang="ko-KR" sz="1600" dirty="0"/>
          </a:p>
          <a:p>
            <a:pPr lvl="2">
              <a:lnSpc>
                <a:spcPct val="120000"/>
              </a:lnSpc>
            </a:pPr>
            <a:r>
              <a:rPr lang="ko-KR" altLang="en-US" sz="1200" dirty="0"/>
              <a:t>모델이 학습한 </a:t>
            </a:r>
            <a:r>
              <a:rPr lang="en-US" altLang="ko-KR" sz="1200" dirty="0"/>
              <a:t>Input </a:t>
            </a:r>
            <a:r>
              <a:rPr lang="ko-KR" altLang="en-US" sz="1200" dirty="0"/>
              <a:t>형식에 대해서만 성능이 좋음</a:t>
            </a:r>
            <a:endParaRPr lang="en-US" altLang="ko-KR" sz="1200" dirty="0"/>
          </a:p>
          <a:p>
            <a:pPr lvl="1">
              <a:lnSpc>
                <a:spcPct val="120000"/>
              </a:lnSpc>
            </a:pPr>
            <a:r>
              <a:rPr lang="ko-KR" altLang="en-US" sz="1400" dirty="0"/>
              <a:t>파인 튜닝 하지 않은 </a:t>
            </a:r>
            <a:r>
              <a:rPr lang="en-US" altLang="ko-KR" sz="1400" dirty="0"/>
              <a:t>GPT4</a:t>
            </a:r>
            <a:r>
              <a:rPr lang="ko-KR" altLang="en-US" sz="1400" dirty="0"/>
              <a:t>모델과 비교했을 때</a:t>
            </a:r>
            <a:r>
              <a:rPr lang="en-US" altLang="ko-KR" sz="1400" dirty="0"/>
              <a:t>, Few-shot(GPT</a:t>
            </a:r>
            <a:r>
              <a:rPr lang="ko-KR" altLang="en-US" sz="1400" dirty="0"/>
              <a:t>에게 질문 할 때 예제 </a:t>
            </a:r>
            <a:r>
              <a:rPr lang="en-US" altLang="ko-KR" sz="1400" dirty="0"/>
              <a:t>N</a:t>
            </a:r>
            <a:r>
              <a:rPr lang="ko-KR" altLang="en-US" sz="1400" dirty="0"/>
              <a:t>개를 넣어 줌</a:t>
            </a:r>
            <a:r>
              <a:rPr lang="en-US" altLang="ko-KR" sz="1400" dirty="0"/>
              <a:t>)</a:t>
            </a:r>
            <a:r>
              <a:rPr lang="ko-KR" altLang="en-US" sz="1400" dirty="0"/>
              <a:t>프롬프트를 적용한 </a:t>
            </a:r>
            <a:r>
              <a:rPr lang="en-US" altLang="ko-KR" sz="1400" dirty="0"/>
              <a:t>GPT4 </a:t>
            </a:r>
            <a:r>
              <a:rPr lang="ko-KR" altLang="en-US" sz="1400" dirty="0"/>
              <a:t>모델의 성능과 거의 차이가 없음</a:t>
            </a:r>
            <a:endParaRPr lang="en-US" altLang="ko-KR" sz="1400" dirty="0"/>
          </a:p>
          <a:p>
            <a:pPr lvl="1">
              <a:lnSpc>
                <a:spcPct val="120000"/>
              </a:lnSpc>
            </a:pPr>
            <a:r>
              <a:rPr lang="en-US" altLang="ko-KR" sz="1400" dirty="0" err="1"/>
              <a:t>Sarcasm_explanation</a:t>
            </a:r>
            <a:r>
              <a:rPr lang="ko-KR" altLang="en-US" sz="1400" dirty="0"/>
              <a:t>이 모델의 답변을 사람이 해석하기 위해서만 사용됨</a:t>
            </a:r>
            <a:endParaRPr lang="en-US" altLang="ko-KR" sz="1400" dirty="0"/>
          </a:p>
          <a:p>
            <a:pPr lvl="2">
              <a:lnSpc>
                <a:spcPct val="120000"/>
              </a:lnSpc>
            </a:pPr>
            <a:r>
              <a:rPr lang="en-US" altLang="ko-KR" sz="1200" dirty="0"/>
              <a:t>BERT</a:t>
            </a:r>
            <a:r>
              <a:rPr lang="ko-KR" altLang="en-US" sz="1200" dirty="0"/>
              <a:t>모델은 </a:t>
            </a:r>
            <a:r>
              <a:rPr lang="en-US" altLang="ko-KR" sz="1200" dirty="0" err="1"/>
              <a:t>sarcasma</a:t>
            </a:r>
            <a:r>
              <a:rPr lang="en-US" altLang="ko-KR" sz="1200" dirty="0"/>
              <a:t> or Non-sarcasm</a:t>
            </a:r>
            <a:r>
              <a:rPr lang="ko-KR" altLang="en-US" sz="1200" dirty="0"/>
              <a:t>을 분류하는데 특화 되어있기때문에</a:t>
            </a:r>
            <a:r>
              <a:rPr lang="en-US" altLang="ko-KR" sz="1200" dirty="0"/>
              <a:t>, </a:t>
            </a:r>
            <a:r>
              <a:rPr lang="ko-KR" altLang="en-US" sz="1200" dirty="0"/>
              <a:t>선택한 이유를 </a:t>
            </a:r>
            <a:r>
              <a:rPr lang="en-US" altLang="ko-KR" sz="1200" dirty="0"/>
              <a:t>(1)</a:t>
            </a:r>
            <a:r>
              <a:rPr lang="ko-KR" altLang="en-US" sz="1200" dirty="0"/>
              <a:t>학습에 직접적으로 사용할 수 없으며</a:t>
            </a:r>
            <a:r>
              <a:rPr lang="en-US" altLang="ko-KR" sz="1200" dirty="0"/>
              <a:t>, (2)</a:t>
            </a:r>
            <a:r>
              <a:rPr lang="ko-KR" altLang="en-US" sz="1200" dirty="0"/>
              <a:t>모델이 생성할 수 없음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CA73DC-B9FF-47DB-9314-3EBA6B330663}"/>
              </a:ext>
            </a:extLst>
          </p:cNvPr>
          <p:cNvSpPr/>
          <p:nvPr/>
        </p:nvSpPr>
        <p:spPr>
          <a:xfrm>
            <a:off x="0" y="6457890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Kim, Y., Suh, H., Kim, M., Won, D., &amp; Lee, H. (2024).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KoCoSa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Korean Context-aware Sarcasm Detection Dataset. </a:t>
            </a:r>
            <a:r>
              <a:rPr lang="en-US" altLang="ko-KR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arXiv:2402.14428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9710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9E9D4-4B6F-4E4B-9C15-58C52203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DE3D14-0FAD-40F7-B4A6-E4AA2C339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90688"/>
            <a:ext cx="5306181" cy="470376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000" dirty="0"/>
              <a:t>데이터 셋 구축 </a:t>
            </a:r>
            <a:r>
              <a:rPr lang="en-US" altLang="ko-KR" sz="2000" dirty="0"/>
              <a:t>- </a:t>
            </a:r>
            <a:r>
              <a:rPr lang="en-US" altLang="ko-KR" sz="2000" dirty="0" err="1"/>
              <a:t>Kocosa</a:t>
            </a:r>
            <a:r>
              <a:rPr lang="ko-KR" altLang="en-US" sz="2000" dirty="0"/>
              <a:t>와 차이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Compact</a:t>
            </a:r>
            <a:r>
              <a:rPr lang="ko-KR" altLang="en-US" sz="2000" dirty="0"/>
              <a:t>한 </a:t>
            </a:r>
            <a:r>
              <a:rPr lang="en-US" altLang="ko-KR" sz="2000" dirty="0"/>
              <a:t>context</a:t>
            </a:r>
            <a:r>
              <a:rPr lang="ko-KR" altLang="en-US" sz="2000" dirty="0"/>
              <a:t> 생성</a:t>
            </a:r>
            <a:endParaRPr lang="en-US" altLang="ko-KR" sz="2000" dirty="0"/>
          </a:p>
          <a:p>
            <a:pPr lvl="1"/>
            <a:r>
              <a:rPr lang="ko-KR" altLang="en-US" sz="1800" dirty="0"/>
              <a:t>모델 학습 자원 감소</a:t>
            </a:r>
            <a:endParaRPr lang="en-US" altLang="ko-KR" sz="1800" dirty="0"/>
          </a:p>
          <a:p>
            <a:pPr lvl="1"/>
            <a:r>
              <a:rPr lang="ko-KR" altLang="en-US" sz="1800" dirty="0"/>
              <a:t>일반적인 상황에 </a:t>
            </a:r>
            <a:r>
              <a:rPr lang="en-US" altLang="ko-KR" sz="1800" dirty="0"/>
              <a:t>improve</a:t>
            </a:r>
            <a:r>
              <a:rPr lang="ko-KR" altLang="en-US" sz="1800" dirty="0"/>
              <a:t>한 데이터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반대 상황</a:t>
            </a:r>
            <a:r>
              <a:rPr lang="en-US" altLang="ko-KR" sz="2000" dirty="0"/>
              <a:t>(Non-sarcasm)</a:t>
            </a:r>
            <a:r>
              <a:rPr lang="ko-KR" altLang="en-US" sz="2000" dirty="0"/>
              <a:t>에 대한 설명 추가</a:t>
            </a:r>
            <a:endParaRPr lang="en-US" altLang="ko-KR" sz="2000" dirty="0"/>
          </a:p>
          <a:p>
            <a:pPr lvl="1"/>
            <a:r>
              <a:rPr lang="ko-KR" altLang="en-US" sz="1800" dirty="0"/>
              <a:t>더 다양한 상황에 대해 해석가능</a:t>
            </a:r>
            <a:endParaRPr lang="en-US" altLang="ko-KR" sz="1800" dirty="0"/>
          </a:p>
          <a:p>
            <a:pPr lvl="1"/>
            <a:r>
              <a:rPr lang="en-US" altLang="ko-KR" sz="1800" dirty="0"/>
              <a:t>LLM</a:t>
            </a:r>
            <a:r>
              <a:rPr lang="ko-KR" altLang="en-US" sz="1800" dirty="0"/>
              <a:t>기반 언어모델의 학습에 직접적으로 사용 가능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200" dirty="0"/>
              <a:t>다양한 상황에 대한 </a:t>
            </a:r>
            <a:r>
              <a:rPr lang="en-US" altLang="ko-KR" sz="2200" dirty="0"/>
              <a:t>context </a:t>
            </a:r>
            <a:r>
              <a:rPr lang="ko-KR" altLang="en-US" sz="2200" dirty="0"/>
              <a:t>추가</a:t>
            </a:r>
            <a:endParaRPr lang="en-US" altLang="ko-KR" sz="2200" dirty="0"/>
          </a:p>
          <a:p>
            <a:pPr lvl="1"/>
            <a:r>
              <a:rPr lang="ko-KR" altLang="en-US" sz="1800" dirty="0"/>
              <a:t>대화 데이터 뿐만 아니라</a:t>
            </a:r>
            <a:r>
              <a:rPr lang="en-US" altLang="ko-KR" sz="1800" dirty="0"/>
              <a:t> </a:t>
            </a:r>
            <a:r>
              <a:rPr lang="ko-KR" altLang="en-US" sz="1800" dirty="0"/>
              <a:t>광고</a:t>
            </a:r>
            <a:r>
              <a:rPr lang="en-US" altLang="ko-KR" sz="1800" dirty="0"/>
              <a:t>, SNS, </a:t>
            </a:r>
            <a:r>
              <a:rPr lang="ko-KR" altLang="en-US" sz="1800" dirty="0"/>
              <a:t>웹 기반 글과 댓글 추가</a:t>
            </a:r>
            <a:endParaRPr lang="en-US" altLang="ko-KR" sz="1800" dirty="0"/>
          </a:p>
          <a:p>
            <a:pPr lvl="1"/>
            <a:r>
              <a:rPr lang="ko-KR" altLang="en-US" sz="1800" dirty="0"/>
              <a:t>다양한 상황에 대해 </a:t>
            </a:r>
            <a:r>
              <a:rPr lang="en-US" altLang="ko-KR" sz="1800" dirty="0"/>
              <a:t>improve</a:t>
            </a:r>
            <a:r>
              <a:rPr lang="ko-KR" altLang="en-US" sz="1800" dirty="0"/>
              <a:t>한 데이터</a:t>
            </a:r>
            <a:endParaRPr lang="en-US" altLang="ko-KR" sz="1800" dirty="0"/>
          </a:p>
          <a:p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A12A24-AFD9-4E22-909D-8BFDC62AC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381" y="0"/>
            <a:ext cx="6047619" cy="53619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D8907CC-53AC-4C48-9F2E-64AB171B5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905" y="5496842"/>
            <a:ext cx="6038095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5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23A8956-4C5E-4D50-BF63-716297FEE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562" y="2320693"/>
            <a:ext cx="4859921" cy="249684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848BC6A-BBF6-4887-967B-CBFABCF7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DBEF6D-FC7B-499D-8A8B-A7598EC89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7667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ko-KR" altLang="en-US" sz="2000" dirty="0"/>
              <a:t>한국어 특화 </a:t>
            </a:r>
            <a:r>
              <a:rPr lang="en-US" altLang="ko-KR" sz="2000" dirty="0"/>
              <a:t>BERT </a:t>
            </a:r>
            <a:r>
              <a:rPr lang="ko-KR" altLang="en-US" sz="2000" dirty="0"/>
              <a:t>기반 모델 파인 튜닝</a:t>
            </a:r>
            <a:endParaRPr lang="en-US" altLang="ko-KR" sz="20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장점</a:t>
            </a:r>
            <a:endParaRPr lang="en-US" altLang="ko-KR" sz="2000" dirty="0"/>
          </a:p>
          <a:p>
            <a:pPr lvl="1">
              <a:lnSpc>
                <a:spcPct val="110000"/>
              </a:lnSpc>
            </a:pPr>
            <a:r>
              <a:rPr lang="ko-KR" altLang="en-US" sz="1800" dirty="0"/>
              <a:t>문맥 정보를 잘 반영</a:t>
            </a:r>
            <a:endParaRPr lang="en-US" altLang="ko-KR" sz="1800" dirty="0"/>
          </a:p>
          <a:p>
            <a:pPr lvl="1">
              <a:lnSpc>
                <a:spcPct val="110000"/>
              </a:lnSpc>
            </a:pPr>
            <a:r>
              <a:rPr lang="ko-KR" altLang="en-US" sz="1800" dirty="0" err="1"/>
              <a:t>파인튜닝이</a:t>
            </a:r>
            <a:r>
              <a:rPr lang="ko-KR" altLang="en-US" sz="1800" dirty="0"/>
              <a:t> 비교적 적은 데이터로도 가능</a:t>
            </a:r>
            <a:endParaRPr lang="en-US" altLang="ko-KR" sz="1800" dirty="0"/>
          </a:p>
          <a:p>
            <a:pPr lvl="1">
              <a:lnSpc>
                <a:spcPct val="110000"/>
              </a:lnSpc>
            </a:pPr>
            <a:r>
              <a:rPr lang="ko-KR" altLang="en-US" sz="1800" dirty="0"/>
              <a:t>정형화된 분류 </a:t>
            </a:r>
            <a:r>
              <a:rPr lang="ko-KR" altLang="en-US" sz="1800" dirty="0" err="1"/>
              <a:t>테스크</a:t>
            </a:r>
            <a:r>
              <a:rPr lang="en-US" altLang="ko-KR" sz="1800" dirty="0"/>
              <a:t>(</a:t>
            </a:r>
            <a:r>
              <a:rPr lang="ko-KR" altLang="en-US" sz="1800" dirty="0"/>
              <a:t>풍자 탐지는 </a:t>
            </a:r>
            <a:r>
              <a:rPr lang="en-US" altLang="ko-KR" sz="1800" dirty="0"/>
              <a:t>Binary Classification)</a:t>
            </a:r>
            <a:r>
              <a:rPr lang="ko-KR" altLang="en-US" sz="1800" dirty="0"/>
              <a:t>으로 최종 결과 보고가 쉬움</a:t>
            </a:r>
            <a:endParaRPr lang="en-US" altLang="ko-KR" sz="1800" dirty="0"/>
          </a:p>
          <a:p>
            <a:pPr lvl="1">
              <a:lnSpc>
                <a:spcPct val="110000"/>
              </a:lnSpc>
            </a:pP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sz="2000" dirty="0"/>
              <a:t>단점</a:t>
            </a:r>
            <a:endParaRPr lang="en-US" altLang="ko-KR" sz="2000" dirty="0"/>
          </a:p>
          <a:p>
            <a:pPr lvl="1">
              <a:lnSpc>
                <a:spcPct val="110000"/>
              </a:lnSpc>
            </a:pPr>
            <a:r>
              <a:rPr lang="ko-KR" altLang="en-US" sz="1800" dirty="0"/>
              <a:t>답변 생성이 어려움</a:t>
            </a:r>
            <a:r>
              <a:rPr lang="en-US" altLang="ko-KR" sz="1800" dirty="0"/>
              <a:t>(‘</a:t>
            </a:r>
            <a:r>
              <a:rPr lang="en-US" altLang="ko-KR" sz="1800" dirty="0" err="1"/>
              <a:t>Sarcasm_explanation</a:t>
            </a:r>
            <a:r>
              <a:rPr lang="en-US" altLang="ko-KR" sz="1800" dirty="0"/>
              <a:t>’</a:t>
            </a:r>
            <a:r>
              <a:rPr lang="ko-KR" altLang="en-US" sz="1800" dirty="0"/>
              <a:t> </a:t>
            </a:r>
            <a:r>
              <a:rPr lang="en-US" altLang="ko-KR" sz="1800" dirty="0"/>
              <a:t>feature</a:t>
            </a:r>
            <a:r>
              <a:rPr lang="ko-KR" altLang="en-US" sz="1800" dirty="0"/>
              <a:t>를 사용</a:t>
            </a:r>
            <a:r>
              <a:rPr lang="en-US" altLang="ko-KR" sz="1800" dirty="0"/>
              <a:t>, </a:t>
            </a:r>
            <a:r>
              <a:rPr lang="ko-KR" altLang="en-US" sz="1800" dirty="0"/>
              <a:t>생성 할 이유가 모델 답변 해석에만 달려있음</a:t>
            </a:r>
            <a:r>
              <a:rPr lang="en-US" altLang="ko-KR" sz="1800" dirty="0"/>
              <a:t>)</a:t>
            </a:r>
          </a:p>
          <a:p>
            <a:pPr lvl="1">
              <a:lnSpc>
                <a:spcPct val="110000"/>
              </a:lnSpc>
            </a:pPr>
            <a:r>
              <a:rPr lang="ko-KR" altLang="en-US" sz="1800" dirty="0"/>
              <a:t>긴 문장</a:t>
            </a:r>
            <a:r>
              <a:rPr lang="en-US" altLang="ko-KR" sz="1800" dirty="0"/>
              <a:t>, </a:t>
            </a:r>
            <a:r>
              <a:rPr lang="ko-KR" altLang="en-US" sz="1800" dirty="0"/>
              <a:t>다양한 예제 처리에 한계</a:t>
            </a:r>
            <a:endParaRPr lang="en-US" altLang="ko-KR" sz="1800" dirty="0"/>
          </a:p>
          <a:p>
            <a:pPr lvl="1">
              <a:lnSpc>
                <a:spcPct val="110000"/>
              </a:lnSpc>
            </a:pPr>
            <a:r>
              <a:rPr lang="ko-KR" altLang="en-US" sz="1800" dirty="0"/>
              <a:t>프롬프트 방식이 정형화 되어있음</a:t>
            </a:r>
          </a:p>
        </p:txBody>
      </p:sp>
    </p:spTree>
    <p:extLst>
      <p:ext uri="{BB962C8B-B14F-4D97-AF65-F5344CB8AC3E}">
        <p14:creationId xmlns:p14="http://schemas.microsoft.com/office/powerpoint/2010/main" val="320843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CC8EA-863B-41F7-9E65-57C4AC33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시나리오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CC092-C320-491F-9B32-86CDA5F90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09467" cy="482070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한국어 특화 </a:t>
            </a:r>
            <a:r>
              <a:rPr lang="en-US" altLang="ko-KR" sz="2000" dirty="0"/>
              <a:t>LLM</a:t>
            </a:r>
            <a:r>
              <a:rPr lang="ko-KR" altLang="en-US" sz="2000" dirty="0"/>
              <a:t>기반 모델 파인 튜닝</a:t>
            </a:r>
            <a:endParaRPr lang="en-US" altLang="ko-KR" sz="2000" dirty="0"/>
          </a:p>
          <a:p>
            <a:r>
              <a:rPr lang="ko-KR" altLang="en-US" sz="2000" dirty="0"/>
              <a:t>장점</a:t>
            </a:r>
            <a:endParaRPr lang="en-US" altLang="ko-KR" sz="2000" dirty="0"/>
          </a:p>
          <a:p>
            <a:pPr lvl="1"/>
            <a:r>
              <a:rPr lang="ko-KR" altLang="en-US" sz="1800" dirty="0"/>
              <a:t>다양한 </a:t>
            </a:r>
            <a:r>
              <a:rPr lang="en-US" altLang="ko-KR" sz="1800" dirty="0"/>
              <a:t>task</a:t>
            </a:r>
            <a:r>
              <a:rPr lang="ko-KR" altLang="en-US" sz="1800" dirty="0"/>
              <a:t>에 대해 </a:t>
            </a:r>
            <a:r>
              <a:rPr lang="en-US" altLang="ko-KR" sz="1800" dirty="0"/>
              <a:t>prompt(input)</a:t>
            </a:r>
            <a:r>
              <a:rPr lang="ko-KR" altLang="en-US" sz="1800" dirty="0"/>
              <a:t>만 바꿔서 활용 가능</a:t>
            </a:r>
            <a:br>
              <a:rPr lang="en-US" altLang="ko-KR" sz="1800" dirty="0"/>
            </a:br>
            <a:r>
              <a:rPr lang="en-US" altLang="ko-KR" sz="1800" dirty="0"/>
              <a:t>-&gt; </a:t>
            </a:r>
            <a:r>
              <a:rPr lang="en-US" altLang="ko-KR" sz="1800" dirty="0" err="1"/>
              <a:t>sarcasm_explanation</a:t>
            </a:r>
            <a:r>
              <a:rPr lang="ko-KR" altLang="en-US" sz="1800" dirty="0"/>
              <a:t>을 학습에 직접적으로 활용</a:t>
            </a:r>
            <a:endParaRPr lang="en-US" altLang="ko-KR" sz="1800" dirty="0"/>
          </a:p>
          <a:p>
            <a:pPr lvl="1"/>
            <a:r>
              <a:rPr lang="ko-KR" altLang="en-US" sz="1800" dirty="0"/>
              <a:t>텍스트 생성</a:t>
            </a:r>
            <a:r>
              <a:rPr lang="en-US" altLang="ko-KR" sz="1800" dirty="0"/>
              <a:t>/</a:t>
            </a:r>
            <a:r>
              <a:rPr lang="ko-KR" altLang="en-US" sz="1800" dirty="0"/>
              <a:t>요약 등 확장성이 좋음</a:t>
            </a:r>
            <a:endParaRPr lang="en-US" altLang="ko-KR" sz="1800" dirty="0"/>
          </a:p>
          <a:p>
            <a:pPr lvl="1"/>
            <a:r>
              <a:rPr lang="ko-KR" altLang="en-US" sz="1800" dirty="0"/>
              <a:t>다양한 문장을 이해하도록 추가적인 프롬프트 방식을 적용 가능</a:t>
            </a:r>
            <a:br>
              <a:rPr lang="en-US" altLang="ko-KR" sz="1800" dirty="0"/>
            </a:br>
            <a:r>
              <a:rPr lang="en-US" altLang="ko-KR" sz="1800" dirty="0"/>
              <a:t>(instruction tuning)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200" dirty="0"/>
              <a:t>단점</a:t>
            </a:r>
            <a:endParaRPr lang="en-US" altLang="ko-KR" sz="2200" dirty="0"/>
          </a:p>
          <a:p>
            <a:pPr lvl="1"/>
            <a:r>
              <a:rPr lang="ko-KR" altLang="en-US" sz="1800" dirty="0"/>
              <a:t>특정 도메인</a:t>
            </a:r>
            <a:r>
              <a:rPr lang="en-US" altLang="ko-KR" sz="1800" dirty="0"/>
              <a:t>(</a:t>
            </a:r>
            <a:r>
              <a:rPr lang="ko-KR" altLang="en-US" sz="1800" dirty="0"/>
              <a:t>예</a:t>
            </a:r>
            <a:r>
              <a:rPr lang="en-US" altLang="ko-KR" sz="1800" dirty="0"/>
              <a:t>: </a:t>
            </a:r>
            <a:r>
              <a:rPr lang="ko-KR" altLang="en-US" sz="1800" dirty="0"/>
              <a:t>일상 대화 형식의 상황에서 풍자 탐지</a:t>
            </a:r>
            <a:r>
              <a:rPr lang="en-US" altLang="ko-KR" sz="1800" dirty="0"/>
              <a:t>)</a:t>
            </a:r>
            <a:r>
              <a:rPr lang="ko-KR" altLang="en-US" sz="1800" dirty="0"/>
              <a:t>에 특화 하기에는 </a:t>
            </a:r>
            <a:r>
              <a:rPr lang="en-US" altLang="ko-KR" sz="1800" dirty="0"/>
              <a:t>BERT</a:t>
            </a:r>
            <a:r>
              <a:rPr lang="ko-KR" altLang="en-US" sz="1800" dirty="0"/>
              <a:t>에 비해 성능 저하 경향 존재</a:t>
            </a:r>
            <a:endParaRPr lang="en-US" altLang="ko-KR" sz="1800" dirty="0"/>
          </a:p>
          <a:p>
            <a:pPr lvl="1"/>
            <a:r>
              <a:rPr lang="ko-KR" altLang="en-US" sz="1800" dirty="0"/>
              <a:t>사전 학습된 영어 모델 위주</a:t>
            </a:r>
            <a:r>
              <a:rPr lang="en-US" altLang="ko-KR" sz="1800" dirty="0"/>
              <a:t>(</a:t>
            </a:r>
            <a:r>
              <a:rPr lang="ko-KR" altLang="en-US" sz="1800" dirty="0"/>
              <a:t>한국어 성능을 보장할 만한 </a:t>
            </a:r>
            <a:r>
              <a:rPr lang="en-US" altLang="ko-KR" sz="1800" dirty="0"/>
              <a:t>LLM</a:t>
            </a:r>
            <a:r>
              <a:rPr lang="ko-KR" altLang="en-US" sz="1800" dirty="0"/>
              <a:t>모델 선택에 어려움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/>
              <a:t>경량 모델의 경우에도 </a:t>
            </a:r>
            <a:r>
              <a:rPr lang="en-US" altLang="ko-KR" sz="1800" dirty="0"/>
              <a:t>BERT</a:t>
            </a:r>
            <a:r>
              <a:rPr lang="ko-KR" altLang="en-US" sz="1800" dirty="0"/>
              <a:t>에 비해 계산 자원과 메모리</a:t>
            </a:r>
            <a:r>
              <a:rPr lang="en-US" altLang="ko-KR" sz="1800" dirty="0"/>
              <a:t>, </a:t>
            </a:r>
            <a:r>
              <a:rPr lang="ko-KR" altLang="en-US" sz="1800" dirty="0"/>
              <a:t>필요한 데이터가 많이 </a:t>
            </a:r>
            <a:r>
              <a:rPr lang="ko-KR" altLang="en-US" sz="1800" dirty="0" err="1"/>
              <a:t>들어감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3A8FDF-48FB-4241-B7C1-4DB2CC249C46}"/>
              </a:ext>
            </a:extLst>
          </p:cNvPr>
          <p:cNvSpPr/>
          <p:nvPr/>
        </p:nvSpPr>
        <p:spPr>
          <a:xfrm>
            <a:off x="9091083" y="693397"/>
            <a:ext cx="2463800" cy="871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{context}</a:t>
            </a:r>
          </a:p>
          <a:p>
            <a:pPr algn="ctr"/>
            <a:r>
              <a:rPr lang="en-US" altLang="ko-KR" dirty="0"/>
              <a:t>{response}</a:t>
            </a:r>
          </a:p>
          <a:p>
            <a:pPr algn="ctr"/>
            <a:r>
              <a:rPr lang="en-US" altLang="ko-KR" dirty="0"/>
              <a:t>{label}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ACBA23-C37E-4322-A245-2DF6F5E73B83}"/>
              </a:ext>
            </a:extLst>
          </p:cNvPr>
          <p:cNvSpPr/>
          <p:nvPr/>
        </p:nvSpPr>
        <p:spPr>
          <a:xfrm>
            <a:off x="9357783" y="1748026"/>
            <a:ext cx="1930400" cy="5418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Sarcasm LLM Model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9ACB534-0541-4DB0-B61F-B3329B71B241}"/>
              </a:ext>
            </a:extLst>
          </p:cNvPr>
          <p:cNvSpPr/>
          <p:nvPr/>
        </p:nvSpPr>
        <p:spPr>
          <a:xfrm>
            <a:off x="9112250" y="2500899"/>
            <a:ext cx="2421466" cy="440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Sarcasm_explanation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0D1E83D-4D09-4B7A-B0B1-E48E563B3E6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322983" y="1565199"/>
            <a:ext cx="0" cy="18282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7767D6-B162-4A20-AC44-FD8D26C0F5B6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0322983" y="2289893"/>
            <a:ext cx="0" cy="2110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38228C-0353-4B6A-8EC4-F8A616F9F173}"/>
              </a:ext>
            </a:extLst>
          </p:cNvPr>
          <p:cNvSpPr txBox="1"/>
          <p:nvPr/>
        </p:nvSpPr>
        <p:spPr>
          <a:xfrm>
            <a:off x="9091083" y="416398"/>
            <a:ext cx="85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Input_ex1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534CA5-28ED-46F0-8447-6E88E5D54890}"/>
              </a:ext>
            </a:extLst>
          </p:cNvPr>
          <p:cNvSpPr/>
          <p:nvPr/>
        </p:nvSpPr>
        <p:spPr>
          <a:xfrm>
            <a:off x="9340850" y="3747628"/>
            <a:ext cx="2197100" cy="541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{context}</a:t>
            </a:r>
          </a:p>
          <a:p>
            <a:pPr algn="ctr"/>
            <a:r>
              <a:rPr lang="en-US" altLang="ko-KR" dirty="0"/>
              <a:t>{response}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98CAD0-C9AD-4298-8DBE-88A49AC3095E}"/>
              </a:ext>
            </a:extLst>
          </p:cNvPr>
          <p:cNvSpPr/>
          <p:nvPr/>
        </p:nvSpPr>
        <p:spPr>
          <a:xfrm>
            <a:off x="9474200" y="4585186"/>
            <a:ext cx="1930400" cy="54186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Sarcasm LLM Model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4C6BBB8-ACA0-40CD-972D-9C01F28A7FA8}"/>
              </a:ext>
            </a:extLst>
          </p:cNvPr>
          <p:cNvSpPr/>
          <p:nvPr/>
        </p:nvSpPr>
        <p:spPr>
          <a:xfrm>
            <a:off x="9228667" y="5338058"/>
            <a:ext cx="2421466" cy="842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Label</a:t>
            </a:r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 err="1"/>
              <a:t>Sarcasm_explanation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91F5264-3DAE-4DA0-87E2-095694D5AC5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0439400" y="4289495"/>
            <a:ext cx="0" cy="29569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BD83C65-9AF0-4254-BDFF-20F1F6823A75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0439400" y="5127053"/>
            <a:ext cx="0" cy="211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754A6AC-0884-4C93-934F-973C4A70E1A5}"/>
              </a:ext>
            </a:extLst>
          </p:cNvPr>
          <p:cNvSpPr txBox="1"/>
          <p:nvPr/>
        </p:nvSpPr>
        <p:spPr>
          <a:xfrm>
            <a:off x="9228667" y="3463768"/>
            <a:ext cx="859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Input_ex2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68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374E6-8EAC-4AEC-9C24-CDE0CE46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B88CD-387B-498E-83C4-61CF16A31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BERT vs LLM(0~3B </a:t>
            </a:r>
            <a:r>
              <a:rPr lang="ko-KR" altLang="en-US" sz="2000" dirty="0"/>
              <a:t>경량 모델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1800" b="1" dirty="0">
                <a:solidFill>
                  <a:schemeClr val="accent1"/>
                </a:solidFill>
              </a:rPr>
              <a:t>두 모델 모두 파인 튜닝에 사용</a:t>
            </a:r>
            <a:r>
              <a:rPr lang="en-US" altLang="ko-KR" sz="1800" b="1" dirty="0">
                <a:solidFill>
                  <a:schemeClr val="accent1"/>
                </a:solidFill>
              </a:rPr>
              <a:t>!</a:t>
            </a:r>
            <a:r>
              <a:rPr lang="en-US" altLang="ko-KR" sz="1800" dirty="0"/>
              <a:t>(</a:t>
            </a:r>
            <a:r>
              <a:rPr lang="ko-KR" altLang="en-US" sz="1800" dirty="0"/>
              <a:t>인원이 많음</a:t>
            </a:r>
            <a:r>
              <a:rPr lang="en-US" altLang="ko-KR" sz="1800" dirty="0"/>
              <a:t>, </a:t>
            </a:r>
            <a:r>
              <a:rPr lang="ko-KR" altLang="en-US" sz="1800" dirty="0"/>
              <a:t>합의된 내용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/>
              <a:t>시간</a:t>
            </a:r>
            <a:r>
              <a:rPr lang="en-US" altLang="ko-KR" sz="1800" dirty="0"/>
              <a:t>, </a:t>
            </a:r>
            <a:r>
              <a:rPr lang="ko-KR" altLang="en-US" sz="1800" dirty="0"/>
              <a:t>컴퓨터 제약이 존재한다면</a:t>
            </a:r>
            <a:r>
              <a:rPr lang="en-US" altLang="ko-KR" sz="1800" dirty="0"/>
              <a:t>?(1</a:t>
            </a:r>
            <a:r>
              <a:rPr lang="ko-KR" altLang="en-US" sz="1800" dirty="0"/>
              <a:t>팀만 모델 학습이 가능할 때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LLM</a:t>
            </a:r>
            <a:r>
              <a:rPr lang="ko-KR" altLang="en-US" sz="1800" dirty="0"/>
              <a:t>을 우선적으로 사용해보자</a:t>
            </a:r>
            <a:r>
              <a:rPr lang="en-US" altLang="ko-KR" sz="1800" dirty="0"/>
              <a:t>!</a:t>
            </a:r>
          </a:p>
          <a:p>
            <a:pPr lvl="2"/>
            <a:r>
              <a:rPr lang="en-US" altLang="ko-KR" sz="1600" dirty="0"/>
              <a:t>BERT</a:t>
            </a:r>
            <a:r>
              <a:rPr lang="ko-KR" altLang="en-US" sz="1600" dirty="0"/>
              <a:t>는 </a:t>
            </a:r>
            <a:r>
              <a:rPr lang="en-US" altLang="ko-KR" sz="1600" dirty="0"/>
              <a:t>‘‘</a:t>
            </a:r>
            <a:r>
              <a:rPr lang="ko-KR" altLang="en-US" sz="1600" dirty="0"/>
              <a:t>생성 데이터</a:t>
            </a:r>
            <a:r>
              <a:rPr lang="en-US" altLang="ko-KR" sz="1600" dirty="0"/>
              <a:t>’</a:t>
            </a:r>
            <a:r>
              <a:rPr lang="ko-KR" altLang="en-US" sz="1600" dirty="0"/>
              <a:t>를 통해 </a:t>
            </a:r>
            <a:r>
              <a:rPr lang="en-US" altLang="ko-KR" sz="1600" b="1" dirty="0">
                <a:solidFill>
                  <a:schemeClr val="accent1"/>
                </a:solidFill>
              </a:rPr>
              <a:t>Compact</a:t>
            </a:r>
            <a:r>
              <a:rPr lang="ko-KR" altLang="en-US" sz="1600" b="1" dirty="0">
                <a:solidFill>
                  <a:schemeClr val="accent1"/>
                </a:solidFill>
              </a:rPr>
              <a:t>하고 </a:t>
            </a:r>
            <a:r>
              <a:rPr lang="en-US" altLang="ko-KR" sz="1600" b="1" dirty="0">
                <a:solidFill>
                  <a:schemeClr val="accent1"/>
                </a:solidFill>
              </a:rPr>
              <a:t>Variable</a:t>
            </a:r>
            <a:r>
              <a:rPr lang="ko-KR" altLang="en-US" sz="1600" b="1" dirty="0">
                <a:solidFill>
                  <a:schemeClr val="accent1"/>
                </a:solidFill>
              </a:rPr>
              <a:t>한 데이터들을 추가</a:t>
            </a:r>
            <a:r>
              <a:rPr lang="ko-KR" altLang="en-US" sz="1600" dirty="0"/>
              <a:t>함으로써 더 범용적인</a:t>
            </a:r>
            <a:r>
              <a:rPr lang="en-US" altLang="ko-KR" sz="1600" dirty="0"/>
              <a:t>(</a:t>
            </a:r>
            <a:r>
              <a:rPr lang="ko-KR" altLang="en-US" sz="1600" dirty="0"/>
              <a:t>일반적인</a:t>
            </a:r>
            <a:r>
              <a:rPr lang="en-US" altLang="ko-KR" sz="1600" dirty="0"/>
              <a:t>) </a:t>
            </a:r>
            <a:r>
              <a:rPr lang="ko-KR" altLang="en-US" sz="1600" dirty="0"/>
              <a:t>상황에서 풍자 탐지 성능을 개선시킬 수 있다고 기대함</a:t>
            </a:r>
            <a:endParaRPr lang="en-US" altLang="ko-KR" sz="1600" dirty="0"/>
          </a:p>
          <a:p>
            <a:pPr lvl="2"/>
            <a:r>
              <a:rPr lang="en-US" altLang="ko-KR" sz="1600" dirty="0"/>
              <a:t>LLM</a:t>
            </a:r>
            <a:r>
              <a:rPr lang="ko-KR" altLang="en-US" sz="1600" dirty="0"/>
              <a:t>은 </a:t>
            </a:r>
            <a:r>
              <a:rPr lang="en-US" altLang="ko-KR" sz="1600" b="1" dirty="0">
                <a:solidFill>
                  <a:schemeClr val="accent1"/>
                </a:solidFill>
              </a:rPr>
              <a:t>‘</a:t>
            </a:r>
            <a:r>
              <a:rPr lang="en-US" altLang="ko-KR" sz="1600" b="1" dirty="0" err="1">
                <a:solidFill>
                  <a:schemeClr val="accent1"/>
                </a:solidFill>
              </a:rPr>
              <a:t>Kocosa</a:t>
            </a:r>
            <a:r>
              <a:rPr lang="en-US" altLang="ko-KR" sz="1600" b="1" dirty="0">
                <a:solidFill>
                  <a:schemeClr val="accent1"/>
                </a:solidFill>
              </a:rPr>
              <a:t>’ + ‘</a:t>
            </a:r>
            <a:r>
              <a:rPr lang="ko-KR" altLang="en-US" sz="1600" b="1" dirty="0">
                <a:solidFill>
                  <a:schemeClr val="accent1"/>
                </a:solidFill>
              </a:rPr>
              <a:t>생성 데이터</a:t>
            </a:r>
            <a:r>
              <a:rPr lang="en-US" altLang="ko-KR" sz="1600" b="1" dirty="0">
                <a:solidFill>
                  <a:schemeClr val="accent1"/>
                </a:solidFill>
              </a:rPr>
              <a:t>’</a:t>
            </a:r>
            <a:r>
              <a:rPr lang="ko-KR" altLang="en-US" sz="1600" dirty="0"/>
              <a:t>를 더 범용적으로</a:t>
            </a:r>
            <a:r>
              <a:rPr lang="en-US" altLang="ko-KR" sz="1600" dirty="0"/>
              <a:t>(</a:t>
            </a:r>
            <a:r>
              <a:rPr lang="ko-KR" altLang="en-US" sz="1600" dirty="0"/>
              <a:t>모든 </a:t>
            </a:r>
            <a:r>
              <a:rPr lang="en-US" altLang="ko-KR" sz="1600" dirty="0"/>
              <a:t>feature</a:t>
            </a:r>
            <a:r>
              <a:rPr lang="ko-KR" altLang="en-US" sz="1600" dirty="0"/>
              <a:t>를 모델에 직접적으로 학습</a:t>
            </a:r>
            <a:r>
              <a:rPr lang="en-US" altLang="ko-KR" sz="1600" dirty="0"/>
              <a:t>) </a:t>
            </a:r>
            <a:r>
              <a:rPr lang="ko-KR" altLang="en-US" sz="1600" dirty="0"/>
              <a:t>사용 가능</a:t>
            </a:r>
            <a:endParaRPr lang="en-US" altLang="ko-KR" sz="1600" dirty="0"/>
          </a:p>
          <a:p>
            <a:pPr lvl="2"/>
            <a:r>
              <a:rPr lang="ko-KR" altLang="en-US" sz="1600" dirty="0"/>
              <a:t>모델의 설명을 근거로 결과를 판단 할 수 있게 해 줌 </a:t>
            </a:r>
            <a:r>
              <a:rPr lang="en-US" altLang="ko-KR" sz="1600" dirty="0"/>
              <a:t>-&gt; </a:t>
            </a:r>
            <a:r>
              <a:rPr lang="ko-KR" altLang="en-US" sz="1600" dirty="0"/>
              <a:t>모델 개발 후 다른 데이터로 실험 적용시켜볼 수 있다고 기대함</a:t>
            </a:r>
            <a:r>
              <a:rPr lang="en-US" altLang="ko-KR" sz="1600" dirty="0"/>
              <a:t>(</a:t>
            </a:r>
            <a:r>
              <a:rPr lang="ko-KR" altLang="en-US" sz="1600" dirty="0"/>
              <a:t>생성 모델의 장점</a:t>
            </a:r>
            <a:r>
              <a:rPr lang="en-US" altLang="ko-KR" sz="1600" dirty="0"/>
              <a:t>)</a:t>
            </a:r>
          </a:p>
          <a:p>
            <a:pPr lvl="2"/>
            <a:r>
              <a:rPr lang="ko-KR" altLang="en-US" sz="1600" dirty="0"/>
              <a:t>두 모델의 목적 약간 차이 존재하나</a:t>
            </a:r>
            <a:r>
              <a:rPr lang="en-US" altLang="ko-KR" sz="1600" dirty="0"/>
              <a:t>, </a:t>
            </a:r>
            <a:r>
              <a:rPr lang="ko-KR" altLang="en-US" sz="1600" dirty="0"/>
              <a:t>풍자를 탐지하는 데 쓴다는 목적으로 부터 의도가 크게 벗어나지 않는다고 생각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r>
              <a:rPr lang="ko-KR" altLang="en-US" sz="1800" dirty="0"/>
              <a:t>두 모델을 학습시키기 위해 수행해야할 임무</a:t>
            </a:r>
            <a:r>
              <a:rPr lang="en-US" altLang="ko-KR" sz="1800" dirty="0"/>
              <a:t>(</a:t>
            </a:r>
            <a:r>
              <a:rPr lang="ko-KR" altLang="en-US" sz="1800" dirty="0"/>
              <a:t>데이터 생성</a:t>
            </a:r>
            <a:r>
              <a:rPr lang="en-US" altLang="ko-KR" sz="1800" dirty="0"/>
              <a:t>)</a:t>
            </a:r>
            <a:r>
              <a:rPr lang="ko-KR" altLang="en-US" sz="1800" dirty="0"/>
              <a:t>에 차이가 없기 때문에 둘 다 시도하고 비교하거나 추후에 결합 하는 방식이 가장 좋다고 생각했기 때문에 두 모델을 모두 써보는 쪽으로 의견이 나옴</a:t>
            </a:r>
            <a:endParaRPr lang="en-US" altLang="ko-KR" sz="1800" dirty="0"/>
          </a:p>
          <a:p>
            <a:pPr lvl="1"/>
            <a:r>
              <a:rPr lang="ko-KR" altLang="en-US" sz="1800" dirty="0"/>
              <a:t>모델의 성능이 기대에 못 미치는 경우 추가 활용 방안을 고안할 때</a:t>
            </a:r>
            <a:r>
              <a:rPr lang="en-US" altLang="ko-KR" sz="1800" dirty="0"/>
              <a:t>, </a:t>
            </a:r>
            <a:r>
              <a:rPr lang="en-US" altLang="ko-KR" sz="1800" b="1" dirty="0"/>
              <a:t>LLM</a:t>
            </a:r>
            <a:r>
              <a:rPr lang="ko-KR" altLang="en-US" sz="1800" b="1" dirty="0"/>
              <a:t>을 썼을 때 난이도가 더 낮아진다고 봄</a:t>
            </a:r>
            <a:r>
              <a:rPr lang="en-US" altLang="ko-KR" sz="1800" dirty="0"/>
              <a:t>(</a:t>
            </a:r>
            <a:r>
              <a:rPr lang="ko-KR" altLang="en-US" sz="1800" dirty="0"/>
              <a:t>더 큰 용량의 모델 사용</a:t>
            </a:r>
            <a:r>
              <a:rPr lang="en-US" altLang="ko-KR" sz="1800" dirty="0"/>
              <a:t>, Classification </a:t>
            </a:r>
            <a:r>
              <a:rPr lang="ko-KR" altLang="en-US" sz="1800" dirty="0"/>
              <a:t>성능은 좋은 </a:t>
            </a:r>
            <a:r>
              <a:rPr lang="en-US" altLang="ko-KR" sz="1800" dirty="0"/>
              <a:t>BERT </a:t>
            </a:r>
            <a:r>
              <a:rPr lang="ko-KR" altLang="en-US" sz="1800" dirty="0"/>
              <a:t>모델과 결합 등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6352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TM03457475[[fn=틀]]</Template>
  <TotalTime>178</TotalTime>
  <Words>1092</Words>
  <Application>Microsoft Macintosh PowerPoint</Application>
  <PresentationFormat>와이드스크린</PresentationFormat>
  <Paragraphs>125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창종설 프로젝트 주제 선정</vt:lpstr>
      <vt:lpstr>목차</vt:lpstr>
      <vt:lpstr>주제 선정</vt:lpstr>
      <vt:lpstr>데이터 셋</vt:lpstr>
      <vt:lpstr>데이터 셋</vt:lpstr>
      <vt:lpstr>시나리오</vt:lpstr>
      <vt:lpstr>시나리오</vt:lpstr>
      <vt:lpstr>시나리오</vt:lpstr>
      <vt:lpstr>결론</vt:lpstr>
      <vt:lpstr>결론</vt:lpstr>
      <vt:lpstr>일정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창종설 프로젝트 주제 선정</dc:title>
  <dc:creator>iai</dc:creator>
  <cp:lastModifiedBy>명구 강</cp:lastModifiedBy>
  <cp:revision>24</cp:revision>
  <dcterms:created xsi:type="dcterms:W3CDTF">2025-04-08T04:19:17Z</dcterms:created>
  <dcterms:modified xsi:type="dcterms:W3CDTF">2025-04-08T07:19:36Z</dcterms:modified>
</cp:coreProperties>
</file>