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62" r:id="rId2"/>
    <p:sldId id="274" r:id="rId3"/>
    <p:sldId id="275" r:id="rId4"/>
    <p:sldId id="276" r:id="rId5"/>
    <p:sldId id="284" r:id="rId6"/>
    <p:sldId id="280" r:id="rId7"/>
    <p:sldId id="279" r:id="rId8"/>
    <p:sldId id="281" r:id="rId9"/>
    <p:sldId id="283" r:id="rId10"/>
    <p:sldId id="277" r:id="rId11"/>
    <p:sldId id="278" r:id="rId12"/>
    <p:sldId id="286" r:id="rId13"/>
    <p:sldId id="26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75A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985A7A-6C5C-4CCB-805B-891C74DBA920}" type="datetimeFigureOut">
              <a:rPr lang="en-US" smtClean="0"/>
              <a:t>9/30/2023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1718CE-B4FB-4628-A6AC-ADDF6790035B}" type="slidenum">
              <a:rPr lang="en-US" smtClean="0"/>
              <a:t>‹#›</a:t>
            </a:fld>
            <a:endParaRPr lang="en-US"/>
          </a:p>
        </p:txBody>
      </p:sp>
    </p:spTree>
    <p:extLst>
      <p:ext uri="{BB962C8B-B14F-4D97-AF65-F5344CB8AC3E}">
        <p14:creationId xmlns:p14="http://schemas.microsoft.com/office/powerpoint/2010/main" val="16903480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6A96E-1AA7-426E-A66C-0B6F3F6A48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B451247-4E6B-4E8B-AE87-62B2A3AC1C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FEC138-13D5-4E75-94A1-37F69F2DB319}"/>
              </a:ext>
            </a:extLst>
          </p:cNvPr>
          <p:cNvSpPr>
            <a:spLocks noGrp="1"/>
          </p:cNvSpPr>
          <p:nvPr>
            <p:ph type="dt" sz="half" idx="10"/>
          </p:nvPr>
        </p:nvSpPr>
        <p:spPr/>
        <p:txBody>
          <a:bodyPr/>
          <a:lstStyle/>
          <a:p>
            <a:fld id="{1EE6162C-0C98-4505-9584-BF8CC1C68C37}" type="datetime1">
              <a:rPr lang="en-US" smtClean="0"/>
              <a:t>9/30/2023</a:t>
            </a:fld>
            <a:endParaRPr lang="en-US"/>
          </a:p>
        </p:txBody>
      </p:sp>
      <p:sp>
        <p:nvSpPr>
          <p:cNvPr id="5" name="Footer Placeholder 4">
            <a:extLst>
              <a:ext uri="{FF2B5EF4-FFF2-40B4-BE49-F238E27FC236}">
                <a16:creationId xmlns:a16="http://schemas.microsoft.com/office/drawing/2014/main" id="{350913D2-C46B-4DF2-A59C-46967B6D99CF}"/>
              </a:ext>
            </a:extLst>
          </p:cNvPr>
          <p:cNvSpPr>
            <a:spLocks noGrp="1"/>
          </p:cNvSpPr>
          <p:nvPr>
            <p:ph type="ftr" sz="quarter" idx="11"/>
          </p:nvPr>
        </p:nvSpPr>
        <p:spPr/>
        <p:txBody>
          <a:bodyPr/>
          <a:lstStyle/>
          <a:p>
            <a:r>
              <a:rPr lang="en-US"/>
              <a:t>NubisAI Confidential</a:t>
            </a:r>
          </a:p>
        </p:txBody>
      </p:sp>
      <p:sp>
        <p:nvSpPr>
          <p:cNvPr id="6" name="Slide Number Placeholder 5">
            <a:extLst>
              <a:ext uri="{FF2B5EF4-FFF2-40B4-BE49-F238E27FC236}">
                <a16:creationId xmlns:a16="http://schemas.microsoft.com/office/drawing/2014/main" id="{26DB1304-39B8-4CB8-BA8A-45B86BE8D5CA}"/>
              </a:ext>
            </a:extLst>
          </p:cNvPr>
          <p:cNvSpPr>
            <a:spLocks noGrp="1"/>
          </p:cNvSpPr>
          <p:nvPr>
            <p:ph type="sldNum" sz="quarter" idx="12"/>
          </p:nvPr>
        </p:nvSpPr>
        <p:spPr/>
        <p:txBody>
          <a:bodyPr/>
          <a:lstStyle/>
          <a:p>
            <a:fld id="{23075549-0F97-468F-95CB-DA7C71A04078}" type="slidenum">
              <a:rPr lang="en-US" smtClean="0"/>
              <a:t>‹#›</a:t>
            </a:fld>
            <a:endParaRPr lang="en-US"/>
          </a:p>
        </p:txBody>
      </p:sp>
    </p:spTree>
    <p:extLst>
      <p:ext uri="{BB962C8B-B14F-4D97-AF65-F5344CB8AC3E}">
        <p14:creationId xmlns:p14="http://schemas.microsoft.com/office/powerpoint/2010/main" val="4220188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4BD65-8442-4743-A16A-95F7858047D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7FDC1C8-2331-43A7-A7DB-341A3B23C0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83518F-2BD7-4A2C-BD01-FA51DF858CA0}"/>
              </a:ext>
            </a:extLst>
          </p:cNvPr>
          <p:cNvSpPr>
            <a:spLocks noGrp="1"/>
          </p:cNvSpPr>
          <p:nvPr>
            <p:ph type="dt" sz="half" idx="10"/>
          </p:nvPr>
        </p:nvSpPr>
        <p:spPr/>
        <p:txBody>
          <a:bodyPr/>
          <a:lstStyle/>
          <a:p>
            <a:fld id="{7EA003AC-0846-4240-9B96-03E3CA97F109}" type="datetime1">
              <a:rPr lang="en-US" smtClean="0"/>
              <a:t>9/30/2023</a:t>
            </a:fld>
            <a:endParaRPr lang="en-US"/>
          </a:p>
        </p:txBody>
      </p:sp>
      <p:sp>
        <p:nvSpPr>
          <p:cNvPr id="5" name="Footer Placeholder 4">
            <a:extLst>
              <a:ext uri="{FF2B5EF4-FFF2-40B4-BE49-F238E27FC236}">
                <a16:creationId xmlns:a16="http://schemas.microsoft.com/office/drawing/2014/main" id="{DDEF067B-6D8C-4D85-8000-3B2B67F59D3B}"/>
              </a:ext>
            </a:extLst>
          </p:cNvPr>
          <p:cNvSpPr>
            <a:spLocks noGrp="1"/>
          </p:cNvSpPr>
          <p:nvPr>
            <p:ph type="ftr" sz="quarter" idx="11"/>
          </p:nvPr>
        </p:nvSpPr>
        <p:spPr/>
        <p:txBody>
          <a:bodyPr/>
          <a:lstStyle/>
          <a:p>
            <a:r>
              <a:rPr lang="en-US"/>
              <a:t>NubisAI Confidential</a:t>
            </a:r>
          </a:p>
        </p:txBody>
      </p:sp>
      <p:sp>
        <p:nvSpPr>
          <p:cNvPr id="6" name="Slide Number Placeholder 5">
            <a:extLst>
              <a:ext uri="{FF2B5EF4-FFF2-40B4-BE49-F238E27FC236}">
                <a16:creationId xmlns:a16="http://schemas.microsoft.com/office/drawing/2014/main" id="{582C6E41-83C8-4799-B6ED-C48B1DD89B8D}"/>
              </a:ext>
            </a:extLst>
          </p:cNvPr>
          <p:cNvSpPr>
            <a:spLocks noGrp="1"/>
          </p:cNvSpPr>
          <p:nvPr>
            <p:ph type="sldNum" sz="quarter" idx="12"/>
          </p:nvPr>
        </p:nvSpPr>
        <p:spPr/>
        <p:txBody>
          <a:bodyPr/>
          <a:lstStyle/>
          <a:p>
            <a:fld id="{23075549-0F97-468F-95CB-DA7C71A04078}" type="slidenum">
              <a:rPr lang="en-US" smtClean="0"/>
              <a:t>‹#›</a:t>
            </a:fld>
            <a:endParaRPr lang="en-US"/>
          </a:p>
        </p:txBody>
      </p:sp>
    </p:spTree>
    <p:extLst>
      <p:ext uri="{BB962C8B-B14F-4D97-AF65-F5344CB8AC3E}">
        <p14:creationId xmlns:p14="http://schemas.microsoft.com/office/powerpoint/2010/main" val="3492594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7BA53C-E5D9-4AED-987A-57CA8492372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B5A5289-B4B6-478F-8DCA-0B6AC7EE74A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A0C46D-A15C-4A17-8B8E-5ABBE4221966}"/>
              </a:ext>
            </a:extLst>
          </p:cNvPr>
          <p:cNvSpPr>
            <a:spLocks noGrp="1"/>
          </p:cNvSpPr>
          <p:nvPr>
            <p:ph type="dt" sz="half" idx="10"/>
          </p:nvPr>
        </p:nvSpPr>
        <p:spPr/>
        <p:txBody>
          <a:bodyPr/>
          <a:lstStyle/>
          <a:p>
            <a:fld id="{FE4C2E45-09F7-449C-81F1-82BF2DC8BEDB}" type="datetime1">
              <a:rPr lang="en-US" smtClean="0"/>
              <a:t>9/30/2023</a:t>
            </a:fld>
            <a:endParaRPr lang="en-US"/>
          </a:p>
        </p:txBody>
      </p:sp>
      <p:sp>
        <p:nvSpPr>
          <p:cNvPr id="5" name="Footer Placeholder 4">
            <a:extLst>
              <a:ext uri="{FF2B5EF4-FFF2-40B4-BE49-F238E27FC236}">
                <a16:creationId xmlns:a16="http://schemas.microsoft.com/office/drawing/2014/main" id="{610C4230-1FD1-4C25-BDA6-F9821C35A3EE}"/>
              </a:ext>
            </a:extLst>
          </p:cNvPr>
          <p:cNvSpPr>
            <a:spLocks noGrp="1"/>
          </p:cNvSpPr>
          <p:nvPr>
            <p:ph type="ftr" sz="quarter" idx="11"/>
          </p:nvPr>
        </p:nvSpPr>
        <p:spPr/>
        <p:txBody>
          <a:bodyPr/>
          <a:lstStyle/>
          <a:p>
            <a:r>
              <a:rPr lang="en-US"/>
              <a:t>NubisAI Confidential</a:t>
            </a:r>
          </a:p>
        </p:txBody>
      </p:sp>
      <p:sp>
        <p:nvSpPr>
          <p:cNvPr id="6" name="Slide Number Placeholder 5">
            <a:extLst>
              <a:ext uri="{FF2B5EF4-FFF2-40B4-BE49-F238E27FC236}">
                <a16:creationId xmlns:a16="http://schemas.microsoft.com/office/drawing/2014/main" id="{59EC4BB5-1E67-4EB7-9FC9-780A060E3E72}"/>
              </a:ext>
            </a:extLst>
          </p:cNvPr>
          <p:cNvSpPr>
            <a:spLocks noGrp="1"/>
          </p:cNvSpPr>
          <p:nvPr>
            <p:ph type="sldNum" sz="quarter" idx="12"/>
          </p:nvPr>
        </p:nvSpPr>
        <p:spPr/>
        <p:txBody>
          <a:bodyPr/>
          <a:lstStyle/>
          <a:p>
            <a:fld id="{23075549-0F97-468F-95CB-DA7C71A04078}" type="slidenum">
              <a:rPr lang="en-US" smtClean="0"/>
              <a:t>‹#›</a:t>
            </a:fld>
            <a:endParaRPr lang="en-US"/>
          </a:p>
        </p:txBody>
      </p:sp>
    </p:spTree>
    <p:extLst>
      <p:ext uri="{BB962C8B-B14F-4D97-AF65-F5344CB8AC3E}">
        <p14:creationId xmlns:p14="http://schemas.microsoft.com/office/powerpoint/2010/main" val="830711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2FE04-8ECD-4E93-93C9-686BEC6C60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881BFE-DC30-4EB6-A919-6139559130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141E0D-D4B5-4725-8A76-DFFDB33AA18A}"/>
              </a:ext>
            </a:extLst>
          </p:cNvPr>
          <p:cNvSpPr>
            <a:spLocks noGrp="1"/>
          </p:cNvSpPr>
          <p:nvPr>
            <p:ph type="dt" sz="half" idx="10"/>
          </p:nvPr>
        </p:nvSpPr>
        <p:spPr/>
        <p:txBody>
          <a:bodyPr/>
          <a:lstStyle/>
          <a:p>
            <a:fld id="{C78C2BB1-1851-41CF-BB25-1546BC796B06}" type="datetime1">
              <a:rPr lang="en-US" smtClean="0"/>
              <a:t>9/30/2023</a:t>
            </a:fld>
            <a:endParaRPr lang="en-US"/>
          </a:p>
        </p:txBody>
      </p:sp>
      <p:sp>
        <p:nvSpPr>
          <p:cNvPr id="5" name="Footer Placeholder 4">
            <a:extLst>
              <a:ext uri="{FF2B5EF4-FFF2-40B4-BE49-F238E27FC236}">
                <a16:creationId xmlns:a16="http://schemas.microsoft.com/office/drawing/2014/main" id="{16B00784-65A6-4975-8E68-4AE418230D88}"/>
              </a:ext>
            </a:extLst>
          </p:cNvPr>
          <p:cNvSpPr>
            <a:spLocks noGrp="1"/>
          </p:cNvSpPr>
          <p:nvPr>
            <p:ph type="ftr" sz="quarter" idx="11"/>
          </p:nvPr>
        </p:nvSpPr>
        <p:spPr/>
        <p:txBody>
          <a:bodyPr/>
          <a:lstStyle/>
          <a:p>
            <a:r>
              <a:rPr lang="en-US"/>
              <a:t>NubisAI Confidential</a:t>
            </a:r>
          </a:p>
        </p:txBody>
      </p:sp>
      <p:sp>
        <p:nvSpPr>
          <p:cNvPr id="6" name="Slide Number Placeholder 5">
            <a:extLst>
              <a:ext uri="{FF2B5EF4-FFF2-40B4-BE49-F238E27FC236}">
                <a16:creationId xmlns:a16="http://schemas.microsoft.com/office/drawing/2014/main" id="{7D1BB65A-DAF8-43F5-B517-E51FF75A9DC7}"/>
              </a:ext>
            </a:extLst>
          </p:cNvPr>
          <p:cNvSpPr>
            <a:spLocks noGrp="1"/>
          </p:cNvSpPr>
          <p:nvPr>
            <p:ph type="sldNum" sz="quarter" idx="12"/>
          </p:nvPr>
        </p:nvSpPr>
        <p:spPr/>
        <p:txBody>
          <a:bodyPr/>
          <a:lstStyle/>
          <a:p>
            <a:fld id="{23075549-0F97-468F-95CB-DA7C71A04078}" type="slidenum">
              <a:rPr lang="en-US" smtClean="0"/>
              <a:t>‹#›</a:t>
            </a:fld>
            <a:endParaRPr lang="en-US"/>
          </a:p>
        </p:txBody>
      </p:sp>
    </p:spTree>
    <p:extLst>
      <p:ext uri="{BB962C8B-B14F-4D97-AF65-F5344CB8AC3E}">
        <p14:creationId xmlns:p14="http://schemas.microsoft.com/office/powerpoint/2010/main" val="2394601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79555-A4A2-4789-B88F-C840389CBA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43F0430-D0B3-42A6-B882-11AF379B52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FA3A4F-E7C3-4F78-A07D-FA2EBFF18D97}"/>
              </a:ext>
            </a:extLst>
          </p:cNvPr>
          <p:cNvSpPr>
            <a:spLocks noGrp="1"/>
          </p:cNvSpPr>
          <p:nvPr>
            <p:ph type="dt" sz="half" idx="10"/>
          </p:nvPr>
        </p:nvSpPr>
        <p:spPr/>
        <p:txBody>
          <a:bodyPr/>
          <a:lstStyle/>
          <a:p>
            <a:fld id="{FF08B8FB-3DA9-4C39-BBD9-979D2C0D804A}" type="datetime1">
              <a:rPr lang="en-US" smtClean="0"/>
              <a:t>9/30/2023</a:t>
            </a:fld>
            <a:endParaRPr lang="en-US"/>
          </a:p>
        </p:txBody>
      </p:sp>
      <p:sp>
        <p:nvSpPr>
          <p:cNvPr id="5" name="Footer Placeholder 4">
            <a:extLst>
              <a:ext uri="{FF2B5EF4-FFF2-40B4-BE49-F238E27FC236}">
                <a16:creationId xmlns:a16="http://schemas.microsoft.com/office/drawing/2014/main" id="{CABFE9E1-A630-49A5-8299-2B5F60C69E13}"/>
              </a:ext>
            </a:extLst>
          </p:cNvPr>
          <p:cNvSpPr>
            <a:spLocks noGrp="1"/>
          </p:cNvSpPr>
          <p:nvPr>
            <p:ph type="ftr" sz="quarter" idx="11"/>
          </p:nvPr>
        </p:nvSpPr>
        <p:spPr/>
        <p:txBody>
          <a:bodyPr/>
          <a:lstStyle/>
          <a:p>
            <a:r>
              <a:rPr lang="en-US"/>
              <a:t>NubisAI Confidential</a:t>
            </a:r>
          </a:p>
        </p:txBody>
      </p:sp>
      <p:sp>
        <p:nvSpPr>
          <p:cNvPr id="6" name="Slide Number Placeholder 5">
            <a:extLst>
              <a:ext uri="{FF2B5EF4-FFF2-40B4-BE49-F238E27FC236}">
                <a16:creationId xmlns:a16="http://schemas.microsoft.com/office/drawing/2014/main" id="{80951B90-10DB-4B64-B3F6-2401D3772AF5}"/>
              </a:ext>
            </a:extLst>
          </p:cNvPr>
          <p:cNvSpPr>
            <a:spLocks noGrp="1"/>
          </p:cNvSpPr>
          <p:nvPr>
            <p:ph type="sldNum" sz="quarter" idx="12"/>
          </p:nvPr>
        </p:nvSpPr>
        <p:spPr/>
        <p:txBody>
          <a:bodyPr/>
          <a:lstStyle/>
          <a:p>
            <a:fld id="{23075549-0F97-468F-95CB-DA7C71A04078}" type="slidenum">
              <a:rPr lang="en-US" smtClean="0"/>
              <a:t>‹#›</a:t>
            </a:fld>
            <a:endParaRPr lang="en-US"/>
          </a:p>
        </p:txBody>
      </p:sp>
    </p:spTree>
    <p:extLst>
      <p:ext uri="{BB962C8B-B14F-4D97-AF65-F5344CB8AC3E}">
        <p14:creationId xmlns:p14="http://schemas.microsoft.com/office/powerpoint/2010/main" val="1280441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908CC-C78B-4B0E-9051-E7534A6D1E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11A397-7284-4316-B8EA-5C080496E3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0AC203-7BDB-4033-9C39-B932A755D7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B396159-AD8A-44D2-8336-1FE5C4DAA258}"/>
              </a:ext>
            </a:extLst>
          </p:cNvPr>
          <p:cNvSpPr>
            <a:spLocks noGrp="1"/>
          </p:cNvSpPr>
          <p:nvPr>
            <p:ph type="dt" sz="half" idx="10"/>
          </p:nvPr>
        </p:nvSpPr>
        <p:spPr/>
        <p:txBody>
          <a:bodyPr/>
          <a:lstStyle/>
          <a:p>
            <a:fld id="{0E4E2F84-BC00-40CE-9F6E-289B49A278A2}" type="datetime1">
              <a:rPr lang="en-US" smtClean="0"/>
              <a:t>9/30/2023</a:t>
            </a:fld>
            <a:endParaRPr lang="en-US"/>
          </a:p>
        </p:txBody>
      </p:sp>
      <p:sp>
        <p:nvSpPr>
          <p:cNvPr id="6" name="Footer Placeholder 5">
            <a:extLst>
              <a:ext uri="{FF2B5EF4-FFF2-40B4-BE49-F238E27FC236}">
                <a16:creationId xmlns:a16="http://schemas.microsoft.com/office/drawing/2014/main" id="{47BE678D-BB5D-4772-B57B-F66F74A1320D}"/>
              </a:ext>
            </a:extLst>
          </p:cNvPr>
          <p:cNvSpPr>
            <a:spLocks noGrp="1"/>
          </p:cNvSpPr>
          <p:nvPr>
            <p:ph type="ftr" sz="quarter" idx="11"/>
          </p:nvPr>
        </p:nvSpPr>
        <p:spPr/>
        <p:txBody>
          <a:bodyPr/>
          <a:lstStyle/>
          <a:p>
            <a:r>
              <a:rPr lang="en-US"/>
              <a:t>NubisAI Confidential</a:t>
            </a:r>
          </a:p>
        </p:txBody>
      </p:sp>
      <p:sp>
        <p:nvSpPr>
          <p:cNvPr id="7" name="Slide Number Placeholder 6">
            <a:extLst>
              <a:ext uri="{FF2B5EF4-FFF2-40B4-BE49-F238E27FC236}">
                <a16:creationId xmlns:a16="http://schemas.microsoft.com/office/drawing/2014/main" id="{4552213B-99C8-4899-8127-F1F1C30BA91E}"/>
              </a:ext>
            </a:extLst>
          </p:cNvPr>
          <p:cNvSpPr>
            <a:spLocks noGrp="1"/>
          </p:cNvSpPr>
          <p:nvPr>
            <p:ph type="sldNum" sz="quarter" idx="12"/>
          </p:nvPr>
        </p:nvSpPr>
        <p:spPr/>
        <p:txBody>
          <a:bodyPr/>
          <a:lstStyle/>
          <a:p>
            <a:fld id="{23075549-0F97-468F-95CB-DA7C71A04078}" type="slidenum">
              <a:rPr lang="en-US" smtClean="0"/>
              <a:t>‹#›</a:t>
            </a:fld>
            <a:endParaRPr lang="en-US"/>
          </a:p>
        </p:txBody>
      </p:sp>
    </p:spTree>
    <p:extLst>
      <p:ext uri="{BB962C8B-B14F-4D97-AF65-F5344CB8AC3E}">
        <p14:creationId xmlns:p14="http://schemas.microsoft.com/office/powerpoint/2010/main" val="2376023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22946-2228-43B1-B6F4-A3D820D9FA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5294519-D92B-4902-BC96-1EC82330B8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E59BF2-F86F-4C90-9BF4-DB75A2B070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AE8D8D5-5D7E-4E14-BDE0-A41CF897B9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621074-D445-49E7-B5F5-CFA02A12FC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701DBCD-FE85-40FC-AC64-00FB31503098}"/>
              </a:ext>
            </a:extLst>
          </p:cNvPr>
          <p:cNvSpPr>
            <a:spLocks noGrp="1"/>
          </p:cNvSpPr>
          <p:nvPr>
            <p:ph type="dt" sz="half" idx="10"/>
          </p:nvPr>
        </p:nvSpPr>
        <p:spPr/>
        <p:txBody>
          <a:bodyPr/>
          <a:lstStyle/>
          <a:p>
            <a:fld id="{BACD0DB3-6B3B-4BF2-8064-5EEBD51635BB}" type="datetime1">
              <a:rPr lang="en-US" smtClean="0"/>
              <a:t>9/30/2023</a:t>
            </a:fld>
            <a:endParaRPr lang="en-US"/>
          </a:p>
        </p:txBody>
      </p:sp>
      <p:sp>
        <p:nvSpPr>
          <p:cNvPr id="8" name="Footer Placeholder 7">
            <a:extLst>
              <a:ext uri="{FF2B5EF4-FFF2-40B4-BE49-F238E27FC236}">
                <a16:creationId xmlns:a16="http://schemas.microsoft.com/office/drawing/2014/main" id="{68884527-7627-4C79-B30B-E66D1A4E51F9}"/>
              </a:ext>
            </a:extLst>
          </p:cNvPr>
          <p:cNvSpPr>
            <a:spLocks noGrp="1"/>
          </p:cNvSpPr>
          <p:nvPr>
            <p:ph type="ftr" sz="quarter" idx="11"/>
          </p:nvPr>
        </p:nvSpPr>
        <p:spPr/>
        <p:txBody>
          <a:bodyPr/>
          <a:lstStyle/>
          <a:p>
            <a:r>
              <a:rPr lang="en-US"/>
              <a:t>NubisAI Confidential</a:t>
            </a:r>
          </a:p>
        </p:txBody>
      </p:sp>
      <p:sp>
        <p:nvSpPr>
          <p:cNvPr id="9" name="Slide Number Placeholder 8">
            <a:extLst>
              <a:ext uri="{FF2B5EF4-FFF2-40B4-BE49-F238E27FC236}">
                <a16:creationId xmlns:a16="http://schemas.microsoft.com/office/drawing/2014/main" id="{70D8A783-03D4-410D-9906-7ACF07A4F23E}"/>
              </a:ext>
            </a:extLst>
          </p:cNvPr>
          <p:cNvSpPr>
            <a:spLocks noGrp="1"/>
          </p:cNvSpPr>
          <p:nvPr>
            <p:ph type="sldNum" sz="quarter" idx="12"/>
          </p:nvPr>
        </p:nvSpPr>
        <p:spPr/>
        <p:txBody>
          <a:bodyPr/>
          <a:lstStyle/>
          <a:p>
            <a:fld id="{23075549-0F97-468F-95CB-DA7C71A04078}" type="slidenum">
              <a:rPr lang="en-US" smtClean="0"/>
              <a:t>‹#›</a:t>
            </a:fld>
            <a:endParaRPr lang="en-US"/>
          </a:p>
        </p:txBody>
      </p:sp>
    </p:spTree>
    <p:extLst>
      <p:ext uri="{BB962C8B-B14F-4D97-AF65-F5344CB8AC3E}">
        <p14:creationId xmlns:p14="http://schemas.microsoft.com/office/powerpoint/2010/main" val="1486616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014A8-D577-45AF-98A1-BEF9C94F543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31F05A-E081-4E90-A53A-745F87B94ABE}"/>
              </a:ext>
            </a:extLst>
          </p:cNvPr>
          <p:cNvSpPr>
            <a:spLocks noGrp="1"/>
          </p:cNvSpPr>
          <p:nvPr>
            <p:ph type="dt" sz="half" idx="10"/>
          </p:nvPr>
        </p:nvSpPr>
        <p:spPr/>
        <p:txBody>
          <a:bodyPr/>
          <a:lstStyle/>
          <a:p>
            <a:fld id="{29B221BA-3857-4A10-9C64-20A8526996FA}" type="datetime1">
              <a:rPr lang="en-US" smtClean="0"/>
              <a:t>9/30/2023</a:t>
            </a:fld>
            <a:endParaRPr lang="en-US"/>
          </a:p>
        </p:txBody>
      </p:sp>
      <p:sp>
        <p:nvSpPr>
          <p:cNvPr id="4" name="Footer Placeholder 3">
            <a:extLst>
              <a:ext uri="{FF2B5EF4-FFF2-40B4-BE49-F238E27FC236}">
                <a16:creationId xmlns:a16="http://schemas.microsoft.com/office/drawing/2014/main" id="{CE36CE3F-A8EF-4E69-A4CD-20E1C9CAB4F1}"/>
              </a:ext>
            </a:extLst>
          </p:cNvPr>
          <p:cNvSpPr>
            <a:spLocks noGrp="1"/>
          </p:cNvSpPr>
          <p:nvPr>
            <p:ph type="ftr" sz="quarter" idx="11"/>
          </p:nvPr>
        </p:nvSpPr>
        <p:spPr/>
        <p:txBody>
          <a:bodyPr/>
          <a:lstStyle/>
          <a:p>
            <a:r>
              <a:rPr lang="en-US"/>
              <a:t>NubisAI Confidential</a:t>
            </a:r>
          </a:p>
        </p:txBody>
      </p:sp>
      <p:sp>
        <p:nvSpPr>
          <p:cNvPr id="5" name="Slide Number Placeholder 4">
            <a:extLst>
              <a:ext uri="{FF2B5EF4-FFF2-40B4-BE49-F238E27FC236}">
                <a16:creationId xmlns:a16="http://schemas.microsoft.com/office/drawing/2014/main" id="{C4D1FE44-030D-45F4-9FBF-6759AAD5D745}"/>
              </a:ext>
            </a:extLst>
          </p:cNvPr>
          <p:cNvSpPr>
            <a:spLocks noGrp="1"/>
          </p:cNvSpPr>
          <p:nvPr>
            <p:ph type="sldNum" sz="quarter" idx="12"/>
          </p:nvPr>
        </p:nvSpPr>
        <p:spPr/>
        <p:txBody>
          <a:bodyPr/>
          <a:lstStyle/>
          <a:p>
            <a:fld id="{23075549-0F97-468F-95CB-DA7C71A04078}" type="slidenum">
              <a:rPr lang="en-US" smtClean="0"/>
              <a:t>‹#›</a:t>
            </a:fld>
            <a:endParaRPr lang="en-US"/>
          </a:p>
        </p:txBody>
      </p:sp>
    </p:spTree>
    <p:extLst>
      <p:ext uri="{BB962C8B-B14F-4D97-AF65-F5344CB8AC3E}">
        <p14:creationId xmlns:p14="http://schemas.microsoft.com/office/powerpoint/2010/main" val="3550350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3854B1-A2EF-4AC1-9275-A569BAA88B49}"/>
              </a:ext>
            </a:extLst>
          </p:cNvPr>
          <p:cNvSpPr>
            <a:spLocks noGrp="1"/>
          </p:cNvSpPr>
          <p:nvPr>
            <p:ph type="dt" sz="half" idx="10"/>
          </p:nvPr>
        </p:nvSpPr>
        <p:spPr/>
        <p:txBody>
          <a:bodyPr/>
          <a:lstStyle/>
          <a:p>
            <a:fld id="{689383D5-F022-45BF-BEDD-21D307993B7B}" type="datetime1">
              <a:rPr lang="en-US" smtClean="0"/>
              <a:t>9/30/2023</a:t>
            </a:fld>
            <a:endParaRPr lang="en-US"/>
          </a:p>
        </p:txBody>
      </p:sp>
      <p:sp>
        <p:nvSpPr>
          <p:cNvPr id="3" name="Footer Placeholder 2">
            <a:extLst>
              <a:ext uri="{FF2B5EF4-FFF2-40B4-BE49-F238E27FC236}">
                <a16:creationId xmlns:a16="http://schemas.microsoft.com/office/drawing/2014/main" id="{DF318D5B-CD8D-4EA3-AC1F-4C74681BF45C}"/>
              </a:ext>
            </a:extLst>
          </p:cNvPr>
          <p:cNvSpPr>
            <a:spLocks noGrp="1"/>
          </p:cNvSpPr>
          <p:nvPr>
            <p:ph type="ftr" sz="quarter" idx="11"/>
          </p:nvPr>
        </p:nvSpPr>
        <p:spPr/>
        <p:txBody>
          <a:bodyPr/>
          <a:lstStyle/>
          <a:p>
            <a:r>
              <a:rPr lang="en-US"/>
              <a:t>NubisAI Confidential</a:t>
            </a:r>
          </a:p>
        </p:txBody>
      </p:sp>
      <p:sp>
        <p:nvSpPr>
          <p:cNvPr id="4" name="Slide Number Placeholder 3">
            <a:extLst>
              <a:ext uri="{FF2B5EF4-FFF2-40B4-BE49-F238E27FC236}">
                <a16:creationId xmlns:a16="http://schemas.microsoft.com/office/drawing/2014/main" id="{9D1DAC9B-F328-41B0-A7B1-92779BE2E5CA}"/>
              </a:ext>
            </a:extLst>
          </p:cNvPr>
          <p:cNvSpPr>
            <a:spLocks noGrp="1"/>
          </p:cNvSpPr>
          <p:nvPr>
            <p:ph type="sldNum" sz="quarter" idx="12"/>
          </p:nvPr>
        </p:nvSpPr>
        <p:spPr/>
        <p:txBody>
          <a:bodyPr/>
          <a:lstStyle/>
          <a:p>
            <a:fld id="{23075549-0F97-468F-95CB-DA7C71A04078}" type="slidenum">
              <a:rPr lang="en-US" smtClean="0"/>
              <a:t>‹#›</a:t>
            </a:fld>
            <a:endParaRPr lang="en-US"/>
          </a:p>
        </p:txBody>
      </p:sp>
    </p:spTree>
    <p:extLst>
      <p:ext uri="{BB962C8B-B14F-4D97-AF65-F5344CB8AC3E}">
        <p14:creationId xmlns:p14="http://schemas.microsoft.com/office/powerpoint/2010/main" val="2568307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83D83-F9BE-473C-8C09-3F26966444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5A34E98-4D8E-4873-92DC-1DBFAAFA7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73EF28-0916-4CA3-B8CA-D16A9A53A0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DF88FC-602C-4059-B47B-E4C6E82BBC19}"/>
              </a:ext>
            </a:extLst>
          </p:cNvPr>
          <p:cNvSpPr>
            <a:spLocks noGrp="1"/>
          </p:cNvSpPr>
          <p:nvPr>
            <p:ph type="dt" sz="half" idx="10"/>
          </p:nvPr>
        </p:nvSpPr>
        <p:spPr/>
        <p:txBody>
          <a:bodyPr/>
          <a:lstStyle/>
          <a:p>
            <a:fld id="{99F3E20C-168D-4ED8-A3F4-0FBEA1F393B3}" type="datetime1">
              <a:rPr lang="en-US" smtClean="0"/>
              <a:t>9/30/2023</a:t>
            </a:fld>
            <a:endParaRPr lang="en-US"/>
          </a:p>
        </p:txBody>
      </p:sp>
      <p:sp>
        <p:nvSpPr>
          <p:cNvPr id="6" name="Footer Placeholder 5">
            <a:extLst>
              <a:ext uri="{FF2B5EF4-FFF2-40B4-BE49-F238E27FC236}">
                <a16:creationId xmlns:a16="http://schemas.microsoft.com/office/drawing/2014/main" id="{7A50C9F0-A7BD-4E7D-81DF-720FB1F87638}"/>
              </a:ext>
            </a:extLst>
          </p:cNvPr>
          <p:cNvSpPr>
            <a:spLocks noGrp="1"/>
          </p:cNvSpPr>
          <p:nvPr>
            <p:ph type="ftr" sz="quarter" idx="11"/>
          </p:nvPr>
        </p:nvSpPr>
        <p:spPr/>
        <p:txBody>
          <a:bodyPr/>
          <a:lstStyle/>
          <a:p>
            <a:r>
              <a:rPr lang="en-US"/>
              <a:t>NubisAI Confidential</a:t>
            </a:r>
          </a:p>
        </p:txBody>
      </p:sp>
      <p:sp>
        <p:nvSpPr>
          <p:cNvPr id="7" name="Slide Number Placeholder 6">
            <a:extLst>
              <a:ext uri="{FF2B5EF4-FFF2-40B4-BE49-F238E27FC236}">
                <a16:creationId xmlns:a16="http://schemas.microsoft.com/office/drawing/2014/main" id="{F72C01F1-8EDA-4E9E-B0B8-EA5041C37D87}"/>
              </a:ext>
            </a:extLst>
          </p:cNvPr>
          <p:cNvSpPr>
            <a:spLocks noGrp="1"/>
          </p:cNvSpPr>
          <p:nvPr>
            <p:ph type="sldNum" sz="quarter" idx="12"/>
          </p:nvPr>
        </p:nvSpPr>
        <p:spPr/>
        <p:txBody>
          <a:bodyPr/>
          <a:lstStyle/>
          <a:p>
            <a:fld id="{23075549-0F97-468F-95CB-DA7C71A04078}" type="slidenum">
              <a:rPr lang="en-US" smtClean="0"/>
              <a:t>‹#›</a:t>
            </a:fld>
            <a:endParaRPr lang="en-US"/>
          </a:p>
        </p:txBody>
      </p:sp>
    </p:spTree>
    <p:extLst>
      <p:ext uri="{BB962C8B-B14F-4D97-AF65-F5344CB8AC3E}">
        <p14:creationId xmlns:p14="http://schemas.microsoft.com/office/powerpoint/2010/main" val="3134939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F4C26-730F-44EA-B960-456A990F9E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93F87C6-2631-4FB1-A999-557CAEBA72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9A48673-65CE-4C3F-B421-6243E5C27A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32CC6A-4EC6-4A82-A06D-0219C6438540}"/>
              </a:ext>
            </a:extLst>
          </p:cNvPr>
          <p:cNvSpPr>
            <a:spLocks noGrp="1"/>
          </p:cNvSpPr>
          <p:nvPr>
            <p:ph type="dt" sz="half" idx="10"/>
          </p:nvPr>
        </p:nvSpPr>
        <p:spPr/>
        <p:txBody>
          <a:bodyPr/>
          <a:lstStyle/>
          <a:p>
            <a:fld id="{0A8A0564-B94D-4A0F-88C9-232377E680ED}" type="datetime1">
              <a:rPr lang="en-US" smtClean="0"/>
              <a:t>9/30/2023</a:t>
            </a:fld>
            <a:endParaRPr lang="en-US"/>
          </a:p>
        </p:txBody>
      </p:sp>
      <p:sp>
        <p:nvSpPr>
          <p:cNvPr id="6" name="Footer Placeholder 5">
            <a:extLst>
              <a:ext uri="{FF2B5EF4-FFF2-40B4-BE49-F238E27FC236}">
                <a16:creationId xmlns:a16="http://schemas.microsoft.com/office/drawing/2014/main" id="{BAF12D1D-93BD-4B61-8A9B-AA4CEB43626B}"/>
              </a:ext>
            </a:extLst>
          </p:cNvPr>
          <p:cNvSpPr>
            <a:spLocks noGrp="1"/>
          </p:cNvSpPr>
          <p:nvPr>
            <p:ph type="ftr" sz="quarter" idx="11"/>
          </p:nvPr>
        </p:nvSpPr>
        <p:spPr/>
        <p:txBody>
          <a:bodyPr/>
          <a:lstStyle/>
          <a:p>
            <a:r>
              <a:rPr lang="en-US"/>
              <a:t>NubisAI Confidential</a:t>
            </a:r>
          </a:p>
        </p:txBody>
      </p:sp>
      <p:sp>
        <p:nvSpPr>
          <p:cNvPr id="7" name="Slide Number Placeholder 6">
            <a:extLst>
              <a:ext uri="{FF2B5EF4-FFF2-40B4-BE49-F238E27FC236}">
                <a16:creationId xmlns:a16="http://schemas.microsoft.com/office/drawing/2014/main" id="{943FD54E-5F65-437B-B343-0874E6EDBAF8}"/>
              </a:ext>
            </a:extLst>
          </p:cNvPr>
          <p:cNvSpPr>
            <a:spLocks noGrp="1"/>
          </p:cNvSpPr>
          <p:nvPr>
            <p:ph type="sldNum" sz="quarter" idx="12"/>
          </p:nvPr>
        </p:nvSpPr>
        <p:spPr/>
        <p:txBody>
          <a:bodyPr/>
          <a:lstStyle/>
          <a:p>
            <a:fld id="{23075549-0F97-468F-95CB-DA7C71A04078}" type="slidenum">
              <a:rPr lang="en-US" smtClean="0"/>
              <a:t>‹#›</a:t>
            </a:fld>
            <a:endParaRPr lang="en-US"/>
          </a:p>
        </p:txBody>
      </p:sp>
    </p:spTree>
    <p:extLst>
      <p:ext uri="{BB962C8B-B14F-4D97-AF65-F5344CB8AC3E}">
        <p14:creationId xmlns:p14="http://schemas.microsoft.com/office/powerpoint/2010/main" val="3609727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54D7BC-F637-47AA-BBE3-B17252FBDA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AFE2AA4-559F-464F-AB37-74BF6E14CA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B36173-B26F-44EA-A943-7FDA39B675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D4FC22-B669-4D2D-B3AA-FB935A513034}" type="datetime1">
              <a:rPr lang="en-US" smtClean="0"/>
              <a:t>9/30/2023</a:t>
            </a:fld>
            <a:endParaRPr lang="en-US"/>
          </a:p>
        </p:txBody>
      </p:sp>
      <p:sp>
        <p:nvSpPr>
          <p:cNvPr id="5" name="Footer Placeholder 4">
            <a:extLst>
              <a:ext uri="{FF2B5EF4-FFF2-40B4-BE49-F238E27FC236}">
                <a16:creationId xmlns:a16="http://schemas.microsoft.com/office/drawing/2014/main" id="{EAF2853E-D495-4FA7-9F83-99FCBBA7FE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NubisAI Confidential</a:t>
            </a:r>
          </a:p>
        </p:txBody>
      </p:sp>
      <p:sp>
        <p:nvSpPr>
          <p:cNvPr id="6" name="Slide Number Placeholder 5">
            <a:extLst>
              <a:ext uri="{FF2B5EF4-FFF2-40B4-BE49-F238E27FC236}">
                <a16:creationId xmlns:a16="http://schemas.microsoft.com/office/drawing/2014/main" id="{DAD7D056-C0F5-43DF-AA98-EF356531E0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075549-0F97-468F-95CB-DA7C71A04078}" type="slidenum">
              <a:rPr lang="en-US" smtClean="0"/>
              <a:t>‹#›</a:t>
            </a:fld>
            <a:endParaRPr lang="en-US"/>
          </a:p>
        </p:txBody>
      </p:sp>
    </p:spTree>
    <p:extLst>
      <p:ext uri="{BB962C8B-B14F-4D97-AF65-F5344CB8AC3E}">
        <p14:creationId xmlns:p14="http://schemas.microsoft.com/office/powerpoint/2010/main" val="18538755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FC4DD-79ED-4EAD-AE50-D1BC65351314}"/>
              </a:ext>
            </a:extLst>
          </p:cNvPr>
          <p:cNvSpPr>
            <a:spLocks noGrp="1"/>
          </p:cNvSpPr>
          <p:nvPr>
            <p:ph type="ctrTitle"/>
          </p:nvPr>
        </p:nvSpPr>
        <p:spPr>
          <a:xfrm>
            <a:off x="706714" y="2341455"/>
            <a:ext cx="10357757" cy="1498998"/>
          </a:xfrm>
        </p:spPr>
        <p:txBody>
          <a:bodyPr anchor="ctr">
            <a:normAutofit/>
          </a:bodyPr>
          <a:lstStyle/>
          <a:p>
            <a:r>
              <a:rPr lang="en-US" sz="7200" dirty="0">
                <a:solidFill>
                  <a:schemeClr val="accent3">
                    <a:lumMod val="50000"/>
                  </a:schemeClr>
                </a:solidFill>
                <a:latin typeface="Franklin Gothic Demi" panose="020B0703020102020204" pitchFamily="34" charset="0"/>
                <a:ea typeface="Cambria Math" panose="02040503050406030204" pitchFamily="18" charset="0"/>
              </a:rPr>
              <a:t>Q-Boss  007</a:t>
            </a:r>
            <a:br>
              <a:rPr lang="en-US" sz="7200" dirty="0">
                <a:latin typeface="Cambria Math" panose="02040503050406030204" pitchFamily="18" charset="0"/>
                <a:ea typeface="Cambria Math" panose="02040503050406030204" pitchFamily="18" charset="0"/>
              </a:rPr>
            </a:br>
            <a:br>
              <a:rPr lang="en-US" sz="1050" dirty="0">
                <a:solidFill>
                  <a:schemeClr val="bg1"/>
                </a:solidFill>
                <a:latin typeface="Cambria Math" panose="02040503050406030204" pitchFamily="18" charset="0"/>
                <a:ea typeface="Cambria Math" panose="02040503050406030204" pitchFamily="18" charset="0"/>
              </a:rPr>
            </a:br>
            <a:endParaRPr lang="en-US" sz="1050" dirty="0">
              <a:solidFill>
                <a:schemeClr val="bg1"/>
              </a:solidFill>
              <a:latin typeface="Cambria Math" panose="02040503050406030204" pitchFamily="18" charset="0"/>
              <a:ea typeface="Cambria Math" panose="02040503050406030204" pitchFamily="18" charset="0"/>
            </a:endParaRPr>
          </a:p>
        </p:txBody>
      </p:sp>
      <p:sp>
        <p:nvSpPr>
          <p:cNvPr id="4" name="Footer Placeholder 3">
            <a:extLst>
              <a:ext uri="{FF2B5EF4-FFF2-40B4-BE49-F238E27FC236}">
                <a16:creationId xmlns:a16="http://schemas.microsoft.com/office/drawing/2014/main" id="{2548CB16-5577-4880-AD1D-AF4D1A0EA77B}"/>
              </a:ext>
            </a:extLst>
          </p:cNvPr>
          <p:cNvSpPr>
            <a:spLocks noGrp="1"/>
          </p:cNvSpPr>
          <p:nvPr>
            <p:ph type="ftr" sz="quarter" idx="11"/>
          </p:nvPr>
        </p:nvSpPr>
        <p:spPr/>
        <p:txBody>
          <a:bodyPr/>
          <a:lstStyle/>
          <a:p>
            <a:r>
              <a:rPr lang="en-US"/>
              <a:t>NubisAI Confidential</a:t>
            </a:r>
          </a:p>
        </p:txBody>
      </p:sp>
      <p:sp>
        <p:nvSpPr>
          <p:cNvPr id="5" name="Slide Number Placeholder 4">
            <a:extLst>
              <a:ext uri="{FF2B5EF4-FFF2-40B4-BE49-F238E27FC236}">
                <a16:creationId xmlns:a16="http://schemas.microsoft.com/office/drawing/2014/main" id="{9E240420-A444-4506-8BAB-356DA7175278}"/>
              </a:ext>
            </a:extLst>
          </p:cNvPr>
          <p:cNvSpPr>
            <a:spLocks noGrp="1"/>
          </p:cNvSpPr>
          <p:nvPr>
            <p:ph type="sldNum" sz="quarter" idx="12"/>
          </p:nvPr>
        </p:nvSpPr>
        <p:spPr/>
        <p:txBody>
          <a:bodyPr/>
          <a:lstStyle/>
          <a:p>
            <a:fld id="{23075549-0F97-468F-95CB-DA7C71A04078}" type="slidenum">
              <a:rPr lang="en-US" smtClean="0"/>
              <a:t>1</a:t>
            </a:fld>
            <a:endParaRPr lang="en-US" dirty="0"/>
          </a:p>
        </p:txBody>
      </p:sp>
      <p:sp>
        <p:nvSpPr>
          <p:cNvPr id="3" name="TextBox 2">
            <a:extLst>
              <a:ext uri="{FF2B5EF4-FFF2-40B4-BE49-F238E27FC236}">
                <a16:creationId xmlns:a16="http://schemas.microsoft.com/office/drawing/2014/main" id="{CDC959D7-52E1-406E-B7D7-0E4F0497144B}"/>
              </a:ext>
            </a:extLst>
          </p:cNvPr>
          <p:cNvSpPr txBox="1"/>
          <p:nvPr/>
        </p:nvSpPr>
        <p:spPr>
          <a:xfrm>
            <a:off x="4262623" y="4313933"/>
            <a:ext cx="3081703" cy="461665"/>
          </a:xfrm>
          <a:prstGeom prst="rect">
            <a:avLst/>
          </a:prstGeom>
          <a:noFill/>
          <a:ln>
            <a:noFill/>
          </a:ln>
        </p:spPr>
        <p:txBody>
          <a:bodyPr wrap="square" rtlCol="0">
            <a:spAutoFit/>
          </a:bodyPr>
          <a:lstStyle/>
          <a:p>
            <a:pPr algn="ctr"/>
            <a:r>
              <a:rPr lang="en-US" sz="2400" dirty="0">
                <a:solidFill>
                  <a:schemeClr val="accent3">
                    <a:lumMod val="50000"/>
                  </a:schemeClr>
                </a:solidFill>
                <a:latin typeface="Franklin Gothic Demi" panose="020B0703020102020204" pitchFamily="34" charset="0"/>
                <a:ea typeface="Cambria Math" panose="02040503050406030204" pitchFamily="18" charset="0"/>
              </a:rPr>
              <a:t>September 2023</a:t>
            </a:r>
          </a:p>
        </p:txBody>
      </p:sp>
      <p:pic>
        <p:nvPicPr>
          <p:cNvPr id="7" name="Picture 6" descr="A picture containing shape&#10;&#10;Description automatically generated">
            <a:extLst>
              <a:ext uri="{FF2B5EF4-FFF2-40B4-BE49-F238E27FC236}">
                <a16:creationId xmlns:a16="http://schemas.microsoft.com/office/drawing/2014/main" id="{68915878-C598-4893-B2B1-B477AA8371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1451" y="5030786"/>
            <a:ext cx="1554480" cy="1036320"/>
          </a:xfrm>
          <a:prstGeom prst="rect">
            <a:avLst/>
          </a:prstGeom>
        </p:spPr>
      </p:pic>
      <p:sp>
        <p:nvSpPr>
          <p:cNvPr id="15" name="TextBox 14">
            <a:extLst>
              <a:ext uri="{FF2B5EF4-FFF2-40B4-BE49-F238E27FC236}">
                <a16:creationId xmlns:a16="http://schemas.microsoft.com/office/drawing/2014/main" id="{0F9BA0D1-2805-4C02-8322-63F10BBC9260}"/>
              </a:ext>
            </a:extLst>
          </p:cNvPr>
          <p:cNvSpPr txBox="1"/>
          <p:nvPr/>
        </p:nvSpPr>
        <p:spPr>
          <a:xfrm>
            <a:off x="209726" y="3489878"/>
            <a:ext cx="11645032" cy="584775"/>
          </a:xfrm>
          <a:prstGeom prst="rect">
            <a:avLst/>
          </a:prstGeom>
          <a:noFill/>
          <a:ln>
            <a:noFill/>
          </a:ln>
        </p:spPr>
        <p:txBody>
          <a:bodyPr wrap="square" rtlCol="0">
            <a:spAutoFit/>
          </a:bodyPr>
          <a:lstStyle/>
          <a:p>
            <a:pPr algn="ctr"/>
            <a:r>
              <a:rPr lang="en-US" sz="3200" dirty="0">
                <a:solidFill>
                  <a:schemeClr val="accent3">
                    <a:lumMod val="50000"/>
                  </a:schemeClr>
                </a:solidFill>
                <a:latin typeface="Franklin Gothic Demi" panose="020B0703020102020204" pitchFamily="34" charset="0"/>
                <a:ea typeface="Cambria Math" panose="02040503050406030204" pitchFamily="18" charset="0"/>
              </a:rPr>
              <a:t>Use Case: Optimal Resource Scheduling – “Unit Commitment”</a:t>
            </a:r>
          </a:p>
        </p:txBody>
      </p:sp>
      <p:sp>
        <p:nvSpPr>
          <p:cNvPr id="9" name="AutoShape 4" descr="Event Poster">
            <a:extLst>
              <a:ext uri="{FF2B5EF4-FFF2-40B4-BE49-F238E27FC236}">
                <a16:creationId xmlns:a16="http://schemas.microsoft.com/office/drawing/2014/main" id="{ED0AB99F-B7F5-E1C4-B4E9-015DA495FE6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B2AD3DD3-5E6C-E050-F522-E01FDBAF13B0}"/>
              </a:ext>
            </a:extLst>
          </p:cNvPr>
          <p:cNvPicPr>
            <a:picLocks noChangeAspect="1"/>
          </p:cNvPicPr>
          <p:nvPr/>
        </p:nvPicPr>
        <p:blipFill>
          <a:blip r:embed="rId3"/>
          <a:stretch>
            <a:fillRect/>
          </a:stretch>
        </p:blipFill>
        <p:spPr>
          <a:xfrm>
            <a:off x="0" y="-27272"/>
            <a:ext cx="12192000" cy="1979671"/>
          </a:xfrm>
          <a:prstGeom prst="rect">
            <a:avLst/>
          </a:prstGeom>
        </p:spPr>
      </p:pic>
      <p:pic>
        <p:nvPicPr>
          <p:cNvPr id="12" name="Picture 11">
            <a:extLst>
              <a:ext uri="{FF2B5EF4-FFF2-40B4-BE49-F238E27FC236}">
                <a16:creationId xmlns:a16="http://schemas.microsoft.com/office/drawing/2014/main" id="{7BDF16F5-C6D5-9F31-D451-2B6D0B9647B2}"/>
              </a:ext>
            </a:extLst>
          </p:cNvPr>
          <p:cNvPicPr>
            <a:picLocks noChangeAspect="1"/>
          </p:cNvPicPr>
          <p:nvPr/>
        </p:nvPicPr>
        <p:blipFill>
          <a:blip r:embed="rId4"/>
          <a:stretch>
            <a:fillRect/>
          </a:stretch>
        </p:blipFill>
        <p:spPr>
          <a:xfrm>
            <a:off x="6808182" y="4859810"/>
            <a:ext cx="1567595" cy="1378272"/>
          </a:xfrm>
          <a:prstGeom prst="rect">
            <a:avLst/>
          </a:prstGeom>
        </p:spPr>
      </p:pic>
      <p:pic>
        <p:nvPicPr>
          <p:cNvPr id="14" name="Picture 13">
            <a:extLst>
              <a:ext uri="{FF2B5EF4-FFF2-40B4-BE49-F238E27FC236}">
                <a16:creationId xmlns:a16="http://schemas.microsoft.com/office/drawing/2014/main" id="{62F29195-9BCF-7152-DF79-D1FC989D5C34}"/>
              </a:ext>
            </a:extLst>
          </p:cNvPr>
          <p:cNvPicPr>
            <a:picLocks noChangeAspect="1"/>
          </p:cNvPicPr>
          <p:nvPr/>
        </p:nvPicPr>
        <p:blipFill>
          <a:blip r:embed="rId5"/>
          <a:stretch>
            <a:fillRect/>
          </a:stretch>
        </p:blipFill>
        <p:spPr>
          <a:xfrm>
            <a:off x="3467728" y="5282246"/>
            <a:ext cx="1914525" cy="533400"/>
          </a:xfrm>
          <a:prstGeom prst="rect">
            <a:avLst/>
          </a:prstGeom>
        </p:spPr>
      </p:pic>
      <p:pic>
        <p:nvPicPr>
          <p:cNvPr id="17" name="Picture 16">
            <a:extLst>
              <a:ext uri="{FF2B5EF4-FFF2-40B4-BE49-F238E27FC236}">
                <a16:creationId xmlns:a16="http://schemas.microsoft.com/office/drawing/2014/main" id="{F3E874A4-2BAE-4A01-E872-974B0B297689}"/>
              </a:ext>
            </a:extLst>
          </p:cNvPr>
          <p:cNvPicPr>
            <a:picLocks noChangeAspect="1"/>
          </p:cNvPicPr>
          <p:nvPr/>
        </p:nvPicPr>
        <p:blipFill>
          <a:blip r:embed="rId6"/>
          <a:stretch>
            <a:fillRect/>
          </a:stretch>
        </p:blipFill>
        <p:spPr>
          <a:xfrm>
            <a:off x="10057986" y="5248867"/>
            <a:ext cx="2133898" cy="600159"/>
          </a:xfrm>
          <a:prstGeom prst="rect">
            <a:avLst/>
          </a:prstGeom>
        </p:spPr>
      </p:pic>
      <p:pic>
        <p:nvPicPr>
          <p:cNvPr id="25" name="Picture 24">
            <a:extLst>
              <a:ext uri="{FF2B5EF4-FFF2-40B4-BE49-F238E27FC236}">
                <a16:creationId xmlns:a16="http://schemas.microsoft.com/office/drawing/2014/main" id="{26B51343-3A49-59A1-457F-0E89351C4B57}"/>
              </a:ext>
            </a:extLst>
          </p:cNvPr>
          <p:cNvPicPr>
            <a:picLocks noChangeAspect="1"/>
          </p:cNvPicPr>
          <p:nvPr/>
        </p:nvPicPr>
        <p:blipFill>
          <a:blip r:embed="rId7"/>
          <a:stretch>
            <a:fillRect/>
          </a:stretch>
        </p:blipFill>
        <p:spPr>
          <a:xfrm>
            <a:off x="1426128" y="5090510"/>
            <a:ext cx="2172186" cy="916872"/>
          </a:xfrm>
          <a:prstGeom prst="rect">
            <a:avLst/>
          </a:prstGeom>
        </p:spPr>
      </p:pic>
      <p:pic>
        <p:nvPicPr>
          <p:cNvPr id="1038" name="Picture 14" descr="Image result for jpmorgan chase">
            <a:extLst>
              <a:ext uri="{FF2B5EF4-FFF2-40B4-BE49-F238E27FC236}">
                <a16:creationId xmlns:a16="http://schemas.microsoft.com/office/drawing/2014/main" id="{D38007C9-7D89-16D3-8C96-5EF8AE4D20E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71" y="5033568"/>
            <a:ext cx="1677842" cy="1030756"/>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FC58FC4A-7E33-6C1F-F0CE-0762EBA0B9F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253808" y="4999924"/>
            <a:ext cx="1976481" cy="1098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970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2E13441-AABD-439D-B144-40702DF7E4B1}"/>
              </a:ext>
            </a:extLst>
          </p:cNvPr>
          <p:cNvPicPr>
            <a:picLocks noChangeAspect="1"/>
          </p:cNvPicPr>
          <p:nvPr/>
        </p:nvPicPr>
        <p:blipFill>
          <a:blip r:embed="rId2"/>
          <a:stretch>
            <a:fillRect/>
          </a:stretch>
        </p:blipFill>
        <p:spPr>
          <a:xfrm>
            <a:off x="-8021" y="0"/>
            <a:ext cx="12192000" cy="1200908"/>
          </a:xfrm>
          <a:prstGeom prst="rect">
            <a:avLst/>
          </a:prstGeom>
        </p:spPr>
      </p:pic>
      <p:sp>
        <p:nvSpPr>
          <p:cNvPr id="2" name="Title 1">
            <a:extLst>
              <a:ext uri="{FF2B5EF4-FFF2-40B4-BE49-F238E27FC236}">
                <a16:creationId xmlns:a16="http://schemas.microsoft.com/office/drawing/2014/main" id="{4A492535-3352-4F9C-A4B4-CE928F8CF7ED}"/>
              </a:ext>
            </a:extLst>
          </p:cNvPr>
          <p:cNvSpPr>
            <a:spLocks noGrp="1"/>
          </p:cNvSpPr>
          <p:nvPr>
            <p:ph type="title"/>
          </p:nvPr>
        </p:nvSpPr>
        <p:spPr>
          <a:xfrm>
            <a:off x="838200" y="43544"/>
            <a:ext cx="9677400" cy="1164772"/>
          </a:xfrm>
        </p:spPr>
        <p:txBody>
          <a:bodyPr>
            <a:normAutofit/>
          </a:bodyPr>
          <a:lstStyle/>
          <a:p>
            <a:r>
              <a:rPr lang="en-US" sz="3200" b="1" dirty="0">
                <a:solidFill>
                  <a:schemeClr val="bg1"/>
                </a:solidFill>
                <a:latin typeface="Arial" panose="020B0604020202020204" pitchFamily="34" charset="0"/>
                <a:cs typeface="Arial" panose="020B0604020202020204" pitchFamily="34" charset="0"/>
              </a:rPr>
              <a:t>Solution Approach</a:t>
            </a:r>
          </a:p>
        </p:txBody>
      </p:sp>
      <p:sp>
        <p:nvSpPr>
          <p:cNvPr id="5" name="Footer Placeholder 4">
            <a:extLst>
              <a:ext uri="{FF2B5EF4-FFF2-40B4-BE49-F238E27FC236}">
                <a16:creationId xmlns:a16="http://schemas.microsoft.com/office/drawing/2014/main" id="{469413FE-4EBD-460B-BFE4-00793A48DFF1}"/>
              </a:ext>
            </a:extLst>
          </p:cNvPr>
          <p:cNvSpPr>
            <a:spLocks noGrp="1"/>
          </p:cNvSpPr>
          <p:nvPr>
            <p:ph type="ftr" sz="quarter" idx="11"/>
          </p:nvPr>
        </p:nvSpPr>
        <p:spPr/>
        <p:txBody>
          <a:bodyPr/>
          <a:lstStyle/>
          <a:p>
            <a:r>
              <a:rPr lang="en-US" sz="1400" dirty="0">
                <a:solidFill>
                  <a:schemeClr val="tx1"/>
                </a:solidFill>
              </a:rPr>
              <a:t>NubisAI Confidential</a:t>
            </a:r>
          </a:p>
        </p:txBody>
      </p:sp>
      <p:sp>
        <p:nvSpPr>
          <p:cNvPr id="6" name="Slide Number Placeholder 5">
            <a:extLst>
              <a:ext uri="{FF2B5EF4-FFF2-40B4-BE49-F238E27FC236}">
                <a16:creationId xmlns:a16="http://schemas.microsoft.com/office/drawing/2014/main" id="{DBA76076-DE9B-4A93-9E38-7F5EFD1C036F}"/>
              </a:ext>
            </a:extLst>
          </p:cNvPr>
          <p:cNvSpPr>
            <a:spLocks noGrp="1"/>
          </p:cNvSpPr>
          <p:nvPr>
            <p:ph type="sldNum" sz="quarter" idx="12"/>
          </p:nvPr>
        </p:nvSpPr>
        <p:spPr/>
        <p:txBody>
          <a:bodyPr/>
          <a:lstStyle/>
          <a:p>
            <a:fld id="{23075549-0F97-468F-95CB-DA7C71A04078}" type="slidenum">
              <a:rPr lang="en-US" sz="1400" smtClean="0">
                <a:solidFill>
                  <a:schemeClr val="tx1"/>
                </a:solidFill>
              </a:rPr>
              <a:t>10</a:t>
            </a:fld>
            <a:endParaRPr lang="en-US" dirty="0">
              <a:solidFill>
                <a:schemeClr val="tx1"/>
              </a:solidFill>
            </a:endParaRPr>
          </a:p>
        </p:txBody>
      </p:sp>
      <p:sp>
        <p:nvSpPr>
          <p:cNvPr id="10" name="TextBox 9">
            <a:extLst>
              <a:ext uri="{FF2B5EF4-FFF2-40B4-BE49-F238E27FC236}">
                <a16:creationId xmlns:a16="http://schemas.microsoft.com/office/drawing/2014/main" id="{152468DF-7384-B41C-ACF1-13E795DC929C}"/>
              </a:ext>
            </a:extLst>
          </p:cNvPr>
          <p:cNvSpPr txBox="1"/>
          <p:nvPr/>
        </p:nvSpPr>
        <p:spPr>
          <a:xfrm>
            <a:off x="266487" y="1714120"/>
            <a:ext cx="5339986" cy="3970318"/>
          </a:xfrm>
          <a:prstGeom prst="rect">
            <a:avLst/>
          </a:prstGeom>
          <a:noFill/>
        </p:spPr>
        <p:txBody>
          <a:bodyPr wrap="square" rtlCol="0">
            <a:spAutoFit/>
          </a:bodyPr>
          <a:lstStyle/>
          <a:p>
            <a:pPr marL="342900" marR="0" lvl="0" indent="-342900">
              <a:spcBef>
                <a:spcPts val="0"/>
              </a:spcBef>
              <a:spcAft>
                <a:spcPts val="0"/>
              </a:spcAft>
              <a:buFont typeface="+mj-lt"/>
              <a:buAutoNum type="arabicPeriod"/>
              <a:tabLst>
                <a:tab pos="457200" algn="l"/>
              </a:tabLst>
            </a:pPr>
            <a:r>
              <a:rPr lang="en-US" sz="1400" dirty="0">
                <a:solidFill>
                  <a:srgbClr val="000000"/>
                </a:solidFill>
                <a:effectLst/>
                <a:latin typeface="Aptos" panose="020B0004020202020204" pitchFamily="34" charset="0"/>
                <a:ea typeface="Times New Roman" panose="02020603050405020304" pitchFamily="18" charset="0"/>
              </a:rPr>
              <a:t>Pick a Sigma f, Omega-max(default at 4pi) and make a Q matrix based off interactions between providers and our Sigma f</a:t>
            </a:r>
            <a:endParaRPr lang="en-US" sz="1400" dirty="0">
              <a:solidFill>
                <a:srgbClr val="000000"/>
              </a:solidFill>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mj-lt"/>
              <a:buAutoNum type="arabicPeriod"/>
              <a:tabLst>
                <a:tab pos="457200" algn="l"/>
              </a:tabLst>
            </a:pPr>
            <a:r>
              <a:rPr lang="en-US" sz="1400" dirty="0">
                <a:solidFill>
                  <a:srgbClr val="000000"/>
                </a:solidFill>
                <a:effectLst/>
                <a:latin typeface="Aptos" panose="020B0004020202020204" pitchFamily="34" charset="0"/>
                <a:ea typeface="Times New Roman" panose="02020603050405020304" pitchFamily="18" charset="0"/>
              </a:rPr>
              <a:t>Run the matrix through the QUBO program which will return a distribution of bit-strings.</a:t>
            </a:r>
            <a:endParaRPr lang="en-US" sz="1400" dirty="0">
              <a:solidFill>
                <a:srgbClr val="000000"/>
              </a:solidFill>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mj-lt"/>
              <a:buAutoNum type="arabicPeriod"/>
              <a:tabLst>
                <a:tab pos="457200" algn="l"/>
              </a:tabLst>
            </a:pPr>
            <a:r>
              <a:rPr lang="en-US" sz="1400" dirty="0">
                <a:solidFill>
                  <a:srgbClr val="000000"/>
                </a:solidFill>
                <a:effectLst/>
                <a:latin typeface="Aptos" panose="020B0004020202020204" pitchFamily="34" charset="0"/>
                <a:ea typeface="Times New Roman" panose="02020603050405020304" pitchFamily="18" charset="0"/>
              </a:rPr>
              <a:t>The program will check the 15 most often bit strings and check for how many meet the demand constraints.</a:t>
            </a:r>
            <a:endParaRPr lang="en-US" sz="1400" dirty="0">
              <a:solidFill>
                <a:srgbClr val="000000"/>
              </a:solidFill>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mj-lt"/>
              <a:buAutoNum type="arabicPeriod"/>
              <a:tabLst>
                <a:tab pos="457200" algn="l"/>
              </a:tabLst>
            </a:pPr>
            <a:r>
              <a:rPr lang="en-US" sz="1400" dirty="0">
                <a:solidFill>
                  <a:srgbClr val="000000"/>
                </a:solidFill>
                <a:effectLst/>
                <a:latin typeface="Aptos" panose="020B0004020202020204" pitchFamily="34" charset="0"/>
                <a:ea typeface="Times New Roman" panose="02020603050405020304" pitchFamily="18" charset="0"/>
              </a:rPr>
              <a:t>If most of them don't meet the constraints, it'll change the initial values according to how the results need to change and go back to step 1</a:t>
            </a:r>
            <a:endParaRPr lang="en-US" sz="1400" dirty="0">
              <a:solidFill>
                <a:srgbClr val="000000"/>
              </a:solidFill>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mj-lt"/>
              <a:buAutoNum type="arabicPeriod"/>
              <a:tabLst>
                <a:tab pos="457200" algn="l"/>
              </a:tabLst>
            </a:pPr>
            <a:r>
              <a:rPr lang="en-US" sz="1400" dirty="0">
                <a:solidFill>
                  <a:srgbClr val="000000"/>
                </a:solidFill>
                <a:effectLst/>
                <a:latin typeface="Aptos" panose="020B0004020202020204" pitchFamily="34" charset="0"/>
                <a:ea typeface="Times New Roman" panose="02020603050405020304" pitchFamily="18" charset="0"/>
              </a:rPr>
              <a:t>When the computer gets bit strings from the QUBO that meet the constraints, it'll check for the most cost efficient one(using the max power per provider). That bit string will be a representation of the most optimal on/off status for each provider(at some given </a:t>
            </a:r>
            <a:r>
              <a:rPr lang="en-US" sz="1400" dirty="0" err="1">
                <a:solidFill>
                  <a:srgbClr val="000000"/>
                </a:solidFill>
                <a:effectLst/>
                <a:latin typeface="Aptos" panose="020B0004020202020204" pitchFamily="34" charset="0"/>
                <a:ea typeface="Times New Roman" panose="02020603050405020304" pitchFamily="18" charset="0"/>
              </a:rPr>
              <a:t>tdemand</a:t>
            </a:r>
            <a:r>
              <a:rPr lang="en-US" sz="1400" dirty="0">
                <a:solidFill>
                  <a:srgbClr val="000000"/>
                </a:solidFill>
                <a:effectLst/>
                <a:latin typeface="Aptos" panose="020B0004020202020204" pitchFamily="34" charset="0"/>
                <a:ea typeface="Times New Roman" panose="02020603050405020304" pitchFamily="18" charset="0"/>
              </a:rPr>
              <a:t>)</a:t>
            </a:r>
            <a:endParaRPr lang="en-US" sz="1400" dirty="0">
              <a:solidFill>
                <a:srgbClr val="000000"/>
              </a:solidFill>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mj-lt"/>
              <a:buAutoNum type="arabicPeriod"/>
              <a:tabLst>
                <a:tab pos="457200" algn="l"/>
              </a:tabLst>
            </a:pPr>
            <a:r>
              <a:rPr lang="en-US" sz="1400" dirty="0">
                <a:solidFill>
                  <a:srgbClr val="000000"/>
                </a:solidFill>
                <a:effectLst/>
                <a:latin typeface="Aptos" panose="020B0004020202020204" pitchFamily="34" charset="0"/>
                <a:ea typeface="Times New Roman" panose="02020603050405020304" pitchFamily="18" charset="0"/>
              </a:rPr>
              <a:t>It will run the bit string through a classical algorithm that will return the most optimal power per each provider.</a:t>
            </a:r>
            <a:endParaRPr lang="en-US" sz="1400" dirty="0">
              <a:solidFill>
                <a:srgbClr val="000000"/>
              </a:solidFill>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mj-lt"/>
              <a:buAutoNum type="arabicPeriod"/>
              <a:tabLst>
                <a:tab pos="457200" algn="l"/>
              </a:tabLst>
            </a:pPr>
            <a:r>
              <a:rPr lang="en-US" sz="1400" dirty="0">
                <a:solidFill>
                  <a:srgbClr val="000000"/>
                </a:solidFill>
                <a:effectLst/>
                <a:latin typeface="Aptos" panose="020B0004020202020204" pitchFamily="34" charset="0"/>
                <a:ea typeface="Times New Roman" panose="02020603050405020304" pitchFamily="18" charset="0"/>
              </a:rPr>
              <a:t>It saves this data for that hour and re-runs steps 1-6 every hour for the whole day(changing the demand accordingly) </a:t>
            </a:r>
            <a:endParaRPr lang="en-US" sz="1400" dirty="0">
              <a:solidFill>
                <a:srgbClr val="000000"/>
              </a:solidFill>
              <a:effectLst/>
              <a:latin typeface="Calibri" panose="020F0502020204030204" pitchFamily="34" charset="0"/>
              <a:ea typeface="Calibri" panose="020F0502020204030204" pitchFamily="34" charset="0"/>
            </a:endParaRPr>
          </a:p>
        </p:txBody>
      </p:sp>
      <p:pic>
        <p:nvPicPr>
          <p:cNvPr id="12" name="Picture 11">
            <a:extLst>
              <a:ext uri="{FF2B5EF4-FFF2-40B4-BE49-F238E27FC236}">
                <a16:creationId xmlns:a16="http://schemas.microsoft.com/office/drawing/2014/main" id="{C0355633-999D-9550-F294-C2AF0E210872}"/>
              </a:ext>
            </a:extLst>
          </p:cNvPr>
          <p:cNvPicPr>
            <a:picLocks noChangeAspect="1"/>
          </p:cNvPicPr>
          <p:nvPr/>
        </p:nvPicPr>
        <p:blipFill>
          <a:blip r:embed="rId3"/>
          <a:stretch>
            <a:fillRect/>
          </a:stretch>
        </p:blipFill>
        <p:spPr>
          <a:xfrm>
            <a:off x="5630720" y="1612714"/>
            <a:ext cx="2565767" cy="2072765"/>
          </a:xfrm>
          <a:prstGeom prst="rect">
            <a:avLst/>
          </a:prstGeom>
          <a:ln>
            <a:solidFill>
              <a:schemeClr val="accent1">
                <a:shade val="15000"/>
              </a:schemeClr>
            </a:solidFill>
          </a:ln>
        </p:spPr>
      </p:pic>
      <p:pic>
        <p:nvPicPr>
          <p:cNvPr id="14" name="Picture 13">
            <a:extLst>
              <a:ext uri="{FF2B5EF4-FFF2-40B4-BE49-F238E27FC236}">
                <a16:creationId xmlns:a16="http://schemas.microsoft.com/office/drawing/2014/main" id="{2C1420EE-0FBA-A566-1D4F-264D02E28934}"/>
              </a:ext>
            </a:extLst>
          </p:cNvPr>
          <p:cNvPicPr>
            <a:picLocks noChangeAspect="1"/>
          </p:cNvPicPr>
          <p:nvPr/>
        </p:nvPicPr>
        <p:blipFill>
          <a:blip r:embed="rId4"/>
          <a:stretch>
            <a:fillRect/>
          </a:stretch>
        </p:blipFill>
        <p:spPr>
          <a:xfrm>
            <a:off x="8235605" y="2216286"/>
            <a:ext cx="3823269" cy="3970318"/>
          </a:xfrm>
          <a:prstGeom prst="rect">
            <a:avLst/>
          </a:prstGeom>
        </p:spPr>
      </p:pic>
    </p:spTree>
    <p:extLst>
      <p:ext uri="{BB962C8B-B14F-4D97-AF65-F5344CB8AC3E}">
        <p14:creationId xmlns:p14="http://schemas.microsoft.com/office/powerpoint/2010/main" val="2923471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D7320598-CFFE-A5A9-9C90-2610AC6D07AF}"/>
              </a:ext>
            </a:extLst>
          </p:cNvPr>
          <p:cNvPicPr>
            <a:picLocks noChangeAspect="1"/>
          </p:cNvPicPr>
          <p:nvPr/>
        </p:nvPicPr>
        <p:blipFill>
          <a:blip r:embed="rId2"/>
          <a:stretch>
            <a:fillRect/>
          </a:stretch>
        </p:blipFill>
        <p:spPr>
          <a:xfrm>
            <a:off x="95536" y="1855532"/>
            <a:ext cx="4875805" cy="4357909"/>
          </a:xfrm>
          <a:prstGeom prst="rect">
            <a:avLst/>
          </a:prstGeom>
        </p:spPr>
      </p:pic>
      <p:pic>
        <p:nvPicPr>
          <p:cNvPr id="7" name="Picture 6">
            <a:extLst>
              <a:ext uri="{FF2B5EF4-FFF2-40B4-BE49-F238E27FC236}">
                <a16:creationId xmlns:a16="http://schemas.microsoft.com/office/drawing/2014/main" id="{A2E13441-AABD-439D-B144-40702DF7E4B1}"/>
              </a:ext>
            </a:extLst>
          </p:cNvPr>
          <p:cNvPicPr>
            <a:picLocks noChangeAspect="1"/>
          </p:cNvPicPr>
          <p:nvPr/>
        </p:nvPicPr>
        <p:blipFill>
          <a:blip r:embed="rId3"/>
          <a:stretch>
            <a:fillRect/>
          </a:stretch>
        </p:blipFill>
        <p:spPr>
          <a:xfrm>
            <a:off x="-8021" y="0"/>
            <a:ext cx="12192000" cy="1200908"/>
          </a:xfrm>
          <a:prstGeom prst="rect">
            <a:avLst/>
          </a:prstGeom>
        </p:spPr>
      </p:pic>
      <p:sp>
        <p:nvSpPr>
          <p:cNvPr id="2" name="Title 1">
            <a:extLst>
              <a:ext uri="{FF2B5EF4-FFF2-40B4-BE49-F238E27FC236}">
                <a16:creationId xmlns:a16="http://schemas.microsoft.com/office/drawing/2014/main" id="{4A492535-3352-4F9C-A4B4-CE928F8CF7ED}"/>
              </a:ext>
            </a:extLst>
          </p:cNvPr>
          <p:cNvSpPr>
            <a:spLocks noGrp="1"/>
          </p:cNvSpPr>
          <p:nvPr>
            <p:ph type="title"/>
          </p:nvPr>
        </p:nvSpPr>
        <p:spPr>
          <a:xfrm>
            <a:off x="838200" y="43544"/>
            <a:ext cx="9677400" cy="1164772"/>
          </a:xfrm>
        </p:spPr>
        <p:txBody>
          <a:bodyPr>
            <a:normAutofit/>
          </a:bodyPr>
          <a:lstStyle/>
          <a:p>
            <a:r>
              <a:rPr lang="en-US" sz="3200" b="1" dirty="0">
                <a:solidFill>
                  <a:schemeClr val="bg1"/>
                </a:solidFill>
                <a:latin typeface="Arial" panose="020B0604020202020204" pitchFamily="34" charset="0"/>
                <a:cs typeface="Arial" panose="020B0604020202020204" pitchFamily="34" charset="0"/>
              </a:rPr>
              <a:t>Results</a:t>
            </a:r>
          </a:p>
        </p:txBody>
      </p:sp>
      <p:sp>
        <p:nvSpPr>
          <p:cNvPr id="5" name="Footer Placeholder 4">
            <a:extLst>
              <a:ext uri="{FF2B5EF4-FFF2-40B4-BE49-F238E27FC236}">
                <a16:creationId xmlns:a16="http://schemas.microsoft.com/office/drawing/2014/main" id="{469413FE-4EBD-460B-BFE4-00793A48DFF1}"/>
              </a:ext>
            </a:extLst>
          </p:cNvPr>
          <p:cNvSpPr>
            <a:spLocks noGrp="1"/>
          </p:cNvSpPr>
          <p:nvPr>
            <p:ph type="ftr" sz="quarter" idx="11"/>
          </p:nvPr>
        </p:nvSpPr>
        <p:spPr/>
        <p:txBody>
          <a:bodyPr/>
          <a:lstStyle/>
          <a:p>
            <a:r>
              <a:rPr lang="en-US" sz="1400" dirty="0">
                <a:solidFill>
                  <a:schemeClr val="tx1"/>
                </a:solidFill>
              </a:rPr>
              <a:t>NubisAI Confidential</a:t>
            </a:r>
          </a:p>
        </p:txBody>
      </p:sp>
      <p:sp>
        <p:nvSpPr>
          <p:cNvPr id="6" name="Slide Number Placeholder 5">
            <a:extLst>
              <a:ext uri="{FF2B5EF4-FFF2-40B4-BE49-F238E27FC236}">
                <a16:creationId xmlns:a16="http://schemas.microsoft.com/office/drawing/2014/main" id="{DBA76076-DE9B-4A93-9E38-7F5EFD1C036F}"/>
              </a:ext>
            </a:extLst>
          </p:cNvPr>
          <p:cNvSpPr>
            <a:spLocks noGrp="1"/>
          </p:cNvSpPr>
          <p:nvPr>
            <p:ph type="sldNum" sz="quarter" idx="12"/>
          </p:nvPr>
        </p:nvSpPr>
        <p:spPr/>
        <p:txBody>
          <a:bodyPr/>
          <a:lstStyle/>
          <a:p>
            <a:fld id="{23075549-0F97-468F-95CB-DA7C71A04078}" type="slidenum">
              <a:rPr lang="en-US" sz="1400" smtClean="0">
                <a:solidFill>
                  <a:schemeClr val="tx1"/>
                </a:solidFill>
              </a:rPr>
              <a:t>11</a:t>
            </a:fld>
            <a:endParaRPr lang="en-US" dirty="0">
              <a:solidFill>
                <a:schemeClr val="tx1"/>
              </a:solidFill>
            </a:endParaRPr>
          </a:p>
        </p:txBody>
      </p:sp>
      <p:pic>
        <p:nvPicPr>
          <p:cNvPr id="10" name="Picture 9">
            <a:extLst>
              <a:ext uri="{FF2B5EF4-FFF2-40B4-BE49-F238E27FC236}">
                <a16:creationId xmlns:a16="http://schemas.microsoft.com/office/drawing/2014/main" id="{A59B5226-72B6-9B03-223C-CC476008FC32}"/>
              </a:ext>
            </a:extLst>
          </p:cNvPr>
          <p:cNvPicPr>
            <a:picLocks noChangeAspect="1"/>
          </p:cNvPicPr>
          <p:nvPr/>
        </p:nvPicPr>
        <p:blipFill>
          <a:blip r:embed="rId4"/>
          <a:stretch>
            <a:fillRect/>
          </a:stretch>
        </p:blipFill>
        <p:spPr>
          <a:xfrm>
            <a:off x="4362275" y="1705679"/>
            <a:ext cx="6853806" cy="2235667"/>
          </a:xfrm>
          <a:prstGeom prst="rect">
            <a:avLst/>
          </a:prstGeom>
        </p:spPr>
      </p:pic>
      <p:pic>
        <p:nvPicPr>
          <p:cNvPr id="12" name="Picture 11">
            <a:extLst>
              <a:ext uri="{FF2B5EF4-FFF2-40B4-BE49-F238E27FC236}">
                <a16:creationId xmlns:a16="http://schemas.microsoft.com/office/drawing/2014/main" id="{F3C35E5F-CB02-30FF-C87E-7EFB271AA500}"/>
              </a:ext>
            </a:extLst>
          </p:cNvPr>
          <p:cNvPicPr>
            <a:picLocks noChangeAspect="1"/>
          </p:cNvPicPr>
          <p:nvPr/>
        </p:nvPicPr>
        <p:blipFill>
          <a:blip r:embed="rId5"/>
          <a:stretch>
            <a:fillRect/>
          </a:stretch>
        </p:blipFill>
        <p:spPr>
          <a:xfrm>
            <a:off x="4639111" y="4034487"/>
            <a:ext cx="6572243" cy="2074878"/>
          </a:xfrm>
          <a:prstGeom prst="rect">
            <a:avLst/>
          </a:prstGeom>
        </p:spPr>
      </p:pic>
    </p:spTree>
    <p:extLst>
      <p:ext uri="{BB962C8B-B14F-4D97-AF65-F5344CB8AC3E}">
        <p14:creationId xmlns:p14="http://schemas.microsoft.com/office/powerpoint/2010/main" val="3672849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2E13441-AABD-439D-B144-40702DF7E4B1}"/>
              </a:ext>
            </a:extLst>
          </p:cNvPr>
          <p:cNvPicPr>
            <a:picLocks noChangeAspect="1"/>
          </p:cNvPicPr>
          <p:nvPr/>
        </p:nvPicPr>
        <p:blipFill>
          <a:blip r:embed="rId2"/>
          <a:stretch>
            <a:fillRect/>
          </a:stretch>
        </p:blipFill>
        <p:spPr>
          <a:xfrm>
            <a:off x="-8021" y="0"/>
            <a:ext cx="12192000" cy="1200908"/>
          </a:xfrm>
          <a:prstGeom prst="rect">
            <a:avLst/>
          </a:prstGeom>
        </p:spPr>
      </p:pic>
      <p:sp>
        <p:nvSpPr>
          <p:cNvPr id="2" name="Title 1">
            <a:extLst>
              <a:ext uri="{FF2B5EF4-FFF2-40B4-BE49-F238E27FC236}">
                <a16:creationId xmlns:a16="http://schemas.microsoft.com/office/drawing/2014/main" id="{4A492535-3352-4F9C-A4B4-CE928F8CF7ED}"/>
              </a:ext>
            </a:extLst>
          </p:cNvPr>
          <p:cNvSpPr>
            <a:spLocks noGrp="1"/>
          </p:cNvSpPr>
          <p:nvPr>
            <p:ph type="title"/>
          </p:nvPr>
        </p:nvSpPr>
        <p:spPr>
          <a:xfrm>
            <a:off x="838200" y="43544"/>
            <a:ext cx="9677400" cy="1164772"/>
          </a:xfrm>
        </p:spPr>
        <p:txBody>
          <a:bodyPr>
            <a:normAutofit/>
          </a:bodyPr>
          <a:lstStyle/>
          <a:p>
            <a:r>
              <a:rPr lang="en-US" sz="3200" b="1" dirty="0">
                <a:solidFill>
                  <a:schemeClr val="bg1"/>
                </a:solidFill>
                <a:latin typeface="Arial" panose="020B0604020202020204" pitchFamily="34" charset="0"/>
                <a:cs typeface="Arial" panose="020B0604020202020204" pitchFamily="34" charset="0"/>
              </a:rPr>
              <a:t>Results</a:t>
            </a:r>
          </a:p>
        </p:txBody>
      </p:sp>
      <p:sp>
        <p:nvSpPr>
          <p:cNvPr id="5" name="Footer Placeholder 4">
            <a:extLst>
              <a:ext uri="{FF2B5EF4-FFF2-40B4-BE49-F238E27FC236}">
                <a16:creationId xmlns:a16="http://schemas.microsoft.com/office/drawing/2014/main" id="{469413FE-4EBD-460B-BFE4-00793A48DFF1}"/>
              </a:ext>
            </a:extLst>
          </p:cNvPr>
          <p:cNvSpPr>
            <a:spLocks noGrp="1"/>
          </p:cNvSpPr>
          <p:nvPr>
            <p:ph type="ftr" sz="quarter" idx="11"/>
          </p:nvPr>
        </p:nvSpPr>
        <p:spPr/>
        <p:txBody>
          <a:bodyPr/>
          <a:lstStyle/>
          <a:p>
            <a:r>
              <a:rPr lang="en-US" sz="1400" dirty="0">
                <a:solidFill>
                  <a:schemeClr val="tx1"/>
                </a:solidFill>
              </a:rPr>
              <a:t>NubisAI Confidential</a:t>
            </a:r>
          </a:p>
        </p:txBody>
      </p:sp>
      <p:sp>
        <p:nvSpPr>
          <p:cNvPr id="6" name="Slide Number Placeholder 5">
            <a:extLst>
              <a:ext uri="{FF2B5EF4-FFF2-40B4-BE49-F238E27FC236}">
                <a16:creationId xmlns:a16="http://schemas.microsoft.com/office/drawing/2014/main" id="{DBA76076-DE9B-4A93-9E38-7F5EFD1C036F}"/>
              </a:ext>
            </a:extLst>
          </p:cNvPr>
          <p:cNvSpPr>
            <a:spLocks noGrp="1"/>
          </p:cNvSpPr>
          <p:nvPr>
            <p:ph type="sldNum" sz="quarter" idx="12"/>
          </p:nvPr>
        </p:nvSpPr>
        <p:spPr/>
        <p:txBody>
          <a:bodyPr/>
          <a:lstStyle/>
          <a:p>
            <a:fld id="{23075549-0F97-468F-95CB-DA7C71A04078}" type="slidenum">
              <a:rPr lang="en-US" sz="1400" smtClean="0">
                <a:solidFill>
                  <a:schemeClr val="tx1"/>
                </a:solidFill>
              </a:rPr>
              <a:t>12</a:t>
            </a:fld>
            <a:endParaRPr lang="en-US" dirty="0">
              <a:solidFill>
                <a:schemeClr val="tx1"/>
              </a:solidFill>
            </a:endParaRPr>
          </a:p>
        </p:txBody>
      </p:sp>
      <p:pic>
        <p:nvPicPr>
          <p:cNvPr id="8" name="Picture 7">
            <a:extLst>
              <a:ext uri="{FF2B5EF4-FFF2-40B4-BE49-F238E27FC236}">
                <a16:creationId xmlns:a16="http://schemas.microsoft.com/office/drawing/2014/main" id="{EFA4948F-9D13-CCDF-D6ED-4D818B336512}"/>
              </a:ext>
            </a:extLst>
          </p:cNvPr>
          <p:cNvPicPr>
            <a:picLocks noChangeAspect="1"/>
          </p:cNvPicPr>
          <p:nvPr/>
        </p:nvPicPr>
        <p:blipFill>
          <a:blip r:embed="rId3"/>
          <a:stretch>
            <a:fillRect/>
          </a:stretch>
        </p:blipFill>
        <p:spPr>
          <a:xfrm>
            <a:off x="664274" y="1461312"/>
            <a:ext cx="7252079" cy="4787087"/>
          </a:xfrm>
          <a:prstGeom prst="rect">
            <a:avLst/>
          </a:prstGeom>
        </p:spPr>
      </p:pic>
      <p:sp>
        <p:nvSpPr>
          <p:cNvPr id="9" name="Oval 8">
            <a:extLst>
              <a:ext uri="{FF2B5EF4-FFF2-40B4-BE49-F238E27FC236}">
                <a16:creationId xmlns:a16="http://schemas.microsoft.com/office/drawing/2014/main" id="{AB9D7D0C-6433-D53E-DE8E-2FC519829D91}"/>
              </a:ext>
            </a:extLst>
          </p:cNvPr>
          <p:cNvSpPr/>
          <p:nvPr/>
        </p:nvSpPr>
        <p:spPr>
          <a:xfrm>
            <a:off x="8637864" y="2726423"/>
            <a:ext cx="562062" cy="56206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X</a:t>
            </a:r>
            <a:r>
              <a:rPr lang="en-US" baseline="-25000" dirty="0"/>
              <a:t>1</a:t>
            </a:r>
            <a:endParaRPr lang="en-US" dirty="0"/>
          </a:p>
        </p:txBody>
      </p:sp>
      <p:sp>
        <p:nvSpPr>
          <p:cNvPr id="14" name="Oval 13">
            <a:extLst>
              <a:ext uri="{FF2B5EF4-FFF2-40B4-BE49-F238E27FC236}">
                <a16:creationId xmlns:a16="http://schemas.microsoft.com/office/drawing/2014/main" id="{30F288C4-1345-3E28-10C9-0F4BD3E4285F}"/>
              </a:ext>
            </a:extLst>
          </p:cNvPr>
          <p:cNvSpPr/>
          <p:nvPr/>
        </p:nvSpPr>
        <p:spPr>
          <a:xfrm>
            <a:off x="8637864" y="3439607"/>
            <a:ext cx="562062" cy="56206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X</a:t>
            </a:r>
            <a:r>
              <a:rPr lang="en-US" baseline="-25000" dirty="0"/>
              <a:t>2</a:t>
            </a:r>
            <a:endParaRPr lang="en-US" dirty="0"/>
          </a:p>
        </p:txBody>
      </p:sp>
      <p:sp>
        <p:nvSpPr>
          <p:cNvPr id="15" name="Oval 14">
            <a:extLst>
              <a:ext uri="{FF2B5EF4-FFF2-40B4-BE49-F238E27FC236}">
                <a16:creationId xmlns:a16="http://schemas.microsoft.com/office/drawing/2014/main" id="{9F885706-35BD-1F74-2155-C8E86D5E8B51}"/>
              </a:ext>
            </a:extLst>
          </p:cNvPr>
          <p:cNvSpPr/>
          <p:nvPr/>
        </p:nvSpPr>
        <p:spPr>
          <a:xfrm>
            <a:off x="8637864" y="4152791"/>
            <a:ext cx="562062" cy="56206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X</a:t>
            </a:r>
            <a:r>
              <a:rPr lang="en-US" baseline="-25000" dirty="0"/>
              <a:t>3</a:t>
            </a:r>
            <a:endParaRPr lang="en-US" dirty="0"/>
          </a:p>
        </p:txBody>
      </p:sp>
      <p:cxnSp>
        <p:nvCxnSpPr>
          <p:cNvPr id="18" name="Straight Connector 17">
            <a:extLst>
              <a:ext uri="{FF2B5EF4-FFF2-40B4-BE49-F238E27FC236}">
                <a16:creationId xmlns:a16="http://schemas.microsoft.com/office/drawing/2014/main" id="{C480DA5E-5B06-1EC6-EE9B-3BA009E8A627}"/>
              </a:ext>
            </a:extLst>
          </p:cNvPr>
          <p:cNvCxnSpPr>
            <a:cxnSpLocks/>
          </p:cNvCxnSpPr>
          <p:nvPr/>
        </p:nvCxnSpPr>
        <p:spPr>
          <a:xfrm>
            <a:off x="10037427" y="2650922"/>
            <a:ext cx="0" cy="2239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1086A5D-7BCF-2A92-6267-0A54DD91010D}"/>
              </a:ext>
            </a:extLst>
          </p:cNvPr>
          <p:cNvCxnSpPr>
            <a:stCxn id="9" idx="6"/>
          </p:cNvCxnSpPr>
          <p:nvPr/>
        </p:nvCxnSpPr>
        <p:spPr>
          <a:xfrm>
            <a:off x="9199926" y="3007454"/>
            <a:ext cx="8375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169B19D-C29B-1878-CDDE-3F22C8137296}"/>
              </a:ext>
            </a:extLst>
          </p:cNvPr>
          <p:cNvCxnSpPr/>
          <p:nvPr/>
        </p:nvCxnSpPr>
        <p:spPr>
          <a:xfrm>
            <a:off x="9192236" y="3720638"/>
            <a:ext cx="8375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A9EA07FA-259C-123B-2ACD-856D0C33BA65}"/>
              </a:ext>
            </a:extLst>
          </p:cNvPr>
          <p:cNvCxnSpPr/>
          <p:nvPr/>
        </p:nvCxnSpPr>
        <p:spPr>
          <a:xfrm>
            <a:off x="9199926" y="4424035"/>
            <a:ext cx="8375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151BDA2-8A11-C4CC-18E9-7414B7A7A796}"/>
              </a:ext>
            </a:extLst>
          </p:cNvPr>
          <p:cNvCxnSpPr>
            <a:cxnSpLocks/>
          </p:cNvCxnSpPr>
          <p:nvPr/>
        </p:nvCxnSpPr>
        <p:spPr>
          <a:xfrm>
            <a:off x="10037427" y="3720638"/>
            <a:ext cx="6501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Rounded Corners 30">
            <a:extLst>
              <a:ext uri="{FF2B5EF4-FFF2-40B4-BE49-F238E27FC236}">
                <a16:creationId xmlns:a16="http://schemas.microsoft.com/office/drawing/2014/main" id="{24A3D526-E5B0-2CB5-FA18-C7FB1506BCBC}"/>
              </a:ext>
            </a:extLst>
          </p:cNvPr>
          <p:cNvSpPr/>
          <p:nvPr/>
        </p:nvSpPr>
        <p:spPr>
          <a:xfrm>
            <a:off x="10679185" y="3288485"/>
            <a:ext cx="813731" cy="86430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Demand (D)</a:t>
            </a:r>
          </a:p>
        </p:txBody>
      </p:sp>
      <p:sp>
        <p:nvSpPr>
          <p:cNvPr id="32" name="TextBox 31">
            <a:extLst>
              <a:ext uri="{FF2B5EF4-FFF2-40B4-BE49-F238E27FC236}">
                <a16:creationId xmlns:a16="http://schemas.microsoft.com/office/drawing/2014/main" id="{D8A8BA51-256A-B39B-23AA-FB94DFAB9B43}"/>
              </a:ext>
            </a:extLst>
          </p:cNvPr>
          <p:cNvSpPr txBox="1"/>
          <p:nvPr/>
        </p:nvSpPr>
        <p:spPr>
          <a:xfrm>
            <a:off x="9295001" y="2768368"/>
            <a:ext cx="531301" cy="307777"/>
          </a:xfrm>
          <a:prstGeom prst="rect">
            <a:avLst/>
          </a:prstGeom>
          <a:noFill/>
        </p:spPr>
        <p:txBody>
          <a:bodyPr wrap="square" rtlCol="0">
            <a:spAutoFit/>
          </a:bodyPr>
          <a:lstStyle/>
          <a:p>
            <a:r>
              <a:rPr lang="en-US" sz="1400" dirty="0"/>
              <a:t>[0,1]</a:t>
            </a:r>
          </a:p>
        </p:txBody>
      </p:sp>
      <p:sp>
        <p:nvSpPr>
          <p:cNvPr id="34" name="TextBox 33">
            <a:extLst>
              <a:ext uri="{FF2B5EF4-FFF2-40B4-BE49-F238E27FC236}">
                <a16:creationId xmlns:a16="http://schemas.microsoft.com/office/drawing/2014/main" id="{49E2BAC4-4345-8765-A7C6-E7B463154E93}"/>
              </a:ext>
            </a:extLst>
          </p:cNvPr>
          <p:cNvSpPr txBox="1"/>
          <p:nvPr/>
        </p:nvSpPr>
        <p:spPr>
          <a:xfrm>
            <a:off x="9272630" y="3467451"/>
            <a:ext cx="531301" cy="307777"/>
          </a:xfrm>
          <a:prstGeom prst="rect">
            <a:avLst/>
          </a:prstGeom>
          <a:noFill/>
        </p:spPr>
        <p:txBody>
          <a:bodyPr wrap="square" rtlCol="0">
            <a:spAutoFit/>
          </a:bodyPr>
          <a:lstStyle/>
          <a:p>
            <a:r>
              <a:rPr lang="en-US" sz="1400" dirty="0"/>
              <a:t>[0,1]</a:t>
            </a:r>
          </a:p>
        </p:txBody>
      </p:sp>
      <p:sp>
        <p:nvSpPr>
          <p:cNvPr id="35" name="TextBox 34">
            <a:extLst>
              <a:ext uri="{FF2B5EF4-FFF2-40B4-BE49-F238E27FC236}">
                <a16:creationId xmlns:a16="http://schemas.microsoft.com/office/drawing/2014/main" id="{3B85CA89-DB6D-49B7-8551-74D3476FADCE}"/>
              </a:ext>
            </a:extLst>
          </p:cNvPr>
          <p:cNvSpPr txBox="1"/>
          <p:nvPr/>
        </p:nvSpPr>
        <p:spPr>
          <a:xfrm>
            <a:off x="9265639" y="4156747"/>
            <a:ext cx="531301" cy="307777"/>
          </a:xfrm>
          <a:prstGeom prst="rect">
            <a:avLst/>
          </a:prstGeom>
          <a:noFill/>
        </p:spPr>
        <p:txBody>
          <a:bodyPr wrap="square" rtlCol="0">
            <a:spAutoFit/>
          </a:bodyPr>
          <a:lstStyle/>
          <a:p>
            <a:r>
              <a:rPr lang="en-US" sz="1400" dirty="0"/>
              <a:t>[0,1]</a:t>
            </a:r>
          </a:p>
        </p:txBody>
      </p:sp>
    </p:spTree>
    <p:extLst>
      <p:ext uri="{BB962C8B-B14F-4D97-AF65-F5344CB8AC3E}">
        <p14:creationId xmlns:p14="http://schemas.microsoft.com/office/powerpoint/2010/main" val="4018090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3A69230-5CFB-43E3-B39C-70131088C35E}"/>
              </a:ext>
            </a:extLst>
          </p:cNvPr>
          <p:cNvSpPr>
            <a:spLocks noGrp="1"/>
          </p:cNvSpPr>
          <p:nvPr>
            <p:ph type="ftr" sz="quarter" idx="11"/>
          </p:nvPr>
        </p:nvSpPr>
        <p:spPr/>
        <p:txBody>
          <a:bodyPr/>
          <a:lstStyle/>
          <a:p>
            <a:r>
              <a:rPr lang="en-US" dirty="0"/>
              <a:t>NubisAI Confidential</a:t>
            </a:r>
          </a:p>
        </p:txBody>
      </p:sp>
      <p:sp>
        <p:nvSpPr>
          <p:cNvPr id="3" name="Slide Number Placeholder 2">
            <a:extLst>
              <a:ext uri="{FF2B5EF4-FFF2-40B4-BE49-F238E27FC236}">
                <a16:creationId xmlns:a16="http://schemas.microsoft.com/office/drawing/2014/main" id="{43CA6A16-43DF-4787-8AAE-7252095EEF4E}"/>
              </a:ext>
            </a:extLst>
          </p:cNvPr>
          <p:cNvSpPr>
            <a:spLocks noGrp="1"/>
          </p:cNvSpPr>
          <p:nvPr>
            <p:ph type="sldNum" sz="quarter" idx="12"/>
          </p:nvPr>
        </p:nvSpPr>
        <p:spPr/>
        <p:txBody>
          <a:bodyPr/>
          <a:lstStyle/>
          <a:p>
            <a:fld id="{23075549-0F97-468F-95CB-DA7C71A04078}" type="slidenum">
              <a:rPr lang="en-US" smtClean="0"/>
              <a:t>13</a:t>
            </a:fld>
            <a:endParaRPr lang="en-US"/>
          </a:p>
        </p:txBody>
      </p:sp>
      <p:pic>
        <p:nvPicPr>
          <p:cNvPr id="5" name="Picture 4" descr="A picture containing shape&#10;&#10;Description automatically generated">
            <a:extLst>
              <a:ext uri="{FF2B5EF4-FFF2-40B4-BE49-F238E27FC236}">
                <a16:creationId xmlns:a16="http://schemas.microsoft.com/office/drawing/2014/main" id="{DC21A382-1D44-459A-A45C-FF6B0EC9F9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6687" y="2867710"/>
            <a:ext cx="2835879" cy="1890586"/>
          </a:xfrm>
          <a:prstGeom prst="rect">
            <a:avLst/>
          </a:prstGeom>
        </p:spPr>
      </p:pic>
      <p:pic>
        <p:nvPicPr>
          <p:cNvPr id="6" name="Picture 5">
            <a:extLst>
              <a:ext uri="{FF2B5EF4-FFF2-40B4-BE49-F238E27FC236}">
                <a16:creationId xmlns:a16="http://schemas.microsoft.com/office/drawing/2014/main" id="{EE981D83-8BAF-F2DF-FCC0-4244FCEBFB94}"/>
              </a:ext>
            </a:extLst>
          </p:cNvPr>
          <p:cNvPicPr>
            <a:picLocks noChangeAspect="1"/>
          </p:cNvPicPr>
          <p:nvPr/>
        </p:nvPicPr>
        <p:blipFill>
          <a:blip r:embed="rId3"/>
          <a:stretch>
            <a:fillRect/>
          </a:stretch>
        </p:blipFill>
        <p:spPr>
          <a:xfrm>
            <a:off x="8284708" y="2307196"/>
            <a:ext cx="2567232" cy="2257180"/>
          </a:xfrm>
          <a:prstGeom prst="rect">
            <a:avLst/>
          </a:prstGeom>
        </p:spPr>
      </p:pic>
      <p:pic>
        <p:nvPicPr>
          <p:cNvPr id="7" name="Picture 6">
            <a:extLst>
              <a:ext uri="{FF2B5EF4-FFF2-40B4-BE49-F238E27FC236}">
                <a16:creationId xmlns:a16="http://schemas.microsoft.com/office/drawing/2014/main" id="{50815AE6-74FD-5CCF-564C-3E115D9D8383}"/>
              </a:ext>
            </a:extLst>
          </p:cNvPr>
          <p:cNvPicPr>
            <a:picLocks noChangeAspect="1"/>
          </p:cNvPicPr>
          <p:nvPr/>
        </p:nvPicPr>
        <p:blipFill>
          <a:blip r:embed="rId4"/>
          <a:stretch>
            <a:fillRect/>
          </a:stretch>
        </p:blipFill>
        <p:spPr>
          <a:xfrm>
            <a:off x="907590" y="4967902"/>
            <a:ext cx="3922558" cy="1092852"/>
          </a:xfrm>
          <a:prstGeom prst="rect">
            <a:avLst/>
          </a:prstGeom>
        </p:spPr>
      </p:pic>
      <p:pic>
        <p:nvPicPr>
          <p:cNvPr id="8" name="Picture 7">
            <a:extLst>
              <a:ext uri="{FF2B5EF4-FFF2-40B4-BE49-F238E27FC236}">
                <a16:creationId xmlns:a16="http://schemas.microsoft.com/office/drawing/2014/main" id="{ED612474-8A96-522B-FB00-3D7FFD2A54BC}"/>
              </a:ext>
            </a:extLst>
          </p:cNvPr>
          <p:cNvPicPr>
            <a:picLocks noChangeAspect="1"/>
          </p:cNvPicPr>
          <p:nvPr/>
        </p:nvPicPr>
        <p:blipFill>
          <a:blip r:embed="rId5"/>
          <a:stretch>
            <a:fillRect/>
          </a:stretch>
        </p:blipFill>
        <p:spPr>
          <a:xfrm>
            <a:off x="6703615" y="4956932"/>
            <a:ext cx="3579953" cy="1006862"/>
          </a:xfrm>
          <a:prstGeom prst="rect">
            <a:avLst/>
          </a:prstGeom>
        </p:spPr>
      </p:pic>
      <p:pic>
        <p:nvPicPr>
          <p:cNvPr id="9" name="Picture 8">
            <a:extLst>
              <a:ext uri="{FF2B5EF4-FFF2-40B4-BE49-F238E27FC236}">
                <a16:creationId xmlns:a16="http://schemas.microsoft.com/office/drawing/2014/main" id="{053855A2-CF57-068F-8696-39EE73A34285}"/>
              </a:ext>
            </a:extLst>
          </p:cNvPr>
          <p:cNvPicPr>
            <a:picLocks noChangeAspect="1"/>
          </p:cNvPicPr>
          <p:nvPr/>
        </p:nvPicPr>
        <p:blipFill>
          <a:blip r:embed="rId6"/>
          <a:stretch>
            <a:fillRect/>
          </a:stretch>
        </p:blipFill>
        <p:spPr>
          <a:xfrm>
            <a:off x="549744" y="3077594"/>
            <a:ext cx="3285723" cy="1386892"/>
          </a:xfrm>
          <a:prstGeom prst="rect">
            <a:avLst/>
          </a:prstGeom>
        </p:spPr>
      </p:pic>
      <p:pic>
        <p:nvPicPr>
          <p:cNvPr id="10" name="Picture 14" descr="Image result for jpmorgan chase">
            <a:extLst>
              <a:ext uri="{FF2B5EF4-FFF2-40B4-BE49-F238E27FC236}">
                <a16:creationId xmlns:a16="http://schemas.microsoft.com/office/drawing/2014/main" id="{C20F21A0-725C-BC38-9D0B-397BFE1C3EA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58378" y="581204"/>
            <a:ext cx="2692360" cy="165400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6">
            <a:extLst>
              <a:ext uri="{FF2B5EF4-FFF2-40B4-BE49-F238E27FC236}">
                <a16:creationId xmlns:a16="http://schemas.microsoft.com/office/drawing/2014/main" id="{894D387A-F0A0-7EB5-9F20-932B9024B40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04984" y="568494"/>
            <a:ext cx="2977216" cy="1654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2768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2E13441-AABD-439D-B144-40702DF7E4B1}"/>
              </a:ext>
            </a:extLst>
          </p:cNvPr>
          <p:cNvPicPr>
            <a:picLocks noChangeAspect="1"/>
          </p:cNvPicPr>
          <p:nvPr/>
        </p:nvPicPr>
        <p:blipFill>
          <a:blip r:embed="rId2"/>
          <a:stretch>
            <a:fillRect/>
          </a:stretch>
        </p:blipFill>
        <p:spPr>
          <a:xfrm>
            <a:off x="-8021" y="0"/>
            <a:ext cx="12192000" cy="1200908"/>
          </a:xfrm>
          <a:prstGeom prst="rect">
            <a:avLst/>
          </a:prstGeom>
        </p:spPr>
      </p:pic>
      <p:sp>
        <p:nvSpPr>
          <p:cNvPr id="2" name="Title 1">
            <a:extLst>
              <a:ext uri="{FF2B5EF4-FFF2-40B4-BE49-F238E27FC236}">
                <a16:creationId xmlns:a16="http://schemas.microsoft.com/office/drawing/2014/main" id="{4A492535-3352-4F9C-A4B4-CE928F8CF7ED}"/>
              </a:ext>
            </a:extLst>
          </p:cNvPr>
          <p:cNvSpPr>
            <a:spLocks noGrp="1"/>
          </p:cNvSpPr>
          <p:nvPr>
            <p:ph type="title"/>
          </p:nvPr>
        </p:nvSpPr>
        <p:spPr>
          <a:xfrm>
            <a:off x="838200" y="43544"/>
            <a:ext cx="9677400" cy="1164772"/>
          </a:xfrm>
        </p:spPr>
        <p:txBody>
          <a:bodyPr>
            <a:normAutofit/>
          </a:bodyPr>
          <a:lstStyle/>
          <a:p>
            <a:r>
              <a:rPr lang="en-US" sz="3200" b="1" dirty="0">
                <a:solidFill>
                  <a:schemeClr val="bg1"/>
                </a:solidFill>
                <a:latin typeface="Arial" panose="020B0604020202020204" pitchFamily="34" charset="0"/>
                <a:cs typeface="Arial" panose="020B0604020202020204" pitchFamily="34" charset="0"/>
              </a:rPr>
              <a:t>Use Case Defined</a:t>
            </a:r>
          </a:p>
        </p:txBody>
      </p:sp>
      <p:sp>
        <p:nvSpPr>
          <p:cNvPr id="5" name="Footer Placeholder 4">
            <a:extLst>
              <a:ext uri="{FF2B5EF4-FFF2-40B4-BE49-F238E27FC236}">
                <a16:creationId xmlns:a16="http://schemas.microsoft.com/office/drawing/2014/main" id="{469413FE-4EBD-460B-BFE4-00793A48DFF1}"/>
              </a:ext>
            </a:extLst>
          </p:cNvPr>
          <p:cNvSpPr>
            <a:spLocks noGrp="1"/>
          </p:cNvSpPr>
          <p:nvPr>
            <p:ph type="ftr" sz="quarter" idx="11"/>
          </p:nvPr>
        </p:nvSpPr>
        <p:spPr/>
        <p:txBody>
          <a:bodyPr/>
          <a:lstStyle/>
          <a:p>
            <a:r>
              <a:rPr lang="en-US" sz="1400" dirty="0">
                <a:solidFill>
                  <a:schemeClr val="tx1"/>
                </a:solidFill>
              </a:rPr>
              <a:t>NubisAI Confidential</a:t>
            </a:r>
          </a:p>
        </p:txBody>
      </p:sp>
      <p:sp>
        <p:nvSpPr>
          <p:cNvPr id="6" name="Slide Number Placeholder 5">
            <a:extLst>
              <a:ext uri="{FF2B5EF4-FFF2-40B4-BE49-F238E27FC236}">
                <a16:creationId xmlns:a16="http://schemas.microsoft.com/office/drawing/2014/main" id="{DBA76076-DE9B-4A93-9E38-7F5EFD1C036F}"/>
              </a:ext>
            </a:extLst>
          </p:cNvPr>
          <p:cNvSpPr>
            <a:spLocks noGrp="1"/>
          </p:cNvSpPr>
          <p:nvPr>
            <p:ph type="sldNum" sz="quarter" idx="12"/>
          </p:nvPr>
        </p:nvSpPr>
        <p:spPr/>
        <p:txBody>
          <a:bodyPr/>
          <a:lstStyle/>
          <a:p>
            <a:fld id="{23075549-0F97-468F-95CB-DA7C71A04078}" type="slidenum">
              <a:rPr lang="en-US" sz="1400" smtClean="0">
                <a:solidFill>
                  <a:schemeClr val="tx1"/>
                </a:solidFill>
              </a:rPr>
              <a:t>2</a:t>
            </a:fld>
            <a:endParaRPr lang="en-US" dirty="0">
              <a:solidFill>
                <a:schemeClr val="tx1"/>
              </a:solidFill>
            </a:endParaRPr>
          </a:p>
        </p:txBody>
      </p:sp>
      <p:sp>
        <p:nvSpPr>
          <p:cNvPr id="9" name="TextBox 8">
            <a:extLst>
              <a:ext uri="{FF2B5EF4-FFF2-40B4-BE49-F238E27FC236}">
                <a16:creationId xmlns:a16="http://schemas.microsoft.com/office/drawing/2014/main" id="{91210AD9-885C-4F35-AC14-1BA51EC386C7}"/>
              </a:ext>
            </a:extLst>
          </p:cNvPr>
          <p:cNvSpPr txBox="1"/>
          <p:nvPr/>
        </p:nvSpPr>
        <p:spPr>
          <a:xfrm>
            <a:off x="662729" y="5490580"/>
            <a:ext cx="10821799" cy="646331"/>
          </a:xfrm>
          <a:prstGeom prst="rect">
            <a:avLst/>
          </a:prstGeom>
          <a:noFill/>
          <a:ln>
            <a:solidFill>
              <a:schemeClr val="accent1">
                <a:shade val="15000"/>
              </a:schemeClr>
            </a:solidFill>
          </a:ln>
        </p:spPr>
        <p:txBody>
          <a:bodyPr wrap="square" rtlCol="0">
            <a:spAutoFit/>
          </a:bodyPr>
          <a:lstStyle/>
          <a:p>
            <a:pPr marL="285750" indent="-285750">
              <a:buFont typeface="Arial" panose="020B0604020202020204" pitchFamily="34" charset="0"/>
              <a:buChar char="•"/>
            </a:pPr>
            <a:r>
              <a:rPr lang="en-US" b="1" i="1" dirty="0"/>
              <a:t>Goal is to minimized the total cost of dispatch that meets the electricity demand taking into consideration the grid as well as resource constrains.</a:t>
            </a:r>
          </a:p>
        </p:txBody>
      </p:sp>
      <p:pic>
        <p:nvPicPr>
          <p:cNvPr id="2050" name="Picture 2" descr="Today, we look at the hacker threat to the U.S. power grids">
            <a:extLst>
              <a:ext uri="{FF2B5EF4-FFF2-40B4-BE49-F238E27FC236}">
                <a16:creationId xmlns:a16="http://schemas.microsoft.com/office/drawing/2014/main" id="{A4930F76-6867-2A95-1D14-87F52A1DA9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0366" y="1346978"/>
            <a:ext cx="6336145" cy="397740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1BC35C6-7691-FB7D-5CFC-C7379E44D7F3}"/>
              </a:ext>
            </a:extLst>
          </p:cNvPr>
          <p:cNvSpPr txBox="1"/>
          <p:nvPr/>
        </p:nvSpPr>
        <p:spPr>
          <a:xfrm>
            <a:off x="662729" y="1432814"/>
            <a:ext cx="4781725" cy="3970318"/>
          </a:xfrm>
          <a:prstGeom prst="rect">
            <a:avLst/>
          </a:prstGeom>
          <a:noFill/>
        </p:spPr>
        <p:txBody>
          <a:bodyPr wrap="square" rtlCol="0">
            <a:spAutoFit/>
          </a:bodyPr>
          <a:lstStyle/>
          <a:p>
            <a:pPr marL="285750" indent="-285750">
              <a:buFont typeface="Arial" panose="020B0604020202020204" pitchFamily="34" charset="0"/>
              <a:buChar char="•"/>
            </a:pPr>
            <a:r>
              <a:rPr lang="en-US" dirty="0"/>
              <a:t>The electric grid is going through a transformation with several stressors including increased connectivity (microgrids, rooftop solar, etc.), push for “electrification”, increasing extreme weather conditions, regulatory policies, etc.</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Electrical planners and operators need to be able to schedule available resources to meet the dynamic and fluctuating demand, also called the “unit commitment” problem.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“unit commitment” problem is a multi-period, mixed-integer linear optimization problem</a:t>
            </a:r>
          </a:p>
        </p:txBody>
      </p:sp>
    </p:spTree>
    <p:extLst>
      <p:ext uri="{BB962C8B-B14F-4D97-AF65-F5344CB8AC3E}">
        <p14:creationId xmlns:p14="http://schemas.microsoft.com/office/powerpoint/2010/main" val="1993462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2E13441-AABD-439D-B144-40702DF7E4B1}"/>
              </a:ext>
            </a:extLst>
          </p:cNvPr>
          <p:cNvPicPr>
            <a:picLocks noChangeAspect="1"/>
          </p:cNvPicPr>
          <p:nvPr/>
        </p:nvPicPr>
        <p:blipFill>
          <a:blip r:embed="rId2"/>
          <a:stretch>
            <a:fillRect/>
          </a:stretch>
        </p:blipFill>
        <p:spPr>
          <a:xfrm>
            <a:off x="-8021" y="0"/>
            <a:ext cx="12192000" cy="1200908"/>
          </a:xfrm>
          <a:prstGeom prst="rect">
            <a:avLst/>
          </a:prstGeom>
        </p:spPr>
      </p:pic>
      <p:sp>
        <p:nvSpPr>
          <p:cNvPr id="2" name="Title 1">
            <a:extLst>
              <a:ext uri="{FF2B5EF4-FFF2-40B4-BE49-F238E27FC236}">
                <a16:creationId xmlns:a16="http://schemas.microsoft.com/office/drawing/2014/main" id="{4A492535-3352-4F9C-A4B4-CE928F8CF7ED}"/>
              </a:ext>
            </a:extLst>
          </p:cNvPr>
          <p:cNvSpPr>
            <a:spLocks noGrp="1"/>
          </p:cNvSpPr>
          <p:nvPr>
            <p:ph type="title"/>
          </p:nvPr>
        </p:nvSpPr>
        <p:spPr>
          <a:xfrm>
            <a:off x="838200" y="43544"/>
            <a:ext cx="9677400" cy="1164772"/>
          </a:xfrm>
        </p:spPr>
        <p:txBody>
          <a:bodyPr>
            <a:normAutofit/>
          </a:bodyPr>
          <a:lstStyle/>
          <a:p>
            <a:r>
              <a:rPr lang="en-US" sz="3200" b="1" dirty="0">
                <a:solidFill>
                  <a:schemeClr val="bg1"/>
                </a:solidFill>
                <a:latin typeface="Arial" panose="020B0604020202020204" pitchFamily="34" charset="0"/>
                <a:cs typeface="Arial" panose="020B0604020202020204" pitchFamily="34" charset="0"/>
              </a:rPr>
              <a:t>Breaking Down the Problem</a:t>
            </a:r>
          </a:p>
        </p:txBody>
      </p:sp>
      <p:sp>
        <p:nvSpPr>
          <p:cNvPr id="5" name="Footer Placeholder 4">
            <a:extLst>
              <a:ext uri="{FF2B5EF4-FFF2-40B4-BE49-F238E27FC236}">
                <a16:creationId xmlns:a16="http://schemas.microsoft.com/office/drawing/2014/main" id="{469413FE-4EBD-460B-BFE4-00793A48DFF1}"/>
              </a:ext>
            </a:extLst>
          </p:cNvPr>
          <p:cNvSpPr>
            <a:spLocks noGrp="1"/>
          </p:cNvSpPr>
          <p:nvPr>
            <p:ph type="ftr" sz="quarter" idx="11"/>
          </p:nvPr>
        </p:nvSpPr>
        <p:spPr/>
        <p:txBody>
          <a:bodyPr/>
          <a:lstStyle/>
          <a:p>
            <a:r>
              <a:rPr lang="en-US" sz="1400" dirty="0">
                <a:solidFill>
                  <a:schemeClr val="tx1"/>
                </a:solidFill>
              </a:rPr>
              <a:t>NubisAI Confidential</a:t>
            </a:r>
          </a:p>
        </p:txBody>
      </p:sp>
      <p:sp>
        <p:nvSpPr>
          <p:cNvPr id="6" name="Slide Number Placeholder 5">
            <a:extLst>
              <a:ext uri="{FF2B5EF4-FFF2-40B4-BE49-F238E27FC236}">
                <a16:creationId xmlns:a16="http://schemas.microsoft.com/office/drawing/2014/main" id="{DBA76076-DE9B-4A93-9E38-7F5EFD1C036F}"/>
              </a:ext>
            </a:extLst>
          </p:cNvPr>
          <p:cNvSpPr>
            <a:spLocks noGrp="1"/>
          </p:cNvSpPr>
          <p:nvPr>
            <p:ph type="sldNum" sz="quarter" idx="12"/>
          </p:nvPr>
        </p:nvSpPr>
        <p:spPr/>
        <p:txBody>
          <a:bodyPr/>
          <a:lstStyle/>
          <a:p>
            <a:fld id="{23075549-0F97-468F-95CB-DA7C71A04078}" type="slidenum">
              <a:rPr lang="en-US" sz="1400" smtClean="0">
                <a:solidFill>
                  <a:schemeClr val="tx1"/>
                </a:solidFill>
              </a:rPr>
              <a:t>3</a:t>
            </a:fld>
            <a:endParaRPr lang="en-US" dirty="0">
              <a:solidFill>
                <a:schemeClr val="tx1"/>
              </a:solidFill>
            </a:endParaRPr>
          </a:p>
        </p:txBody>
      </p:sp>
      <p:sp>
        <p:nvSpPr>
          <p:cNvPr id="9" name="TextBox 8">
            <a:extLst>
              <a:ext uri="{FF2B5EF4-FFF2-40B4-BE49-F238E27FC236}">
                <a16:creationId xmlns:a16="http://schemas.microsoft.com/office/drawing/2014/main" id="{91210AD9-885C-4F35-AC14-1BA51EC386C7}"/>
              </a:ext>
            </a:extLst>
          </p:cNvPr>
          <p:cNvSpPr txBox="1"/>
          <p:nvPr/>
        </p:nvSpPr>
        <p:spPr>
          <a:xfrm>
            <a:off x="431801" y="2066765"/>
            <a:ext cx="3606799" cy="3416320"/>
          </a:xfrm>
          <a:prstGeom prst="rect">
            <a:avLst/>
          </a:prstGeom>
          <a:noFill/>
        </p:spPr>
        <p:txBody>
          <a:bodyPr wrap="square" rtlCol="0">
            <a:spAutoFit/>
          </a:bodyPr>
          <a:lstStyle/>
          <a:p>
            <a:r>
              <a:rPr lang="en-US" dirty="0"/>
              <a:t>Problem Definition:</a:t>
            </a:r>
          </a:p>
          <a:p>
            <a:endParaRPr lang="en-US" dirty="0"/>
          </a:p>
          <a:p>
            <a:r>
              <a:rPr lang="en-US" dirty="0"/>
              <a:t>(1) Minimize the total cost of power produced over a period T.</a:t>
            </a:r>
          </a:p>
          <a:p>
            <a:endParaRPr lang="en-US" dirty="0"/>
          </a:p>
          <a:p>
            <a:r>
              <a:rPr lang="en-US" dirty="0"/>
              <a:t>(2) Meet the total energy demand for each hour</a:t>
            </a:r>
          </a:p>
          <a:p>
            <a:endParaRPr lang="en-US" dirty="0"/>
          </a:p>
          <a:p>
            <a:r>
              <a:rPr lang="en-US" dirty="0"/>
              <a:t>(3) Satisfy each generating unit’s capacity constraints</a:t>
            </a:r>
          </a:p>
          <a:p>
            <a:endParaRPr lang="en-US" dirty="0"/>
          </a:p>
          <a:p>
            <a:r>
              <a:rPr lang="en-US" dirty="0"/>
              <a:t>(4) Meet the ramping constraints</a:t>
            </a:r>
          </a:p>
        </p:txBody>
      </p:sp>
      <p:pic>
        <p:nvPicPr>
          <p:cNvPr id="11" name="Picture 10">
            <a:extLst>
              <a:ext uri="{FF2B5EF4-FFF2-40B4-BE49-F238E27FC236}">
                <a16:creationId xmlns:a16="http://schemas.microsoft.com/office/drawing/2014/main" id="{47E47BA3-EB73-B7DC-2BA3-9CCC741CDF49}"/>
              </a:ext>
            </a:extLst>
          </p:cNvPr>
          <p:cNvPicPr>
            <a:picLocks noChangeAspect="1"/>
          </p:cNvPicPr>
          <p:nvPr/>
        </p:nvPicPr>
        <p:blipFill>
          <a:blip r:embed="rId3"/>
          <a:stretch>
            <a:fillRect/>
          </a:stretch>
        </p:blipFill>
        <p:spPr>
          <a:xfrm>
            <a:off x="4359565" y="1365585"/>
            <a:ext cx="7739779" cy="4508741"/>
          </a:xfrm>
          <a:prstGeom prst="rect">
            <a:avLst/>
          </a:prstGeom>
          <a:ln>
            <a:solidFill>
              <a:schemeClr val="accent1">
                <a:shade val="15000"/>
              </a:schemeClr>
            </a:solidFill>
          </a:ln>
        </p:spPr>
      </p:pic>
    </p:spTree>
    <p:extLst>
      <p:ext uri="{BB962C8B-B14F-4D97-AF65-F5344CB8AC3E}">
        <p14:creationId xmlns:p14="http://schemas.microsoft.com/office/powerpoint/2010/main" val="646931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2E13441-AABD-439D-B144-40702DF7E4B1}"/>
              </a:ext>
            </a:extLst>
          </p:cNvPr>
          <p:cNvPicPr>
            <a:picLocks noChangeAspect="1"/>
          </p:cNvPicPr>
          <p:nvPr/>
        </p:nvPicPr>
        <p:blipFill>
          <a:blip r:embed="rId2"/>
          <a:stretch>
            <a:fillRect/>
          </a:stretch>
        </p:blipFill>
        <p:spPr>
          <a:xfrm>
            <a:off x="-8021" y="0"/>
            <a:ext cx="12192000" cy="1200908"/>
          </a:xfrm>
          <a:prstGeom prst="rect">
            <a:avLst/>
          </a:prstGeom>
        </p:spPr>
      </p:pic>
      <p:sp>
        <p:nvSpPr>
          <p:cNvPr id="2" name="Title 1">
            <a:extLst>
              <a:ext uri="{FF2B5EF4-FFF2-40B4-BE49-F238E27FC236}">
                <a16:creationId xmlns:a16="http://schemas.microsoft.com/office/drawing/2014/main" id="{4A492535-3352-4F9C-A4B4-CE928F8CF7ED}"/>
              </a:ext>
            </a:extLst>
          </p:cNvPr>
          <p:cNvSpPr>
            <a:spLocks noGrp="1"/>
          </p:cNvSpPr>
          <p:nvPr>
            <p:ph type="title"/>
          </p:nvPr>
        </p:nvSpPr>
        <p:spPr>
          <a:xfrm>
            <a:off x="838200" y="43544"/>
            <a:ext cx="9677400" cy="1164772"/>
          </a:xfrm>
        </p:spPr>
        <p:txBody>
          <a:bodyPr>
            <a:normAutofit/>
          </a:bodyPr>
          <a:lstStyle/>
          <a:p>
            <a:r>
              <a:rPr lang="en-US" sz="3200" b="1" dirty="0">
                <a:solidFill>
                  <a:schemeClr val="bg1"/>
                </a:solidFill>
                <a:latin typeface="Arial" panose="020B0604020202020204" pitchFamily="34" charset="0"/>
                <a:cs typeface="Arial" panose="020B0604020202020204" pitchFamily="34" charset="0"/>
              </a:rPr>
              <a:t>Quantum Computer Advantage</a:t>
            </a:r>
          </a:p>
        </p:txBody>
      </p:sp>
      <p:sp>
        <p:nvSpPr>
          <p:cNvPr id="5" name="Footer Placeholder 4">
            <a:extLst>
              <a:ext uri="{FF2B5EF4-FFF2-40B4-BE49-F238E27FC236}">
                <a16:creationId xmlns:a16="http://schemas.microsoft.com/office/drawing/2014/main" id="{469413FE-4EBD-460B-BFE4-00793A48DFF1}"/>
              </a:ext>
            </a:extLst>
          </p:cNvPr>
          <p:cNvSpPr>
            <a:spLocks noGrp="1"/>
          </p:cNvSpPr>
          <p:nvPr>
            <p:ph type="ftr" sz="quarter" idx="11"/>
          </p:nvPr>
        </p:nvSpPr>
        <p:spPr/>
        <p:txBody>
          <a:bodyPr/>
          <a:lstStyle/>
          <a:p>
            <a:r>
              <a:rPr lang="en-US" sz="1400" dirty="0">
                <a:solidFill>
                  <a:schemeClr val="tx1"/>
                </a:solidFill>
              </a:rPr>
              <a:t>NubisAI Confidential</a:t>
            </a:r>
          </a:p>
        </p:txBody>
      </p:sp>
      <p:sp>
        <p:nvSpPr>
          <p:cNvPr id="6" name="Slide Number Placeholder 5">
            <a:extLst>
              <a:ext uri="{FF2B5EF4-FFF2-40B4-BE49-F238E27FC236}">
                <a16:creationId xmlns:a16="http://schemas.microsoft.com/office/drawing/2014/main" id="{DBA76076-DE9B-4A93-9E38-7F5EFD1C036F}"/>
              </a:ext>
            </a:extLst>
          </p:cNvPr>
          <p:cNvSpPr>
            <a:spLocks noGrp="1"/>
          </p:cNvSpPr>
          <p:nvPr>
            <p:ph type="sldNum" sz="quarter" idx="12"/>
          </p:nvPr>
        </p:nvSpPr>
        <p:spPr/>
        <p:txBody>
          <a:bodyPr/>
          <a:lstStyle/>
          <a:p>
            <a:fld id="{23075549-0F97-468F-95CB-DA7C71A04078}" type="slidenum">
              <a:rPr lang="en-US" sz="1400" smtClean="0">
                <a:solidFill>
                  <a:schemeClr val="tx1"/>
                </a:solidFill>
              </a:rPr>
              <a:t>4</a:t>
            </a:fld>
            <a:endParaRPr lang="en-US" dirty="0">
              <a:solidFill>
                <a:schemeClr val="tx1"/>
              </a:solidFill>
            </a:endParaRPr>
          </a:p>
        </p:txBody>
      </p:sp>
      <p:sp>
        <p:nvSpPr>
          <p:cNvPr id="9" name="TextBox 8">
            <a:extLst>
              <a:ext uri="{FF2B5EF4-FFF2-40B4-BE49-F238E27FC236}">
                <a16:creationId xmlns:a16="http://schemas.microsoft.com/office/drawing/2014/main" id="{91210AD9-885C-4F35-AC14-1BA51EC386C7}"/>
              </a:ext>
            </a:extLst>
          </p:cNvPr>
          <p:cNvSpPr txBox="1"/>
          <p:nvPr/>
        </p:nvSpPr>
        <p:spPr>
          <a:xfrm>
            <a:off x="237839" y="1442653"/>
            <a:ext cx="5592510" cy="2308324"/>
          </a:xfrm>
          <a:prstGeom prst="rect">
            <a:avLst/>
          </a:prstGeom>
          <a:noFill/>
        </p:spPr>
        <p:txBody>
          <a:bodyPr wrap="square" rtlCol="0">
            <a:spAutoFit/>
          </a:bodyPr>
          <a:lstStyle/>
          <a:p>
            <a:pPr marL="285750" indent="-285750">
              <a:buFont typeface="Arial" panose="020B0604020202020204" pitchFamily="34" charset="0"/>
              <a:buChar char="•"/>
            </a:pPr>
            <a:r>
              <a:rPr lang="en-US" dirty="0"/>
              <a:t>Exploring this optimization use case, we quickly realized that the best approach is to utilize a hybrid classical/quantum solution.</a:t>
            </a:r>
          </a:p>
          <a:p>
            <a:pPr marL="285750" indent="-285750">
              <a:buFont typeface="Arial" panose="020B0604020202020204" pitchFamily="34" charset="0"/>
              <a:buChar char="•"/>
            </a:pPr>
            <a:r>
              <a:rPr lang="en-US" dirty="0"/>
              <a:t>As the number of generating resources (X</a:t>
            </a:r>
            <a:r>
              <a:rPr lang="en-US" baseline="-25000" dirty="0"/>
              <a:t>i</a:t>
            </a:r>
            <a:r>
              <a:rPr lang="en-US" dirty="0"/>
              <a:t>) increase the optimization of these resources (a many-to-many connected graph) becomes an exponentially hard (NP hard) and challenging problem to solve for even the fastest classical computers.</a:t>
            </a:r>
          </a:p>
        </p:txBody>
      </p:sp>
      <p:pic>
        <p:nvPicPr>
          <p:cNvPr id="4" name="Picture 3">
            <a:extLst>
              <a:ext uri="{FF2B5EF4-FFF2-40B4-BE49-F238E27FC236}">
                <a16:creationId xmlns:a16="http://schemas.microsoft.com/office/drawing/2014/main" id="{9A21C67F-88CC-60AA-105A-7F37F3D1200D}"/>
              </a:ext>
            </a:extLst>
          </p:cNvPr>
          <p:cNvPicPr>
            <a:picLocks noChangeAspect="1"/>
          </p:cNvPicPr>
          <p:nvPr/>
        </p:nvPicPr>
        <p:blipFill>
          <a:blip r:embed="rId3"/>
          <a:stretch>
            <a:fillRect/>
          </a:stretch>
        </p:blipFill>
        <p:spPr>
          <a:xfrm>
            <a:off x="2027959" y="5690831"/>
            <a:ext cx="1724266" cy="495369"/>
          </a:xfrm>
          <a:prstGeom prst="rect">
            <a:avLst/>
          </a:prstGeom>
          <a:ln>
            <a:solidFill>
              <a:schemeClr val="accent1">
                <a:shade val="15000"/>
              </a:schemeClr>
            </a:solidFill>
          </a:ln>
        </p:spPr>
      </p:pic>
      <p:sp>
        <p:nvSpPr>
          <p:cNvPr id="10" name="TextBox 9">
            <a:extLst>
              <a:ext uri="{FF2B5EF4-FFF2-40B4-BE49-F238E27FC236}">
                <a16:creationId xmlns:a16="http://schemas.microsoft.com/office/drawing/2014/main" id="{AFA3D103-C5E0-FE39-494B-B495C5740D55}"/>
              </a:ext>
            </a:extLst>
          </p:cNvPr>
          <p:cNvSpPr txBox="1"/>
          <p:nvPr/>
        </p:nvSpPr>
        <p:spPr>
          <a:xfrm>
            <a:off x="229818" y="3679532"/>
            <a:ext cx="5858161" cy="2308324"/>
          </a:xfrm>
          <a:prstGeom prst="rect">
            <a:avLst/>
          </a:prstGeom>
          <a:noFill/>
        </p:spPr>
        <p:txBody>
          <a:bodyPr wrap="square" rtlCol="0">
            <a:spAutoFit/>
          </a:bodyPr>
          <a:lstStyle/>
          <a:p>
            <a:pPr marL="285750" indent="-285750">
              <a:buFont typeface="Arial" panose="020B0604020202020204" pitchFamily="34" charset="0"/>
              <a:buChar char="•"/>
            </a:pPr>
            <a:r>
              <a:rPr lang="en-US" dirty="0"/>
              <a:t>Breaking down the problem into various components, we decided that the optimization module can utilize Quantum Computing’s efficiency and speed for calculating the minimization of the cost for a given set of parameters.</a:t>
            </a:r>
          </a:p>
          <a:p>
            <a:pPr marL="285750" indent="-285750">
              <a:buFont typeface="Arial" panose="020B0604020202020204" pitchFamily="34" charset="0"/>
              <a:buChar char="•"/>
            </a:pPr>
            <a:r>
              <a:rPr lang="en-US" dirty="0"/>
              <a:t>We utilized Quadratic Unconstrained Binary Optimization (QUBO) algorithm on </a:t>
            </a:r>
            <a:r>
              <a:rPr lang="en-US" dirty="0" err="1"/>
              <a:t>Pasqal’s</a:t>
            </a:r>
            <a:r>
              <a:rPr lang="en-US" dirty="0"/>
              <a:t> Pulser analog mode for this exercise:                                  </a:t>
            </a:r>
          </a:p>
        </p:txBody>
      </p:sp>
      <p:pic>
        <p:nvPicPr>
          <p:cNvPr id="14" name="Picture 13">
            <a:extLst>
              <a:ext uri="{FF2B5EF4-FFF2-40B4-BE49-F238E27FC236}">
                <a16:creationId xmlns:a16="http://schemas.microsoft.com/office/drawing/2014/main" id="{FB811FEE-BEC5-4572-8CD4-3E55CDB26FAD}"/>
              </a:ext>
            </a:extLst>
          </p:cNvPr>
          <p:cNvPicPr>
            <a:picLocks noChangeAspect="1"/>
          </p:cNvPicPr>
          <p:nvPr/>
        </p:nvPicPr>
        <p:blipFill>
          <a:blip r:embed="rId4"/>
          <a:stretch>
            <a:fillRect/>
          </a:stretch>
        </p:blipFill>
        <p:spPr>
          <a:xfrm>
            <a:off x="6736360" y="1333596"/>
            <a:ext cx="4689442" cy="1541636"/>
          </a:xfrm>
          <a:prstGeom prst="rect">
            <a:avLst/>
          </a:prstGeom>
        </p:spPr>
      </p:pic>
      <p:pic>
        <p:nvPicPr>
          <p:cNvPr id="16" name="Picture 15">
            <a:extLst>
              <a:ext uri="{FF2B5EF4-FFF2-40B4-BE49-F238E27FC236}">
                <a16:creationId xmlns:a16="http://schemas.microsoft.com/office/drawing/2014/main" id="{DBB8EDBF-CC65-6546-2248-D421081BBC73}"/>
              </a:ext>
            </a:extLst>
          </p:cNvPr>
          <p:cNvPicPr>
            <a:picLocks noChangeAspect="1"/>
          </p:cNvPicPr>
          <p:nvPr/>
        </p:nvPicPr>
        <p:blipFill>
          <a:blip r:embed="rId5"/>
          <a:stretch>
            <a:fillRect/>
          </a:stretch>
        </p:blipFill>
        <p:spPr>
          <a:xfrm>
            <a:off x="6736360" y="2921595"/>
            <a:ext cx="4919351" cy="1477328"/>
          </a:xfrm>
          <a:prstGeom prst="rect">
            <a:avLst/>
          </a:prstGeom>
        </p:spPr>
      </p:pic>
      <p:pic>
        <p:nvPicPr>
          <p:cNvPr id="18" name="Picture 17">
            <a:extLst>
              <a:ext uri="{FF2B5EF4-FFF2-40B4-BE49-F238E27FC236}">
                <a16:creationId xmlns:a16="http://schemas.microsoft.com/office/drawing/2014/main" id="{EFA494F9-4065-891F-EC9B-5D54EF45E9D9}"/>
              </a:ext>
            </a:extLst>
          </p:cNvPr>
          <p:cNvPicPr>
            <a:picLocks noChangeAspect="1"/>
          </p:cNvPicPr>
          <p:nvPr/>
        </p:nvPicPr>
        <p:blipFill>
          <a:blip r:embed="rId6"/>
          <a:stretch>
            <a:fillRect/>
          </a:stretch>
        </p:blipFill>
        <p:spPr>
          <a:xfrm>
            <a:off x="6736360" y="4540390"/>
            <a:ext cx="4919351" cy="1522656"/>
          </a:xfrm>
          <a:prstGeom prst="rect">
            <a:avLst/>
          </a:prstGeom>
        </p:spPr>
      </p:pic>
    </p:spTree>
    <p:extLst>
      <p:ext uri="{BB962C8B-B14F-4D97-AF65-F5344CB8AC3E}">
        <p14:creationId xmlns:p14="http://schemas.microsoft.com/office/powerpoint/2010/main" val="3368914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Pasqal Raises €100M in Series B Funding">
            <a:extLst>
              <a:ext uri="{FF2B5EF4-FFF2-40B4-BE49-F238E27FC236}">
                <a16:creationId xmlns:a16="http://schemas.microsoft.com/office/drawing/2014/main" id="{4E45064B-340D-9C25-8541-D423279DA7C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15615" y="2178979"/>
            <a:ext cx="4742993" cy="2493896"/>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PASQAL Reports New Quantum Processor Architecture Hits Record 324 atoms">
            <a:extLst>
              <a:ext uri="{FF2B5EF4-FFF2-40B4-BE49-F238E27FC236}">
                <a16:creationId xmlns:a16="http://schemas.microsoft.com/office/drawing/2014/main" id="{1C5ED62D-1481-7D2D-2B4B-09ABFC0A3E5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43240" y="1191941"/>
            <a:ext cx="4728015" cy="4467972"/>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469413FE-4EBD-460B-BFE4-00793A48DFF1}"/>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NubisAI Confidential</a:t>
            </a:r>
          </a:p>
        </p:txBody>
      </p:sp>
      <p:sp>
        <p:nvSpPr>
          <p:cNvPr id="6" name="Slide Number Placeholder 5">
            <a:extLst>
              <a:ext uri="{FF2B5EF4-FFF2-40B4-BE49-F238E27FC236}">
                <a16:creationId xmlns:a16="http://schemas.microsoft.com/office/drawing/2014/main" id="{DBA76076-DE9B-4A93-9E38-7F5EFD1C036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23075549-0F97-468F-95CB-DA7C71A04078}" type="slidenum">
              <a:rPr lang="en-US" smtClean="0"/>
              <a:pPr>
                <a:spcAft>
                  <a:spcPts val="600"/>
                </a:spcAft>
              </a:pPr>
              <a:t>5</a:t>
            </a:fld>
            <a:endParaRPr lang="en-US"/>
          </a:p>
        </p:txBody>
      </p:sp>
    </p:spTree>
    <p:extLst>
      <p:ext uri="{BB962C8B-B14F-4D97-AF65-F5344CB8AC3E}">
        <p14:creationId xmlns:p14="http://schemas.microsoft.com/office/powerpoint/2010/main" val="1025701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2E13441-AABD-439D-B144-40702DF7E4B1}"/>
              </a:ext>
            </a:extLst>
          </p:cNvPr>
          <p:cNvPicPr>
            <a:picLocks noChangeAspect="1"/>
          </p:cNvPicPr>
          <p:nvPr/>
        </p:nvPicPr>
        <p:blipFill>
          <a:blip r:embed="rId2"/>
          <a:stretch>
            <a:fillRect/>
          </a:stretch>
        </p:blipFill>
        <p:spPr>
          <a:xfrm>
            <a:off x="-8021" y="0"/>
            <a:ext cx="12192000" cy="1200908"/>
          </a:xfrm>
          <a:prstGeom prst="rect">
            <a:avLst/>
          </a:prstGeom>
        </p:spPr>
      </p:pic>
      <p:sp>
        <p:nvSpPr>
          <p:cNvPr id="2" name="Title 1">
            <a:extLst>
              <a:ext uri="{FF2B5EF4-FFF2-40B4-BE49-F238E27FC236}">
                <a16:creationId xmlns:a16="http://schemas.microsoft.com/office/drawing/2014/main" id="{4A492535-3352-4F9C-A4B4-CE928F8CF7ED}"/>
              </a:ext>
            </a:extLst>
          </p:cNvPr>
          <p:cNvSpPr>
            <a:spLocks noGrp="1"/>
          </p:cNvSpPr>
          <p:nvPr>
            <p:ph type="title"/>
          </p:nvPr>
        </p:nvSpPr>
        <p:spPr>
          <a:xfrm>
            <a:off x="838200" y="43544"/>
            <a:ext cx="9677400" cy="1164772"/>
          </a:xfrm>
        </p:spPr>
        <p:txBody>
          <a:bodyPr>
            <a:normAutofit/>
          </a:bodyPr>
          <a:lstStyle/>
          <a:p>
            <a:r>
              <a:rPr lang="en-US" sz="3200" b="1" dirty="0" err="1">
                <a:solidFill>
                  <a:schemeClr val="bg1"/>
                </a:solidFill>
                <a:latin typeface="Arial" panose="020B0604020202020204" pitchFamily="34" charset="0"/>
                <a:cs typeface="Arial" panose="020B0604020202020204" pitchFamily="34" charset="0"/>
              </a:rPr>
              <a:t>Pasqal</a:t>
            </a:r>
            <a:r>
              <a:rPr lang="en-US" sz="3200" b="1" dirty="0">
                <a:solidFill>
                  <a:schemeClr val="bg1"/>
                </a:solidFill>
                <a:latin typeface="Arial" panose="020B0604020202020204" pitchFamily="34" charset="0"/>
                <a:cs typeface="Arial" panose="020B0604020202020204" pitchFamily="34" charset="0"/>
              </a:rPr>
              <a:t> </a:t>
            </a:r>
          </a:p>
        </p:txBody>
      </p:sp>
      <p:sp>
        <p:nvSpPr>
          <p:cNvPr id="5" name="Footer Placeholder 4">
            <a:extLst>
              <a:ext uri="{FF2B5EF4-FFF2-40B4-BE49-F238E27FC236}">
                <a16:creationId xmlns:a16="http://schemas.microsoft.com/office/drawing/2014/main" id="{469413FE-4EBD-460B-BFE4-00793A48DFF1}"/>
              </a:ext>
            </a:extLst>
          </p:cNvPr>
          <p:cNvSpPr>
            <a:spLocks noGrp="1"/>
          </p:cNvSpPr>
          <p:nvPr>
            <p:ph type="ftr" sz="quarter" idx="11"/>
          </p:nvPr>
        </p:nvSpPr>
        <p:spPr/>
        <p:txBody>
          <a:bodyPr/>
          <a:lstStyle/>
          <a:p>
            <a:r>
              <a:rPr lang="en-US" sz="1400">
                <a:solidFill>
                  <a:schemeClr val="tx1"/>
                </a:solidFill>
              </a:rPr>
              <a:t>NubisAI Confidential</a:t>
            </a:r>
            <a:endParaRPr lang="en-US" sz="1400" dirty="0">
              <a:solidFill>
                <a:schemeClr val="tx1"/>
              </a:solidFill>
            </a:endParaRPr>
          </a:p>
        </p:txBody>
      </p:sp>
      <p:sp>
        <p:nvSpPr>
          <p:cNvPr id="6" name="Slide Number Placeholder 5">
            <a:extLst>
              <a:ext uri="{FF2B5EF4-FFF2-40B4-BE49-F238E27FC236}">
                <a16:creationId xmlns:a16="http://schemas.microsoft.com/office/drawing/2014/main" id="{DBA76076-DE9B-4A93-9E38-7F5EFD1C036F}"/>
              </a:ext>
            </a:extLst>
          </p:cNvPr>
          <p:cNvSpPr>
            <a:spLocks noGrp="1"/>
          </p:cNvSpPr>
          <p:nvPr>
            <p:ph type="sldNum" sz="quarter" idx="12"/>
          </p:nvPr>
        </p:nvSpPr>
        <p:spPr/>
        <p:txBody>
          <a:bodyPr/>
          <a:lstStyle/>
          <a:p>
            <a:fld id="{23075549-0F97-468F-95CB-DA7C71A04078}" type="slidenum">
              <a:rPr lang="en-US" sz="1400" smtClean="0">
                <a:solidFill>
                  <a:schemeClr val="tx1"/>
                </a:solidFill>
              </a:rPr>
              <a:t>6</a:t>
            </a:fld>
            <a:endParaRPr lang="en-US" dirty="0">
              <a:solidFill>
                <a:schemeClr val="tx1"/>
              </a:solidFill>
            </a:endParaRPr>
          </a:p>
        </p:txBody>
      </p:sp>
      <p:pic>
        <p:nvPicPr>
          <p:cNvPr id="1026" name="Picture 2" descr="Pasqal Raises €100M in Series B Funding">
            <a:extLst>
              <a:ext uri="{FF2B5EF4-FFF2-40B4-BE49-F238E27FC236}">
                <a16:creationId xmlns:a16="http://schemas.microsoft.com/office/drawing/2014/main" id="{E94BEF02-187F-EC50-8D77-EF562FD8C2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182" y="-57312"/>
            <a:ext cx="2952750" cy="155257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D9706BE3-567C-DE7B-6E9A-CFF938182A14}"/>
              </a:ext>
            </a:extLst>
          </p:cNvPr>
          <p:cNvPicPr>
            <a:picLocks noChangeAspect="1"/>
          </p:cNvPicPr>
          <p:nvPr/>
        </p:nvPicPr>
        <p:blipFill>
          <a:blip r:embed="rId4"/>
          <a:stretch>
            <a:fillRect/>
          </a:stretch>
        </p:blipFill>
        <p:spPr>
          <a:xfrm>
            <a:off x="1740882" y="1917059"/>
            <a:ext cx="9506800" cy="3842718"/>
          </a:xfrm>
          <a:prstGeom prst="rect">
            <a:avLst/>
          </a:prstGeom>
        </p:spPr>
      </p:pic>
    </p:spTree>
    <p:extLst>
      <p:ext uri="{BB962C8B-B14F-4D97-AF65-F5344CB8AC3E}">
        <p14:creationId xmlns:p14="http://schemas.microsoft.com/office/powerpoint/2010/main" val="999394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2E13441-AABD-439D-B144-40702DF7E4B1}"/>
              </a:ext>
            </a:extLst>
          </p:cNvPr>
          <p:cNvPicPr>
            <a:picLocks noChangeAspect="1"/>
          </p:cNvPicPr>
          <p:nvPr/>
        </p:nvPicPr>
        <p:blipFill>
          <a:blip r:embed="rId2"/>
          <a:stretch>
            <a:fillRect/>
          </a:stretch>
        </p:blipFill>
        <p:spPr>
          <a:xfrm>
            <a:off x="-8021" y="0"/>
            <a:ext cx="12192000" cy="1200908"/>
          </a:xfrm>
          <a:prstGeom prst="rect">
            <a:avLst/>
          </a:prstGeom>
        </p:spPr>
      </p:pic>
      <p:sp>
        <p:nvSpPr>
          <p:cNvPr id="2" name="Title 1">
            <a:extLst>
              <a:ext uri="{FF2B5EF4-FFF2-40B4-BE49-F238E27FC236}">
                <a16:creationId xmlns:a16="http://schemas.microsoft.com/office/drawing/2014/main" id="{4A492535-3352-4F9C-A4B4-CE928F8CF7ED}"/>
              </a:ext>
            </a:extLst>
          </p:cNvPr>
          <p:cNvSpPr>
            <a:spLocks noGrp="1"/>
          </p:cNvSpPr>
          <p:nvPr>
            <p:ph type="title"/>
          </p:nvPr>
        </p:nvSpPr>
        <p:spPr>
          <a:xfrm>
            <a:off x="838200" y="43544"/>
            <a:ext cx="9677400" cy="1164772"/>
          </a:xfrm>
        </p:spPr>
        <p:txBody>
          <a:bodyPr>
            <a:normAutofit/>
          </a:bodyPr>
          <a:lstStyle/>
          <a:p>
            <a:r>
              <a:rPr lang="en-US" sz="3200" b="1">
                <a:solidFill>
                  <a:schemeClr val="bg1"/>
                </a:solidFill>
                <a:latin typeface="Arial" panose="020B0604020202020204" pitchFamily="34" charset="0"/>
                <a:cs typeface="Arial" panose="020B0604020202020204" pitchFamily="34" charset="0"/>
              </a:rPr>
              <a:t>Analog vs Digital Quantum Computing </a:t>
            </a:r>
            <a:endParaRPr lang="en-US" sz="3200" b="1" dirty="0">
              <a:solidFill>
                <a:schemeClr val="bg1"/>
              </a:solidFill>
              <a:latin typeface="Arial" panose="020B0604020202020204" pitchFamily="34" charset="0"/>
              <a:cs typeface="Arial" panose="020B0604020202020204" pitchFamily="34" charset="0"/>
            </a:endParaRPr>
          </a:p>
        </p:txBody>
      </p:sp>
      <p:sp>
        <p:nvSpPr>
          <p:cNvPr id="5" name="Footer Placeholder 4">
            <a:extLst>
              <a:ext uri="{FF2B5EF4-FFF2-40B4-BE49-F238E27FC236}">
                <a16:creationId xmlns:a16="http://schemas.microsoft.com/office/drawing/2014/main" id="{469413FE-4EBD-460B-BFE4-00793A48DFF1}"/>
              </a:ext>
            </a:extLst>
          </p:cNvPr>
          <p:cNvSpPr>
            <a:spLocks noGrp="1"/>
          </p:cNvSpPr>
          <p:nvPr>
            <p:ph type="ftr" sz="quarter" idx="11"/>
          </p:nvPr>
        </p:nvSpPr>
        <p:spPr/>
        <p:txBody>
          <a:bodyPr/>
          <a:lstStyle/>
          <a:p>
            <a:r>
              <a:rPr lang="en-US" sz="1400">
                <a:solidFill>
                  <a:schemeClr val="tx1"/>
                </a:solidFill>
              </a:rPr>
              <a:t>NubisAI Confidential</a:t>
            </a:r>
            <a:endParaRPr lang="en-US" sz="1400" dirty="0">
              <a:solidFill>
                <a:schemeClr val="tx1"/>
              </a:solidFill>
            </a:endParaRPr>
          </a:p>
        </p:txBody>
      </p:sp>
      <p:sp>
        <p:nvSpPr>
          <p:cNvPr id="6" name="Slide Number Placeholder 5">
            <a:extLst>
              <a:ext uri="{FF2B5EF4-FFF2-40B4-BE49-F238E27FC236}">
                <a16:creationId xmlns:a16="http://schemas.microsoft.com/office/drawing/2014/main" id="{DBA76076-DE9B-4A93-9E38-7F5EFD1C036F}"/>
              </a:ext>
            </a:extLst>
          </p:cNvPr>
          <p:cNvSpPr>
            <a:spLocks noGrp="1"/>
          </p:cNvSpPr>
          <p:nvPr>
            <p:ph type="sldNum" sz="quarter" idx="12"/>
          </p:nvPr>
        </p:nvSpPr>
        <p:spPr/>
        <p:txBody>
          <a:bodyPr/>
          <a:lstStyle/>
          <a:p>
            <a:fld id="{23075549-0F97-468F-95CB-DA7C71A04078}" type="slidenum">
              <a:rPr lang="en-US" sz="1400" smtClean="0">
                <a:solidFill>
                  <a:schemeClr val="tx1"/>
                </a:solidFill>
              </a:rPr>
              <a:t>7</a:t>
            </a:fld>
            <a:endParaRPr lang="en-US" dirty="0">
              <a:solidFill>
                <a:schemeClr val="tx1"/>
              </a:solidFill>
            </a:endParaRPr>
          </a:p>
        </p:txBody>
      </p:sp>
      <p:pic>
        <p:nvPicPr>
          <p:cNvPr id="4" name="Picture 3">
            <a:extLst>
              <a:ext uri="{FF2B5EF4-FFF2-40B4-BE49-F238E27FC236}">
                <a16:creationId xmlns:a16="http://schemas.microsoft.com/office/drawing/2014/main" id="{AC0858A0-41DE-8861-D071-AA9346A692E2}"/>
              </a:ext>
            </a:extLst>
          </p:cNvPr>
          <p:cNvPicPr>
            <a:picLocks noChangeAspect="1"/>
          </p:cNvPicPr>
          <p:nvPr/>
        </p:nvPicPr>
        <p:blipFill>
          <a:blip r:embed="rId3"/>
          <a:stretch>
            <a:fillRect/>
          </a:stretch>
        </p:blipFill>
        <p:spPr>
          <a:xfrm>
            <a:off x="0" y="1799122"/>
            <a:ext cx="11992855" cy="3206511"/>
          </a:xfrm>
          <a:prstGeom prst="rect">
            <a:avLst/>
          </a:prstGeom>
        </p:spPr>
      </p:pic>
    </p:spTree>
    <p:extLst>
      <p:ext uri="{BB962C8B-B14F-4D97-AF65-F5344CB8AC3E}">
        <p14:creationId xmlns:p14="http://schemas.microsoft.com/office/powerpoint/2010/main" val="2752286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2E13441-AABD-439D-B144-40702DF7E4B1}"/>
              </a:ext>
            </a:extLst>
          </p:cNvPr>
          <p:cNvPicPr>
            <a:picLocks noChangeAspect="1"/>
          </p:cNvPicPr>
          <p:nvPr/>
        </p:nvPicPr>
        <p:blipFill>
          <a:blip r:embed="rId2"/>
          <a:stretch>
            <a:fillRect/>
          </a:stretch>
        </p:blipFill>
        <p:spPr>
          <a:xfrm>
            <a:off x="-8021" y="0"/>
            <a:ext cx="12192000" cy="1200908"/>
          </a:xfrm>
          <a:prstGeom prst="rect">
            <a:avLst/>
          </a:prstGeom>
        </p:spPr>
      </p:pic>
      <p:sp>
        <p:nvSpPr>
          <p:cNvPr id="5" name="Footer Placeholder 4">
            <a:extLst>
              <a:ext uri="{FF2B5EF4-FFF2-40B4-BE49-F238E27FC236}">
                <a16:creationId xmlns:a16="http://schemas.microsoft.com/office/drawing/2014/main" id="{469413FE-4EBD-460B-BFE4-00793A48DFF1}"/>
              </a:ext>
            </a:extLst>
          </p:cNvPr>
          <p:cNvSpPr>
            <a:spLocks noGrp="1"/>
          </p:cNvSpPr>
          <p:nvPr>
            <p:ph type="ftr" sz="quarter" idx="11"/>
          </p:nvPr>
        </p:nvSpPr>
        <p:spPr/>
        <p:txBody>
          <a:bodyPr/>
          <a:lstStyle/>
          <a:p>
            <a:r>
              <a:rPr lang="en-US" sz="1400">
                <a:solidFill>
                  <a:schemeClr val="tx1"/>
                </a:solidFill>
              </a:rPr>
              <a:t>NubisAI Confidential</a:t>
            </a:r>
            <a:endParaRPr lang="en-US" sz="1400" dirty="0">
              <a:solidFill>
                <a:schemeClr val="tx1"/>
              </a:solidFill>
            </a:endParaRPr>
          </a:p>
        </p:txBody>
      </p:sp>
      <p:sp>
        <p:nvSpPr>
          <p:cNvPr id="6" name="Slide Number Placeholder 5">
            <a:extLst>
              <a:ext uri="{FF2B5EF4-FFF2-40B4-BE49-F238E27FC236}">
                <a16:creationId xmlns:a16="http://schemas.microsoft.com/office/drawing/2014/main" id="{DBA76076-DE9B-4A93-9E38-7F5EFD1C036F}"/>
              </a:ext>
            </a:extLst>
          </p:cNvPr>
          <p:cNvSpPr>
            <a:spLocks noGrp="1"/>
          </p:cNvSpPr>
          <p:nvPr>
            <p:ph type="sldNum" sz="quarter" idx="12"/>
          </p:nvPr>
        </p:nvSpPr>
        <p:spPr/>
        <p:txBody>
          <a:bodyPr/>
          <a:lstStyle/>
          <a:p>
            <a:fld id="{23075549-0F97-468F-95CB-DA7C71A04078}" type="slidenum">
              <a:rPr lang="en-US" sz="1400" smtClean="0">
                <a:solidFill>
                  <a:schemeClr val="tx1"/>
                </a:solidFill>
              </a:rPr>
              <a:t>8</a:t>
            </a:fld>
            <a:endParaRPr lang="en-US" dirty="0">
              <a:solidFill>
                <a:schemeClr val="tx1"/>
              </a:solidFill>
            </a:endParaRPr>
          </a:p>
        </p:txBody>
      </p:sp>
      <p:pic>
        <p:nvPicPr>
          <p:cNvPr id="8" name="Picture 7">
            <a:extLst>
              <a:ext uri="{FF2B5EF4-FFF2-40B4-BE49-F238E27FC236}">
                <a16:creationId xmlns:a16="http://schemas.microsoft.com/office/drawing/2014/main" id="{ACB202AE-FD98-5F95-94CA-BF579B1FB36F}"/>
              </a:ext>
            </a:extLst>
          </p:cNvPr>
          <p:cNvPicPr>
            <a:picLocks noChangeAspect="1"/>
          </p:cNvPicPr>
          <p:nvPr/>
        </p:nvPicPr>
        <p:blipFill>
          <a:blip r:embed="rId3"/>
          <a:stretch>
            <a:fillRect/>
          </a:stretch>
        </p:blipFill>
        <p:spPr>
          <a:xfrm>
            <a:off x="323489" y="1506347"/>
            <a:ext cx="11545022" cy="4215724"/>
          </a:xfrm>
          <a:prstGeom prst="rect">
            <a:avLst/>
          </a:prstGeom>
        </p:spPr>
      </p:pic>
    </p:spTree>
    <p:extLst>
      <p:ext uri="{BB962C8B-B14F-4D97-AF65-F5344CB8AC3E}">
        <p14:creationId xmlns:p14="http://schemas.microsoft.com/office/powerpoint/2010/main" val="261993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2E13441-AABD-439D-B144-40702DF7E4B1}"/>
              </a:ext>
            </a:extLst>
          </p:cNvPr>
          <p:cNvPicPr>
            <a:picLocks noChangeAspect="1"/>
          </p:cNvPicPr>
          <p:nvPr/>
        </p:nvPicPr>
        <p:blipFill>
          <a:blip r:embed="rId2"/>
          <a:stretch>
            <a:fillRect/>
          </a:stretch>
        </p:blipFill>
        <p:spPr>
          <a:xfrm>
            <a:off x="-8021" y="0"/>
            <a:ext cx="12192000" cy="1200908"/>
          </a:xfrm>
          <a:prstGeom prst="rect">
            <a:avLst/>
          </a:prstGeom>
        </p:spPr>
      </p:pic>
      <p:sp>
        <p:nvSpPr>
          <p:cNvPr id="2" name="Title 1">
            <a:extLst>
              <a:ext uri="{FF2B5EF4-FFF2-40B4-BE49-F238E27FC236}">
                <a16:creationId xmlns:a16="http://schemas.microsoft.com/office/drawing/2014/main" id="{4A492535-3352-4F9C-A4B4-CE928F8CF7ED}"/>
              </a:ext>
            </a:extLst>
          </p:cNvPr>
          <p:cNvSpPr>
            <a:spLocks noGrp="1"/>
          </p:cNvSpPr>
          <p:nvPr>
            <p:ph type="title"/>
          </p:nvPr>
        </p:nvSpPr>
        <p:spPr>
          <a:xfrm>
            <a:off x="838200" y="43544"/>
            <a:ext cx="9677400" cy="1164772"/>
          </a:xfrm>
        </p:spPr>
        <p:txBody>
          <a:bodyPr>
            <a:normAutofit/>
          </a:bodyPr>
          <a:lstStyle/>
          <a:p>
            <a:r>
              <a:rPr lang="en-US" sz="3200" b="1" dirty="0">
                <a:solidFill>
                  <a:schemeClr val="bg1"/>
                </a:solidFill>
                <a:latin typeface="Arial" panose="020B0604020202020204" pitchFamily="34" charset="0"/>
                <a:cs typeface="Arial" panose="020B0604020202020204" pitchFamily="34" charset="0"/>
              </a:rPr>
              <a:t>Pulser </a:t>
            </a:r>
          </a:p>
        </p:txBody>
      </p:sp>
      <p:sp>
        <p:nvSpPr>
          <p:cNvPr id="5" name="Footer Placeholder 4">
            <a:extLst>
              <a:ext uri="{FF2B5EF4-FFF2-40B4-BE49-F238E27FC236}">
                <a16:creationId xmlns:a16="http://schemas.microsoft.com/office/drawing/2014/main" id="{469413FE-4EBD-460B-BFE4-00793A48DFF1}"/>
              </a:ext>
            </a:extLst>
          </p:cNvPr>
          <p:cNvSpPr>
            <a:spLocks noGrp="1"/>
          </p:cNvSpPr>
          <p:nvPr>
            <p:ph type="ftr" sz="quarter" idx="11"/>
          </p:nvPr>
        </p:nvSpPr>
        <p:spPr/>
        <p:txBody>
          <a:bodyPr/>
          <a:lstStyle/>
          <a:p>
            <a:r>
              <a:rPr lang="en-US" sz="1400">
                <a:solidFill>
                  <a:schemeClr val="tx1"/>
                </a:solidFill>
              </a:rPr>
              <a:t>NubisAI Confidential</a:t>
            </a:r>
            <a:endParaRPr lang="en-US" sz="1400" dirty="0">
              <a:solidFill>
                <a:schemeClr val="tx1"/>
              </a:solidFill>
            </a:endParaRPr>
          </a:p>
        </p:txBody>
      </p:sp>
      <p:sp>
        <p:nvSpPr>
          <p:cNvPr id="6" name="Slide Number Placeholder 5">
            <a:extLst>
              <a:ext uri="{FF2B5EF4-FFF2-40B4-BE49-F238E27FC236}">
                <a16:creationId xmlns:a16="http://schemas.microsoft.com/office/drawing/2014/main" id="{DBA76076-DE9B-4A93-9E38-7F5EFD1C036F}"/>
              </a:ext>
            </a:extLst>
          </p:cNvPr>
          <p:cNvSpPr>
            <a:spLocks noGrp="1"/>
          </p:cNvSpPr>
          <p:nvPr>
            <p:ph type="sldNum" sz="quarter" idx="12"/>
          </p:nvPr>
        </p:nvSpPr>
        <p:spPr/>
        <p:txBody>
          <a:bodyPr/>
          <a:lstStyle/>
          <a:p>
            <a:fld id="{23075549-0F97-468F-95CB-DA7C71A04078}" type="slidenum">
              <a:rPr lang="en-US" sz="1400" smtClean="0">
                <a:solidFill>
                  <a:schemeClr val="tx1"/>
                </a:solidFill>
              </a:rPr>
              <a:t>9</a:t>
            </a:fld>
            <a:endParaRPr lang="en-US" dirty="0">
              <a:solidFill>
                <a:schemeClr val="tx1"/>
              </a:solidFill>
            </a:endParaRPr>
          </a:p>
        </p:txBody>
      </p:sp>
      <p:sp>
        <p:nvSpPr>
          <p:cNvPr id="3" name="TextBox 2">
            <a:extLst>
              <a:ext uri="{FF2B5EF4-FFF2-40B4-BE49-F238E27FC236}">
                <a16:creationId xmlns:a16="http://schemas.microsoft.com/office/drawing/2014/main" id="{F98DB9D0-706E-EE5C-333B-19AE862966C6}"/>
              </a:ext>
            </a:extLst>
          </p:cNvPr>
          <p:cNvSpPr txBox="1"/>
          <p:nvPr/>
        </p:nvSpPr>
        <p:spPr>
          <a:xfrm>
            <a:off x="838200" y="1313970"/>
            <a:ext cx="10449645" cy="1477328"/>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Open-Source Python Package</a:t>
            </a:r>
          </a:p>
          <a:p>
            <a:pPr marL="285750" indent="-285750">
              <a:buFont typeface="Arial" panose="020B0604020202020204" pitchFamily="34" charset="0"/>
              <a:buChar char="•"/>
            </a:pPr>
            <a:r>
              <a:rPr lang="en-US" dirty="0"/>
              <a:t>Programming Neutral Atom Devices at the Pulse Level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9" name="Picture 8">
            <a:extLst>
              <a:ext uri="{FF2B5EF4-FFF2-40B4-BE49-F238E27FC236}">
                <a16:creationId xmlns:a16="http://schemas.microsoft.com/office/drawing/2014/main" id="{FC383230-317A-AA01-3C8B-57C9A333901A}"/>
              </a:ext>
            </a:extLst>
          </p:cNvPr>
          <p:cNvPicPr>
            <a:picLocks noChangeAspect="1"/>
          </p:cNvPicPr>
          <p:nvPr/>
        </p:nvPicPr>
        <p:blipFill>
          <a:blip r:embed="rId3"/>
          <a:stretch>
            <a:fillRect/>
          </a:stretch>
        </p:blipFill>
        <p:spPr>
          <a:xfrm>
            <a:off x="1324467" y="2489132"/>
            <a:ext cx="8955464" cy="3677243"/>
          </a:xfrm>
          <a:prstGeom prst="rect">
            <a:avLst/>
          </a:prstGeom>
        </p:spPr>
      </p:pic>
    </p:spTree>
    <p:extLst>
      <p:ext uri="{BB962C8B-B14F-4D97-AF65-F5344CB8AC3E}">
        <p14:creationId xmlns:p14="http://schemas.microsoft.com/office/powerpoint/2010/main" val="42198339"/>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87949</TotalTime>
  <Words>557</Words>
  <Application>Microsoft Office PowerPoint</Application>
  <PresentationFormat>Widescreen</PresentationFormat>
  <Paragraphs>74</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Aptos</vt:lpstr>
      <vt:lpstr>Arial</vt:lpstr>
      <vt:lpstr>Calibri</vt:lpstr>
      <vt:lpstr>Calibri Light</vt:lpstr>
      <vt:lpstr>Cambria Math</vt:lpstr>
      <vt:lpstr>Franklin Gothic Demi</vt:lpstr>
      <vt:lpstr>Office Theme</vt:lpstr>
      <vt:lpstr>Q-Boss  007  </vt:lpstr>
      <vt:lpstr>Use Case Defined</vt:lpstr>
      <vt:lpstr>Breaking Down the Problem</vt:lpstr>
      <vt:lpstr>Quantum Computer Advantage</vt:lpstr>
      <vt:lpstr>PowerPoint Presentation</vt:lpstr>
      <vt:lpstr>Pasqal </vt:lpstr>
      <vt:lpstr>Analog vs Digital Quantum Computing </vt:lpstr>
      <vt:lpstr>PowerPoint Presentation</vt:lpstr>
      <vt:lpstr>Pulser </vt:lpstr>
      <vt:lpstr>Solution Approach</vt:lpstr>
      <vt:lpstr>Results</vt:lpstr>
      <vt:lpstr>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Reza Hedayati</dc:creator>
  <cp:lastModifiedBy>Reza Hedayati</cp:lastModifiedBy>
  <cp:revision>46</cp:revision>
  <dcterms:created xsi:type="dcterms:W3CDTF">2021-01-27T02:38:17Z</dcterms:created>
  <dcterms:modified xsi:type="dcterms:W3CDTF">2023-09-30T18:34:16Z</dcterms:modified>
</cp:coreProperties>
</file>