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0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69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4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50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7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8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0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7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0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754BF3-C483-47DB-872A-FF9086C8AF2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1BD7AF-6198-4ED9-A4E2-C98FCA4B9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9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2916-B76C-4A2D-8901-5A9FA414E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Drivers of Solar Panel Installation in the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796F5-5DBE-4943-A195-99AFE5D71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Raphael Vazquez</a:t>
            </a:r>
          </a:p>
          <a:p>
            <a:r>
              <a:rPr lang="en-US" dirty="0"/>
              <a:t>Mark Yocum</a:t>
            </a:r>
          </a:p>
          <a:p>
            <a:r>
              <a:rPr lang="en-US" dirty="0"/>
              <a:t>Michael Young</a:t>
            </a:r>
          </a:p>
        </p:txBody>
      </p:sp>
    </p:spTree>
    <p:extLst>
      <p:ext uri="{BB962C8B-B14F-4D97-AF65-F5344CB8AC3E}">
        <p14:creationId xmlns:p14="http://schemas.microsoft.com/office/powerpoint/2010/main" val="173213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F6A6-207A-4FEE-B959-191516A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5" y="0"/>
            <a:ext cx="11005872" cy="745724"/>
          </a:xfrm>
        </p:spPr>
        <p:txBody>
          <a:bodyPr>
            <a:normAutofit/>
          </a:bodyPr>
          <a:lstStyle/>
          <a:p>
            <a:r>
              <a:rPr lang="en-US" sz="3500" dirty="0"/>
              <a:t>What influences solar panel adoption in the USA?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90B2-B277-400D-8D14-EC1DC2B3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4" y="2143216"/>
            <a:ext cx="10313416" cy="4319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u="sng" dirty="0"/>
              <a:t>Hypotheses:</a:t>
            </a:r>
          </a:p>
          <a:p>
            <a:pPr lvl="1"/>
            <a:r>
              <a:rPr lang="en-US" dirty="0"/>
              <a:t>Sunnier regions have more solar panels per person (more efficient use)</a:t>
            </a:r>
          </a:p>
          <a:p>
            <a:pPr lvl="1"/>
            <a:r>
              <a:rPr lang="en-US" dirty="0"/>
              <a:t>Wealthier regions have more solar panels per person (solar panels are expensive)</a:t>
            </a:r>
          </a:p>
          <a:p>
            <a:pPr lvl="1"/>
            <a:r>
              <a:rPr lang="en-US" dirty="0"/>
              <a:t>Regions with higher electricity prices have more solar panels per person (greater desire for substitutes)</a:t>
            </a:r>
          </a:p>
          <a:p>
            <a:pPr lvl="1"/>
            <a:r>
              <a:rPr lang="en-US" dirty="0"/>
              <a:t>Regions with better government incentives have more solar panels per person (cost burden lower)</a:t>
            </a:r>
          </a:p>
          <a:p>
            <a:pPr lvl="1"/>
            <a:r>
              <a:rPr lang="en-US" dirty="0"/>
              <a:t>Regions with higher education have more solar panels</a:t>
            </a:r>
          </a:p>
          <a:p>
            <a:pPr lvl="1"/>
            <a:r>
              <a:rPr lang="en-US" dirty="0"/>
              <a:t>Regions with democratic political affiliation have more solar panels per person (climate change is important)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6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F6A6-207A-4FEE-B959-191516A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5" y="0"/>
            <a:ext cx="11005872" cy="745724"/>
          </a:xfrm>
        </p:spPr>
        <p:txBody>
          <a:bodyPr>
            <a:normAutofit/>
          </a:bodyPr>
          <a:lstStyle/>
          <a:p>
            <a:r>
              <a:rPr lang="en-US" sz="3500" dirty="0"/>
              <a:t>Data Cleanup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90B2-B277-400D-8D14-EC1DC2B3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4" y="2143216"/>
            <a:ext cx="10313416" cy="4319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Source Data:  Stanford Deep Solar Project</a:t>
            </a:r>
            <a:endParaRPr lang="en-US" b="1" u="sng" dirty="0"/>
          </a:p>
          <a:p>
            <a:pPr lvl="1"/>
            <a:r>
              <a:rPr lang="en-US" dirty="0"/>
              <a:t>72537 rows (city-level) data with 169 columns of weather, government, and demographic data</a:t>
            </a:r>
          </a:p>
          <a:p>
            <a:pPr lvl="1"/>
            <a:r>
              <a:rPr lang="en-US" dirty="0"/>
              <a:t>Drop </a:t>
            </a:r>
            <a:r>
              <a:rPr lang="en-US" dirty="0" err="1"/>
              <a:t>NaN</a:t>
            </a:r>
            <a:r>
              <a:rPr lang="en-US" dirty="0"/>
              <a:t> values to reduce data set to 63847 rows</a:t>
            </a:r>
          </a:p>
          <a:p>
            <a:pPr lvl="1"/>
            <a:r>
              <a:rPr lang="en-US" dirty="0"/>
              <a:t>Perform analysis at city level, but need to group at county and state level for other analyses and graphing purposes</a:t>
            </a:r>
          </a:p>
          <a:p>
            <a:pPr lvl="1"/>
            <a:r>
              <a:rPr lang="en-US" dirty="0"/>
              <a:t>Location data from geocode API for county level (3019 counties)</a:t>
            </a:r>
          </a:p>
          <a:p>
            <a:pPr lvl="2"/>
            <a:r>
              <a:rPr lang="en-US" dirty="0"/>
              <a:t>Do not use geocode API for 60,000+ rows unless you have a high credit card limit and LOTS of time….</a:t>
            </a:r>
          </a:p>
          <a:p>
            <a:pPr lvl="1"/>
            <a:r>
              <a:rPr lang="en-US" dirty="0"/>
              <a:t>Encoding an issue!  Original data in ANSI format due to special characters for some county names but needed ISO-8859-1 encoding to work across PC and MAC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4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F6A6-207A-4FEE-B959-191516A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5" y="0"/>
            <a:ext cx="11005872" cy="745724"/>
          </a:xfrm>
        </p:spPr>
        <p:txBody>
          <a:bodyPr>
            <a:normAutofit/>
          </a:bodyPr>
          <a:lstStyle/>
          <a:p>
            <a:r>
              <a:rPr lang="en-US" sz="3500" dirty="0"/>
              <a:t>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041A0B-3858-47E9-99E2-D837C5A4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F6A6-207A-4FEE-B959-191516A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5" y="0"/>
            <a:ext cx="11005872" cy="745724"/>
          </a:xfrm>
        </p:spPr>
        <p:txBody>
          <a:bodyPr>
            <a:normAutofit/>
          </a:bodyPr>
          <a:lstStyle/>
          <a:p>
            <a:r>
              <a:rPr lang="en-US" sz="3500" dirty="0"/>
              <a:t>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041A0B-3858-47E9-99E2-D837C5A4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0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F6A6-207A-4FEE-B959-191516A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5" y="0"/>
            <a:ext cx="11005872" cy="745724"/>
          </a:xfrm>
        </p:spPr>
        <p:txBody>
          <a:bodyPr>
            <a:normAutofit/>
          </a:bodyPr>
          <a:lstStyle/>
          <a:p>
            <a:r>
              <a:rPr lang="en-US" sz="3500" dirty="0"/>
              <a:t>Post Mortem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041A0B-3858-47E9-99E2-D837C5A4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71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</TotalTime>
  <Words>32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Drivers of Solar Panel Installation in the USA</vt:lpstr>
      <vt:lpstr>What influences solar panel adoption in the USA?</vt:lpstr>
      <vt:lpstr>Data Cleanup and Exploration</vt:lpstr>
      <vt:lpstr>Data Analysis</vt:lpstr>
      <vt:lpstr>Discussion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Drivers of Solar Panel Installation in the USA</dc:title>
  <dc:creator>Mark Yocum</dc:creator>
  <cp:lastModifiedBy>Mark Yocum</cp:lastModifiedBy>
  <cp:revision>6</cp:revision>
  <dcterms:created xsi:type="dcterms:W3CDTF">2019-01-18T01:14:07Z</dcterms:created>
  <dcterms:modified xsi:type="dcterms:W3CDTF">2019-01-18T01:58:39Z</dcterms:modified>
</cp:coreProperties>
</file>