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4BF3-C483-47DB-872A-FF9086C8AF2E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D7AF-6198-4ED9-A4E2-C98FCA4B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4BF3-C483-47DB-872A-FF9086C8AF2E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D7AF-6198-4ED9-A4E2-C98FCA4B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0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4BF3-C483-47DB-872A-FF9086C8AF2E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D7AF-6198-4ED9-A4E2-C98FCA4B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69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4BF3-C483-47DB-872A-FF9086C8AF2E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D7AF-6198-4ED9-A4E2-C98FCA4B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44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4BF3-C483-47DB-872A-FF9086C8AF2E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D7AF-6198-4ED9-A4E2-C98FCA4B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50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4BF3-C483-47DB-872A-FF9086C8AF2E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D7AF-6198-4ED9-A4E2-C98FCA4B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27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4BF3-C483-47DB-872A-FF9086C8AF2E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D7AF-6198-4ED9-A4E2-C98FCA4B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82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4BF3-C483-47DB-872A-FF9086C8AF2E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D7AF-6198-4ED9-A4E2-C98FCA4B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19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4BF3-C483-47DB-872A-FF9086C8AF2E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D7AF-6198-4ED9-A4E2-C98FCA4B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0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4BF3-C483-47DB-872A-FF9086C8AF2E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21BD7AF-6198-4ED9-A4E2-C98FCA4B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5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4BF3-C483-47DB-872A-FF9086C8AF2E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D7AF-6198-4ED9-A4E2-C98FCA4B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7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4BF3-C483-47DB-872A-FF9086C8AF2E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D7AF-6198-4ED9-A4E2-C98FCA4B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6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4BF3-C483-47DB-872A-FF9086C8AF2E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D7AF-6198-4ED9-A4E2-C98FCA4B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8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4BF3-C483-47DB-872A-FF9086C8AF2E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D7AF-6198-4ED9-A4E2-C98FCA4B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5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4BF3-C483-47DB-872A-FF9086C8AF2E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D7AF-6198-4ED9-A4E2-C98FCA4B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0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4BF3-C483-47DB-872A-FF9086C8AF2E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D7AF-6198-4ED9-A4E2-C98FCA4B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0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4BF3-C483-47DB-872A-FF9086C8AF2E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D7AF-6198-4ED9-A4E2-C98FCA4B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754BF3-C483-47DB-872A-FF9086C8AF2E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1BD7AF-6198-4ED9-A4E2-C98FCA4B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9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62916-B76C-4A2D-8901-5A9FA414ED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Drivers of Solar Panel Installation in the USA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796F5-5DBE-4943-A195-99AFE5D710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Raphael Vazquez</a:t>
            </a:r>
          </a:p>
          <a:p>
            <a:r>
              <a:rPr lang="en-US" dirty="0"/>
              <a:t>Mark Yocum</a:t>
            </a:r>
          </a:p>
          <a:p>
            <a:r>
              <a:rPr lang="en-US" dirty="0"/>
              <a:t>Michael Young</a:t>
            </a:r>
          </a:p>
        </p:txBody>
      </p:sp>
    </p:spTree>
    <p:extLst>
      <p:ext uri="{BB962C8B-B14F-4D97-AF65-F5344CB8AC3E}">
        <p14:creationId xmlns:p14="http://schemas.microsoft.com/office/powerpoint/2010/main" val="173213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F6A6-207A-4FEE-B959-191516A7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115" y="0"/>
            <a:ext cx="11005872" cy="745724"/>
          </a:xfrm>
        </p:spPr>
        <p:txBody>
          <a:bodyPr>
            <a:normAutofit/>
          </a:bodyPr>
          <a:lstStyle/>
          <a:p>
            <a:r>
              <a:rPr lang="en-US" sz="3500" dirty="0"/>
              <a:t>What influences solar panel adoption in the USA?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090B2-B277-400D-8D14-EC1DC2B3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954" y="2143216"/>
            <a:ext cx="10313416" cy="4319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b="1" u="sng" dirty="0"/>
              <a:t>Hypotheses:</a:t>
            </a:r>
          </a:p>
          <a:p>
            <a:pPr lvl="1"/>
            <a:r>
              <a:rPr lang="en-US" dirty="0"/>
              <a:t>Sunnier regions have more solar panels per person (more efficient use)</a:t>
            </a:r>
          </a:p>
          <a:p>
            <a:pPr lvl="1"/>
            <a:r>
              <a:rPr lang="en-US" dirty="0"/>
              <a:t>Wealthier regions have more solar panels per person (solar panels are expensive)</a:t>
            </a:r>
          </a:p>
          <a:p>
            <a:pPr lvl="1"/>
            <a:r>
              <a:rPr lang="en-US" dirty="0"/>
              <a:t>Regions with higher electricity prices have more solar panels per person (greater desire for substitutes)</a:t>
            </a:r>
          </a:p>
          <a:p>
            <a:pPr lvl="1"/>
            <a:r>
              <a:rPr lang="en-US" dirty="0"/>
              <a:t>Regions with better government incentives have more solar panels per person (cost burden lower)</a:t>
            </a:r>
          </a:p>
          <a:p>
            <a:pPr lvl="1"/>
            <a:r>
              <a:rPr lang="en-US" dirty="0"/>
              <a:t>Regions with higher education have more solar panels</a:t>
            </a:r>
          </a:p>
          <a:p>
            <a:pPr lvl="1"/>
            <a:r>
              <a:rPr lang="en-US" dirty="0"/>
              <a:t>Regions with democratic political affiliation have more solar panels per person (climate change is important)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6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F6A6-207A-4FEE-B959-191516A7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115" y="0"/>
            <a:ext cx="11005872" cy="745724"/>
          </a:xfrm>
        </p:spPr>
        <p:txBody>
          <a:bodyPr>
            <a:normAutofit/>
          </a:bodyPr>
          <a:lstStyle/>
          <a:p>
            <a:r>
              <a:rPr lang="en-US" sz="3500" dirty="0"/>
              <a:t>Data Cleanup and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090B2-B277-400D-8D14-EC1DC2B3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954" y="2143216"/>
            <a:ext cx="10313416" cy="43197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	Source Data:  Stanford Deep Solar Project</a:t>
            </a:r>
            <a:endParaRPr lang="en-US" b="1" u="sng" dirty="0"/>
          </a:p>
          <a:p>
            <a:pPr lvl="1"/>
            <a:r>
              <a:rPr lang="en-US" dirty="0"/>
              <a:t>72537 rows (city-level) data with 169 columns of weather, government, and demographic data</a:t>
            </a:r>
          </a:p>
          <a:p>
            <a:pPr lvl="1"/>
            <a:r>
              <a:rPr lang="en-US" dirty="0"/>
              <a:t>Drop </a:t>
            </a:r>
            <a:r>
              <a:rPr lang="en-US" dirty="0" err="1"/>
              <a:t>NaN</a:t>
            </a:r>
            <a:r>
              <a:rPr lang="en-US" dirty="0"/>
              <a:t> values to reduce data set to 63847 rows</a:t>
            </a:r>
          </a:p>
          <a:p>
            <a:pPr lvl="1"/>
            <a:r>
              <a:rPr lang="en-US" dirty="0"/>
              <a:t>Perform analysis at city level, but need to group at county and state level for other analyses and graphing purposes</a:t>
            </a:r>
          </a:p>
          <a:p>
            <a:pPr lvl="1"/>
            <a:r>
              <a:rPr lang="en-US" dirty="0"/>
              <a:t>Location data from geocode API for county level (3019 counties)</a:t>
            </a:r>
          </a:p>
          <a:p>
            <a:pPr lvl="2"/>
            <a:r>
              <a:rPr lang="en-US" dirty="0"/>
              <a:t>Do not use geocode API for 60,000+ rows unless you have a high credit card limit and LOTS of time….</a:t>
            </a:r>
          </a:p>
          <a:p>
            <a:pPr lvl="1"/>
            <a:r>
              <a:rPr lang="en-US" dirty="0"/>
              <a:t>Encoding an issue!  Original data in ANSI format due to special characters for some county names but needed ISO-8859-1 encoding to work across PC and MAC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4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F6A6-207A-4FEE-B959-191516A7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115" y="0"/>
            <a:ext cx="11005872" cy="745724"/>
          </a:xfrm>
        </p:spPr>
        <p:txBody>
          <a:bodyPr>
            <a:normAutofit/>
          </a:bodyPr>
          <a:lstStyle/>
          <a:p>
            <a:r>
              <a:rPr lang="en-US" sz="3500" dirty="0"/>
              <a:t>Data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041A0B-3858-47E9-99E2-D837C5A4F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694" y="834501"/>
            <a:ext cx="10018713" cy="5663953"/>
          </a:xfrm>
        </p:spPr>
        <p:txBody>
          <a:bodyPr>
            <a:normAutofit/>
          </a:bodyPr>
          <a:lstStyle/>
          <a:p>
            <a:r>
              <a:rPr lang="en-US" dirty="0"/>
              <a:t>Test for significance – what matters for solar panel adoption?</a:t>
            </a:r>
          </a:p>
          <a:p>
            <a:pPr lvl="1"/>
            <a:r>
              <a:rPr lang="en-US" dirty="0"/>
              <a:t>Organize </a:t>
            </a:r>
            <a:r>
              <a:rPr lang="en-US" dirty="0" err="1"/>
              <a:t>dataframe</a:t>
            </a:r>
            <a:r>
              <a:rPr lang="en-US" dirty="0"/>
              <a:t> into those with solar (49940) and those without solar (13907)</a:t>
            </a:r>
          </a:p>
          <a:p>
            <a:pPr lvl="1"/>
            <a:r>
              <a:rPr lang="en-US" dirty="0"/>
              <a:t>Sample 1000 datapoints from each subset</a:t>
            </a:r>
          </a:p>
          <a:p>
            <a:pPr lvl="1"/>
            <a:r>
              <a:rPr lang="en-US" dirty="0"/>
              <a:t>Create function to calculate variable mean, create histogram, and test for significance</a:t>
            </a:r>
          </a:p>
          <a:p>
            <a:pPr lvl="2"/>
            <a:r>
              <a:rPr lang="en-US" dirty="0"/>
              <a:t>Per capita income</a:t>
            </a:r>
          </a:p>
          <a:p>
            <a:pPr lvl="2"/>
            <a:r>
              <a:rPr lang="en-US" dirty="0"/>
              <a:t>Daily solar radiation</a:t>
            </a:r>
          </a:p>
          <a:p>
            <a:pPr lvl="2"/>
            <a:r>
              <a:rPr lang="en-US" dirty="0"/>
              <a:t>Incentive Count</a:t>
            </a:r>
          </a:p>
          <a:p>
            <a:pPr lvl="2"/>
            <a:r>
              <a:rPr lang="en-US" dirty="0"/>
              <a:t>Electricity Price</a:t>
            </a:r>
          </a:p>
          <a:p>
            <a:pPr lvl="2"/>
            <a:r>
              <a:rPr lang="en-US" dirty="0"/>
              <a:t>Number of years of education</a:t>
            </a:r>
          </a:p>
          <a:p>
            <a:pPr lvl="2"/>
            <a:r>
              <a:rPr lang="en-US" dirty="0"/>
              <a:t>Voting percentage of democrats in 2016</a:t>
            </a:r>
          </a:p>
          <a:p>
            <a:pPr lvl="1"/>
            <a:r>
              <a:rPr lang="en-US" dirty="0"/>
              <a:t>Can only test for significance, not causality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8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F6A6-207A-4FEE-B959-191516A7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115" y="0"/>
            <a:ext cx="11005872" cy="745724"/>
          </a:xfrm>
        </p:spPr>
        <p:txBody>
          <a:bodyPr>
            <a:normAutofit/>
          </a:bodyPr>
          <a:lstStyle/>
          <a:p>
            <a:r>
              <a:rPr lang="en-US" sz="3500" dirty="0"/>
              <a:t>Histograms -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51C0A6-DD75-40FD-B169-A349235BB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0" y="745725"/>
            <a:ext cx="6007300" cy="25345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655BFD-2CFF-4474-B52F-A35FBB44D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0" y="3429000"/>
            <a:ext cx="6007300" cy="25345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C82A72-C4AC-4F88-88F1-F14EFCF15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01" y="745725"/>
            <a:ext cx="5918600" cy="25345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324816-9767-425A-9E83-1E886C0CC0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698" y="3429001"/>
            <a:ext cx="5918601" cy="253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9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F6A6-207A-4FEE-B959-191516A7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115" y="0"/>
            <a:ext cx="11005872" cy="745724"/>
          </a:xfrm>
        </p:spPr>
        <p:txBody>
          <a:bodyPr>
            <a:normAutofit/>
          </a:bodyPr>
          <a:lstStyle/>
          <a:p>
            <a:r>
              <a:rPr lang="en-US" sz="3500" dirty="0"/>
              <a:t>Map Visualization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041A0B-3858-47E9-99E2-D837C5A4F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172" y="542648"/>
            <a:ext cx="10018713" cy="2133877"/>
          </a:xfrm>
        </p:spPr>
        <p:txBody>
          <a:bodyPr>
            <a:normAutofit/>
          </a:bodyPr>
          <a:lstStyle/>
          <a:p>
            <a:r>
              <a:rPr lang="en-US" sz="1800" dirty="0"/>
              <a:t>Merge two </a:t>
            </a:r>
            <a:r>
              <a:rPr lang="en-US" sz="1800" dirty="0" err="1"/>
              <a:t>dataframes</a:t>
            </a:r>
            <a:r>
              <a:rPr lang="en-US" sz="1800" dirty="0"/>
              <a:t> by county and state: coordinate data + demographic data</a:t>
            </a:r>
          </a:p>
          <a:p>
            <a:r>
              <a:rPr lang="en-US" sz="1800" dirty="0" err="1"/>
              <a:t>Gmaps.figure</a:t>
            </a:r>
            <a:r>
              <a:rPr lang="en-US" sz="1800" dirty="0"/>
              <a:t>() to create:</a:t>
            </a:r>
          </a:p>
          <a:p>
            <a:pPr lvl="1"/>
            <a:r>
              <a:rPr lang="en-US" sz="1800" dirty="0" err="1"/>
              <a:t>Heat_layer</a:t>
            </a:r>
            <a:r>
              <a:rPr lang="en-US" sz="1800" dirty="0"/>
              <a:t> = independent variable (daily solar radiation, electricity prices, </a:t>
            </a:r>
            <a:r>
              <a:rPr lang="en-US" sz="1800" dirty="0" err="1"/>
              <a:t>etc</a:t>
            </a:r>
            <a:r>
              <a:rPr lang="en-US" sz="1800" dirty="0"/>
              <a:t>)</a:t>
            </a:r>
          </a:p>
          <a:p>
            <a:pPr lvl="1"/>
            <a:r>
              <a:rPr lang="en-US" sz="1800" dirty="0" err="1"/>
              <a:t>Symbol_layer</a:t>
            </a:r>
            <a:r>
              <a:rPr lang="en-US" sz="1800" dirty="0"/>
              <a:t> = target variable (solar systems per person)</a:t>
            </a:r>
          </a:p>
          <a:p>
            <a:pPr lvl="1"/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7E8C19-5EC9-4773-A8E0-05C547182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5" y="2438401"/>
            <a:ext cx="10523078" cy="4305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F349A7-B5DA-4B4A-9AB9-DF283F0A5462}"/>
              </a:ext>
            </a:extLst>
          </p:cNvPr>
          <p:cNvSpPr txBox="1"/>
          <p:nvPr/>
        </p:nvSpPr>
        <p:spPr>
          <a:xfrm>
            <a:off x="7907852" y="5495649"/>
            <a:ext cx="3494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Daily Radiation = heatmap</a:t>
            </a:r>
          </a:p>
          <a:p>
            <a:r>
              <a:rPr lang="en-US" dirty="0"/>
              <a:t>Solar Systems per person = symbol</a:t>
            </a:r>
          </a:p>
        </p:txBody>
      </p:sp>
    </p:spTree>
    <p:extLst>
      <p:ext uri="{BB962C8B-B14F-4D97-AF65-F5344CB8AC3E}">
        <p14:creationId xmlns:p14="http://schemas.microsoft.com/office/powerpoint/2010/main" val="154429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F6A6-207A-4FEE-B959-191516A7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115" y="0"/>
            <a:ext cx="11005872" cy="745724"/>
          </a:xfrm>
        </p:spPr>
        <p:txBody>
          <a:bodyPr>
            <a:normAutofit/>
          </a:bodyPr>
          <a:lstStyle/>
          <a:p>
            <a:r>
              <a:rPr lang="en-US" sz="3500" dirty="0"/>
              <a:t>Discussion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041A0B-3858-47E9-99E2-D837C5A4F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0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F6A6-207A-4FEE-B959-191516A7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115" y="0"/>
            <a:ext cx="11005872" cy="745724"/>
          </a:xfrm>
        </p:spPr>
        <p:txBody>
          <a:bodyPr>
            <a:normAutofit/>
          </a:bodyPr>
          <a:lstStyle/>
          <a:p>
            <a:r>
              <a:rPr lang="en-US" sz="3500" dirty="0"/>
              <a:t>Post Mortem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041A0B-3858-47E9-99E2-D837C5A4F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71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92</TotalTime>
  <Words>171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Drivers of Solar Panel Installation in the USA</vt:lpstr>
      <vt:lpstr>What influences solar panel adoption in the USA?</vt:lpstr>
      <vt:lpstr>Data Cleanup and Exploration</vt:lpstr>
      <vt:lpstr>Data Analysis</vt:lpstr>
      <vt:lpstr>Histograms - examples</vt:lpstr>
      <vt:lpstr>Map Visualization</vt:lpstr>
      <vt:lpstr>Discussion</vt:lpstr>
      <vt:lpstr>Post Mortem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Drivers of Solar Panel Installation in the USA</dc:title>
  <dc:creator>Mark Yocum</dc:creator>
  <cp:lastModifiedBy>Mark Yocum</cp:lastModifiedBy>
  <cp:revision>9</cp:revision>
  <dcterms:created xsi:type="dcterms:W3CDTF">2019-01-18T01:14:07Z</dcterms:created>
  <dcterms:modified xsi:type="dcterms:W3CDTF">2019-01-19T16:16:40Z</dcterms:modified>
</cp:coreProperties>
</file>