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4"/>
  </p:notesMasterIdLst>
  <p:handoutMasterIdLst>
    <p:handoutMasterId r:id="rId75"/>
  </p:handoutMasterIdLst>
  <p:sldIdLst>
    <p:sldId id="259" r:id="rId6"/>
    <p:sldId id="338" r:id="rId7"/>
    <p:sldId id="339" r:id="rId8"/>
    <p:sldId id="355" r:id="rId9"/>
    <p:sldId id="335" r:id="rId10"/>
    <p:sldId id="340" r:id="rId11"/>
    <p:sldId id="343" r:id="rId12"/>
    <p:sldId id="349" r:id="rId13"/>
    <p:sldId id="341" r:id="rId14"/>
    <p:sldId id="342" r:id="rId15"/>
    <p:sldId id="352" r:id="rId16"/>
    <p:sldId id="354" r:id="rId17"/>
    <p:sldId id="353" r:id="rId18"/>
    <p:sldId id="392" r:id="rId19"/>
    <p:sldId id="356" r:id="rId20"/>
    <p:sldId id="365" r:id="rId21"/>
    <p:sldId id="357" r:id="rId22"/>
    <p:sldId id="351" r:id="rId23"/>
    <p:sldId id="360" r:id="rId24"/>
    <p:sldId id="370" r:id="rId25"/>
    <p:sldId id="358" r:id="rId26"/>
    <p:sldId id="359" r:id="rId27"/>
    <p:sldId id="337" r:id="rId28"/>
    <p:sldId id="345" r:id="rId29"/>
    <p:sldId id="361" r:id="rId30"/>
    <p:sldId id="371" r:id="rId31"/>
    <p:sldId id="366" r:id="rId32"/>
    <p:sldId id="367" r:id="rId33"/>
    <p:sldId id="368" r:id="rId34"/>
    <p:sldId id="369" r:id="rId35"/>
    <p:sldId id="372" r:id="rId36"/>
    <p:sldId id="373" r:id="rId37"/>
    <p:sldId id="380" r:id="rId38"/>
    <p:sldId id="377" r:id="rId39"/>
    <p:sldId id="376" r:id="rId40"/>
    <p:sldId id="379" r:id="rId41"/>
    <p:sldId id="378" r:id="rId42"/>
    <p:sldId id="381" r:id="rId43"/>
    <p:sldId id="382" r:id="rId44"/>
    <p:sldId id="346" r:id="rId45"/>
    <p:sldId id="347" r:id="rId46"/>
    <p:sldId id="408" r:id="rId47"/>
    <p:sldId id="403" r:id="rId48"/>
    <p:sldId id="404" r:id="rId49"/>
    <p:sldId id="405" r:id="rId50"/>
    <p:sldId id="406" r:id="rId51"/>
    <p:sldId id="407" r:id="rId52"/>
    <p:sldId id="385" r:id="rId53"/>
    <p:sldId id="348" r:id="rId54"/>
    <p:sldId id="384" r:id="rId55"/>
    <p:sldId id="364" r:id="rId56"/>
    <p:sldId id="387" r:id="rId57"/>
    <p:sldId id="400" r:id="rId58"/>
    <p:sldId id="401" r:id="rId59"/>
    <p:sldId id="344" r:id="rId60"/>
    <p:sldId id="394" r:id="rId61"/>
    <p:sldId id="396" r:id="rId62"/>
    <p:sldId id="397" r:id="rId63"/>
    <p:sldId id="398" r:id="rId64"/>
    <p:sldId id="374" r:id="rId65"/>
    <p:sldId id="393" r:id="rId66"/>
    <p:sldId id="390" r:id="rId67"/>
    <p:sldId id="402" r:id="rId68"/>
    <p:sldId id="389" r:id="rId69"/>
    <p:sldId id="409" r:id="rId70"/>
    <p:sldId id="334" r:id="rId71"/>
    <p:sldId id="375" r:id="rId72"/>
    <p:sldId id="395" r:id="rId73"/>
  </p:sldIdLst>
  <p:sldSz cx="9144000" cy="6858000" type="screen4x3"/>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027" userDrawn="1">
          <p15:clr>
            <a:srgbClr val="A4A3A4"/>
          </p15:clr>
        </p15:guide>
        <p15:guide id="4" orient="horz" pos="283" userDrawn="1">
          <p15:clr>
            <a:srgbClr val="A4A3A4"/>
          </p15:clr>
        </p15:guide>
        <p15:guide id="5" pos="3841" userDrawn="1">
          <p15:clr>
            <a:srgbClr val="A4A3A4"/>
          </p15:clr>
        </p15:guide>
        <p15:guide id="6" pos="377" userDrawn="1">
          <p15:clr>
            <a:srgbClr val="A4A3A4"/>
          </p15:clr>
        </p15:guide>
        <p15:guide id="7" pos="776" userDrawn="1">
          <p15:clr>
            <a:srgbClr val="A4A3A4"/>
          </p15:clr>
        </p15:guide>
        <p15:guide id="8" pos="975" userDrawn="1">
          <p15:clr>
            <a:srgbClr val="A4A3A4"/>
          </p15:clr>
        </p15:guide>
        <p15:guide id="9" pos="1373" userDrawn="1">
          <p15:clr>
            <a:srgbClr val="A4A3A4"/>
          </p15:clr>
        </p15:guide>
        <p15:guide id="10" pos="3343" userDrawn="1">
          <p15:clr>
            <a:srgbClr val="A4A3A4"/>
          </p15:clr>
        </p15:guide>
        <p15:guide id="11" pos="1565" userDrawn="1">
          <p15:clr>
            <a:srgbClr val="A4A3A4"/>
          </p15:clr>
        </p15:guide>
        <p15:guide id="12" pos="1963" userDrawn="1">
          <p15:clr>
            <a:srgbClr val="A4A3A4"/>
          </p15:clr>
        </p15:guide>
        <p15:guide id="13" pos="2156" userDrawn="1">
          <p15:clr>
            <a:srgbClr val="A4A3A4"/>
          </p15:clr>
        </p15:guide>
        <p15:guide id="14" pos="2547" userDrawn="1">
          <p15:clr>
            <a:srgbClr val="A4A3A4"/>
          </p15:clr>
        </p15:guide>
        <p15:guide id="15" pos="2752" userDrawn="1">
          <p15:clr>
            <a:srgbClr val="A4A3A4"/>
          </p15:clr>
        </p15:guide>
        <p15:guide id="16" pos="3755" userDrawn="1">
          <p15:clr>
            <a:srgbClr val="A4A3A4"/>
          </p15:clr>
        </p15:guide>
        <p15:guide id="17" pos="3933" userDrawn="1">
          <p15:clr>
            <a:srgbClr val="A4A3A4"/>
          </p15:clr>
        </p15:guide>
        <p15:guide id="18" pos="4331" userDrawn="1">
          <p15:clr>
            <a:srgbClr val="A4A3A4"/>
          </p15:clr>
        </p15:guide>
        <p15:guide id="19" pos="4523" userDrawn="1">
          <p15:clr>
            <a:srgbClr val="A4A3A4"/>
          </p15:clr>
        </p15:guide>
        <p15:guide id="20" pos="4928" userDrawn="1">
          <p15:clr>
            <a:srgbClr val="A4A3A4"/>
          </p15:clr>
        </p15:guide>
        <p15:guide id="21" pos="5148" userDrawn="1">
          <p15:clr>
            <a:srgbClr val="A4A3A4"/>
          </p15:clr>
        </p15:guide>
        <p15:guide id="22" pos="5512" userDrawn="1">
          <p15:clr>
            <a:srgbClr val="A4A3A4"/>
          </p15:clr>
        </p15:guide>
        <p15:guide id="23" pos="5711" userDrawn="1">
          <p15:clr>
            <a:srgbClr val="A4A3A4"/>
          </p15:clr>
        </p15:guide>
        <p15:guide id="24" pos="6108" userDrawn="1">
          <p15:clr>
            <a:srgbClr val="A4A3A4"/>
          </p15:clr>
        </p15:guide>
        <p15:guide id="25" pos="6300" userDrawn="1">
          <p15:clr>
            <a:srgbClr val="A4A3A4"/>
          </p15:clr>
        </p15:guide>
        <p15:guide id="26" pos="6705" userDrawn="1">
          <p15:clr>
            <a:srgbClr val="A4A3A4"/>
          </p15:clr>
        </p15:guide>
        <p15:guide id="27" pos="6891" userDrawn="1">
          <p15:clr>
            <a:srgbClr val="A4A3A4"/>
          </p15:clr>
        </p15:guide>
        <p15:guide id="28" pos="7296" userDrawn="1">
          <p15:clr>
            <a:srgbClr val="A4A3A4"/>
          </p15:clr>
        </p15:guide>
        <p15:guide id="29" pos="3151" userDrawn="1">
          <p15:clr>
            <a:srgbClr val="A4A3A4"/>
          </p15:clr>
        </p15:guide>
        <p15:guide id="30" orient="horz" pos="4017">
          <p15:clr>
            <a:srgbClr val="A4A3A4"/>
          </p15:clr>
        </p15:guide>
        <p15:guide id="31" orient="horz" pos="288">
          <p15:clr>
            <a:srgbClr val="A4A3A4"/>
          </p15:clr>
        </p15:guide>
        <p15:guide id="32" pos="2880">
          <p15:clr>
            <a:srgbClr val="A4A3A4"/>
          </p15:clr>
        </p15:guide>
        <p15:guide id="33" pos="2881">
          <p15:clr>
            <a:srgbClr val="A4A3A4"/>
          </p15:clr>
        </p15:guide>
        <p15:guide id="34" pos="218">
          <p15:clr>
            <a:srgbClr val="A4A3A4"/>
          </p15:clr>
        </p15:guide>
        <p15:guide id="35" pos="559">
          <p15:clr>
            <a:srgbClr val="A4A3A4"/>
          </p15:clr>
        </p15:guide>
        <p15:guide id="36" pos="666">
          <p15:clr>
            <a:srgbClr val="A4A3A4"/>
          </p15:clr>
        </p15:guide>
        <p15:guide id="37" pos="1007">
          <p15:clr>
            <a:srgbClr val="A4A3A4"/>
          </p15:clr>
        </p15:guide>
        <p15:guide id="38" pos="2477">
          <p15:clr>
            <a:srgbClr val="A4A3A4"/>
          </p15:clr>
        </p15:guide>
        <p15:guide id="39" pos="1121">
          <p15:clr>
            <a:srgbClr val="A4A3A4"/>
          </p15:clr>
        </p15:guide>
        <p15:guide id="40" pos="1461">
          <p15:clr>
            <a:srgbClr val="A4A3A4"/>
          </p15:clr>
        </p15:guide>
        <p15:guide id="41" pos="1566">
          <p15:clr>
            <a:srgbClr val="A4A3A4"/>
          </p15:clr>
        </p15:guide>
        <p15:guide id="42" pos="1914">
          <p15:clr>
            <a:srgbClr val="A4A3A4"/>
          </p15:clr>
        </p15:guide>
        <p15:guide id="43" pos="2026">
          <p15:clr>
            <a:srgbClr val="A4A3A4"/>
          </p15:clr>
        </p15:guide>
        <p15:guide id="44" pos="2820">
          <p15:clr>
            <a:srgbClr val="A4A3A4"/>
          </p15:clr>
        </p15:guide>
        <p15:guide id="45" pos="2931">
          <p15:clr>
            <a:srgbClr val="A4A3A4"/>
          </p15:clr>
        </p15:guide>
        <p15:guide id="46" pos="3268">
          <p15:clr>
            <a:srgbClr val="A4A3A4"/>
          </p15:clr>
        </p15:guide>
        <p15:guide id="47" pos="3377">
          <p15:clr>
            <a:srgbClr val="A4A3A4"/>
          </p15:clr>
        </p15:guide>
        <p15:guide id="48" pos="3723">
          <p15:clr>
            <a:srgbClr val="A4A3A4"/>
          </p15:clr>
        </p15:guide>
        <p15:guide id="49" pos="3830">
          <p15:clr>
            <a:srgbClr val="A4A3A4"/>
          </p15:clr>
        </p15:guide>
        <p15:guide id="50" pos="4172">
          <p15:clr>
            <a:srgbClr val="A4A3A4"/>
          </p15:clr>
        </p15:guide>
        <p15:guide id="51" pos="4283">
          <p15:clr>
            <a:srgbClr val="A4A3A4"/>
          </p15:clr>
        </p15:guide>
        <p15:guide id="52" pos="4627">
          <p15:clr>
            <a:srgbClr val="A4A3A4"/>
          </p15:clr>
        </p15:guide>
        <p15:guide id="53" pos="4736">
          <p15:clr>
            <a:srgbClr val="A4A3A4"/>
          </p15:clr>
        </p15:guide>
        <p15:guide id="54" pos="5078">
          <p15:clr>
            <a:srgbClr val="A4A3A4"/>
          </p15:clr>
        </p15:guide>
        <p15:guide id="55" pos="5184">
          <p15:clr>
            <a:srgbClr val="A4A3A4"/>
          </p15:clr>
        </p15:guide>
        <p15:guide id="56" pos="5530">
          <p15:clr>
            <a:srgbClr val="A4A3A4"/>
          </p15:clr>
        </p15:guide>
        <p15:guide id="57" pos="2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C3F"/>
    <a:srgbClr val="808080"/>
    <a:srgbClr val="595959"/>
    <a:srgbClr val="B5D084"/>
    <a:srgbClr val="F6B85E"/>
    <a:srgbClr val="FBDFB7"/>
    <a:srgbClr val="68984D"/>
    <a:srgbClr val="A499CA"/>
    <a:srgbClr val="E6E7E8"/>
    <a:srgbClr val="8189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426" autoAdjust="0"/>
  </p:normalViewPr>
  <p:slideViewPr>
    <p:cSldViewPr snapToGrid="0" snapToObjects="1">
      <p:cViewPr varScale="1">
        <p:scale>
          <a:sx n="63" d="100"/>
          <a:sy n="63" d="100"/>
        </p:scale>
        <p:origin x="2054" y="67"/>
      </p:cViewPr>
      <p:guideLst>
        <p:guide orient="horz" pos="2160"/>
        <p:guide pos="3840"/>
        <p:guide orient="horz" pos="4027"/>
        <p:guide orient="horz" pos="283"/>
        <p:guide pos="3841"/>
        <p:guide pos="377"/>
        <p:guide pos="776"/>
        <p:guide pos="975"/>
        <p:guide pos="1373"/>
        <p:guide pos="3343"/>
        <p:guide pos="1565"/>
        <p:guide pos="1963"/>
        <p:guide pos="2156"/>
        <p:guide pos="2547"/>
        <p:guide pos="2752"/>
        <p:guide pos="3755"/>
        <p:guide pos="3933"/>
        <p:guide pos="4331"/>
        <p:guide pos="4523"/>
        <p:guide pos="4928"/>
        <p:guide pos="5148"/>
        <p:guide pos="5512"/>
        <p:guide pos="5711"/>
        <p:guide pos="6108"/>
        <p:guide pos="6300"/>
        <p:guide pos="6705"/>
        <p:guide pos="6891"/>
        <p:guide pos="7296"/>
        <p:guide pos="3151"/>
        <p:guide orient="horz" pos="4017"/>
        <p:guide orient="horz" pos="288"/>
        <p:guide pos="2880"/>
        <p:guide pos="2881"/>
        <p:guide pos="218"/>
        <p:guide pos="559"/>
        <p:guide pos="666"/>
        <p:guide pos="1007"/>
        <p:guide pos="2477"/>
        <p:guide pos="1121"/>
        <p:guide pos="1461"/>
        <p:guide pos="1566"/>
        <p:guide pos="1914"/>
        <p:guide pos="2026"/>
        <p:guide pos="2820"/>
        <p:guide pos="2931"/>
        <p:guide pos="3268"/>
        <p:guide pos="3377"/>
        <p:guide pos="3723"/>
        <p:guide pos="3830"/>
        <p:guide pos="4172"/>
        <p:guide pos="4283"/>
        <p:guide pos="4627"/>
        <p:guide pos="4736"/>
        <p:guide pos="5078"/>
        <p:guide pos="5184"/>
        <p:guide pos="5530"/>
        <p:guide pos="236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0" d="100"/>
          <a:sy n="50" d="100"/>
        </p:scale>
        <p:origin x="3408" y="2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6175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617538"/>
          </a:xfrm>
          <a:prstGeom prst="rect">
            <a:avLst/>
          </a:prstGeom>
        </p:spPr>
        <p:txBody>
          <a:bodyPr vert="horz" lIns="91440" tIns="45720" rIns="91440" bIns="45720" rtlCol="0"/>
          <a:lstStyle>
            <a:lvl1pPr algn="r">
              <a:defRPr sz="1200"/>
            </a:lvl1pPr>
          </a:lstStyle>
          <a:p>
            <a:fld id="{5E87210E-77D6-8947-A16B-D067175CB260}" type="datetimeFigureOut">
              <a:rPr lang="en-US" smtClean="0"/>
              <a:t>12/5/2017</a:t>
            </a:fld>
            <a:endParaRPr lang="en-US"/>
          </a:p>
        </p:txBody>
      </p:sp>
      <p:sp>
        <p:nvSpPr>
          <p:cNvPr id="4" name="Footer Placeholder 3"/>
          <p:cNvSpPr>
            <a:spLocks noGrp="1"/>
          </p:cNvSpPr>
          <p:nvPr>
            <p:ph type="ftr" sz="quarter" idx="2"/>
          </p:nvPr>
        </p:nvSpPr>
        <p:spPr>
          <a:xfrm>
            <a:off x="0" y="11725275"/>
            <a:ext cx="3170238" cy="6175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11725275"/>
            <a:ext cx="3170238" cy="617538"/>
          </a:xfrm>
          <a:prstGeom prst="rect">
            <a:avLst/>
          </a:prstGeom>
        </p:spPr>
        <p:txBody>
          <a:bodyPr vert="horz" lIns="91440" tIns="45720" rIns="91440" bIns="45720" rtlCol="0" anchor="b"/>
          <a:lstStyle>
            <a:lvl1pPr algn="r">
              <a:defRPr sz="12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40721ECD-1ECC-4FEF-BE9F-5FC91DC4732E}" type="datetimeFigureOut">
              <a:rPr lang="en-US" smtClean="0"/>
              <a:t>12/5/2017</a:t>
            </a:fld>
            <a:endParaRPr lang="en-US"/>
          </a:p>
        </p:txBody>
      </p:sp>
      <p:sp>
        <p:nvSpPr>
          <p:cNvPr id="4" name="Slide Image Placeholder 3"/>
          <p:cNvSpPr>
            <a:spLocks noGrp="1" noRot="1" noChangeAspect="1"/>
          </p:cNvSpPr>
          <p:nvPr>
            <p:ph type="sldImg" idx="2"/>
          </p:nvPr>
        </p:nvSpPr>
        <p:spPr>
          <a:xfrm>
            <a:off x="881063" y="1543050"/>
            <a:ext cx="5553075"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aringfireball.net/projects/markdow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E45E9-8884-4478-B0F3-E9C00EEB256F}" type="slidenum">
              <a:rPr lang="en-US" smtClean="0"/>
              <a:t>1</a:t>
            </a:fld>
            <a:endParaRPr lang="en-US"/>
          </a:p>
        </p:txBody>
      </p:sp>
    </p:spTree>
    <p:extLst>
      <p:ext uri="{BB962C8B-B14F-4D97-AF65-F5344CB8AC3E}">
        <p14:creationId xmlns:p14="http://schemas.microsoft.com/office/powerpoint/2010/main" val="378208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original Spark data structure is the resilient distributed dataset, or RDD. It is still the underlying data structure at the root of the </a:t>
            </a:r>
            <a:r>
              <a:rPr lang="en-US" baseline="0" dirty="0" err="1" smtClean="0"/>
              <a:t>DataFrame</a:t>
            </a:r>
            <a:r>
              <a:rPr lang="en-US" baseline="0" dirty="0" smtClean="0"/>
              <a:t> and </a:t>
            </a:r>
            <a:r>
              <a:rPr lang="en-US" baseline="0" dirty="0" err="1" smtClean="0"/>
              <a:t>DataSet</a:t>
            </a:r>
            <a:r>
              <a:rPr lang="en-US" baseline="0" dirty="0" smtClean="0"/>
              <a:t> implementations. A RDD consists of the pointer to the data and the transformations operations that have been programmed to work on the data. When an action is invoked against the RDD, the data is loaded and the transformations are applied. If the machine on which the data was loaded goes down, the data can be loaded onto a different machine and the process </a:t>
            </a:r>
            <a:r>
              <a:rPr lang="en-US" baseline="0" dirty="0" err="1" smtClean="0"/>
              <a:t>reinvoked</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325270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RDDs  are the lowest level abstraction that Spark provides. It is type-safe</a:t>
            </a:r>
            <a:r>
              <a:rPr lang="en-US" baseline="0" dirty="0" smtClean="0"/>
              <a:t> and allows for functional programming concepts. Under the covers of all of the other data abstractions are implemented on top of the RDD. This means however that the </a:t>
            </a:r>
            <a:r>
              <a:rPr lang="en-US" baseline="0" dirty="0" err="1" smtClean="0"/>
              <a:t>Dataframe</a:t>
            </a:r>
            <a:r>
              <a:rPr lang="en-US" baseline="0" dirty="0" smtClean="0"/>
              <a:t> and Dataset abstractions provide additional functionality. The </a:t>
            </a:r>
            <a:r>
              <a:rPr lang="en-US" baseline="0" dirty="0" err="1" smtClean="0"/>
              <a:t>Dataframe</a:t>
            </a:r>
            <a:r>
              <a:rPr lang="en-US" baseline="0" dirty="0" smtClean="0"/>
              <a:t> abstraction provides relational concepts as well as the Catalyst and Tungsten optimizations. The one area where a </a:t>
            </a:r>
            <a:r>
              <a:rPr lang="en-US" baseline="0" dirty="0" err="1" smtClean="0"/>
              <a:t>dataframe</a:t>
            </a:r>
            <a:r>
              <a:rPr lang="en-US" baseline="0" dirty="0" smtClean="0"/>
              <a:t> is lacking is in terms of type safety and access to functional programming concepts. The Dataset abstraction has all of the attributes of the </a:t>
            </a:r>
            <a:r>
              <a:rPr lang="en-US" baseline="0" dirty="0" err="1" smtClean="0"/>
              <a:t>Dataframe</a:t>
            </a:r>
            <a:r>
              <a:rPr lang="en-US" baseline="0" dirty="0" smtClean="0"/>
              <a:t> and the type-safety and functional programming aspects of the RDD.</a:t>
            </a:r>
            <a:endParaRPr lang="en-US" dirty="0" smtClean="0"/>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2446020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developing an application the user is responsible for creating the application flow and implementing</a:t>
            </a:r>
            <a:r>
              <a:rPr lang="en-US" baseline="0" dirty="0" smtClean="0"/>
              <a:t> the business logic. For this application, the developer would set up the flow of filter, map, </a:t>
            </a:r>
            <a:r>
              <a:rPr lang="en-US" baseline="0" dirty="0" err="1" smtClean="0"/>
              <a:t>flatmap</a:t>
            </a:r>
            <a:r>
              <a:rPr lang="en-US" baseline="0" dirty="0" smtClean="0"/>
              <a:t>, collect, map and save. The developer would then create the implementation of each of these functions – which items to filter out and how to map the data into another form. The implementations of save and collect are handled by the framework. During the running of the application, the RDD acquires the filter, map, and </a:t>
            </a:r>
            <a:r>
              <a:rPr lang="en-US" baseline="0" dirty="0" err="1" smtClean="0"/>
              <a:t>flatMap</a:t>
            </a:r>
            <a:r>
              <a:rPr lang="en-US" baseline="0" dirty="0" smtClean="0"/>
              <a:t> logic, but only evaluates them once the collect is called. The resulting RDD acquires the subsequent map operation which is invoked when the save is called.</a:t>
            </a:r>
          </a:p>
        </p:txBody>
      </p:sp>
      <p:sp>
        <p:nvSpPr>
          <p:cNvPr id="4" name="Slide Number Placeholder 3"/>
          <p:cNvSpPr>
            <a:spLocks noGrp="1"/>
          </p:cNvSpPr>
          <p:nvPr>
            <p:ph type="sldNum" sz="quarter" idx="10"/>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2470438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let’s talk about the application architecture. As a user, you will be logging into the </a:t>
            </a:r>
            <a:r>
              <a:rPr lang="en-US" baseline="0" dirty="0" err="1" smtClean="0"/>
              <a:t>Jupyter</a:t>
            </a:r>
            <a:r>
              <a:rPr lang="en-US" baseline="0" dirty="0" smtClean="0"/>
              <a:t> application. The </a:t>
            </a:r>
            <a:r>
              <a:rPr lang="en-US" baseline="0" dirty="0" err="1" smtClean="0"/>
              <a:t>Jupyter</a:t>
            </a:r>
            <a:r>
              <a:rPr lang="en-US" baseline="0" dirty="0" smtClean="0"/>
              <a:t> application is a notebook that allows you to create applications using Python. These applications will be run using the Python executable, but in some cases, the code will encode a Spark process that will be run on the Spark framework.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799853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Jupyter</a:t>
            </a:r>
            <a:r>
              <a:rPr lang="en-US" dirty="0" smtClean="0"/>
              <a:t> Notebook</a:t>
            </a:r>
            <a:r>
              <a:rPr lang="en-US" baseline="0" dirty="0" smtClean="0"/>
              <a:t> is a web application that allows for the user to create and share documents that contain live code, equations, visualizations, and explanatory text. There are three types of cells: code, markdown, and raw. Code cells are evaluated using the selected kernel or evaluation engine. Markdown is </a:t>
            </a:r>
            <a:r>
              <a:rPr lang="en-US" baseline="0" dirty="0" err="1" smtClean="0"/>
              <a:t>docu</a:t>
            </a:r>
            <a:r>
              <a:rPr lang="en-US" baseline="0" dirty="0" smtClean="0"/>
              <a:t> that may contain particular for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100376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Changing the type of cell is a matter of selecting a cell, then navigating to the Cell menu and selecting the Cell Type drop down. You can select Markdown, Raw </a:t>
            </a:r>
            <a:r>
              <a:rPr lang="en-US" dirty="0" err="1" smtClean="0"/>
              <a:t>NBConvert</a:t>
            </a:r>
            <a:r>
              <a:rPr lang="en-US" dirty="0" smtClean="0"/>
              <a:t> or Code. By default all cells are code cells.</a:t>
            </a:r>
          </a:p>
          <a:p>
            <a:endParaRPr lang="en-US" dirty="0" smtClean="0"/>
          </a:p>
          <a:p>
            <a:r>
              <a:rPr lang="en-US" dirty="0" smtClean="0"/>
              <a:t>Markdown cells use the Markdown markup language that is a superset of HTML. See the specification:</a:t>
            </a:r>
          </a:p>
          <a:p>
            <a:r>
              <a:rPr lang="en-US" sz="1200" b="0" i="0" u="none" strike="noStrike" kern="1200" dirty="0" smtClean="0">
                <a:solidFill>
                  <a:schemeClr val="tx1"/>
                </a:solidFill>
                <a:effectLst/>
                <a:latin typeface="+mn-lt"/>
                <a:ea typeface="+mn-ea"/>
                <a:cs typeface="+mn-cs"/>
                <a:hlinkClick r:id="rId3"/>
              </a:rPr>
              <a:t>https://daringfireball.net/projects/markdown/</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Using</a:t>
            </a:r>
            <a:r>
              <a:rPr lang="en-US" sz="1200" b="0" i="0" u="none" strike="noStrike" kern="1200" baseline="0" dirty="0" smtClean="0">
                <a:solidFill>
                  <a:schemeClr val="tx1"/>
                </a:solidFill>
                <a:effectLst/>
                <a:latin typeface="+mn-lt"/>
                <a:ea typeface="+mn-ea"/>
                <a:cs typeface="+mn-cs"/>
              </a:rPr>
              <a:t> Markdown characters will cause the text to be formatted differently.</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Raw cells provide</a:t>
            </a:r>
            <a:r>
              <a:rPr lang="en-US" sz="1200" b="0" i="0" u="none" strike="noStrike" kern="1200" baseline="0" dirty="0" smtClean="0">
                <a:solidFill>
                  <a:schemeClr val="tx1"/>
                </a:solidFill>
                <a:effectLst/>
                <a:latin typeface="+mn-lt"/>
                <a:ea typeface="+mn-ea"/>
                <a:cs typeface="+mn-cs"/>
              </a:rPr>
              <a:t> a place where you can write output directly. There is a tool called </a:t>
            </a:r>
            <a:r>
              <a:rPr lang="en-US" sz="1200" b="0" i="0" u="none" strike="noStrike" kern="1200" baseline="0" dirty="0" err="1" smtClean="0">
                <a:solidFill>
                  <a:schemeClr val="tx1"/>
                </a:solidFill>
                <a:effectLst/>
                <a:latin typeface="+mn-lt"/>
                <a:ea typeface="+mn-ea"/>
                <a:cs typeface="+mn-cs"/>
              </a:rPr>
              <a:t>nbconvert</a:t>
            </a:r>
            <a:r>
              <a:rPr lang="en-US" sz="1200" b="0" i="0" u="none" strike="noStrike" kern="1200" baseline="0" dirty="0" smtClean="0">
                <a:solidFill>
                  <a:schemeClr val="tx1"/>
                </a:solidFill>
                <a:effectLst/>
                <a:latin typeface="+mn-lt"/>
                <a:ea typeface="+mn-ea"/>
                <a:cs typeface="+mn-cs"/>
              </a:rPr>
              <a:t> that apply additional formatting to the raw cells.</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Code cells allow you to edit and write new code. By default, the code cells understand Python, but the notebook can be configured to handle other languages like Julia and R. The result is generally text, but can be other data types when the calling libraries will produce those other types.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238167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class all of the exercises will be given in the form of </a:t>
            </a:r>
            <a:r>
              <a:rPr lang="en-US" baseline="0" dirty="0" err="1" smtClean="0"/>
              <a:t>Jupyter</a:t>
            </a:r>
            <a:r>
              <a:rPr lang="en-US" baseline="0" dirty="0" smtClean="0"/>
              <a:t> notebooks. There will be some explanation given in the markdown cells in terms of what is expected to be implemented in the code cells. In the solutions directory there will be a </a:t>
            </a:r>
            <a:r>
              <a:rPr lang="en-US" baseline="0" dirty="0" err="1" smtClean="0"/>
              <a:t>Jupyter</a:t>
            </a:r>
            <a:r>
              <a:rPr lang="en-US" baseline="0" dirty="0" smtClean="0"/>
              <a:t> notebook for each that contains a solution. Please refer to these notebooks only when you are stuck.  </a:t>
            </a:r>
          </a:p>
          <a:p>
            <a:endParaRPr lang="en-US" baseline="0" dirty="0" smtClean="0"/>
          </a:p>
          <a:p>
            <a:r>
              <a:rPr lang="en-US" baseline="0" dirty="0" smtClean="0"/>
              <a:t>In this exercise, the goal is to connect to the </a:t>
            </a:r>
            <a:r>
              <a:rPr lang="en-US" baseline="0" dirty="0" err="1" smtClean="0"/>
              <a:t>Jupyter</a:t>
            </a:r>
            <a:r>
              <a:rPr lang="en-US" baseline="0" dirty="0" smtClean="0"/>
              <a:t> server and execute the code in the Notebook.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276789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librarie</a:t>
            </a:r>
            <a:r>
              <a:rPr lang="en-US" baseline="0" dirty="0" smtClean="0"/>
              <a:t>s in Python that are popular with data scientists</a:t>
            </a:r>
          </a:p>
          <a:p>
            <a:pPr marL="171450" indent="-171450">
              <a:buFont typeface="Arial" panose="020B0604020202020204" pitchFamily="34" charset="0"/>
              <a:buChar char="•"/>
            </a:pPr>
            <a:r>
              <a:rPr lang="en-US" baseline="0" dirty="0" err="1" smtClean="0"/>
              <a:t>Scipy</a:t>
            </a:r>
            <a:r>
              <a:rPr lang="en-US" baseline="0" dirty="0" smtClean="0"/>
              <a:t> – handles linear algebra operations</a:t>
            </a:r>
          </a:p>
          <a:p>
            <a:pPr marL="171450" indent="-171450">
              <a:buFont typeface="Arial" panose="020B0604020202020204" pitchFamily="34" charset="0"/>
              <a:buChar char="•"/>
            </a:pPr>
            <a:r>
              <a:rPr lang="en-US" baseline="0" dirty="0" err="1" smtClean="0"/>
              <a:t>Numpy</a:t>
            </a:r>
            <a:r>
              <a:rPr lang="en-US" baseline="0" dirty="0" smtClean="0"/>
              <a:t> -  array creation and operations</a:t>
            </a:r>
          </a:p>
          <a:p>
            <a:pPr marL="171450" indent="-171450">
              <a:buFont typeface="Arial" panose="020B0604020202020204" pitchFamily="34" charset="0"/>
              <a:buChar char="•"/>
            </a:pPr>
            <a:r>
              <a:rPr lang="en-US" baseline="0" dirty="0" err="1" smtClean="0"/>
              <a:t>Scikit</a:t>
            </a:r>
            <a:r>
              <a:rPr lang="en-US" baseline="0" dirty="0" smtClean="0"/>
              <a:t>-learn – machine learning algorithms</a:t>
            </a:r>
          </a:p>
          <a:p>
            <a:pPr marL="171450" indent="-171450">
              <a:buFont typeface="Arial" panose="020B0604020202020204" pitchFamily="34" charset="0"/>
              <a:buChar char="•"/>
            </a:pPr>
            <a:r>
              <a:rPr lang="en-US" baseline="0" dirty="0" smtClean="0"/>
              <a:t>Pandas – working with relational or labelled data structures</a:t>
            </a:r>
          </a:p>
          <a:p>
            <a:pPr marL="171450" indent="-171450">
              <a:buFont typeface="Arial" panose="020B0604020202020204" pitchFamily="34" charset="0"/>
              <a:buChar char="•"/>
            </a:pPr>
            <a:r>
              <a:rPr lang="en-US" baseline="0" dirty="0" smtClean="0"/>
              <a:t>NLTK – natural language toolkit</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It is important to consider the size of your data if you are trying to use Python for your data science analysis. These algorithms may work with a sample of your overall data, but it may run into size concerns when attempting to run at scale.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344720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Lambda function came to Python</a:t>
            </a:r>
            <a:r>
              <a:rPr lang="en-US" baseline="0" dirty="0" smtClean="0"/>
              <a:t> for the Lisp programmers who were looking for functional programming constructs. Spark is also looking to use functional programming constructs.</a:t>
            </a:r>
          </a:p>
          <a:p>
            <a:endParaRPr lang="en-US" baseline="0" dirty="0" smtClean="0"/>
          </a:p>
          <a:p>
            <a:r>
              <a:rPr lang="en-US" baseline="0" dirty="0" smtClean="0"/>
              <a:t>The syntax for the lambda function is simple. After the lambda keyword, the input variables are declared. The colon divides the declaration from the implementation. Being a Python function, it returns the last value in the line as its return value. All of the displayed lambda functions are single-line functions, but your lambda function does not have to be. </a:t>
            </a:r>
          </a:p>
          <a:p>
            <a:endParaRPr lang="en-US" baseline="0" dirty="0" smtClean="0"/>
          </a:p>
          <a:p>
            <a:r>
              <a:rPr lang="en-US" baseline="0" dirty="0" smtClean="0"/>
              <a:t>Combining the lambda function with the map operation is used to transform your data. The function is applied to each element of the input. The function may choose not to return a value or it may return multiple values. As long as the returned values are of a consistent type, the function works correctly. Examples of map operations include: transforming your data from one type to another, applying date logic, removing unneeded columns, and pivoting your data.</a:t>
            </a:r>
          </a:p>
          <a:p>
            <a:endParaRPr lang="en-US" baseline="0" dirty="0" smtClean="0"/>
          </a:p>
          <a:p>
            <a:r>
              <a:rPr lang="en-US" baseline="0" dirty="0" smtClean="0"/>
              <a:t>Combining the lambda function with the filter operation is used to filter your data by some custom criteria. The function must evaluate to a Boolean - true or false. The function will always return a value. Examples of filter operations include: removing invalid records, forking the data to different processes, and segmenting the data for a given run.</a:t>
            </a:r>
          </a:p>
          <a:p>
            <a:endParaRPr lang="en-US" baseline="0" dirty="0" smtClean="0"/>
          </a:p>
          <a:p>
            <a:r>
              <a:rPr lang="en-US" baseline="0" dirty="0" smtClean="0"/>
              <a:t>Combining the lambda function with the reduce operation is used to combine all of your records into a single value. The function takes two parameters and combines them into a single parameter. Example of reduce operations include: summing numerical values, combining data items into collections, and consolidating sets of data.</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3549403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a:t>
            </a:r>
            <a:r>
              <a:rPr lang="en-US" baseline="0" dirty="0" smtClean="0"/>
              <a:t> to work with the python lambda expression to filter and transform your data.</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61575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Daugherty Business Solutions is a local alternative to the national consulting firms. Daugherty consultants live and work in their local communities. Daugherty has offices in St. Louis, Chicago, Atlanta, Minneapolis, Dallas, Denver, and New Jersey.</a:t>
            </a:r>
          </a:p>
          <a:p>
            <a:endParaRPr lang="en-US" dirty="0"/>
          </a:p>
          <a:p>
            <a:r>
              <a:rPr lang="en-US" dirty="0" smtClean="0"/>
              <a:t>One of the lines of service for Daugherty is the Information Management. Within the Information Management Line of Service, there are six </a:t>
            </a:r>
            <a:r>
              <a:rPr lang="en-US" dirty="0" err="1" smtClean="0"/>
              <a:t>subdisciplines</a:t>
            </a:r>
            <a:endParaRPr lang="en-US" dirty="0" smtClean="0"/>
          </a:p>
        </p:txBody>
      </p:sp>
      <p:sp>
        <p:nvSpPr>
          <p:cNvPr id="4" name="Slide Number Placeholder 3"/>
          <p:cNvSpPr>
            <a:spLocks noGrp="1"/>
          </p:cNvSpPr>
          <p:nvPr>
            <p:ph type="sldNum" sz="quarter" idx="10"/>
          </p:nvPr>
        </p:nvSpPr>
        <p:spPr/>
        <p:txBody>
          <a:bodyPr/>
          <a:lstStyle/>
          <a:p>
            <a:fld id="{995E45E9-8884-4478-B0F3-E9C00EEB256F}" type="slidenum">
              <a:rPr lang="en-US" smtClean="0"/>
              <a:t>2</a:t>
            </a:fld>
            <a:endParaRPr lang="en-US"/>
          </a:p>
        </p:txBody>
      </p:sp>
    </p:spTree>
    <p:extLst>
      <p:ext uri="{BB962C8B-B14F-4D97-AF65-F5344CB8AC3E}">
        <p14:creationId xmlns:p14="http://schemas.microsoft.com/office/powerpoint/2010/main" val="2592064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Monty Hall problem is named for its similarity to the </a:t>
            </a:r>
            <a:r>
              <a:rPr lang="en-US" sz="1200" b="0" i="1" kern="1200" dirty="0" smtClean="0">
                <a:solidFill>
                  <a:schemeClr val="tx1"/>
                </a:solidFill>
                <a:effectLst/>
                <a:latin typeface="+mn-lt"/>
                <a:ea typeface="+mn-ea"/>
                <a:cs typeface="+mn-cs"/>
              </a:rPr>
              <a:t>Let's Make a Deal</a:t>
            </a:r>
            <a:r>
              <a:rPr lang="en-US" sz="1200" b="0" i="0" kern="1200" dirty="0" smtClean="0">
                <a:solidFill>
                  <a:schemeClr val="tx1"/>
                </a:solidFill>
                <a:effectLst/>
                <a:latin typeface="+mn-lt"/>
                <a:ea typeface="+mn-ea"/>
                <a:cs typeface="+mn-cs"/>
              </a:rPr>
              <a:t> television game show hosted by Monty Hall. The problem is stated as follows. Assume that a room is equipped with three doors. Behind two are goats, and behind the third is a shiny new car. You are asked to pick a door, and will win whatever is behind it. Let's say you pick door 1. Before the door is opened, however, someone who knows what's behind the doors (Monty Hall) opens </a:t>
            </a:r>
            <a:r>
              <a:rPr lang="en-US" sz="1200" b="0" i="1" kern="1200" dirty="0" smtClean="0">
                <a:solidFill>
                  <a:schemeClr val="tx1"/>
                </a:solidFill>
                <a:effectLst/>
                <a:latin typeface="+mn-lt"/>
                <a:ea typeface="+mn-ea"/>
                <a:cs typeface="+mn-cs"/>
              </a:rPr>
              <a:t>one of the other</a:t>
            </a:r>
            <a:r>
              <a:rPr lang="en-US" sz="1200" b="0" i="0" kern="1200" dirty="0" smtClean="0">
                <a:solidFill>
                  <a:schemeClr val="tx1"/>
                </a:solidFill>
                <a:effectLst/>
                <a:latin typeface="+mn-lt"/>
                <a:ea typeface="+mn-ea"/>
                <a:cs typeface="+mn-cs"/>
              </a:rPr>
              <a:t> two doors, revealing a goat, and asks you if you wish to change your selection to the third door (i.e., the door which neither you picked nor he opened). The Monty Hall problem is deciding whether you do.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correct answer is that you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 want to switch. If you do not switch, you have the expected 1/3 chance of winning the car, since no matter whether you initially picked the correct door, Monty will show you a door with a goat. But after Monty has eliminated one of the doors for you, you obviously do not improve your chances of winning to better than 1/3 by sticking with your original choice. If you now switch doors, however, there is a 2/3 chance you will win the car (counterintuitive though it seems).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Spark SQL operates in a</a:t>
            </a:r>
            <a:r>
              <a:rPr lang="en-US" sz="1200" b="0" i="0" kern="1200" baseline="0" dirty="0" smtClean="0">
                <a:solidFill>
                  <a:schemeClr val="tx1"/>
                </a:solidFill>
                <a:effectLst/>
                <a:latin typeface="+mn-lt"/>
                <a:ea typeface="+mn-ea"/>
                <a:cs typeface="+mn-cs"/>
              </a:rPr>
              <a:t> similar way. At its heart, a Spark SQL application is a Spark application. The data will be stored in RDDs. A series of transformation and actions will be applied to the data. However, because Spark SQL has extra information – in this case about the schema of the data, the underlying storage mechanism or file format of the data, or how it is being used – Spark SQL can make certain optimizations in order to more efficiently process the data. It isn’t a 2x improvement in processing time, but it is more efficient in terms of processor usage and memory.</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943428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can start working with Spark, we need to initialize it in the </a:t>
            </a:r>
            <a:r>
              <a:rPr lang="en-US" baseline="0" dirty="0" err="1" smtClean="0"/>
              <a:t>Jupyter</a:t>
            </a:r>
            <a:r>
              <a:rPr lang="en-US" baseline="0" dirty="0" smtClean="0"/>
              <a:t> notebook. The lines entered on the screen initialize Spark SQL and get it ready to do some processing.</a:t>
            </a:r>
          </a:p>
          <a:p>
            <a:endParaRPr lang="en-US" baseline="0" dirty="0" smtClean="0"/>
          </a:p>
          <a:p>
            <a:r>
              <a:rPr lang="en-US" baseline="0" dirty="0" smtClean="0"/>
              <a:t>To get Spark Core ready to do some processing, the command is:</a:t>
            </a:r>
          </a:p>
          <a:p>
            <a:r>
              <a:rPr lang="en-US" dirty="0" smtClean="0"/>
              <a:t>from </a:t>
            </a:r>
            <a:r>
              <a:rPr lang="en-US" dirty="0" err="1" smtClean="0"/>
              <a:t>pyspark</a:t>
            </a:r>
            <a:r>
              <a:rPr lang="en-US" dirty="0" smtClean="0"/>
              <a:t> import </a:t>
            </a:r>
            <a:r>
              <a:rPr lang="en-US" dirty="0" err="1" smtClean="0"/>
              <a:t>SparkContext</a:t>
            </a:r>
            <a:r>
              <a:rPr lang="en-US" dirty="0" smtClean="0"/>
              <a:t/>
            </a:r>
            <a:br>
              <a:rPr lang="en-US" dirty="0" smtClean="0"/>
            </a:br>
            <a:r>
              <a:rPr lang="en-US" dirty="0" err="1" smtClean="0"/>
              <a:t>sc</a:t>
            </a:r>
            <a:r>
              <a:rPr lang="en-US" dirty="0" smtClean="0"/>
              <a:t> = </a:t>
            </a:r>
            <a:r>
              <a:rPr lang="en-US" dirty="0" err="1" smtClean="0"/>
              <a:t>SparkContext</a:t>
            </a:r>
            <a:r>
              <a:rPr lang="en-US" dirty="0" smtClean="0"/>
              <a:t>()</a:t>
            </a:r>
          </a:p>
          <a:p>
            <a:endParaRPr lang="en-US" dirty="0" smtClean="0"/>
          </a:p>
          <a:p>
            <a:r>
              <a:rPr lang="en-US" dirty="0" smtClean="0"/>
              <a:t>Only one </a:t>
            </a:r>
            <a:r>
              <a:rPr lang="en-US" dirty="0" err="1" smtClean="0"/>
              <a:t>SparkContext</a:t>
            </a:r>
            <a:r>
              <a:rPr lang="en-US" baseline="0" dirty="0" smtClean="0"/>
              <a:t> can be active at a time, so keep in mind if you have already initialized your context.</a:t>
            </a:r>
            <a:endParaRPr lang="en-US" dirty="0" smtClean="0"/>
          </a:p>
          <a:p>
            <a:endParaRPr lang="en-US" dirty="0" smtClean="0"/>
          </a:p>
          <a:p>
            <a:r>
              <a:rPr lang="en-US" baseline="0" dirty="0" smtClean="0"/>
              <a:t>For information on how to get the EC2 instance set-up see the appendix.</a:t>
            </a:r>
          </a:p>
          <a:p>
            <a:endParaRPr lang="en-US" baseline="0" dirty="0" smtClean="0"/>
          </a:p>
          <a:p>
            <a:r>
              <a:rPr lang="en-US" baseline="0" dirty="0" smtClean="0"/>
              <a:t>We set up two RDS servers, one with MySQL 5.6.35 and the other with </a:t>
            </a:r>
            <a:r>
              <a:rPr lang="en-US" baseline="0" dirty="0" err="1" smtClean="0"/>
              <a:t>Postgres</a:t>
            </a:r>
            <a:r>
              <a:rPr lang="en-US" baseline="0" dirty="0" smtClean="0"/>
              <a:t> 9.6.2.</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1951861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format for the JDBC access derives</a:t>
            </a:r>
            <a:r>
              <a:rPr lang="en-US" sz="1200" kern="1200" baseline="0" dirty="0" smtClean="0">
                <a:solidFill>
                  <a:schemeClr val="tx1"/>
                </a:solidFill>
                <a:effectLst/>
                <a:latin typeface="+mn-lt"/>
                <a:ea typeface="+mn-ea"/>
                <a:cs typeface="+mn-cs"/>
              </a:rPr>
              <a:t> from the JDBC database access configuration. The driver type and JDBC driver changes based on the type of database that is used. </a:t>
            </a:r>
          </a:p>
          <a:p>
            <a:endParaRPr lang="en-US" sz="1200" kern="1200" baseline="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Database		Driver Type		JDBC Driver</a:t>
            </a:r>
          </a:p>
          <a:p>
            <a:r>
              <a:rPr lang="en-US" sz="1200" kern="1200" baseline="0" dirty="0" smtClean="0">
                <a:solidFill>
                  <a:schemeClr val="tx1"/>
                </a:solidFill>
                <a:effectLst/>
                <a:latin typeface="+mn-lt"/>
                <a:ea typeface="+mn-ea"/>
                <a:cs typeface="+mn-cs"/>
              </a:rPr>
              <a:t>MySQL		</a:t>
            </a:r>
            <a:r>
              <a:rPr lang="en-US" sz="1200" kern="1200" baseline="0" dirty="0" err="1" smtClean="0">
                <a:solidFill>
                  <a:schemeClr val="tx1"/>
                </a:solidFill>
                <a:effectLst/>
                <a:latin typeface="+mn-lt"/>
                <a:ea typeface="+mn-ea"/>
                <a:cs typeface="+mn-cs"/>
              </a:rPr>
              <a:t>mysql</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com.mysql.jdbc.Driver</a:t>
            </a:r>
            <a:endParaRPr lang="en-US" sz="1200" kern="1200" dirty="0" smtClean="0">
              <a:solidFill>
                <a:schemeClr val="tx1"/>
              </a:solidFill>
              <a:effectLst/>
              <a:latin typeface="+mn-lt"/>
              <a:ea typeface="+mn-ea"/>
              <a:cs typeface="+mn-cs"/>
            </a:endParaRPr>
          </a:p>
          <a:p>
            <a:r>
              <a:rPr lang="en-US" sz="1200" b="0" kern="1200" baseline="0" dirty="0" err="1" smtClean="0">
                <a:solidFill>
                  <a:schemeClr val="tx1"/>
                </a:solidFill>
                <a:effectLst/>
                <a:latin typeface="+mn-lt"/>
                <a:ea typeface="+mn-ea"/>
                <a:cs typeface="+mn-cs"/>
              </a:rPr>
              <a:t>Postgress</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postgresql</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org.postgresql.Driver</a:t>
            </a:r>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Oracle		</a:t>
            </a:r>
            <a:r>
              <a:rPr lang="en-US" sz="1200" b="0" kern="1200" baseline="0" dirty="0" err="1" smtClean="0">
                <a:solidFill>
                  <a:schemeClr val="tx1"/>
                </a:solidFill>
                <a:effectLst/>
                <a:latin typeface="+mn-lt"/>
                <a:ea typeface="+mn-ea"/>
                <a:cs typeface="+mn-cs"/>
              </a:rPr>
              <a:t>oracle:thin</a:t>
            </a:r>
            <a:r>
              <a:rPr lang="en-US" sz="1200" b="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oracle.jdbc.OracleDriver</a:t>
            </a:r>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SQL Server		</a:t>
            </a:r>
            <a:r>
              <a:rPr lang="en-US" sz="1200" b="0" i="0" kern="1200" baseline="0" dirty="0" err="1" smtClean="0">
                <a:solidFill>
                  <a:schemeClr val="tx1"/>
                </a:solidFill>
                <a:effectLst/>
                <a:latin typeface="+mn-lt"/>
                <a:ea typeface="+mn-ea"/>
                <a:cs typeface="+mn-cs"/>
              </a:rPr>
              <a:t>sqlserver</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com.microsoft.sqlserver.jdbc.SQLServerDriver</a:t>
            </a:r>
            <a:endParaRPr lang="en-US" sz="1200" b="0" i="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user,</a:t>
            </a:r>
            <a:r>
              <a:rPr lang="en-US" sz="1200" kern="1200" baseline="0" dirty="0" smtClean="0">
                <a:solidFill>
                  <a:schemeClr val="tx1"/>
                </a:solidFill>
                <a:effectLst/>
                <a:latin typeface="+mn-lt"/>
                <a:ea typeface="+mn-ea"/>
                <a:cs typeface="+mn-cs"/>
              </a:rPr>
              <a:t> password, </a:t>
            </a:r>
            <a:r>
              <a:rPr lang="en-US" sz="1200" kern="1200" dirty="0" smtClean="0">
                <a:solidFill>
                  <a:schemeClr val="tx1"/>
                </a:solidFill>
                <a:effectLst/>
                <a:latin typeface="+mn-lt"/>
                <a:ea typeface="+mn-ea"/>
                <a:cs typeface="+mn-cs"/>
              </a:rPr>
              <a:t>server and port are configured</a:t>
            </a:r>
            <a:r>
              <a:rPr lang="en-US" sz="1200" kern="1200" baseline="0" dirty="0" smtClean="0">
                <a:solidFill>
                  <a:schemeClr val="tx1"/>
                </a:solidFill>
                <a:effectLst/>
                <a:latin typeface="+mn-lt"/>
                <a:ea typeface="+mn-ea"/>
                <a:cs typeface="+mn-cs"/>
              </a:rPr>
              <a:t> to the settings for your database. The database name is configured based on the database to which you want to connect. The table name is specific to the table that you wish to load into the data frame.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final command in the sequence is load(), which adds to the command to lazily load the data from the Data Frame Reader into a data frame onto the underlying RDD. It isn’t until an action is executed that the command is evaluated.</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2541599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a:t>
            </a:r>
            <a:r>
              <a:rPr lang="en-US" baseline="0" dirty="0" smtClean="0"/>
              <a:t> exercise is to load data from a remote MySQL database. The secondary goal of this operation is to determine which port your application is using. We will use the port in the next section as we investigate the Spark UI.</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2038523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new context is given its own instance of the Spark UI. You can access it by navigating to the Spark server and selecting a your port. The ports start at 4040 and increment by 1 for each new application on the server. An example URL would be</a:t>
            </a:r>
          </a:p>
          <a:p>
            <a:endParaRPr lang="en-US" baseline="0" dirty="0" smtClean="0"/>
          </a:p>
          <a:p>
            <a:r>
              <a:rPr lang="en-US" baseline="0" dirty="0" smtClean="0"/>
              <a:t>http://spark.server:4040</a:t>
            </a:r>
          </a:p>
          <a:p>
            <a:endParaRPr lang="en-US" baseline="0" dirty="0" smtClean="0"/>
          </a:p>
          <a:p>
            <a:r>
              <a:rPr lang="en-US" baseline="0" dirty="0" smtClean="0"/>
              <a:t>And so the next in the sequence would be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http://spark.server:4041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the port number returned in Exercise 3. When you get to the Spark UI, you are presented with a series of tabs – Jobs, Stages, Storage, Environment, Executors, and SQL. By selecting a tab, you can view its information. The other important pieces of information are the version of Spark you are using and the name of your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jobs tab, you can view the jobs that your application has attempted. If there were any errors, there would be a difference between the jobs that succeeded and the total number of jobs. Click on the job information takes you to the job detail screen. </a:t>
            </a:r>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38192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job detail screen can offer information</a:t>
            </a:r>
            <a:r>
              <a:rPr lang="en-US" baseline="0" dirty="0" smtClean="0"/>
              <a:t> about a particular job in the sequence of jobs that made up a particular execution. This is useful when needing to debug job failures. Additionally there are options to view the event timeline, the DAG visualization (shown), and to see more details behind the implementation of a particular job. The stack trace looks like Java code for a good reason. All of the Spark-centric operations are still implemented in Java. Drilling into the particular stage will transition to the Stage Detail tab.</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39084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Stages tab allows</a:t>
            </a:r>
            <a:r>
              <a:rPr lang="en-US" baseline="0" dirty="0" smtClean="0"/>
              <a:t> for a user to take a look at the individual stages that make up a job. This tab is useful in debugging an application. Drilling into the stages takes the user to the Stage Detail tab.</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27</a:t>
            </a:fld>
            <a:endParaRPr lang="en-US"/>
          </a:p>
        </p:txBody>
      </p:sp>
    </p:spTree>
    <p:extLst>
      <p:ext uri="{BB962C8B-B14F-4D97-AF65-F5344CB8AC3E}">
        <p14:creationId xmlns:p14="http://schemas.microsoft.com/office/powerpoint/2010/main" val="620309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Stage Detail tab presents</a:t>
            </a:r>
            <a:r>
              <a:rPr lang="en-US" baseline="0" dirty="0" smtClean="0"/>
              <a:t> the user with some detailed information about the implementation details behind the stage execution. The tab shows the user the DAG visualization, Event timeline (shown), Summary Metrics, Aggregated Metrics, and Task information. This information may be useful when looking for performance optimizations for a particular stage.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28</a:t>
            </a:fld>
            <a:endParaRPr lang="en-US"/>
          </a:p>
        </p:txBody>
      </p:sp>
    </p:spTree>
    <p:extLst>
      <p:ext uri="{BB962C8B-B14F-4D97-AF65-F5344CB8AC3E}">
        <p14:creationId xmlns:p14="http://schemas.microsoft.com/office/powerpoint/2010/main" val="2729995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Environment tab is used to display information about the Runtime</a:t>
            </a:r>
            <a:r>
              <a:rPr lang="en-US" baseline="0" dirty="0" smtClean="0"/>
              <a:t> Information of the Spark container, its properties, the properties of the surrounding system, and the Java </a:t>
            </a:r>
            <a:r>
              <a:rPr lang="en-US" baseline="0" dirty="0" err="1" smtClean="0"/>
              <a:t>classpath</a:t>
            </a:r>
            <a:r>
              <a:rPr lang="en-US" baseline="0" dirty="0" smtClean="0"/>
              <a:t> that contains the Java libraries ( or JAR files) that Spark uses to run. If there are errors because of a missing library or a library with the wrong version, this is where you would come to check.</a:t>
            </a:r>
          </a:p>
          <a:p>
            <a:endParaRPr lang="en-US" baseline="0" dirty="0" smtClean="0"/>
          </a:p>
          <a:p>
            <a:r>
              <a:rPr lang="en-US" dirty="0" smtClean="0"/>
              <a:t>Many of the JAR</a:t>
            </a:r>
            <a:r>
              <a:rPr lang="en-US" baseline="0" dirty="0" smtClean="0"/>
              <a:t> files come from the default Spark library set.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29</a:t>
            </a:fld>
            <a:endParaRPr lang="en-US"/>
          </a:p>
        </p:txBody>
      </p:sp>
    </p:spTree>
    <p:extLst>
      <p:ext uri="{BB962C8B-B14F-4D97-AF65-F5344CB8AC3E}">
        <p14:creationId xmlns:p14="http://schemas.microsoft.com/office/powerpoint/2010/main" val="120934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Executors</a:t>
            </a:r>
            <a:r>
              <a:rPr lang="en-US" baseline="0" dirty="0" smtClean="0"/>
              <a:t> tab displays information about all of the executors that make up the cluster. In this case, Spark is just using a single executor that is also the driver. Each thread that has been assigned to the cluster will show up in this list.</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30</a:t>
            </a:fld>
            <a:endParaRPr lang="en-US"/>
          </a:p>
        </p:txBody>
      </p:sp>
    </p:spTree>
    <p:extLst>
      <p:ext uri="{BB962C8B-B14F-4D97-AF65-F5344CB8AC3E}">
        <p14:creationId xmlns:p14="http://schemas.microsoft.com/office/powerpoint/2010/main" val="407612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instructor today is Adam Doyle. Adam is a 20 year veteran of the St. Louis IT community. His current position at Daugherty is Information Architect and Manager. He is also the Big Data Community Lead, focusing on capability development and strategy. Previously, Adam was a Big Data Solution Architect at </a:t>
            </a:r>
            <a:r>
              <a:rPr lang="en-US" dirty="0" err="1" smtClean="0"/>
              <a:t>Amitect</a:t>
            </a:r>
            <a:r>
              <a:rPr lang="en-US" dirty="0" smtClean="0"/>
              <a:t> Solutions, specializing in health care, and was the lead Big Data Developer at Mercy, a hospital system spanning five states in the southern Midwest.</a:t>
            </a:r>
          </a:p>
          <a:p>
            <a:r>
              <a:rPr lang="en-US" dirty="0" smtClean="0"/>
              <a:t>In these roles, Adam has been a speaker at local and national conferences including Hadoop Summit, HDWA Annual Conference, and </a:t>
            </a:r>
            <a:r>
              <a:rPr lang="en-US" dirty="0" err="1" smtClean="0"/>
              <a:t>Stampedecon</a:t>
            </a:r>
            <a:r>
              <a:rPr lang="en-US" dirty="0" smtClean="0"/>
              <a:t>. </a:t>
            </a:r>
          </a:p>
          <a:p>
            <a:r>
              <a:rPr lang="en-US" dirty="0" smtClean="0"/>
              <a:t>Adam is one of the organizers for the St. Louis Hadoop User Group, taking an active role in soliciting speakers, planning content, and hosting the events.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247251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SQL</a:t>
            </a:r>
            <a:r>
              <a:rPr lang="en-US" baseline="0" dirty="0" smtClean="0"/>
              <a:t> tab provide additional information in terms of how the Spark has executed the SQL commands. In particular, you may notice that the SQL commands are no specifically called out on this screen, but the commands are referenced by the action that caused the commands to execute. Clicking on the action will bring up the SQL Detail screen.</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31</a:t>
            </a:fld>
            <a:endParaRPr lang="en-US"/>
          </a:p>
        </p:txBody>
      </p:sp>
    </p:spTree>
    <p:extLst>
      <p:ext uri="{BB962C8B-B14F-4D97-AF65-F5344CB8AC3E}">
        <p14:creationId xmlns:p14="http://schemas.microsoft.com/office/powerpoint/2010/main" val="4013366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SQL</a:t>
            </a:r>
            <a:r>
              <a:rPr lang="en-US" baseline="0" dirty="0" smtClean="0"/>
              <a:t> Detail screen has two primary pieces of information. There is the </a:t>
            </a:r>
            <a:r>
              <a:rPr lang="en-US" baseline="0" dirty="0" err="1" smtClean="0"/>
              <a:t>codegen</a:t>
            </a:r>
            <a:r>
              <a:rPr lang="en-US" baseline="0" dirty="0" smtClean="0"/>
              <a:t> area which calls out how the code was put together. There is also a detail link that reveals the execution plans for the query. This is obviously a simple query that was executed.</a:t>
            </a:r>
          </a:p>
          <a:p>
            <a:endParaRPr lang="en-US" baseline="0" dirty="0" smtClean="0"/>
          </a:p>
          <a:p>
            <a:r>
              <a:rPr lang="en-US" baseline="0" dirty="0" smtClean="0"/>
              <a:t>There are additional tabs that reveal themselves when other modules are utilized. When we use those other modules, we’ll show the new tabs available in the Spark UI site.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32</a:t>
            </a:fld>
            <a:endParaRPr lang="en-US"/>
          </a:p>
        </p:txBody>
      </p:sp>
    </p:spTree>
    <p:extLst>
      <p:ext uri="{BB962C8B-B14F-4D97-AF65-F5344CB8AC3E}">
        <p14:creationId xmlns:p14="http://schemas.microsoft.com/office/powerpoint/2010/main" val="1322525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 familiarize yourself with the Spark UI website. It will be useful in debugging</a:t>
            </a:r>
            <a:r>
              <a:rPr lang="en-US" baseline="0" dirty="0" smtClean="0"/>
              <a:t> your applications and monitoring their progress.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33</a:t>
            </a:fld>
            <a:endParaRPr lang="en-US"/>
          </a:p>
        </p:txBody>
      </p:sp>
    </p:spTree>
    <p:extLst>
      <p:ext uri="{BB962C8B-B14F-4D97-AF65-F5344CB8AC3E}">
        <p14:creationId xmlns:p14="http://schemas.microsoft.com/office/powerpoint/2010/main" val="3452886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global view</a:t>
            </a:r>
            <a:r>
              <a:rPr lang="en-US" baseline="0" dirty="0" smtClean="0"/>
              <a:t> or registering a temp table allows the user to later execute queries against the entity as if it were a database table. Spark uses the schema, storage format, and how it is being used to optimize the retrieval and access of the data. </a:t>
            </a:r>
          </a:p>
          <a:p>
            <a:endParaRPr lang="en-US" baseline="0" dirty="0" smtClean="0"/>
          </a:p>
          <a:p>
            <a:r>
              <a:rPr lang="en-US" baseline="0" dirty="0" smtClean="0"/>
              <a:t>Global temporary views were introduced in Spark 2.1.0 in order to share data among different sessions. The global temporary view’s lifetime is session-scoped and is dropped when the session ends. Temp tables are also session-scoped, but they are only valid for the session in question.</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34</a:t>
            </a:fld>
            <a:endParaRPr lang="en-US"/>
          </a:p>
        </p:txBody>
      </p:sp>
    </p:spTree>
    <p:extLst>
      <p:ext uri="{BB962C8B-B14F-4D97-AF65-F5344CB8AC3E}">
        <p14:creationId xmlns:p14="http://schemas.microsoft.com/office/powerpoint/2010/main" val="2720974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SQL commands allows users that are most comfortable using SQL to access the power of Spark. Additionally, Spark is able to use the conditions in the command to optimize the manner in which it runs the query.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35</a:t>
            </a:fld>
            <a:endParaRPr lang="en-US"/>
          </a:p>
        </p:txBody>
      </p:sp>
    </p:spTree>
    <p:extLst>
      <p:ext uri="{BB962C8B-B14F-4D97-AF65-F5344CB8AC3E}">
        <p14:creationId xmlns:p14="http://schemas.microsoft.com/office/powerpoint/2010/main" val="2874589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 to load data into Spark using a query against a registered temporary</a:t>
            </a:r>
            <a:r>
              <a:rPr lang="en-US" baseline="0" dirty="0" smtClean="0"/>
              <a:t> table. This exercise highlights that simple select statements work in the manner that someone familiar with SQL would expect.</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36</a:t>
            </a:fld>
            <a:endParaRPr lang="en-US"/>
          </a:p>
        </p:txBody>
      </p:sp>
    </p:spTree>
    <p:extLst>
      <p:ext uri="{BB962C8B-B14F-4D97-AF65-F5344CB8AC3E}">
        <p14:creationId xmlns:p14="http://schemas.microsoft.com/office/powerpoint/2010/main" val="1703501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Alternately, Spark can create a table from a side</a:t>
            </a:r>
            <a:r>
              <a:rPr lang="en-US" baseline="0" dirty="0" smtClean="0"/>
              <a:t> set of available data sources. For Text, CSV, JSON, JDBC, PARQUET, ORC, HIVE and LIBSVM, there is a constant that can be used to refer to the type of data source. For other types of data sources, the fully qualified data source class name is used to specify the type.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37</a:t>
            </a:fld>
            <a:endParaRPr lang="en-US"/>
          </a:p>
        </p:txBody>
      </p:sp>
    </p:spTree>
    <p:extLst>
      <p:ext uri="{BB962C8B-B14F-4D97-AF65-F5344CB8AC3E}">
        <p14:creationId xmlns:p14="http://schemas.microsoft.com/office/powerpoint/2010/main" val="1259804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lot embedded in this</a:t>
            </a:r>
            <a:r>
              <a:rPr lang="en-US" baseline="0" dirty="0" smtClean="0"/>
              <a:t> create table script. The simplest use is to create a vanilla table. The next simplest use is to create a table that refers to a text file. The example of a create table script above implements this option. Additionally the create table script can connect to remote databases using the different types of </a:t>
            </a:r>
            <a:r>
              <a:rPr lang="en-US" baseline="0" dirty="0" err="1" smtClean="0"/>
              <a:t>datasource</a:t>
            </a:r>
            <a:r>
              <a:rPr lang="en-US" baseline="0" dirty="0" smtClean="0"/>
              <a:t> available and specifying the connection information in the OPTIONS element. Further, the table can be created with a different partitioning and clustering scheme depending on what would give the best performance. Finally, there is the option to create the table based on a query using the Create Table as Select functionality.</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38</a:t>
            </a:fld>
            <a:endParaRPr lang="en-US"/>
          </a:p>
        </p:txBody>
      </p:sp>
    </p:spTree>
    <p:extLst>
      <p:ext uri="{BB962C8B-B14F-4D97-AF65-F5344CB8AC3E}">
        <p14:creationId xmlns:p14="http://schemas.microsoft.com/office/powerpoint/2010/main" val="1081978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a:t>
            </a:r>
            <a:r>
              <a:rPr lang="en-US" baseline="0" dirty="0" smtClean="0"/>
              <a:t> to create a table from a text file and join it against the tables that were created from the MySQL database.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39</a:t>
            </a:fld>
            <a:endParaRPr lang="en-US"/>
          </a:p>
        </p:txBody>
      </p:sp>
    </p:spTree>
    <p:extLst>
      <p:ext uri="{BB962C8B-B14F-4D97-AF65-F5344CB8AC3E}">
        <p14:creationId xmlns:p14="http://schemas.microsoft.com/office/powerpoint/2010/main" val="1843553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Data Lake is a data environment where disparate types of data can be stored in their raw form until needed. One of the promises of the data lake was to make it easy to combine data without the boundaries that are enforced when trying to combine data stored in different databases. Even when the databases are of the same type, joining data across the databases, or federating the data, is an immense challenge.</a:t>
            </a:r>
          </a:p>
          <a:p>
            <a:pPr marL="0" indent="0">
              <a:buNone/>
            </a:pPr>
            <a:endParaRPr lang="en-US" dirty="0" smtClean="0"/>
          </a:p>
          <a:p>
            <a:pPr marL="0" indent="0">
              <a:buNone/>
            </a:pPr>
            <a:r>
              <a:rPr lang="en-US" dirty="0" smtClean="0"/>
              <a:t>One of the strengths of the Spark SQL framework is the ability to federate data from different data sources, while still letting the data reside in its source system.  Once the data has left its source system, Spark does not care where it started. The framework takes care of storing it in a form that makes joining the data easy.</a:t>
            </a:r>
          </a:p>
          <a:p>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40</a:t>
            </a:fld>
            <a:endParaRPr lang="en-US"/>
          </a:p>
        </p:txBody>
      </p:sp>
    </p:spTree>
    <p:extLst>
      <p:ext uri="{BB962C8B-B14F-4D97-AF65-F5344CB8AC3E}">
        <p14:creationId xmlns:p14="http://schemas.microsoft.com/office/powerpoint/2010/main" val="143064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will start with an overview of Spark to set the stage. We’ll spend some time discussing Spark SQL and working querying data from a relational database. Then we’ll work on loading data from a flat file and getting it to a query-able state. Then we’ll work on composite queries and optimizations. Finally we will finish by discussing Spark Streaming.</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29240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a:t>
            </a:r>
            <a:r>
              <a:rPr lang="en-US" baseline="0" dirty="0" smtClean="0"/>
              <a:t> is to load data from both MySQL and </a:t>
            </a:r>
            <a:r>
              <a:rPr lang="en-US" baseline="0" dirty="0" err="1" smtClean="0"/>
              <a:t>Postgres</a:t>
            </a:r>
            <a:r>
              <a:rPr lang="en-US" baseline="0" dirty="0" smtClean="0"/>
              <a:t> and join them together in a single query.</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41</a:t>
            </a:fld>
            <a:endParaRPr lang="en-US"/>
          </a:p>
        </p:txBody>
      </p:sp>
    </p:spTree>
    <p:extLst>
      <p:ext uri="{BB962C8B-B14F-4D97-AF65-F5344CB8AC3E}">
        <p14:creationId xmlns:p14="http://schemas.microsoft.com/office/powerpoint/2010/main" val="3474251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a:t>
            </a:r>
            <a:r>
              <a:rPr lang="en-US" baseline="0" dirty="0" smtClean="0"/>
              <a:t> tasks in any data analysis is to take the data and get it into the right format for consumption. Spark Core offers the ability to process your data at scale. But Spark only really provides the scaling mechanism. You need to supply the business logic in the form of the map functions, filter functions, and flow of how the data is transformed from its raw form into a workable form for analysis. </a:t>
            </a:r>
          </a:p>
          <a:p>
            <a:endParaRPr lang="en-US" baseline="0" dirty="0" smtClean="0"/>
          </a:p>
          <a:p>
            <a:r>
              <a:rPr lang="en-US" baseline="0" dirty="0" smtClean="0"/>
              <a:t>In the above example, the data starts with data loaded into a CSV format. Then the data is passed into a function that enriches the data and gets it into the correct types. If you remember from earlier, if this was the only code in the flow, nothing would happen. Why not?</a:t>
            </a:r>
          </a:p>
          <a:p>
            <a:endParaRPr lang="en-US" baseline="0" dirty="0" smtClean="0"/>
          </a:p>
          <a:p>
            <a:r>
              <a:rPr lang="en-US" baseline="0" dirty="0" smtClean="0"/>
              <a:t>The transformation at hand is a map function. During a map operation, the function passed into the map is applied to each and every value of the RDD. The resulting RDD should have the same number of elements, the same cardinality. If the cardinality of the RDD changes, the map operation will present problems to downstream functions, particularly if some of those values become null or None. It is expected that the data may change types during a map operation. For example above the record comes from a CSV which does not have the idea of a number as different from other text. So we would need to convert the numerical fields from text  to be able to use them.</a:t>
            </a:r>
          </a:p>
          <a:p>
            <a:endParaRPr lang="en-US" baseline="0" dirty="0" smtClean="0"/>
          </a:p>
          <a:p>
            <a:r>
              <a:rPr lang="en-US" baseline="0" dirty="0" smtClean="0"/>
              <a:t>Nothing would happen because the flow described above does not contain an action to force Spark to initiate the computation.</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42</a:t>
            </a:fld>
            <a:endParaRPr lang="en-US"/>
          </a:p>
        </p:txBody>
      </p:sp>
    </p:spTree>
    <p:extLst>
      <p:ext uri="{BB962C8B-B14F-4D97-AF65-F5344CB8AC3E}">
        <p14:creationId xmlns:p14="http://schemas.microsoft.com/office/powerpoint/2010/main" val="1309705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functions above are all common transformation functions. We already discussed map on the previous page which is probably the most common transformation. The highlighted selections on the next several pages are other common transformations and actions.</a:t>
            </a:r>
          </a:p>
          <a:p>
            <a:endParaRPr lang="en-US" baseline="0" dirty="0" smtClean="0"/>
          </a:p>
          <a:p>
            <a:r>
              <a:rPr lang="en-US" baseline="0" dirty="0" smtClean="0"/>
              <a:t>Filter is a common way to take a set of data and subset the items. The filter function takes in the type of the RDD and applies a condition that returns true or false. Items that evaluate as true are persisted in the RDD returned.</a:t>
            </a:r>
          </a:p>
          <a:p>
            <a:endParaRPr lang="en-US" baseline="0" dirty="0" smtClean="0"/>
          </a:p>
          <a:p>
            <a:r>
              <a:rPr lang="en-US" baseline="0" dirty="0" err="1" smtClean="0"/>
              <a:t>FlatMap</a:t>
            </a:r>
            <a:r>
              <a:rPr lang="en-US" baseline="0" dirty="0" smtClean="0"/>
              <a:t> is a form of map operation where the cardinality of the objects can change. Either a single item can become an entire list of new objects or an item may be omitted from the RDD. Filter can be seen as a special case of </a:t>
            </a:r>
            <a:r>
              <a:rPr lang="en-US" baseline="0" dirty="0" err="1" smtClean="0"/>
              <a:t>FlatMap</a:t>
            </a:r>
            <a:r>
              <a:rPr lang="en-US" baseline="0" dirty="0" smtClean="0"/>
              <a:t>.</a:t>
            </a:r>
          </a:p>
          <a:p>
            <a:endParaRPr lang="en-US" baseline="0" dirty="0" smtClean="0"/>
          </a:p>
          <a:p>
            <a:r>
              <a:rPr lang="en-US" baseline="0" dirty="0" smtClean="0"/>
              <a:t>Sample is used to scale down the scope of the RDD into something manageable. Random sampling is a technique to reduce a Big Data set down to something where small data techniques can be used to get a sense of the data.</a:t>
            </a:r>
          </a:p>
          <a:p>
            <a:endParaRPr lang="en-US" baseline="0" dirty="0" smtClean="0"/>
          </a:p>
          <a:p>
            <a:r>
              <a:rPr lang="en-US" baseline="0" dirty="0" smtClean="0"/>
              <a:t>Union is used to combine two similar RDDs. This is used frequently in stream processing where the data streams from different but related sources need to be combined for analysis.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43</a:t>
            </a:fld>
            <a:endParaRPr lang="en-US"/>
          </a:p>
        </p:txBody>
      </p:sp>
    </p:spTree>
    <p:extLst>
      <p:ext uri="{BB962C8B-B14F-4D97-AF65-F5344CB8AC3E}">
        <p14:creationId xmlns:p14="http://schemas.microsoft.com/office/powerpoint/2010/main" val="1313442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more common transformations. </a:t>
            </a:r>
          </a:p>
          <a:p>
            <a:endParaRPr lang="en-US" baseline="0" dirty="0" smtClean="0"/>
          </a:p>
          <a:p>
            <a:r>
              <a:rPr lang="en-US" baseline="0" dirty="0" smtClean="0"/>
              <a:t>Coalesce and Repartition are almost the same operation with two significant differences. First Coalesce requires that the number of partitions is smaller than the previous number of partitions; Repartition accepts both larger and smaller values for the new number of partitions. Second, coalesce doesn’t automatically trigger a shuffle operation where data from different machines is intermingled; Repartition does.</a:t>
            </a:r>
          </a:p>
          <a:p>
            <a:endParaRPr lang="en-US" baseline="0" dirty="0" smtClean="0"/>
          </a:p>
          <a:p>
            <a:r>
              <a:rPr lang="en-US" baseline="0" dirty="0" smtClean="0"/>
              <a:t>Join is a RDD equivalent of the SQL operation. In this case, the two data sets are joined based on common keys. Rows without matches are removed from the result. The resulting structure is returned as a tuple of key, and a sequence consisting of the value from the first match and the value from the second match. There are also method for </a:t>
            </a:r>
            <a:r>
              <a:rPr lang="en-US" baseline="0" dirty="0" err="1" smtClean="0"/>
              <a:t>fullOuterJoin</a:t>
            </a:r>
            <a:r>
              <a:rPr lang="en-US" baseline="0" dirty="0" smtClean="0"/>
              <a:t>, </a:t>
            </a:r>
            <a:r>
              <a:rPr lang="en-US" baseline="0" dirty="0" err="1" smtClean="0"/>
              <a:t>leftOuterJoin</a:t>
            </a:r>
            <a:r>
              <a:rPr lang="en-US" baseline="0" dirty="0" smtClean="0"/>
              <a:t>, and </a:t>
            </a:r>
            <a:r>
              <a:rPr lang="en-US" baseline="0" dirty="0" err="1" smtClean="0"/>
              <a:t>rightOuterJoin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44</a:t>
            </a:fld>
            <a:endParaRPr lang="en-US"/>
          </a:p>
        </p:txBody>
      </p:sp>
    </p:spTree>
    <p:extLst>
      <p:ext uri="{BB962C8B-B14F-4D97-AF65-F5344CB8AC3E}">
        <p14:creationId xmlns:p14="http://schemas.microsoft.com/office/powerpoint/2010/main" val="4095739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sampling of operations that use the paired structure of the contained</a:t>
            </a:r>
            <a:r>
              <a:rPr lang="en-US" baseline="0" dirty="0" smtClean="0"/>
              <a:t> tuples to gather related data. </a:t>
            </a:r>
            <a:r>
              <a:rPr lang="en-US" baseline="0" dirty="0" err="1" smtClean="0"/>
              <a:t>ReduceByKey</a:t>
            </a:r>
            <a:r>
              <a:rPr lang="en-US" baseline="0" dirty="0" smtClean="0"/>
              <a:t> is highlighted. </a:t>
            </a:r>
            <a:r>
              <a:rPr lang="en-US" baseline="0" dirty="0" err="1" smtClean="0"/>
              <a:t>ReduceBy</a:t>
            </a:r>
            <a:r>
              <a:rPr lang="en-US" baseline="0" dirty="0" smtClean="0"/>
              <a:t> Key takes all of the values for each key and combined them all according to the function provided. An example of a </a:t>
            </a:r>
            <a:r>
              <a:rPr lang="en-US" baseline="0" dirty="0" err="1" smtClean="0"/>
              <a:t>reduceByKey</a:t>
            </a:r>
            <a:r>
              <a:rPr lang="en-US" baseline="0" dirty="0" smtClean="0"/>
              <a:t> function would be aggregating the sales by customer.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45</a:t>
            </a:fld>
            <a:endParaRPr lang="en-US"/>
          </a:p>
        </p:txBody>
      </p:sp>
    </p:spTree>
    <p:extLst>
      <p:ext uri="{BB962C8B-B14F-4D97-AF65-F5344CB8AC3E}">
        <p14:creationId xmlns:p14="http://schemas.microsoft.com/office/powerpoint/2010/main" val="1779298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 of Spark actions. Again common actions</a:t>
            </a:r>
            <a:r>
              <a:rPr lang="en-US" baseline="0" dirty="0" smtClean="0"/>
              <a:t> are highlighted. The role of the action is to force the Spark framework to evaluate the transformations on the RDD. </a:t>
            </a:r>
          </a:p>
          <a:p>
            <a:endParaRPr lang="en-US" baseline="0" dirty="0" smtClean="0"/>
          </a:p>
          <a:p>
            <a:r>
              <a:rPr lang="en-US" baseline="0" dirty="0" smtClean="0"/>
              <a:t>Reduce combines all of the elements of the RDD into a single value. Examples of a reduce function include aggregating the overall sales into a single number or merging the values of the RDD into a collection.</a:t>
            </a:r>
          </a:p>
          <a:p>
            <a:endParaRPr lang="en-US" baseline="0" dirty="0" smtClean="0"/>
          </a:p>
          <a:p>
            <a:r>
              <a:rPr lang="en-US" baseline="0" dirty="0" smtClean="0"/>
              <a:t>Count returns the number of elements in the RDD. </a:t>
            </a:r>
          </a:p>
          <a:p>
            <a:endParaRPr lang="en-US" baseline="0" dirty="0" smtClean="0"/>
          </a:p>
          <a:p>
            <a:r>
              <a:rPr lang="en-US" baseline="0" dirty="0" smtClean="0"/>
              <a:t>First is a way to look at the first elements of the RDD. It can be used to get a sense of the layout of the variables in the RDD. It is different from take(1) in that it does not assume that all of the data can fit onto a single machine. Collect has the same problems of take in that it merges all of the data onto a single machine. If there is too much data, the machine can run out of memory or the process will demonstrate significant slowdowns.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46</a:t>
            </a:fld>
            <a:endParaRPr lang="en-US"/>
          </a:p>
        </p:txBody>
      </p:sp>
    </p:spTree>
    <p:extLst>
      <p:ext uri="{BB962C8B-B14F-4D97-AF65-F5344CB8AC3E}">
        <p14:creationId xmlns:p14="http://schemas.microsoft.com/office/powerpoint/2010/main" val="3167722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Saving</a:t>
            </a:r>
            <a:r>
              <a:rPr lang="en-US" baseline="0" dirty="0" smtClean="0"/>
              <a:t> the RDD to a text file or a pickle file is one way to save progress or deliver value to the organization. There are a number of different ways to save the data from your Spark jobs, especially when you are working in Spark SQL. But these are some of the ways native to Spark SQL.</a:t>
            </a:r>
          </a:p>
          <a:p>
            <a:endParaRPr lang="en-US" baseline="0" dirty="0" smtClean="0"/>
          </a:p>
          <a:p>
            <a:r>
              <a:rPr lang="en-US" baseline="0" dirty="0" err="1" smtClean="0"/>
              <a:t>SaveAsTextFile</a:t>
            </a:r>
            <a:r>
              <a:rPr lang="en-US" baseline="0" dirty="0" smtClean="0"/>
              <a:t> saves the data to the data store in a text format. Text form is useful for human readers, but is generally inefficient in terms of storage. The compression codec allows the developer to specify how the data will be compressed on the file system to gain some measure of efficiency in storage. </a:t>
            </a:r>
          </a:p>
          <a:p>
            <a:endParaRPr lang="en-US" baseline="0" dirty="0" smtClean="0"/>
          </a:p>
          <a:p>
            <a:r>
              <a:rPr lang="en-US" baseline="0" dirty="0" err="1" smtClean="0"/>
              <a:t>Foreach</a:t>
            </a:r>
            <a:r>
              <a:rPr lang="en-US" baseline="0" dirty="0" smtClean="0"/>
              <a:t> is a way to handle storage mechanisms that are have not been developed by the community. </a:t>
            </a:r>
            <a:r>
              <a:rPr lang="en-US" baseline="0" dirty="0" err="1" smtClean="0"/>
              <a:t>ForEach</a:t>
            </a:r>
            <a:r>
              <a:rPr lang="en-US" baseline="0" dirty="0" smtClean="0"/>
              <a:t> is different among the actions in that it does not return any values from it. In the past I’ve used </a:t>
            </a:r>
            <a:r>
              <a:rPr lang="en-US" baseline="0" dirty="0" err="1" smtClean="0"/>
              <a:t>foreach</a:t>
            </a:r>
            <a:r>
              <a:rPr lang="en-US" baseline="0" dirty="0" smtClean="0"/>
              <a:t> blocks to write data to HBase or create messages to write to a Kafka queue.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47</a:t>
            </a:fld>
            <a:endParaRPr lang="en-US"/>
          </a:p>
        </p:txBody>
      </p:sp>
    </p:spTree>
    <p:extLst>
      <p:ext uri="{BB962C8B-B14F-4D97-AF65-F5344CB8AC3E}">
        <p14:creationId xmlns:p14="http://schemas.microsoft.com/office/powerpoint/2010/main" val="16716876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exercise is to create a table from application generated data and save the data to a permanent store.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48</a:t>
            </a:fld>
            <a:endParaRPr lang="en-US"/>
          </a:p>
        </p:txBody>
      </p:sp>
    </p:spTree>
    <p:extLst>
      <p:ext uri="{BB962C8B-B14F-4D97-AF65-F5344CB8AC3E}">
        <p14:creationId xmlns:p14="http://schemas.microsoft.com/office/powerpoint/2010/main" val="35336214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things that are best done on the source database. One of those things is filtering data. In part it is because the database does that efficiently, but mostly because the data is not needed to be serialized, physically sent over the wire, </a:t>
            </a:r>
            <a:r>
              <a:rPr lang="en-US" baseline="0" dirty="0" err="1" smtClean="0"/>
              <a:t>deserialized</a:t>
            </a:r>
            <a:r>
              <a:rPr lang="en-US" baseline="0" dirty="0" smtClean="0"/>
              <a:t>, and then filtered away. The first option allows for you to push an arbitrary query to the database to be executed there and the results returned. The second option is limiting the returns from a single table by filtering the columns and applying a where condition.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49</a:t>
            </a:fld>
            <a:endParaRPr lang="en-US"/>
          </a:p>
        </p:txBody>
      </p:sp>
    </p:spTree>
    <p:extLst>
      <p:ext uri="{BB962C8B-B14F-4D97-AF65-F5344CB8AC3E}">
        <p14:creationId xmlns:p14="http://schemas.microsoft.com/office/powerpoint/2010/main" val="3020709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 to practice pushing down predicates</a:t>
            </a:r>
            <a:r>
              <a:rPr lang="en-US" baseline="0" dirty="0" smtClean="0"/>
              <a:t> to the database.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50</a:t>
            </a:fld>
            <a:endParaRPr lang="en-US"/>
          </a:p>
        </p:txBody>
      </p:sp>
    </p:spTree>
    <p:extLst>
      <p:ext uri="{BB962C8B-B14F-4D97-AF65-F5344CB8AC3E}">
        <p14:creationId xmlns:p14="http://schemas.microsoft.com/office/powerpoint/2010/main" val="48206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take on a technology, it is important to understand where it comes from. Apache Spark was originally developed at</a:t>
            </a:r>
            <a:r>
              <a:rPr lang="en-US" baseline="0" dirty="0" smtClean="0"/>
              <a:t> Berkeley’s </a:t>
            </a:r>
            <a:r>
              <a:rPr lang="en-US" baseline="0" dirty="0" err="1" smtClean="0"/>
              <a:t>AMPLab</a:t>
            </a:r>
            <a:r>
              <a:rPr lang="en-US" baseline="0" dirty="0" smtClean="0"/>
              <a:t> in 2009. It was donated to the Apache Software foundation in 2013 and became a top-level project in 2014. It is among the most active projects in the Big Data ecosystem, with more committers than Apache Hive and Apache HBase. Why?</a:t>
            </a:r>
          </a:p>
          <a:p>
            <a:endParaRPr lang="en-US" baseline="0" dirty="0" smtClean="0"/>
          </a:p>
          <a:p>
            <a:r>
              <a:rPr lang="en-US" baseline="0" dirty="0" smtClean="0"/>
              <a:t>It originally started to get a lot of publicity when the developers were able to create a Logistic Regression model that performed over 100 better than a Hadoop </a:t>
            </a:r>
            <a:r>
              <a:rPr lang="en-US" baseline="0" dirty="0" err="1" smtClean="0"/>
              <a:t>MapReduce</a:t>
            </a:r>
            <a:r>
              <a:rPr lang="en-US" baseline="0" dirty="0" smtClean="0"/>
              <a:t> implementation of the same problem. There were a lot of factors that contributed to Spark’s success in this instance. For example, the scope of the problem fit into memory and Spark was able to cache the intermediate values in memory. But even when they expanded the scope of the problem so that the data couldn’t all fit into memory, Spark still beat </a:t>
            </a:r>
            <a:r>
              <a:rPr lang="en-US" baseline="0" dirty="0" err="1" smtClean="0"/>
              <a:t>MapReduce</a:t>
            </a:r>
            <a:r>
              <a:rPr lang="en-US" baseline="0" dirty="0" smtClean="0"/>
              <a:t> by a factor of 10. Why?</a:t>
            </a:r>
          </a:p>
          <a:p>
            <a:endParaRPr lang="en-US" baseline="0" dirty="0" smtClean="0"/>
          </a:p>
          <a:p>
            <a:r>
              <a:rPr lang="en-US" baseline="0" dirty="0" smtClean="0"/>
              <a:t>Part of the reason has to do with Spark’s use of Directed Acyclic Graphs, or DAGs.  DAGs head in the same direction and they don’t loop back (acyclic). They are composed of collections of transformations and actions. The framework is able to figure out how to combine the transformations in the correct order in order to get the biggest return in such a way that it can minimize the number of operations that require a shuffle across of the nodes. Later implementations of </a:t>
            </a:r>
            <a:r>
              <a:rPr lang="en-US" baseline="0" dirty="0" err="1" smtClean="0"/>
              <a:t>MapReduce</a:t>
            </a:r>
            <a:r>
              <a:rPr lang="en-US" baseline="0" dirty="0" smtClean="0"/>
              <a:t> using the </a:t>
            </a:r>
            <a:r>
              <a:rPr lang="en-US" baseline="0" dirty="0" err="1" smtClean="0"/>
              <a:t>Tez</a:t>
            </a:r>
            <a:r>
              <a:rPr lang="en-US" baseline="0" dirty="0" smtClean="0"/>
              <a:t> execution engine use this same idea to get a large performance boost. </a:t>
            </a:r>
          </a:p>
          <a:p>
            <a:endParaRPr lang="en-US" baseline="0" dirty="0" smtClean="0"/>
          </a:p>
          <a:p>
            <a:r>
              <a:rPr lang="en-US" baseline="0" dirty="0" smtClean="0"/>
              <a:t>So speed was a definite factor in the beginning, but it has been the expansion of the Spark framework that has continued to attract developers.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36503864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defined functions,</a:t>
            </a:r>
            <a:r>
              <a:rPr lang="en-US" baseline="0" dirty="0" smtClean="0"/>
              <a:t> or UDFs, are used to transform values from a single row within a table to produce a single output value per row. The UDF logic should be as slim as possible. The function is defined in the </a:t>
            </a:r>
            <a:r>
              <a:rPr lang="en-US" baseline="0" dirty="0" err="1" smtClean="0"/>
              <a:t>pyspark</a:t>
            </a:r>
            <a:r>
              <a:rPr lang="en-US" baseline="0" dirty="0" smtClean="0"/>
              <a:t> shell and registered with the </a:t>
            </a:r>
            <a:r>
              <a:rPr lang="en-US" baseline="0" dirty="0" err="1" smtClean="0"/>
              <a:t>SQLContext</a:t>
            </a:r>
            <a:r>
              <a:rPr lang="en-US" baseline="0" dirty="0" smtClean="0"/>
              <a:t> using the register function call. The function can then be used in the SQL commands issued within the SQL Context. If your code requires python libraries, you will want to make sure that those libraries are present on each of the nodes processing your query.</a:t>
            </a:r>
          </a:p>
          <a:p>
            <a:endParaRPr lang="en-US" baseline="0" dirty="0" smtClean="0"/>
          </a:p>
          <a:p>
            <a:r>
              <a:rPr lang="en-US" baseline="0" dirty="0" smtClean="0"/>
              <a:t>There are important performance considerations to consider when using Python UDFs. The UDF will be invoked for each row and each invocation will require the data to be serialized between the executor JVM and the Python interpreter running the UDF logic. Arbitrary UDF logic is also not easily understood by the Spark Catalyst optimizer. If you need to stay within the Python language, there isn’t much that can be done. But if you can implement the UDF in Scala or Java, the additional serialization can be avoided. There are also a set of Hive UDFs that can be invoked from Python that will also be more efficient.  But the most efficient will be using the Spark query functions if at all possible.</a:t>
            </a:r>
          </a:p>
        </p:txBody>
      </p:sp>
      <p:sp>
        <p:nvSpPr>
          <p:cNvPr id="4" name="Slide Number Placeholder 3"/>
          <p:cNvSpPr>
            <a:spLocks noGrp="1"/>
          </p:cNvSpPr>
          <p:nvPr>
            <p:ph type="sldNum" sz="quarter" idx="10"/>
          </p:nvPr>
        </p:nvSpPr>
        <p:spPr/>
        <p:txBody>
          <a:bodyPr/>
          <a:lstStyle/>
          <a:p>
            <a:fld id="{995E45E9-8884-4478-B0F3-E9C00EEB256F}" type="slidenum">
              <a:rPr lang="en-US" smtClean="0"/>
              <a:t>51</a:t>
            </a:fld>
            <a:endParaRPr lang="en-US"/>
          </a:p>
        </p:txBody>
      </p:sp>
    </p:spTree>
    <p:extLst>
      <p:ext uri="{BB962C8B-B14F-4D97-AF65-F5344CB8AC3E}">
        <p14:creationId xmlns:p14="http://schemas.microsoft.com/office/powerpoint/2010/main" val="35025996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 is to develop and use a custom user defined function.</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52</a:t>
            </a:fld>
            <a:endParaRPr lang="en-US"/>
          </a:p>
        </p:txBody>
      </p:sp>
    </p:spTree>
    <p:extLst>
      <p:ext uri="{BB962C8B-B14F-4D97-AF65-F5344CB8AC3E}">
        <p14:creationId xmlns:p14="http://schemas.microsoft.com/office/powerpoint/2010/main" val="23547275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start talking about stream processing. To do this we’ll need to get down some terminology.</a:t>
            </a:r>
            <a:r>
              <a:rPr lang="en-US" baseline="0" dirty="0" smtClean="0"/>
              <a:t> </a:t>
            </a:r>
          </a:p>
          <a:p>
            <a:endParaRPr lang="en-US" baseline="0" dirty="0" smtClean="0"/>
          </a:p>
          <a:p>
            <a:r>
              <a:rPr lang="en-US" baseline="0" dirty="0" smtClean="0"/>
              <a:t>A stream is a continuously updating data set. Because a stream does not necessarily have a known end, the application must treat this as an infinitely sized data source. Many batch processing concepts break down when your data set doesn’t end.</a:t>
            </a:r>
          </a:p>
          <a:p>
            <a:endParaRPr lang="en-US" baseline="0" dirty="0" smtClean="0"/>
          </a:p>
          <a:p>
            <a:r>
              <a:rPr lang="en-US" baseline="0" dirty="0" smtClean="0"/>
              <a:t>One common way to segment your stream is to break it down in time. But you work to break down the stream into time segments, you need to be aware that there are several different timestamps in the lifecycle of an event. First, there is the time when the event actually happened – the event time. But there was likely a delay between the event happening and it arriving in our stream to process it. The time when it arrives in the stream is the ingestion time. Finally the event may not be processed immediately on ingestion depending on the volume of other data in the queue. When the application finally gets around to processing the data is the processing time. The difference between the event time and the processing time is called the skew.</a:t>
            </a:r>
          </a:p>
          <a:p>
            <a:endParaRPr lang="en-US" baseline="0" dirty="0" smtClean="0"/>
          </a:p>
          <a:p>
            <a:r>
              <a:rPr lang="en-US" baseline="0" dirty="0" smtClean="0"/>
              <a:t>A story may help illustrate the different timestamps. My brother hit me (event time). I went and told on him to my mother (ingestion time). She finished what she was doing at the stove and went to find my brother (processing time). The rest of the story is all about the duration of the processing and wooden spoons.</a:t>
            </a:r>
          </a:p>
        </p:txBody>
      </p:sp>
      <p:sp>
        <p:nvSpPr>
          <p:cNvPr id="4" name="Slide Number Placeholder 3"/>
          <p:cNvSpPr>
            <a:spLocks noGrp="1"/>
          </p:cNvSpPr>
          <p:nvPr>
            <p:ph type="sldNum" sz="quarter" idx="10"/>
          </p:nvPr>
        </p:nvSpPr>
        <p:spPr/>
        <p:txBody>
          <a:bodyPr/>
          <a:lstStyle/>
          <a:p>
            <a:fld id="{995E45E9-8884-4478-B0F3-E9C00EEB256F}" type="slidenum">
              <a:rPr lang="en-US" smtClean="0"/>
              <a:t>53</a:t>
            </a:fld>
            <a:endParaRPr lang="en-US"/>
          </a:p>
        </p:txBody>
      </p:sp>
    </p:spTree>
    <p:extLst>
      <p:ext uri="{BB962C8B-B14F-4D97-AF65-F5344CB8AC3E}">
        <p14:creationId xmlns:p14="http://schemas.microsoft.com/office/powerpoint/2010/main" val="18546296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different ways</a:t>
            </a:r>
            <a:r>
              <a:rPr lang="en-US" baseline="0" dirty="0" smtClean="0"/>
              <a:t> to divide up the stream into processing windows. In general they are depend on the time width of the window and the slide duration. The first is called hopping window where the slide duration is less than the window width. The second is called a tumbling window where the slide duration equals the window width. The sliding window has a fixed width by continuously moves forward. One important difference between these two types of windows is that events are assigned to one and only one tumbling window, but an event can be assigned to multiple hopping or sliding windows. For these types of windows, Spark requires that the time width and sliding duration be multiples of the processing duration.</a:t>
            </a:r>
          </a:p>
          <a:p>
            <a:endParaRPr lang="en-US" baseline="0" dirty="0" smtClean="0"/>
          </a:p>
          <a:p>
            <a:r>
              <a:rPr lang="en-US" baseline="0" dirty="0" smtClean="0"/>
              <a:t>The last method has a variable time width and slide duration. It establishes windows only for intervals where there is data to be collected. This technique is called session windows.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54</a:t>
            </a:fld>
            <a:endParaRPr lang="en-US"/>
          </a:p>
        </p:txBody>
      </p:sp>
    </p:spTree>
    <p:extLst>
      <p:ext uri="{BB962C8B-B14F-4D97-AF65-F5344CB8AC3E}">
        <p14:creationId xmlns:p14="http://schemas.microsoft.com/office/powerpoint/2010/main" val="2782744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picture describes how Spark Streaming looks from the outside.</a:t>
            </a:r>
            <a:r>
              <a:rPr lang="en-US" baseline="0" dirty="0" smtClean="0"/>
              <a:t> Data is produced in some sort streaming solution whether that is Kafka topics, Flume sinks, HDFS/S3 directories, Kinesis topics, or Twitter firehoses. Spark Streaming ingests the data and updates HDFS, Databases, or Dashboards with the processed data. Looking closer, Spark Streaming is taking the flow of data and chopping it into small  batches, or micro-batches. The micro-batches are then ingested by the Spark Engine which emits micro-batches of processed data that updates the directory structures, database tables, or dashboard displays. This unending collection of micro-batches is called a Distributed Stream or </a:t>
            </a:r>
            <a:r>
              <a:rPr lang="en-US" baseline="0" dirty="0" err="1" smtClean="0"/>
              <a:t>DStream</a:t>
            </a:r>
            <a:r>
              <a:rPr lang="en-US" baseline="0" dirty="0" smtClean="0"/>
              <a:t>.</a:t>
            </a:r>
          </a:p>
          <a:p>
            <a:endParaRPr lang="en-US" baseline="0" dirty="0" smtClean="0"/>
          </a:p>
          <a:p>
            <a:r>
              <a:rPr lang="en-US" baseline="0" dirty="0" smtClean="0"/>
              <a:t>The micro-batch architecture is a major differentiator in how Spark Streaming processes data. Other frameworks like Apache Storm and Apache </a:t>
            </a:r>
            <a:r>
              <a:rPr lang="en-US" baseline="0" dirty="0" err="1" smtClean="0"/>
              <a:t>Samza</a:t>
            </a:r>
            <a:r>
              <a:rPr lang="en-US" baseline="0" dirty="0" smtClean="0"/>
              <a:t> developed a message at a time processing framework. But Spark was able to leverage its other investments in its Batch processing framework to extend its ability to process the data.</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55</a:t>
            </a:fld>
            <a:endParaRPr lang="en-US"/>
          </a:p>
        </p:txBody>
      </p:sp>
    </p:spTree>
    <p:extLst>
      <p:ext uri="{BB962C8B-B14F-4D97-AF65-F5344CB8AC3E}">
        <p14:creationId xmlns:p14="http://schemas.microsoft.com/office/powerpoint/2010/main" val="24859107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Spark Streaming application has some of the same</a:t>
            </a:r>
            <a:r>
              <a:rPr lang="en-US" baseline="0" dirty="0" smtClean="0"/>
              <a:t> boilerplate code. At the start of the application, the </a:t>
            </a:r>
            <a:r>
              <a:rPr lang="en-US" baseline="0" dirty="0" err="1" smtClean="0"/>
              <a:t>SparkContext</a:t>
            </a:r>
            <a:r>
              <a:rPr lang="en-US" baseline="0" dirty="0" smtClean="0"/>
              <a:t> and the </a:t>
            </a:r>
            <a:r>
              <a:rPr lang="en-US" baseline="0" dirty="0" err="1" smtClean="0"/>
              <a:t>StreamingContext</a:t>
            </a:r>
            <a:r>
              <a:rPr lang="en-US" baseline="0" dirty="0" smtClean="0"/>
              <a:t> are initialized.  Next the developer defines the application flow that tells how Spark obtains the streaming data and how it is going to perform the data processing. Finally the </a:t>
            </a:r>
            <a:r>
              <a:rPr lang="en-US" baseline="0" dirty="0" err="1" smtClean="0"/>
              <a:t>StreamingContext</a:t>
            </a:r>
            <a:r>
              <a:rPr lang="en-US" baseline="0" dirty="0" smtClean="0"/>
              <a:t> is started and the await termination commands is entered. Once the </a:t>
            </a:r>
            <a:r>
              <a:rPr lang="en-US" baseline="0" dirty="0" err="1" smtClean="0"/>
              <a:t>StreamingContext</a:t>
            </a:r>
            <a:r>
              <a:rPr lang="en-US" baseline="0" dirty="0" smtClean="0"/>
              <a:t> is started, the application starts ingesting and processing the data. It is important not to reverse the order of these commands. Later the application is either stopped or a stop command is issued from the </a:t>
            </a:r>
            <a:r>
              <a:rPr lang="en-US" baseline="0" dirty="0" err="1" smtClean="0"/>
              <a:t>StreamingContext</a:t>
            </a:r>
            <a:r>
              <a:rPr lang="en-US" baseline="0" dirty="0" smtClean="0"/>
              <a:t>.</a:t>
            </a:r>
          </a:p>
          <a:p>
            <a:endParaRPr lang="en-US" baseline="0" dirty="0" smtClean="0"/>
          </a:p>
          <a:p>
            <a:r>
              <a:rPr lang="en-US" baseline="0" dirty="0" smtClean="0"/>
              <a:t>The important variables to note are the APP_MASTER, APP_NAME, and DURATION. The APP_MASTER determines where the machine will deploy its code. This can either be on a cluster (Hadoop/</a:t>
            </a:r>
            <a:r>
              <a:rPr lang="en-US" baseline="0" dirty="0" err="1" smtClean="0"/>
              <a:t>Mesos</a:t>
            </a:r>
            <a:r>
              <a:rPr lang="en-US" baseline="0" dirty="0" smtClean="0"/>
              <a:t>) or locally. If you want to run locally, you can specify “local[N]” where N is the number of threads that you want to use on the local machine. The number of threads shouldn’t be greater than the number of cores on your machine.  APP_NAME is the name of your application. It should be unique for your application. In this class, we’ll use your username. </a:t>
            </a:r>
          </a:p>
          <a:p>
            <a:endParaRPr lang="en-US" baseline="0" dirty="0" smtClean="0"/>
          </a:p>
          <a:p>
            <a:r>
              <a:rPr lang="en-US" baseline="0" dirty="0" smtClean="0"/>
              <a:t>The final parameter is the DURATION. This specifies the duration of the processing window of your Spark Streaming application. If specify a processing window duration of 60 seconds, Spark will collect from its stream sources all of the messages available in sixty seconds and then send them to be processed by the application. If more messages come into the framework that can be processed in processing window, the application will start backing up. Tuning the processing window based on the flow of messages is a skill that developers need to develop.</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56</a:t>
            </a:fld>
            <a:endParaRPr lang="en-US"/>
          </a:p>
        </p:txBody>
      </p:sp>
    </p:spTree>
    <p:extLst>
      <p:ext uri="{BB962C8B-B14F-4D97-AF65-F5344CB8AC3E}">
        <p14:creationId xmlns:p14="http://schemas.microsoft.com/office/powerpoint/2010/main" val="30844868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in defining your processing workflow is to get data</a:t>
            </a:r>
            <a:r>
              <a:rPr lang="en-US" baseline="0" dirty="0" smtClean="0"/>
              <a:t> streaming into your application. The above code is used to ingest streaming data from Apache Kafka. The important parameters in this definition are ZOOKEEPER_URL, CONSUMER_GROUP, QUEUE_NAME, and PARTITION_NUMBER. The ZOOKEPER_URL defines the location of the Zookeeper instance that is assisting Kafka with handling processing on the topics. The CONSUMER_GROUP specifies which application is consuming the data. In this class, we’ll use your username for the consumer group name. The QUEUE_NAME is the queue that your application is consuming from and the PARTITION_NUMBER is the number of partitions for that queue. </a:t>
            </a:r>
          </a:p>
          <a:p>
            <a:endParaRPr lang="en-US" baseline="0" dirty="0" smtClean="0"/>
          </a:p>
          <a:p>
            <a:r>
              <a:rPr lang="en-US" baseline="0" dirty="0" smtClean="0"/>
              <a:t>Stream sources defined by the community generally handle backpressure. Backpressure is a signal from the processing application that it needs to receive less because it is currently unable to keep up. This is important to minimize the number of messages waiting in the application itself in order to be processed to save on memory consumption.</a:t>
            </a:r>
          </a:p>
          <a:p>
            <a:endParaRPr lang="en-US" baseline="0" dirty="0" smtClean="0"/>
          </a:p>
          <a:p>
            <a:r>
              <a:rPr lang="en-US" baseline="0" dirty="0" smtClean="0"/>
              <a:t>It is possible to create your own stream source, but I’d advise checking out what has been produced by the community to see if there is already a source that has been created.</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57</a:t>
            </a:fld>
            <a:endParaRPr lang="en-US"/>
          </a:p>
        </p:txBody>
      </p:sp>
    </p:spTree>
    <p:extLst>
      <p:ext uri="{BB962C8B-B14F-4D97-AF65-F5344CB8AC3E}">
        <p14:creationId xmlns:p14="http://schemas.microsoft.com/office/powerpoint/2010/main" val="3213177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same commands are available for stream processing that are</a:t>
            </a:r>
            <a:r>
              <a:rPr lang="en-US" baseline="0" dirty="0" smtClean="0"/>
              <a:t> available for batch processing. The major difference is that these operations work on a </a:t>
            </a:r>
            <a:r>
              <a:rPr lang="en-US" baseline="0" dirty="0" err="1" smtClean="0"/>
              <a:t>DStream</a:t>
            </a:r>
            <a:r>
              <a:rPr lang="en-US" baseline="0" dirty="0" smtClean="0"/>
              <a:t> instead of on a RDD. Here are some important differences: </a:t>
            </a:r>
          </a:p>
          <a:p>
            <a:endParaRPr lang="en-US" baseline="0" dirty="0" smtClean="0"/>
          </a:p>
          <a:p>
            <a:pPr marL="228600" indent="-228600">
              <a:buAutoNum type="arabicParenR"/>
            </a:pPr>
            <a:r>
              <a:rPr lang="en-US" baseline="0" dirty="0" smtClean="0"/>
              <a:t>Count is now an transformation instead of an action.</a:t>
            </a:r>
          </a:p>
          <a:p>
            <a:pPr marL="228600" indent="-228600">
              <a:buAutoNum type="arabicParenR"/>
            </a:pPr>
            <a:r>
              <a:rPr lang="en-US" baseline="0" dirty="0" err="1" smtClean="0"/>
              <a:t>Pprint</a:t>
            </a:r>
            <a:r>
              <a:rPr lang="en-US" baseline="0" dirty="0" smtClean="0"/>
              <a:t> is available as an action.</a:t>
            </a:r>
          </a:p>
          <a:p>
            <a:pPr marL="228600" indent="-228600">
              <a:buAutoNum type="arabicParenR"/>
            </a:pPr>
            <a:r>
              <a:rPr lang="en-US" baseline="0" dirty="0" err="1" smtClean="0"/>
              <a:t>SaveAsTextFiles</a:t>
            </a:r>
            <a:r>
              <a:rPr lang="en-US" baseline="0" dirty="0" smtClean="0"/>
              <a:t> saves one file per RDD or one file per processing window.</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58</a:t>
            </a:fld>
            <a:endParaRPr lang="en-US"/>
          </a:p>
        </p:txBody>
      </p:sp>
    </p:spTree>
    <p:extLst>
      <p:ext uri="{BB962C8B-B14F-4D97-AF65-F5344CB8AC3E}">
        <p14:creationId xmlns:p14="http://schemas.microsoft.com/office/powerpoint/2010/main" val="37980793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Streaming like Spark Core before</a:t>
            </a:r>
            <a:r>
              <a:rPr lang="en-US" baseline="0" dirty="0" smtClean="0"/>
              <a:t> it depends on creating a workflow of transformations and actions. In the above example, a pipe-delimited record is ingested from the stream source and broken into a sequence of strings. Then the stream is filtered so that only the records with “1” in the first position are part of the set that is printed out in the third line. Without the third line, Spark would not evaluate the first two lines because no action was called.</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59</a:t>
            </a:fld>
            <a:endParaRPr lang="en-US"/>
          </a:p>
        </p:txBody>
      </p:sp>
    </p:spTree>
    <p:extLst>
      <p:ext uri="{BB962C8B-B14F-4D97-AF65-F5344CB8AC3E}">
        <p14:creationId xmlns:p14="http://schemas.microsoft.com/office/powerpoint/2010/main" val="432956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Spark</a:t>
            </a:r>
            <a:r>
              <a:rPr lang="en-US" baseline="0" dirty="0" smtClean="0"/>
              <a:t> streaming is processing, you can go back to the Spark UI and a streaming tab will be available. When you select the steaming tab, you’ll be presented with a screen that looks similar to this one. The top line tells you how long your process has been running, what its processing window duration is, and when it was started. Here the processing window is one second wide and has been running for 27 seconds.</a:t>
            </a:r>
          </a:p>
          <a:p>
            <a:endParaRPr lang="en-US" baseline="0" dirty="0" smtClean="0"/>
          </a:p>
          <a:p>
            <a:r>
              <a:rPr lang="en-US" baseline="0" dirty="0" smtClean="0"/>
              <a:t>The first section shows the input rate which is how many records are being ingested per second. The average records per second is detailed. There is a graph which details the number of records per second. In this case there were initially a number of records in the queue, but after that chunk of records was received the steady state was one record per second.</a:t>
            </a:r>
          </a:p>
          <a:p>
            <a:endParaRPr lang="en-US" baseline="0" dirty="0" smtClean="0"/>
          </a:p>
          <a:p>
            <a:r>
              <a:rPr lang="en-US" baseline="0" dirty="0" smtClean="0"/>
              <a:t>The next section show the scheduling delay. When the application is backing up because it has received more data than it can handle, the graph in this section would show some change. With a flat line here, the application is able to keep up with the processing.</a:t>
            </a:r>
          </a:p>
          <a:p>
            <a:endParaRPr lang="en-US" baseline="0" dirty="0" smtClean="0"/>
          </a:p>
          <a:p>
            <a:r>
              <a:rPr lang="en-US" baseline="0" dirty="0" smtClean="0"/>
              <a:t>The next section shows how long it takes to process a given batch of records. With an average of 121 </a:t>
            </a:r>
            <a:r>
              <a:rPr lang="en-US" baseline="0" dirty="0" err="1" smtClean="0"/>
              <a:t>ms</a:t>
            </a:r>
            <a:r>
              <a:rPr lang="en-US" baseline="0" dirty="0" smtClean="0"/>
              <a:t> against a processing duration of 1 second, the application is clearly able to keep up.</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60</a:t>
            </a:fld>
            <a:endParaRPr lang="en-US"/>
          </a:p>
        </p:txBody>
      </p:sp>
    </p:spTree>
    <p:extLst>
      <p:ext uri="{BB962C8B-B14F-4D97-AF65-F5344CB8AC3E}">
        <p14:creationId xmlns:p14="http://schemas.microsoft.com/office/powerpoint/2010/main" val="61171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released in 2009,</a:t>
            </a:r>
            <a:r>
              <a:rPr lang="en-US" baseline="0" dirty="0" smtClean="0"/>
              <a:t> Spark consisted of a batch processing layer now known as Spark Core. The closest analogy to Spark Core in the Hadoop ecosystem was </a:t>
            </a:r>
            <a:r>
              <a:rPr lang="en-US" baseline="0" dirty="0" err="1" smtClean="0"/>
              <a:t>MapReduce</a:t>
            </a:r>
            <a:r>
              <a:rPr lang="en-US" baseline="0" dirty="0" smtClean="0"/>
              <a:t>. So Spark Core was a more efficient version of </a:t>
            </a:r>
            <a:r>
              <a:rPr lang="en-US" baseline="0" dirty="0" err="1" smtClean="0"/>
              <a:t>MapReduce</a:t>
            </a:r>
            <a:r>
              <a:rPr lang="en-US" baseline="0" dirty="0" smtClean="0"/>
              <a:t> that was also easier to use. Developers for Apache Hive, a SQL Engine that uses </a:t>
            </a:r>
            <a:r>
              <a:rPr lang="en-US" baseline="0" dirty="0" err="1" smtClean="0"/>
              <a:t>MapReduce</a:t>
            </a:r>
            <a:r>
              <a:rPr lang="en-US" baseline="0" dirty="0" smtClean="0"/>
              <a:t> as its processing engine, looked at Spark as a way to increase the performance of Hive. The implementation of Hive on top of Spark was called Shark. At some point, the Spark developers realized that they didn’t need Hive and they developed a SQL Processing module for Spark. That was the beginning of Spark SQL. </a:t>
            </a:r>
          </a:p>
          <a:p>
            <a:endParaRPr lang="en-US" baseline="0" dirty="0" smtClean="0"/>
          </a:p>
          <a:p>
            <a:r>
              <a:rPr lang="en-US" baseline="0" dirty="0" smtClean="0"/>
              <a:t>One of the biggest problems that early Big Data solutions needed to solve was handling streaming data. Flume was used to load log data into Hadoop, but it couldn’t make the downstream systems ingest it any faster. Apache Storm and Apache </a:t>
            </a:r>
            <a:r>
              <a:rPr lang="en-US" baseline="0" dirty="0" err="1" smtClean="0"/>
              <a:t>Samza</a:t>
            </a:r>
            <a:r>
              <a:rPr lang="en-US" baseline="0" dirty="0" smtClean="0"/>
              <a:t> both handled the stream of messages one message at a time. This works, but it becomes difficult to handle state at this fine of a detail. Also, both Spark and </a:t>
            </a:r>
            <a:r>
              <a:rPr lang="en-US" baseline="0" dirty="0" err="1" smtClean="0"/>
              <a:t>Samza</a:t>
            </a:r>
            <a:r>
              <a:rPr lang="en-US" baseline="0" dirty="0" smtClean="0"/>
              <a:t> are low-level APIs and required developers to handle all aspects of the handling of the message. The Spark community went a different way. They preferred to handle the infinite stream of data as a series of small batches, or micro-batches. They were able to leverage the existing batch processing framework and with some additions Spark Streaming was born.</a:t>
            </a:r>
          </a:p>
          <a:p>
            <a:endParaRPr lang="en-US" baseline="0" dirty="0" smtClean="0"/>
          </a:p>
          <a:p>
            <a:r>
              <a:rPr lang="en-US" baseline="0" dirty="0" smtClean="0"/>
              <a:t>The developers for Apache Mahout, a machine learning library for Hadoop, were concerned with some of the gaps in the </a:t>
            </a:r>
            <a:r>
              <a:rPr lang="en-US" baseline="0" dirty="0" err="1" smtClean="0"/>
              <a:t>MapReduce</a:t>
            </a:r>
            <a:r>
              <a:rPr lang="en-US" baseline="0" dirty="0" smtClean="0"/>
              <a:t> processing framework. In particular, it was impossible to persist an intermediate state. They started looking at the Spark framework to address these gaps and to provide the speed increase of Spark Core over </a:t>
            </a:r>
            <a:r>
              <a:rPr lang="en-US" baseline="0" dirty="0" err="1" smtClean="0"/>
              <a:t>MapReduce</a:t>
            </a:r>
            <a:r>
              <a:rPr lang="en-US" baseline="0" dirty="0" smtClean="0"/>
              <a:t>. That was the beginning of Spark </a:t>
            </a:r>
            <a:r>
              <a:rPr lang="en-US" baseline="0" dirty="0" err="1" smtClean="0"/>
              <a:t>MLLib</a:t>
            </a:r>
            <a:r>
              <a:rPr lang="en-US" baseline="0" dirty="0" smtClean="0"/>
              <a:t>. Now, Mahout is considered a mostly dead project and most of the new work is being done in </a:t>
            </a:r>
            <a:r>
              <a:rPr lang="en-US" baseline="0" dirty="0" err="1" smtClean="0"/>
              <a:t>MLLib</a:t>
            </a:r>
            <a:r>
              <a:rPr lang="en-US" baseline="0" dirty="0" smtClean="0"/>
              <a:t>. Finally, Spark implemented a module to assist with Graph calculations that are so important for major dotcoms like Facebook and LinkedIn. </a:t>
            </a:r>
          </a:p>
          <a:p>
            <a:endParaRPr lang="en-US" baseline="0" dirty="0" smtClean="0"/>
          </a:p>
          <a:p>
            <a:r>
              <a:rPr lang="en-US" baseline="0" dirty="0" smtClean="0"/>
              <a:t>We will cover Spark Core lightly, Spark SQL is great detail, and Spark Streaming lightly, but we’ll only cover the general details behind Spark </a:t>
            </a:r>
            <a:r>
              <a:rPr lang="en-US" baseline="0" dirty="0" err="1" smtClean="0"/>
              <a:t>MLLib</a:t>
            </a:r>
            <a:r>
              <a:rPr lang="en-US" baseline="0" dirty="0" smtClean="0"/>
              <a:t> and </a:t>
            </a:r>
            <a:r>
              <a:rPr lang="en-US" baseline="0" dirty="0" err="1" smtClean="0"/>
              <a:t>GraphX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18156348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section keeps track</a:t>
            </a:r>
            <a:r>
              <a:rPr lang="en-US" baseline="0" dirty="0" smtClean="0"/>
              <a:t> of the total delay. The total delay is the sum of the processing time and the scheduling delay. In this case, the processing time and the total delay would show the same information.</a:t>
            </a:r>
          </a:p>
          <a:p>
            <a:endParaRPr lang="en-US" baseline="0" dirty="0" smtClean="0"/>
          </a:p>
          <a:p>
            <a:r>
              <a:rPr lang="en-US" baseline="0" dirty="0" smtClean="0"/>
              <a:t>The next section tracks active batches. The active batches include anything that is currently being processed by this application. Generally this area will contain anything that is currently being worked on or has been ingested and is waiting to be worked on. </a:t>
            </a:r>
          </a:p>
          <a:p>
            <a:endParaRPr lang="en-US" baseline="0" dirty="0" smtClean="0"/>
          </a:p>
          <a:p>
            <a:r>
              <a:rPr lang="en-US" baseline="0" dirty="0" smtClean="0"/>
              <a:t>The last area is for completed batches. If the processing algorithm emits logs, you can use the links here to drill into the logs. This area tracks how many records are in each batch, the batch’s delays, and an indication of its status.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61</a:t>
            </a:fld>
            <a:endParaRPr lang="en-US"/>
          </a:p>
        </p:txBody>
      </p:sp>
    </p:spTree>
    <p:extLst>
      <p:ext uri="{BB962C8B-B14F-4D97-AF65-F5344CB8AC3E}">
        <p14:creationId xmlns:p14="http://schemas.microsoft.com/office/powerpoint/2010/main" val="2741335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windowing functions give</a:t>
            </a:r>
            <a:r>
              <a:rPr lang="en-US" baseline="0" dirty="0" smtClean="0"/>
              <a:t> Spark Streaming the ability to work with data using windows. One popular windowing method is counting by window. Combining a count by window function with a collection of filters gives the developer the ability to return metrics on different facets of the system per time window – errors, sales, visits.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62</a:t>
            </a:fld>
            <a:endParaRPr lang="en-US"/>
          </a:p>
        </p:txBody>
      </p:sp>
    </p:spTree>
    <p:extLst>
      <p:ext uri="{BB962C8B-B14F-4D97-AF65-F5344CB8AC3E}">
        <p14:creationId xmlns:p14="http://schemas.microsoft.com/office/powerpoint/2010/main" val="1945055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couple of examples of operations that can be performed against a string</a:t>
            </a:r>
            <a:r>
              <a:rPr lang="en-US" baseline="0" dirty="0" smtClean="0"/>
              <a:t> of transactions. The first example is counting the transactions per thirty seconds. The second example is getting a total of all transactions per thirty seconds using a hopping window. The last example breaks the transactions down to a per user basis and sums all of the transactions per thirty seconds using a hopping window.</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63</a:t>
            </a:fld>
            <a:endParaRPr lang="en-US"/>
          </a:p>
        </p:txBody>
      </p:sp>
    </p:spTree>
    <p:extLst>
      <p:ext uri="{BB962C8B-B14F-4D97-AF65-F5344CB8AC3E}">
        <p14:creationId xmlns:p14="http://schemas.microsoft.com/office/powerpoint/2010/main" val="33548131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exercise</a:t>
            </a:r>
            <a:r>
              <a:rPr lang="en-US" baseline="0" dirty="0" smtClean="0"/>
              <a:t> is to develop an application using Spark Streaming and to see how windows can assist in streaming analysis.</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64</a:t>
            </a:fld>
            <a:endParaRPr lang="en-US"/>
          </a:p>
        </p:txBody>
      </p:sp>
    </p:spTree>
    <p:extLst>
      <p:ext uri="{BB962C8B-B14F-4D97-AF65-F5344CB8AC3E}">
        <p14:creationId xmlns:p14="http://schemas.microsoft.com/office/powerpoint/2010/main" val="228141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has a number of versions that are still in use. Version 1.6 is the lowest version that is still</a:t>
            </a:r>
            <a:r>
              <a:rPr lang="en-US" baseline="0" dirty="0" smtClean="0"/>
              <a:t> supported and deployed. The central difference between version 1.6 and version 2.0 is the </a:t>
            </a:r>
            <a:r>
              <a:rPr lang="en-US" baseline="0" dirty="0" err="1" smtClean="0"/>
              <a:t>DataSet</a:t>
            </a:r>
            <a:r>
              <a:rPr lang="en-US" baseline="0" dirty="0" smtClean="0"/>
              <a:t> API. More recent versions of Spark have pushed more towards using the </a:t>
            </a:r>
            <a:r>
              <a:rPr lang="en-US" baseline="0" dirty="0" err="1" smtClean="0"/>
              <a:t>DataSet</a:t>
            </a:r>
            <a:r>
              <a:rPr lang="en-US" baseline="0" dirty="0" smtClean="0"/>
              <a:t> API over the RDD and </a:t>
            </a:r>
            <a:r>
              <a:rPr lang="en-US" baseline="0" dirty="0" err="1" smtClean="0"/>
              <a:t>DataFrame</a:t>
            </a:r>
            <a:r>
              <a:rPr lang="en-US" baseline="0" dirty="0" smtClean="0"/>
              <a:t> implementations. </a:t>
            </a:r>
          </a:p>
        </p:txBody>
      </p:sp>
      <p:sp>
        <p:nvSpPr>
          <p:cNvPr id="4" name="Slide Number Placeholder 3"/>
          <p:cNvSpPr>
            <a:spLocks noGrp="1"/>
          </p:cNvSpPr>
          <p:nvPr>
            <p:ph type="sldNum" sz="quarter" idx="10"/>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1639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deploying Spark, you have a couple of options. You can deploy Spark on a Hadoop cluster, on a Mesosphere</a:t>
            </a:r>
            <a:r>
              <a:rPr lang="en-US" baseline="0" dirty="0" smtClean="0"/>
              <a:t> cluster, on Amazon EC2, or as a standalone application. </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18279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noted previously, Spark is a framework where the developer takes care of implementing the business logic and application flow. There are three primary languages that are supported for application development – Scala, Java, and Python. Spark is natively developed in Scala, so features are generally first made available to Scala. Scala can be developed in both a functional programming mode and an object oriented mode. These considerations make Scala the first choice for Spark development.</a:t>
            </a:r>
          </a:p>
          <a:p>
            <a:endParaRPr lang="en-US" baseline="0" dirty="0" smtClean="0"/>
          </a:p>
          <a:p>
            <a:r>
              <a:rPr lang="en-US" baseline="0" dirty="0" smtClean="0"/>
              <a:t>Scala is a JVM language which means that features developed in Scala have a short port timeframe to be made available in Java. Features are generally quickly ported from Scala to Java. With the development of lambda functions in Java 8, Java better supports functional concepts, but it is still primarily an object oriented language. One of the concerns with Java is that objects must be Serializable, which means that some Scala objects are not immediately available for use in Java. Java is a good choice for a Spark development language, but not a first choice.</a:t>
            </a:r>
          </a:p>
          <a:p>
            <a:endParaRPr lang="en-US" baseline="0" dirty="0" smtClean="0"/>
          </a:p>
          <a:p>
            <a:r>
              <a:rPr lang="en-US" baseline="0" dirty="0" smtClean="0"/>
              <a:t>Python is a language that is popular among data scientists and developers because its well-developed numerical, scientific, and machine learning capabilities. It also requires much less code to develop a functional application. When Spark embraced Python as a first class language in which to develop, it enabled Python developers to perform Big Data analytics from ETL to visualization using their preferred language.</a:t>
            </a:r>
            <a:endParaRPr lang="en-US" dirty="0"/>
          </a:p>
        </p:txBody>
      </p:sp>
      <p:sp>
        <p:nvSpPr>
          <p:cNvPr id="4" name="Slide Number Placeholder 3"/>
          <p:cNvSpPr>
            <a:spLocks noGrp="1"/>
          </p:cNvSpPr>
          <p:nvPr>
            <p:ph type="sldNum" sz="quarter" idx="10"/>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395879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4344223"/>
            <a:ext cx="9144000" cy="2522244"/>
          </a:xfrm>
          <a:prstGeom prst="rect">
            <a:avLst/>
          </a:prstGeom>
          <a:gradFill>
            <a:gsLst>
              <a:gs pos="0">
                <a:srgbClr val="538C3F"/>
              </a:gs>
              <a:gs pos="100000">
                <a:srgbClr val="B5D084"/>
              </a:gs>
            </a:gsLst>
            <a:lin ang="18900000" scaled="0"/>
          </a:gradFill>
          <a:ln>
            <a:noFill/>
          </a:ln>
          <a:effectLst>
            <a:innerShdw blurRad="41275" dist="12700" dir="16200000">
              <a:srgbClr val="000000">
                <a:alpha val="95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42566" y="6227233"/>
            <a:ext cx="5164138" cy="376764"/>
          </a:xfrm>
        </p:spPr>
        <p:txBody>
          <a:bodyPr tIns="91440" bIns="91440" anchor="b" anchorCtr="0">
            <a:normAutofit/>
          </a:bodyPr>
          <a:lstStyle>
            <a:lvl1pPr marL="0" indent="0">
              <a:buNone/>
              <a:defRPr sz="2000" baseline="0">
                <a:solidFill>
                  <a:srgbClr val="B5D084"/>
                </a:solidFill>
                <a:latin typeface="Century Gothic"/>
              </a:defRPr>
            </a:lvl1pPr>
            <a:lvl5pPr marL="1828800" indent="0">
              <a:buNone/>
              <a:defRPr/>
            </a:lvl5pPr>
          </a:lstStyle>
          <a:p>
            <a:pPr lvl="0"/>
            <a:r>
              <a:rPr lang="en-US" dirty="0" smtClean="0"/>
              <a:t>Supporting Title</a:t>
            </a:r>
          </a:p>
        </p:txBody>
      </p:sp>
      <p:sp>
        <p:nvSpPr>
          <p:cNvPr id="14" name="Text Placeholder 11"/>
          <p:cNvSpPr>
            <a:spLocks noGrp="1"/>
          </p:cNvSpPr>
          <p:nvPr>
            <p:ph type="body" sz="quarter" idx="10" hasCustomPrompt="1"/>
          </p:nvPr>
        </p:nvSpPr>
        <p:spPr>
          <a:xfrm>
            <a:off x="442566" y="5061947"/>
            <a:ext cx="5164138" cy="1159934"/>
          </a:xfrm>
        </p:spPr>
        <p:txBody>
          <a:bodyPr tIns="91440" bIns="91440" anchor="b" anchorCtr="0"/>
          <a:lstStyle>
            <a:lvl1pPr marL="0" indent="0">
              <a:buNone/>
              <a:defRPr sz="2800" baseline="0">
                <a:solidFill>
                  <a:schemeClr val="bg1"/>
                </a:solidFill>
                <a:latin typeface="Century Gothic"/>
              </a:defRPr>
            </a:lvl1pPr>
            <a:lvl5pPr marL="1828800" indent="0">
              <a:buNone/>
              <a:defRPr/>
            </a:lvl5pPr>
          </a:lstStyle>
          <a:p>
            <a:pPr lvl="0"/>
            <a:r>
              <a:rPr lang="en-US" dirty="0" smtClean="0"/>
              <a:t>Title of Presentation</a:t>
            </a:r>
          </a:p>
        </p:txBody>
      </p:sp>
      <p:pic>
        <p:nvPicPr>
          <p:cNvPr id="6" name="Picture 5" descr="Daugherty-Business-Solutions-Stacked.png"/>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3232404" y="2382308"/>
            <a:ext cx="2679192" cy="829734"/>
          </a:xfrm>
          <a:prstGeom prst="rect">
            <a:avLst/>
          </a:prstGeom>
        </p:spPr>
      </p:pic>
    </p:spTree>
    <p:extLst>
      <p:ext uri="{BB962C8B-B14F-4D97-AF65-F5344CB8AC3E}">
        <p14:creationId xmlns:p14="http://schemas.microsoft.com/office/powerpoint/2010/main" val="27644729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486" y="804672"/>
            <a:ext cx="8237538" cy="2336800"/>
          </a:xfrm>
        </p:spPr>
        <p:txBody>
          <a:bodyPr/>
          <a:lstStyle/>
          <a:p>
            <a:pPr lvl="0"/>
            <a:r>
              <a:rPr lang="en-US" smtClean="0"/>
              <a:t>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p>
            <a:fld id="{F7F8D595-847F-4851-8401-0CCBDF44DBB2}" type="datetime1">
              <a:rPr lang="en-US" smtClean="0"/>
              <a:t>12/5/2017</a:t>
            </a:fld>
            <a:endParaRPr lang="en-US"/>
          </a:p>
        </p:txBody>
      </p:sp>
      <p:sp>
        <p:nvSpPr>
          <p:cNvPr id="6"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
        <p:nvSpPr>
          <p:cNvPr id="7" name="Text Placeholder 12"/>
          <p:cNvSpPr>
            <a:spLocks noGrp="1"/>
          </p:cNvSpPr>
          <p:nvPr>
            <p:ph type="body" sz="quarter" idx="13"/>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37886741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04333"/>
            <a:ext cx="4038600"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804333"/>
            <a:ext cx="4038600"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p:txBody>
      </p:sp>
      <p:sp>
        <p:nvSpPr>
          <p:cNvPr id="5" name="Date Placeholder 4"/>
          <p:cNvSpPr>
            <a:spLocks noGrp="1"/>
          </p:cNvSpPr>
          <p:nvPr>
            <p:ph type="dt" sz="half" idx="10"/>
          </p:nvPr>
        </p:nvSpPr>
        <p:spPr/>
        <p:txBody>
          <a:bodyPr/>
          <a:lstStyle/>
          <a:p>
            <a:fld id="{6BA3FB29-F7C9-405C-849A-3AD6AC788A46}" type="datetime1">
              <a:rPr lang="en-US" smtClean="0"/>
              <a:t>12/5/2017</a:t>
            </a:fld>
            <a:endParaRPr lang="en-US"/>
          </a:p>
        </p:txBody>
      </p:sp>
      <p:sp>
        <p:nvSpPr>
          <p:cNvPr id="9" name="Text Placeholder 12"/>
          <p:cNvSpPr>
            <a:spLocks noGrp="1"/>
          </p:cNvSpPr>
          <p:nvPr>
            <p:ph type="body" sz="quarter" idx="13"/>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smtClean="0"/>
              <a:t>Edit Master text styles</a:t>
            </a:r>
          </a:p>
        </p:txBody>
      </p:sp>
      <p:sp>
        <p:nvSpPr>
          <p:cNvPr id="8"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123783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3500" y="0"/>
            <a:ext cx="9147500" cy="6858000"/>
          </a:xfrm>
          <a:prstGeom prst="rect">
            <a:avLst/>
          </a:prstGeom>
          <a:gradFill>
            <a:gsLst>
              <a:gs pos="0">
                <a:srgbClr val="538C3F"/>
              </a:gs>
              <a:gs pos="100000">
                <a:srgbClr val="B5D08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2493169" y="2"/>
            <a:ext cx="5568553" cy="6857999"/>
          </a:xfrm>
          <a:prstGeom prst="rect">
            <a:avLst/>
          </a:prstGeom>
          <a:solidFill>
            <a:schemeClr val="bg1"/>
          </a:solidFill>
          <a:ln>
            <a:noFill/>
          </a:ln>
          <a:effectLst>
            <a:outerShdw blurRad="50800" dist="38100" dir="108000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lide Number Placeholder 5"/>
          <p:cNvSpPr>
            <a:spLocks noGrp="1"/>
          </p:cNvSpPr>
          <p:nvPr>
            <p:ph type="sldNum" sz="quarter" idx="4294967295"/>
          </p:nvPr>
        </p:nvSpPr>
        <p:spPr>
          <a:xfrm>
            <a:off x="8161869" y="6441026"/>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dirty="0"/>
          </a:p>
        </p:txBody>
      </p:sp>
      <p:sp>
        <p:nvSpPr>
          <p:cNvPr id="20" name="Content Placeholder 2"/>
          <p:cNvSpPr>
            <a:spLocks noGrp="1"/>
          </p:cNvSpPr>
          <p:nvPr>
            <p:ph idx="1"/>
          </p:nvPr>
        </p:nvSpPr>
        <p:spPr>
          <a:xfrm>
            <a:off x="2768470" y="457201"/>
            <a:ext cx="5017952" cy="5919787"/>
          </a:xfrm>
        </p:spPr>
        <p:txBody>
          <a:bodyPr/>
          <a:lstStyle/>
          <a:p>
            <a:pPr lvl="0"/>
            <a:r>
              <a:rPr lang="en-US" smtClean="0"/>
              <a:t>Edit Master text styles</a:t>
            </a:r>
          </a:p>
          <a:p>
            <a:pPr lvl="1"/>
            <a:r>
              <a:rPr lang="en-US" smtClean="0"/>
              <a:t>Second level</a:t>
            </a:r>
          </a:p>
          <a:p>
            <a:pPr lvl="2"/>
            <a:r>
              <a:rPr lang="en-US" smtClean="0"/>
              <a:t>Third level</a:t>
            </a:r>
          </a:p>
        </p:txBody>
      </p:sp>
      <p:sp>
        <p:nvSpPr>
          <p:cNvPr id="22" name="Text Placeholder 21"/>
          <p:cNvSpPr>
            <a:spLocks noGrp="1"/>
          </p:cNvSpPr>
          <p:nvPr>
            <p:ph type="body" sz="quarter" idx="14"/>
          </p:nvPr>
        </p:nvSpPr>
        <p:spPr>
          <a:xfrm>
            <a:off x="345282" y="448063"/>
            <a:ext cx="1974056" cy="761238"/>
          </a:xfrm>
        </p:spPr>
        <p:txBody>
          <a:bodyPr lIns="0" tIns="0" rIns="0" bIns="0"/>
          <a:lstStyle>
            <a:lvl1pPr marL="0" indent="0">
              <a:buNone/>
              <a:defRPr>
                <a:solidFill>
                  <a:srgbClr val="B5D084"/>
                </a:solidFill>
                <a:latin typeface="Century Gothic"/>
                <a:cs typeface="Century Gothic"/>
              </a:defRPr>
            </a:lvl1pPr>
            <a:lvl2pPr marL="457200" indent="0">
              <a:buNone/>
              <a:defRPr/>
            </a:lvl2pPr>
          </a:lstStyle>
          <a:p>
            <a:pPr lvl="0"/>
            <a:r>
              <a:rPr lang="en-US" smtClean="0"/>
              <a:t>Edit Master text styles</a:t>
            </a:r>
          </a:p>
        </p:txBody>
      </p:sp>
      <p:sp>
        <p:nvSpPr>
          <p:cNvPr id="28" name="Text Placeholder 27"/>
          <p:cNvSpPr>
            <a:spLocks noGrp="1"/>
          </p:cNvSpPr>
          <p:nvPr>
            <p:ph type="body" sz="quarter" idx="15"/>
          </p:nvPr>
        </p:nvSpPr>
        <p:spPr>
          <a:xfrm>
            <a:off x="345282" y="1209302"/>
            <a:ext cx="1974056" cy="1056523"/>
          </a:xfrm>
        </p:spPr>
        <p:txBody>
          <a:bodyPr lIns="0" tIns="118872" rIns="0" bIns="0">
            <a:normAutofit/>
          </a:bodyPr>
          <a:lstStyle>
            <a:lvl1pPr marL="0" indent="0">
              <a:buNone/>
              <a:defRPr sz="1200">
                <a:solidFill>
                  <a:schemeClr val="bg1"/>
                </a:solidFill>
              </a:defRPr>
            </a:lvl1pPr>
          </a:lstStyle>
          <a:p>
            <a:pPr lvl="0"/>
            <a:r>
              <a:rPr lang="en-US" smtClean="0"/>
              <a:t>Edit Master text styles</a:t>
            </a:r>
          </a:p>
        </p:txBody>
      </p:sp>
      <p:pic>
        <p:nvPicPr>
          <p:cNvPr id="9" name="Picture 8" descr="Daugherty-Business-Solutions-Horz.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865" y="6546772"/>
            <a:ext cx="2023533" cy="195963"/>
          </a:xfrm>
          <a:prstGeom prst="rect">
            <a:avLst/>
          </a:prstGeom>
        </p:spPr>
      </p:pic>
      <p:sp>
        <p:nvSpPr>
          <p:cNvPr id="10" name="TextBox 9"/>
          <p:cNvSpPr txBox="1"/>
          <p:nvPr userDrawn="1"/>
        </p:nvSpPr>
        <p:spPr>
          <a:xfrm>
            <a:off x="228865" y="6065183"/>
            <a:ext cx="1756502" cy="311805"/>
          </a:xfrm>
          <a:prstGeom prst="rect">
            <a:avLst/>
          </a:prstGeom>
          <a:noFill/>
        </p:spPr>
        <p:txBody>
          <a:bodyPr wrap="square" lIns="0" rIns="0" rtlCol="0">
            <a:spAutoFit/>
          </a:bodyPr>
          <a:lstStyle/>
          <a:p>
            <a:pPr algn="l"/>
            <a:r>
              <a:rPr lang="en-US" sz="700" dirty="0" smtClean="0">
                <a:solidFill>
                  <a:schemeClr val="accent2"/>
                </a:solidFill>
                <a:latin typeface="Century Gothic"/>
                <a:cs typeface="Century Gothic"/>
              </a:rPr>
              <a:t>Confidential and Proprietary to Daugherty Business Solutions</a:t>
            </a:r>
            <a:endParaRPr lang="en-US" sz="700" dirty="0">
              <a:solidFill>
                <a:schemeClr val="accent2"/>
              </a:solidFill>
              <a:latin typeface="Century Gothic"/>
              <a:cs typeface="Century Gothic"/>
            </a:endParaRPr>
          </a:p>
        </p:txBody>
      </p:sp>
    </p:spTree>
    <p:extLst>
      <p:ext uri="{BB962C8B-B14F-4D97-AF65-F5344CB8AC3E}">
        <p14:creationId xmlns:p14="http://schemas.microsoft.com/office/powerpoint/2010/main" val="34724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0" i="0">
                <a:solidFill>
                  <a:srgbClr val="B5D084"/>
                </a:solidFill>
                <a:latin typeface="Century Gothic"/>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8" y="1535113"/>
            <a:ext cx="4041775" cy="639762"/>
          </a:xfrm>
        </p:spPr>
        <p:txBody>
          <a:bodyPr anchor="b">
            <a:normAutofit/>
          </a:bodyPr>
          <a:lstStyle>
            <a:lvl1pPr marL="0" indent="0">
              <a:buNone/>
              <a:defRPr sz="2000" b="0" i="0">
                <a:solidFill>
                  <a:srgbClr val="B5D084"/>
                </a:solidFill>
                <a:latin typeface="Century Gothic"/>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2DAD86-A43C-4609-A854-C8A4D3F2FC26}" type="datetime1">
              <a:rPr lang="en-US" smtClean="0"/>
              <a:t>12/5/2017</a:t>
            </a:fld>
            <a:endParaRPr lang="en-US"/>
          </a:p>
        </p:txBody>
      </p:sp>
      <p:sp>
        <p:nvSpPr>
          <p:cNvPr id="10"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1825344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A4E79E-E9B1-4E36-9783-DCF2A865CEF3}" type="datetime1">
              <a:rPr lang="en-US" smtClean="0"/>
              <a:t>12/5/2017</a:t>
            </a:fld>
            <a:endParaRPr lang="en-US"/>
          </a:p>
        </p:txBody>
      </p:sp>
      <p:sp>
        <p:nvSpPr>
          <p:cNvPr id="7" name="Text Placeholder 12"/>
          <p:cNvSpPr>
            <a:spLocks noGrp="1"/>
          </p:cNvSpPr>
          <p:nvPr>
            <p:ph type="body" sz="quarter" idx="13"/>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smtClean="0"/>
              <a:t>Edit Master text styles</a:t>
            </a:r>
          </a:p>
        </p:txBody>
      </p:sp>
      <p:sp>
        <p:nvSpPr>
          <p:cNvPr id="8"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755090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14996-0E90-456E-B518-C5F148D7859B}" type="datetime1">
              <a:rPr lang="en-US" smtClean="0"/>
              <a:t>12/5/2017</a:t>
            </a:fld>
            <a:endParaRPr lang="en-US"/>
          </a:p>
        </p:txBody>
      </p:sp>
      <p:sp>
        <p:nvSpPr>
          <p:cNvPr id="5"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178725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0" i="0">
                <a:solidFill>
                  <a:srgbClr val="538C3F"/>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C7F7B-A0FA-47A1-AA48-6F8C6D337836}" type="datetime1">
              <a:rPr lang="en-US" smtClean="0"/>
              <a:t>12/5/2017</a:t>
            </a:fld>
            <a:endParaRPr lang="en-US"/>
          </a:p>
        </p:txBody>
      </p:sp>
      <p:sp>
        <p:nvSpPr>
          <p:cNvPr id="8"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2968551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i="0">
                <a:solidFill>
                  <a:srgbClr val="538C3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40A945-D094-41B0-BE7F-EE393CF5F972}" type="datetime1">
              <a:rPr lang="en-US" smtClean="0"/>
              <a:t>12/5/2017</a:t>
            </a:fld>
            <a:endParaRPr lang="en-US"/>
          </a:p>
        </p:txBody>
      </p:sp>
      <p:sp>
        <p:nvSpPr>
          <p:cNvPr id="8"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2208687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A4E79E-E9B1-4E36-9783-DCF2A865CEF3}" type="datetime1">
              <a:rPr lang="en-US" smtClean="0"/>
              <a:t>12/5/2017</a:t>
            </a:fld>
            <a:endParaRPr lang="en-US"/>
          </a:p>
        </p:txBody>
      </p:sp>
      <p:sp>
        <p:nvSpPr>
          <p:cNvPr id="7" name="Text Placeholder 12"/>
          <p:cNvSpPr>
            <a:spLocks noGrp="1"/>
          </p:cNvSpPr>
          <p:nvPr>
            <p:ph type="body" sz="quarter" idx="13"/>
          </p:nvPr>
        </p:nvSpPr>
        <p:spPr>
          <a:xfrm>
            <a:off x="0" y="0"/>
            <a:ext cx="7331901"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smtClean="0"/>
              <a:t>Edit Master text styles</a:t>
            </a:r>
          </a:p>
        </p:txBody>
      </p:sp>
      <p:sp>
        <p:nvSpPr>
          <p:cNvPr id="8"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
        <p:nvSpPr>
          <p:cNvPr id="2" name="Rectangle 1"/>
          <p:cNvSpPr/>
          <p:nvPr userDrawn="1"/>
        </p:nvSpPr>
        <p:spPr>
          <a:xfrm>
            <a:off x="354904" y="981205"/>
            <a:ext cx="4668033" cy="5202477"/>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4"/>
          </p:nvPr>
        </p:nvSpPr>
        <p:spPr>
          <a:xfrm>
            <a:off x="446088" y="1398741"/>
            <a:ext cx="4405312" cy="2058443"/>
          </a:xfrm>
        </p:spPr>
        <p:txBody>
          <a:bodyPr/>
          <a:lstStyle>
            <a:lvl1pPr>
              <a:defRPr sz="1400"/>
            </a:lvl1pPr>
            <a:lvl2pPr>
              <a:defRPr sz="1400"/>
            </a:lvl2pPr>
            <a:lvl3pPr>
              <a:defRPr sz="1200"/>
            </a:lvl3pPr>
            <a:lvl4pPr>
              <a:defRPr sz="120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446088" y="1056362"/>
            <a:ext cx="4405312" cy="307777"/>
          </a:xfrm>
          <a:prstGeom prst="rect">
            <a:avLst/>
          </a:prstGeom>
          <a:noFill/>
        </p:spPr>
        <p:txBody>
          <a:bodyPr wrap="square" rtlCol="0">
            <a:spAutoFit/>
          </a:bodyPr>
          <a:lstStyle/>
          <a:p>
            <a:r>
              <a:rPr lang="en-US" sz="1400" dirty="0" smtClean="0">
                <a:solidFill>
                  <a:schemeClr val="accent5"/>
                </a:solidFill>
                <a:latin typeface="Century Gothic" panose="020B0502020202020204" pitchFamily="34" charset="0"/>
              </a:rPr>
              <a:t>Business Situation or</a:t>
            </a:r>
            <a:r>
              <a:rPr lang="en-US" sz="1400" baseline="0" dirty="0" smtClean="0">
                <a:solidFill>
                  <a:schemeClr val="accent5"/>
                </a:solidFill>
                <a:latin typeface="Century Gothic" panose="020B0502020202020204" pitchFamily="34" charset="0"/>
              </a:rPr>
              <a:t> Challenge:</a:t>
            </a:r>
            <a:endParaRPr lang="en-US" sz="1400" dirty="0">
              <a:solidFill>
                <a:schemeClr val="accent5"/>
              </a:solidFill>
              <a:latin typeface="Century Gothic" panose="020B0502020202020204" pitchFamily="34" charset="0"/>
            </a:endParaRPr>
          </a:p>
        </p:txBody>
      </p:sp>
      <p:sp>
        <p:nvSpPr>
          <p:cNvPr id="9" name="TextBox 8"/>
          <p:cNvSpPr txBox="1"/>
          <p:nvPr userDrawn="1"/>
        </p:nvSpPr>
        <p:spPr>
          <a:xfrm>
            <a:off x="446088" y="3642523"/>
            <a:ext cx="4405312" cy="307777"/>
          </a:xfrm>
          <a:prstGeom prst="rect">
            <a:avLst/>
          </a:prstGeom>
          <a:noFill/>
        </p:spPr>
        <p:txBody>
          <a:bodyPr wrap="square" rtlCol="0">
            <a:spAutoFit/>
          </a:bodyPr>
          <a:lstStyle/>
          <a:p>
            <a:r>
              <a:rPr lang="en-US" sz="1400" dirty="0" smtClean="0">
                <a:solidFill>
                  <a:schemeClr val="accent5"/>
                </a:solidFill>
                <a:latin typeface="Century Gothic" panose="020B0502020202020204" pitchFamily="34" charset="0"/>
              </a:rPr>
              <a:t>Solution:</a:t>
            </a:r>
            <a:endParaRPr lang="en-US" sz="1400" dirty="0">
              <a:solidFill>
                <a:schemeClr val="accent5"/>
              </a:solidFill>
              <a:latin typeface="Century Gothic" panose="020B0502020202020204" pitchFamily="34" charset="0"/>
            </a:endParaRPr>
          </a:p>
        </p:txBody>
      </p:sp>
      <p:sp>
        <p:nvSpPr>
          <p:cNvPr id="10" name="Text Placeholder 4"/>
          <p:cNvSpPr>
            <a:spLocks noGrp="1"/>
          </p:cNvSpPr>
          <p:nvPr>
            <p:ph type="body" sz="quarter" idx="15"/>
          </p:nvPr>
        </p:nvSpPr>
        <p:spPr>
          <a:xfrm>
            <a:off x="446088" y="3950300"/>
            <a:ext cx="4405312" cy="2058443"/>
          </a:xfrm>
        </p:spPr>
        <p:txBody>
          <a:bodyPr/>
          <a:lstStyle>
            <a:lvl1pPr>
              <a:defRPr sz="1400"/>
            </a:lvl1pPr>
            <a:lvl2pPr>
              <a:defRPr sz="1400"/>
            </a:lvl2pPr>
            <a:lvl3pPr>
              <a:defRPr sz="1200"/>
            </a:lvl3pPr>
            <a:lvl4pPr>
              <a:defRPr sz="120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10"/>
          <p:cNvSpPr/>
          <p:nvPr userDrawn="1"/>
        </p:nvSpPr>
        <p:spPr>
          <a:xfrm>
            <a:off x="5208741" y="3642523"/>
            <a:ext cx="3580868" cy="2541158"/>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4"/>
          <p:cNvSpPr>
            <a:spLocks noGrp="1"/>
          </p:cNvSpPr>
          <p:nvPr>
            <p:ph type="body" sz="quarter" idx="16"/>
          </p:nvPr>
        </p:nvSpPr>
        <p:spPr>
          <a:xfrm>
            <a:off x="5333327" y="3948638"/>
            <a:ext cx="3347210" cy="2058443"/>
          </a:xfrm>
        </p:spPr>
        <p:txBody>
          <a:bodyPr/>
          <a:lstStyle>
            <a:lvl1pPr>
              <a:defRPr sz="1400"/>
            </a:lvl1pPr>
            <a:lvl2pPr>
              <a:defRPr sz="1400"/>
            </a:lvl2pPr>
            <a:lvl3pPr>
              <a:defRPr sz="1200"/>
            </a:lvl3pPr>
            <a:lvl4pPr>
              <a:defRPr sz="120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userDrawn="1"/>
        </p:nvSpPr>
        <p:spPr>
          <a:xfrm>
            <a:off x="5333327" y="3640861"/>
            <a:ext cx="3456281" cy="307777"/>
          </a:xfrm>
          <a:prstGeom prst="rect">
            <a:avLst/>
          </a:prstGeom>
          <a:noFill/>
        </p:spPr>
        <p:txBody>
          <a:bodyPr wrap="square" rtlCol="0">
            <a:spAutoFit/>
          </a:bodyPr>
          <a:lstStyle/>
          <a:p>
            <a:r>
              <a:rPr lang="en-US" sz="1400" dirty="0" smtClean="0">
                <a:solidFill>
                  <a:schemeClr val="accent5"/>
                </a:solidFill>
                <a:latin typeface="Century Gothic" panose="020B0502020202020204" pitchFamily="34" charset="0"/>
              </a:rPr>
              <a:t>Business Value to the Client:</a:t>
            </a:r>
            <a:endParaRPr lang="en-US" sz="1400" dirty="0">
              <a:solidFill>
                <a:schemeClr val="accent5"/>
              </a:solidFill>
              <a:latin typeface="Century Gothic" panose="020B0502020202020204" pitchFamily="34" charset="0"/>
            </a:endParaRPr>
          </a:p>
        </p:txBody>
      </p:sp>
      <p:sp>
        <p:nvSpPr>
          <p:cNvPr id="15" name="Picture Placeholder 14"/>
          <p:cNvSpPr>
            <a:spLocks noGrp="1"/>
          </p:cNvSpPr>
          <p:nvPr>
            <p:ph type="pic" sz="quarter" idx="17" hasCustomPrompt="1"/>
          </p:nvPr>
        </p:nvSpPr>
        <p:spPr>
          <a:xfrm>
            <a:off x="5208741" y="981205"/>
            <a:ext cx="3580868" cy="2476370"/>
          </a:xfrm>
        </p:spPr>
        <p:txBody>
          <a:bodyPr/>
          <a:lstStyle>
            <a:lvl1pPr>
              <a:defRPr/>
            </a:lvl1pPr>
          </a:lstStyle>
          <a:p>
            <a:r>
              <a:rPr lang="en-US" dirty="0" smtClean="0"/>
              <a:t>Relevant Picture</a:t>
            </a:r>
            <a:endParaRPr lang="en-US" dirty="0"/>
          </a:p>
        </p:txBody>
      </p:sp>
      <p:sp>
        <p:nvSpPr>
          <p:cNvPr id="18" name="Picture Placeholder 17"/>
          <p:cNvSpPr>
            <a:spLocks noGrp="1"/>
          </p:cNvSpPr>
          <p:nvPr>
            <p:ph type="pic" sz="quarter" idx="18" hasCustomPrompt="1"/>
          </p:nvPr>
        </p:nvSpPr>
        <p:spPr>
          <a:xfrm>
            <a:off x="7332663" y="0"/>
            <a:ext cx="1811337" cy="795338"/>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2478346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_Footer">
    <p:spTree>
      <p:nvGrpSpPr>
        <p:cNvPr id="1" name=""/>
        <p:cNvGrpSpPr/>
        <p:nvPr/>
      </p:nvGrpSpPr>
      <p:grpSpPr>
        <a:xfrm>
          <a:off x="0" y="0"/>
          <a:ext cx="0" cy="0"/>
          <a:chOff x="0" y="0"/>
          <a:chExt cx="0" cy="0"/>
        </a:xfrm>
      </p:grpSpPr>
      <p:cxnSp>
        <p:nvCxnSpPr>
          <p:cNvPr id="6" name="Straight Connector 5"/>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pPr marL="0" marR="0" lvl="0" indent="0" algn="l" defTabSz="816075" rtl="0" eaLnBrk="0" fontAlgn="base" latinLnBrk="0" hangingPunct="0">
              <a:lnSpc>
                <a:spcPct val="100000"/>
              </a:lnSpc>
              <a:spcBef>
                <a:spcPct val="0"/>
              </a:spcBef>
              <a:spcAft>
                <a:spcPct val="0"/>
              </a:spcAft>
              <a:buClrTx/>
              <a:buSzTx/>
              <a:buFontTx/>
              <a:buNone/>
              <a:tabLst/>
              <a:defRPr/>
            </a:pPr>
            <a:r>
              <a:rPr kumimoji="0" lang="en-US" sz="800" b="0" i="0" u="none" strike="noStrike" kern="1200" cap="none" spc="0" normalizeH="0" baseline="0" noProof="0" dirty="0" smtClean="0">
                <a:ln>
                  <a:noFill/>
                </a:ln>
                <a:solidFill>
                  <a:prstClr val="white">
                    <a:lumMod val="50000"/>
                  </a:prstClr>
                </a:solidFill>
                <a:effectLst/>
                <a:uLnTx/>
                <a:uFillTx/>
                <a:latin typeface="Calibri" panose="020F0502020204030204" pitchFamily="34" charset="0"/>
                <a:ea typeface="+mn-ea"/>
                <a:cs typeface="+mn-cs"/>
              </a:rPr>
              <a:t>Confidential &amp; Proprietary to Daugherty Business Solutions.</a:t>
            </a:r>
            <a:endParaRPr kumimoji="0" lang="en-US" sz="8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mn-ea"/>
              <a:cs typeface="+mn-cs"/>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Title 1"/>
          <p:cNvSpPr>
            <a:spLocks noGrp="1"/>
          </p:cNvSpPr>
          <p:nvPr>
            <p:ph type="title" hasCustomPrompt="1"/>
          </p:nvPr>
        </p:nvSpPr>
        <p:spPr>
          <a:xfrm>
            <a:off x="457201" y="193039"/>
            <a:ext cx="8229601" cy="589281"/>
          </a:xfrm>
          <a:prstGeom prst="rect">
            <a:avLst/>
          </a:prstGeom>
        </p:spPr>
        <p:txBody>
          <a:bodyPr lIns="142875" tIns="71438" rIns="142875" bIns="71438"/>
          <a:lstStyle>
            <a:lvl1pPr algn="l">
              <a:defRPr sz="2400" cap="none" baseline="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483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top left with photo)">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13" name="Text Placeholder 12"/>
          <p:cNvSpPr>
            <a:spLocks noGrp="1"/>
          </p:cNvSpPr>
          <p:nvPr>
            <p:ph type="body" sz="quarter" idx="10"/>
          </p:nvPr>
        </p:nvSpPr>
        <p:spPr>
          <a:xfrm>
            <a:off x="0" y="0"/>
            <a:ext cx="4572000" cy="3403600"/>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416721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top right with photo)">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13" name="Text Placeholder 12"/>
          <p:cNvSpPr>
            <a:spLocks noGrp="1"/>
          </p:cNvSpPr>
          <p:nvPr>
            <p:ph type="body" sz="quarter" idx="10"/>
          </p:nvPr>
        </p:nvSpPr>
        <p:spPr>
          <a:xfrm>
            <a:off x="4572000" y="0"/>
            <a:ext cx="4572000" cy="3403600"/>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416721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bottom right with photo)">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13" name="Text Placeholder 12"/>
          <p:cNvSpPr>
            <a:spLocks noGrp="1"/>
          </p:cNvSpPr>
          <p:nvPr>
            <p:ph type="body" sz="quarter" idx="10"/>
          </p:nvPr>
        </p:nvSpPr>
        <p:spPr>
          <a:xfrm>
            <a:off x="4572000" y="3454400"/>
            <a:ext cx="4572000" cy="3403600"/>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416721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bottom left with photo)">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13" name="Text Placeholder 12"/>
          <p:cNvSpPr>
            <a:spLocks noGrp="1"/>
          </p:cNvSpPr>
          <p:nvPr>
            <p:ph type="body" sz="quarter" idx="10"/>
          </p:nvPr>
        </p:nvSpPr>
        <p:spPr>
          <a:xfrm>
            <a:off x="0" y="3454400"/>
            <a:ext cx="4572000" cy="3403600"/>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316035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right with photo)">
    <p:spTree>
      <p:nvGrpSpPr>
        <p:cNvPr id="1" name=""/>
        <p:cNvGrpSpPr/>
        <p:nvPr/>
      </p:nvGrpSpPr>
      <p:grpSpPr>
        <a:xfrm>
          <a:off x="0" y="0"/>
          <a:ext cx="0" cy="0"/>
          <a:chOff x="0" y="0"/>
          <a:chExt cx="0" cy="0"/>
        </a:xfrm>
      </p:grpSpPr>
      <p:sp>
        <p:nvSpPr>
          <p:cNvPr id="4" name="Rectangle 3"/>
          <p:cNvSpPr/>
          <p:nvPr userDrawn="1"/>
        </p:nvSpPr>
        <p:spPr>
          <a:xfrm>
            <a:off x="0" y="6349790"/>
            <a:ext cx="9144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7" name="Text Placeholder 12"/>
          <p:cNvSpPr>
            <a:spLocks noGrp="1"/>
          </p:cNvSpPr>
          <p:nvPr>
            <p:ph type="body" sz="quarter" idx="10"/>
          </p:nvPr>
        </p:nvSpPr>
        <p:spPr>
          <a:xfrm>
            <a:off x="2675470" y="2523067"/>
            <a:ext cx="6468533" cy="1811866"/>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209075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ransition (left with photo)">
    <p:spTree>
      <p:nvGrpSpPr>
        <p:cNvPr id="1" name=""/>
        <p:cNvGrpSpPr/>
        <p:nvPr/>
      </p:nvGrpSpPr>
      <p:grpSpPr>
        <a:xfrm>
          <a:off x="0" y="0"/>
          <a:ext cx="0" cy="0"/>
          <a:chOff x="0" y="0"/>
          <a:chExt cx="0" cy="0"/>
        </a:xfrm>
      </p:grpSpPr>
      <p:sp>
        <p:nvSpPr>
          <p:cNvPr id="2" name="Rectangle 1"/>
          <p:cNvSpPr/>
          <p:nvPr userDrawn="1"/>
        </p:nvSpPr>
        <p:spPr>
          <a:xfrm>
            <a:off x="0" y="6349790"/>
            <a:ext cx="9144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14"/>
          <p:cNvSpPr>
            <a:spLocks noGrp="1"/>
          </p:cNvSpPr>
          <p:nvPr>
            <p:ph type="pic" sz="quarter" idx="11"/>
          </p:nvPr>
        </p:nvSpPr>
        <p:spPr>
          <a:xfrm>
            <a:off x="0" y="0"/>
            <a:ext cx="9144000" cy="6858000"/>
          </a:xfrm>
        </p:spPr>
        <p:txBody>
          <a:bodyPr/>
          <a:lstStyle/>
          <a:p>
            <a:r>
              <a:rPr lang="en-US" smtClean="0"/>
              <a:t>Click icon to add picture</a:t>
            </a:r>
            <a:endParaRPr lang="en-US"/>
          </a:p>
        </p:txBody>
      </p:sp>
      <p:sp>
        <p:nvSpPr>
          <p:cNvPr id="7" name="Text Placeholder 12"/>
          <p:cNvSpPr>
            <a:spLocks noGrp="1"/>
          </p:cNvSpPr>
          <p:nvPr>
            <p:ph type="body" sz="quarter" idx="10"/>
          </p:nvPr>
        </p:nvSpPr>
        <p:spPr>
          <a:xfrm>
            <a:off x="1" y="2523067"/>
            <a:ext cx="6468533" cy="1811866"/>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77517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Large Type)">
    <p:spTree>
      <p:nvGrpSpPr>
        <p:cNvPr id="1" name=""/>
        <p:cNvGrpSpPr/>
        <p:nvPr/>
      </p:nvGrpSpPr>
      <p:grpSpPr>
        <a:xfrm>
          <a:off x="0" y="0"/>
          <a:ext cx="0" cy="0"/>
          <a:chOff x="0" y="0"/>
          <a:chExt cx="0" cy="0"/>
        </a:xfrm>
      </p:grpSpPr>
      <p:sp>
        <p:nvSpPr>
          <p:cNvPr id="3" name="Rectangle 2"/>
          <p:cNvSpPr/>
          <p:nvPr userDrawn="1"/>
        </p:nvSpPr>
        <p:spPr>
          <a:xfrm>
            <a:off x="0" y="6324600"/>
            <a:ext cx="9144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p:nvPr>
        </p:nvSpPr>
        <p:spPr>
          <a:xfrm>
            <a:off x="0" y="152399"/>
            <a:ext cx="8966200" cy="6705601"/>
          </a:xfrm>
          <a:gradFill flip="none" rotWithShape="1">
            <a:gsLst>
              <a:gs pos="0">
                <a:srgbClr val="538C3F"/>
              </a:gs>
              <a:gs pos="100000">
                <a:srgbClr val="B5D084"/>
              </a:gs>
            </a:gsLst>
            <a:lin ang="16200000" scaled="0"/>
            <a:tileRect/>
          </a:gradFill>
          <a:effectLst>
            <a:innerShdw blurRad="41275" dist="12700" dir="18900000">
              <a:srgbClr val="000000">
                <a:alpha val="95000"/>
              </a:srgbClr>
            </a:innerShdw>
          </a:effectLst>
        </p:spPr>
        <p:txBody>
          <a:bodyPr lIns="457200" tIns="457200" rIns="274320" bIns="457200" anchor="b" anchorCtr="0">
            <a:normAutofit/>
          </a:bodyPr>
          <a:lstStyle>
            <a:lvl1pPr marL="0" indent="0">
              <a:buNone/>
              <a:defRPr sz="4400" baseline="0">
                <a:solidFill>
                  <a:schemeClr val="bg1"/>
                </a:solidFill>
                <a:latin typeface="Century Gothic"/>
              </a:defRPr>
            </a:lvl1pPr>
          </a:lstStyle>
          <a:p>
            <a:pPr lvl="0"/>
            <a:r>
              <a:rPr lang="en-US" smtClean="0"/>
              <a:t>Edit Master text styles</a:t>
            </a:r>
          </a:p>
        </p:txBody>
      </p:sp>
    </p:spTree>
    <p:extLst>
      <p:ext uri="{BB962C8B-B14F-4D97-AF65-F5344CB8AC3E}">
        <p14:creationId xmlns:p14="http://schemas.microsoft.com/office/powerpoint/2010/main" val="69745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6"/>
            <a:ext cx="7772400" cy="1362075"/>
          </a:xfrm>
        </p:spPr>
        <p:txBody>
          <a:bodyPr anchor="t"/>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7C54FF-CB4A-4647-B6F2-65DB16DBEA9E}" type="datetime1">
              <a:rPr lang="en-US" smtClean="0"/>
              <a:t>12/5/2017</a:t>
            </a:fld>
            <a:endParaRPr lang="en-US"/>
          </a:p>
        </p:txBody>
      </p:sp>
      <p:sp>
        <p:nvSpPr>
          <p:cNvPr id="7" name="Slide Number Placeholder 5"/>
          <p:cNvSpPr>
            <a:spLocks noGrp="1"/>
          </p:cNvSpPr>
          <p:nvPr>
            <p:ph type="sldNum" sz="quarter" idx="12"/>
          </p:nvPr>
        </p:nvSpPr>
        <p:spPr>
          <a:xfrm>
            <a:off x="8264673" y="6434028"/>
            <a:ext cx="524935" cy="365125"/>
          </a:xfrm>
          <a:prstGeom prst="rect">
            <a:avLst/>
          </a:prstGeom>
        </p:spPr>
        <p:txBody>
          <a:bodyPr anchor="ctr"/>
          <a:lstStyle>
            <a:lvl1pPr algn="ctr">
              <a:defRPr sz="11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34636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6"/>
            <a:ext cx="9144000" cy="465667"/>
          </a:xfrm>
          <a:prstGeom prst="rect">
            <a:avLst/>
          </a:prstGeom>
          <a:gradFill>
            <a:gsLst>
              <a:gs pos="0">
                <a:srgbClr val="538C3F"/>
              </a:gs>
              <a:gs pos="100000">
                <a:srgbClr val="B5D084"/>
              </a:gs>
            </a:gsLst>
            <a:lin ang="0" scaled="0"/>
          </a:gradFill>
          <a:ln>
            <a:noFill/>
          </a:ln>
          <a:effectLst>
            <a:innerShdw blurRad="41275" dist="12700" dir="13500000">
              <a:srgbClr val="000000">
                <a:alpha val="95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49263" y="449262"/>
            <a:ext cx="8237538" cy="9683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9263" y="1600201"/>
            <a:ext cx="8237538" cy="233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6899808" y="6448325"/>
            <a:ext cx="1083733"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D8DDBEF8-FCCA-492B-B91C-6671344F2E84}" type="datetime1">
              <a:rPr lang="en-US" smtClean="0"/>
              <a:pPr/>
              <a:t>12/5/2017</a:t>
            </a:fld>
            <a:endParaRPr lang="en-US" dirty="0"/>
          </a:p>
        </p:txBody>
      </p:sp>
      <p:sp>
        <p:nvSpPr>
          <p:cNvPr id="9" name="Slide Number Placeholder 5"/>
          <p:cNvSpPr>
            <a:spLocks noGrp="1"/>
          </p:cNvSpPr>
          <p:nvPr>
            <p:ph type="sldNum" sz="quarter" idx="4"/>
          </p:nvPr>
        </p:nvSpPr>
        <p:spPr>
          <a:xfrm>
            <a:off x="8161869" y="6448325"/>
            <a:ext cx="524935"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2472796" y="6530860"/>
            <a:ext cx="4961996" cy="200055"/>
          </a:xfrm>
          <a:prstGeom prst="rect">
            <a:avLst/>
          </a:prstGeom>
          <a:noFill/>
        </p:spPr>
        <p:txBody>
          <a:bodyPr wrap="square" rtlCol="0">
            <a:spAutoFit/>
          </a:bodyPr>
          <a:lstStyle/>
          <a:p>
            <a:pPr algn="ctr"/>
            <a:r>
              <a:rPr lang="en-US" sz="700" dirty="0" smtClean="0">
                <a:solidFill>
                  <a:schemeClr val="bg1"/>
                </a:solidFill>
                <a:latin typeface="Century Gothic"/>
                <a:cs typeface="Century Gothic"/>
              </a:rPr>
              <a:t>Confidential and Proprietary to Daugherty Business Solutions</a:t>
            </a:r>
            <a:endParaRPr lang="en-US" sz="700" dirty="0">
              <a:solidFill>
                <a:schemeClr val="bg1"/>
              </a:solidFill>
              <a:latin typeface="Century Gothic"/>
              <a:cs typeface="Century Gothic"/>
            </a:endParaRPr>
          </a:p>
        </p:txBody>
      </p:sp>
      <p:pic>
        <p:nvPicPr>
          <p:cNvPr id="12" name="Picture 11" descr="Daugherty-Business-Solutions-Horz.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228865" y="6532906"/>
            <a:ext cx="2023533" cy="195963"/>
          </a:xfrm>
          <a:prstGeom prst="rect">
            <a:avLst/>
          </a:prstGeom>
        </p:spPr>
      </p:pic>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65" r:id="rId4"/>
    <p:sldLayoutId id="2147483661" r:id="rId5"/>
    <p:sldLayoutId id="2147483662" r:id="rId6"/>
    <p:sldLayoutId id="2147483664" r:id="rId7"/>
    <p:sldLayoutId id="2147483663" r:id="rId8"/>
    <p:sldLayoutId id="2147483651" r:id="rId9"/>
    <p:sldLayoutId id="2147483650" r:id="rId10"/>
    <p:sldLayoutId id="2147483652" r:id="rId11"/>
    <p:sldLayoutId id="2147483668" r:id="rId12"/>
    <p:sldLayoutId id="2147483653" r:id="rId13"/>
    <p:sldLayoutId id="2147483654" r:id="rId14"/>
    <p:sldLayoutId id="2147483655" r:id="rId15"/>
    <p:sldLayoutId id="2147483656" r:id="rId16"/>
    <p:sldLayoutId id="2147483657" r:id="rId17"/>
    <p:sldLayoutId id="2147483669" r:id="rId18"/>
    <p:sldLayoutId id="2147483670" r:id="rId19"/>
  </p:sldLayoutIdLst>
  <p:timing>
    <p:tnLst>
      <p:par>
        <p:cTn id="1" dur="indefinite" restart="never" nodeType="tmRoot"/>
      </p:par>
    </p:tnLst>
  </p:timing>
  <p:hf hdr="0" ftr="0" dt="0"/>
  <p:txStyles>
    <p:titleStyle>
      <a:lvl1pPr algn="ctr" defTabSz="457200"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0" indent="-342900" algn="l" defTabSz="457200" rtl="0" eaLnBrk="1" latinLnBrk="0" hangingPunct="1">
        <a:spcBef>
          <a:spcPct val="20000"/>
        </a:spcBef>
        <a:buFont typeface="Arial"/>
        <a:buChar char="•"/>
        <a:defRPr sz="2000" kern="1200" baseline="0">
          <a:solidFill>
            <a:srgbClr val="595959"/>
          </a:solidFill>
          <a:latin typeface="Constantia"/>
          <a:ea typeface="+mn-ea"/>
          <a:cs typeface="+mn-cs"/>
        </a:defRPr>
      </a:lvl1pPr>
      <a:lvl2pPr marL="742950" indent="-285750" algn="l" defTabSz="457200" rtl="0" eaLnBrk="1" latinLnBrk="0" hangingPunct="1">
        <a:spcBef>
          <a:spcPct val="20000"/>
        </a:spcBef>
        <a:buFont typeface="Arial"/>
        <a:buChar char="–"/>
        <a:defRPr sz="1800" kern="1200" baseline="0">
          <a:solidFill>
            <a:srgbClr val="808080"/>
          </a:solidFill>
          <a:latin typeface="Constantia"/>
          <a:ea typeface="+mn-ea"/>
          <a:cs typeface="+mn-cs"/>
        </a:defRPr>
      </a:lvl2pPr>
      <a:lvl3pPr marL="1143000" indent="-228600" algn="l" defTabSz="457200" rtl="0" eaLnBrk="1" latinLnBrk="0" hangingPunct="1">
        <a:spcBef>
          <a:spcPct val="20000"/>
        </a:spcBef>
        <a:buFont typeface="Arial"/>
        <a:buChar char="•"/>
        <a:defRPr sz="1600" kern="1200" baseline="0">
          <a:solidFill>
            <a:srgbClr val="B5D084"/>
          </a:solidFill>
          <a:latin typeface="Constantia"/>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Constantia"/>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Constant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57795" y="5050365"/>
            <a:ext cx="3873104" cy="1159934"/>
          </a:xfrm>
        </p:spPr>
        <p:txBody>
          <a:bodyPr vert="horz" lIns="0" tIns="91440" rIns="91440" bIns="91440" rtlCol="0" anchor="b" anchorCtr="0">
            <a:normAutofit/>
          </a:bodyPr>
          <a:lstStyle/>
          <a:p>
            <a:r>
              <a:rPr lang="en-US" dirty="0" smtClean="0"/>
              <a:t>Spark SQL </a:t>
            </a:r>
            <a:r>
              <a:rPr lang="en-US" dirty="0" err="1" smtClean="0"/>
              <a:t>Bootcamp</a:t>
            </a:r>
            <a:endParaRPr lang="en-US" dirty="0"/>
          </a:p>
        </p:txBody>
      </p:sp>
      <p:sp>
        <p:nvSpPr>
          <p:cNvPr id="8" name="Text Placeholder 7"/>
          <p:cNvSpPr>
            <a:spLocks noGrp="1"/>
          </p:cNvSpPr>
          <p:nvPr>
            <p:ph type="body" sz="quarter" idx="11"/>
          </p:nvPr>
        </p:nvSpPr>
        <p:spPr>
          <a:xfrm>
            <a:off x="457795" y="6142563"/>
            <a:ext cx="3873104" cy="376764"/>
          </a:xfrm>
        </p:spPr>
        <p:txBody>
          <a:bodyPr vert="horz" lIns="0" tIns="91440" rIns="91440" bIns="91440" rtlCol="0" anchor="b" anchorCtr="0">
            <a:normAutofit fontScale="70000" lnSpcReduction="20000"/>
          </a:bodyPr>
          <a:lstStyle/>
          <a:p>
            <a:r>
              <a:rPr lang="en-US" dirty="0" smtClean="0"/>
              <a:t>December 2017</a:t>
            </a:r>
            <a:endParaRPr lang="en-US" dirty="0"/>
          </a:p>
        </p:txBody>
      </p:sp>
    </p:spTree>
    <p:extLst>
      <p:ext uri="{BB962C8B-B14F-4D97-AF65-F5344CB8AC3E}">
        <p14:creationId xmlns:p14="http://schemas.microsoft.com/office/powerpoint/2010/main" val="39713957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5001324"/>
          </a:xfrm>
        </p:spPr>
        <p:txBody>
          <a:bodyPr>
            <a:normAutofit/>
          </a:bodyPr>
          <a:lstStyle/>
          <a:p>
            <a:r>
              <a:rPr lang="en-US" dirty="0" smtClean="0"/>
              <a:t>Scala</a:t>
            </a:r>
          </a:p>
          <a:p>
            <a:endParaRPr lang="en-US" dirty="0"/>
          </a:p>
          <a:p>
            <a:endParaRPr lang="en-US" dirty="0" smtClean="0"/>
          </a:p>
          <a:p>
            <a:endParaRPr lang="en-US" dirty="0" smtClean="0"/>
          </a:p>
          <a:p>
            <a:r>
              <a:rPr lang="en-US" dirty="0" smtClean="0"/>
              <a:t>Java</a:t>
            </a:r>
          </a:p>
          <a:p>
            <a:endParaRPr lang="en-US" dirty="0"/>
          </a:p>
          <a:p>
            <a:endParaRPr lang="en-US" dirty="0" smtClean="0"/>
          </a:p>
          <a:p>
            <a:endParaRPr lang="en-US" dirty="0" smtClean="0"/>
          </a:p>
          <a:p>
            <a:r>
              <a:rPr lang="en-US" dirty="0" smtClean="0"/>
              <a:t>Python</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10</a:t>
            </a:fld>
            <a:endParaRPr lang="en-US"/>
          </a:p>
        </p:txBody>
      </p:sp>
      <p:sp>
        <p:nvSpPr>
          <p:cNvPr id="4" name="Text Placeholder 3"/>
          <p:cNvSpPr>
            <a:spLocks noGrp="1"/>
          </p:cNvSpPr>
          <p:nvPr>
            <p:ph type="body" sz="quarter" idx="13"/>
          </p:nvPr>
        </p:nvSpPr>
        <p:spPr/>
        <p:txBody>
          <a:bodyPr/>
          <a:lstStyle/>
          <a:p>
            <a:r>
              <a:rPr lang="en-US" dirty="0" smtClean="0"/>
              <a:t>Language</a:t>
            </a:r>
            <a:endParaRPr lang="en-US" dirty="0"/>
          </a:p>
        </p:txBody>
      </p:sp>
      <p:sp>
        <p:nvSpPr>
          <p:cNvPr id="6" name="Rectangle 5"/>
          <p:cNvSpPr/>
          <p:nvPr/>
        </p:nvSpPr>
        <p:spPr>
          <a:xfrm>
            <a:off x="2285999" y="929015"/>
            <a:ext cx="6411025" cy="738664"/>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lines = </a:t>
            </a:r>
            <a:r>
              <a:rPr lang="en-US" sz="1400" dirty="0" err="1">
                <a:latin typeface="Courier New" panose="02070309020205020404" pitchFamily="49" charset="0"/>
                <a:cs typeface="Courier New" panose="02070309020205020404" pitchFamily="49" charset="0"/>
              </a:rPr>
              <a:t>sc.textFile</a:t>
            </a:r>
            <a:r>
              <a:rPr lang="en-US" sz="1400" dirty="0">
                <a:latin typeface="Courier New" panose="02070309020205020404" pitchFamily="49" charset="0"/>
                <a:cs typeface="Courier New" panose="02070309020205020404" pitchFamily="49" charset="0"/>
              </a:rPr>
              <a:t>("data.txt")</a:t>
            </a:r>
          </a:p>
          <a:p>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lineLengths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lines.map</a:t>
            </a:r>
            <a:r>
              <a:rPr lang="en-US" sz="1400" dirty="0">
                <a:latin typeface="Courier New" panose="02070309020205020404" pitchFamily="49" charset="0"/>
                <a:cs typeface="Courier New" panose="02070309020205020404" pitchFamily="49" charset="0"/>
              </a:rPr>
              <a:t>(s =&gt; </a:t>
            </a:r>
            <a:r>
              <a:rPr lang="en-US" sz="1400" dirty="0" err="1">
                <a:latin typeface="Courier New" panose="02070309020205020404" pitchFamily="49" charset="0"/>
                <a:cs typeface="Courier New" panose="02070309020205020404" pitchFamily="49" charset="0"/>
              </a:rPr>
              <a:t>s.length</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totalLength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lineLengths.reduce</a:t>
            </a:r>
            <a:r>
              <a:rPr lang="en-US" sz="1400" dirty="0">
                <a:latin typeface="Courier New" panose="02070309020205020404" pitchFamily="49" charset="0"/>
                <a:cs typeface="Courier New" panose="02070309020205020404" pitchFamily="49" charset="0"/>
              </a:rPr>
              <a:t>((a, b) =&gt; a + b)</a:t>
            </a:r>
          </a:p>
        </p:txBody>
      </p:sp>
      <p:sp>
        <p:nvSpPr>
          <p:cNvPr id="7" name="Rectangle 6"/>
          <p:cNvSpPr/>
          <p:nvPr/>
        </p:nvSpPr>
        <p:spPr>
          <a:xfrm>
            <a:off x="2286000" y="2690336"/>
            <a:ext cx="6411024" cy="738664"/>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JavaRDD</a:t>
            </a:r>
            <a:r>
              <a:rPr lang="en-US" sz="1400" dirty="0">
                <a:latin typeface="Courier New" panose="02070309020205020404" pitchFamily="49" charset="0"/>
                <a:cs typeface="Courier New" panose="02070309020205020404" pitchFamily="49" charset="0"/>
              </a:rPr>
              <a:t>&lt;String&gt; lines = </a:t>
            </a:r>
            <a:r>
              <a:rPr lang="en-US" sz="1400" dirty="0" err="1">
                <a:latin typeface="Courier New" panose="02070309020205020404" pitchFamily="49" charset="0"/>
                <a:cs typeface="Courier New" panose="02070309020205020404" pitchFamily="49" charset="0"/>
              </a:rPr>
              <a:t>sc.textFile</a:t>
            </a:r>
            <a:r>
              <a:rPr lang="en-US" sz="1400" dirty="0">
                <a:latin typeface="Courier New" panose="02070309020205020404" pitchFamily="49" charset="0"/>
                <a:cs typeface="Courier New" panose="02070309020205020404" pitchFamily="49" charset="0"/>
              </a:rPr>
              <a:t>("data.txt");</a:t>
            </a:r>
          </a:p>
          <a:p>
            <a:r>
              <a:rPr lang="en-US" sz="1400" dirty="0" err="1">
                <a:latin typeface="Courier New" panose="02070309020205020404" pitchFamily="49" charset="0"/>
                <a:cs typeface="Courier New" panose="02070309020205020404" pitchFamily="49" charset="0"/>
              </a:rPr>
              <a:t>JavaRDD</a:t>
            </a:r>
            <a:r>
              <a:rPr lang="en-US" sz="1400" dirty="0">
                <a:latin typeface="Courier New" panose="02070309020205020404" pitchFamily="49" charset="0"/>
                <a:cs typeface="Courier New" panose="02070309020205020404" pitchFamily="49" charset="0"/>
              </a:rPr>
              <a:t>&lt;Integer&gt; </a:t>
            </a:r>
            <a:r>
              <a:rPr lang="en-US" sz="1400" dirty="0" err="1">
                <a:latin typeface="Courier New" panose="02070309020205020404" pitchFamily="49" charset="0"/>
                <a:cs typeface="Courier New" panose="02070309020205020404" pitchFamily="49" charset="0"/>
              </a:rPr>
              <a:t>lineLengths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lines.map</a:t>
            </a:r>
            <a:r>
              <a:rPr lang="en-US" sz="1400" dirty="0">
                <a:latin typeface="Courier New" panose="02070309020205020404" pitchFamily="49" charset="0"/>
                <a:cs typeface="Courier New" panose="02070309020205020404" pitchFamily="49" charset="0"/>
              </a:rPr>
              <a:t>(s -&gt; </a:t>
            </a:r>
            <a:r>
              <a:rPr lang="en-US" sz="1400" dirty="0" err="1">
                <a:latin typeface="Courier New" panose="02070309020205020404" pitchFamily="49" charset="0"/>
                <a:cs typeface="Courier New" panose="02070309020205020404" pitchFamily="49" charset="0"/>
              </a:rPr>
              <a:t>s.length</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totalLength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lineLengths.reduce</a:t>
            </a:r>
            <a:r>
              <a:rPr lang="en-US" sz="1400" dirty="0">
                <a:latin typeface="Courier New" panose="02070309020205020404" pitchFamily="49" charset="0"/>
                <a:cs typeface="Courier New" panose="02070309020205020404" pitchFamily="49" charset="0"/>
              </a:rPr>
              <a:t>((a, b) -&gt; a + b);</a:t>
            </a:r>
          </a:p>
        </p:txBody>
      </p:sp>
      <p:sp>
        <p:nvSpPr>
          <p:cNvPr id="8" name="Rectangle 7"/>
          <p:cNvSpPr/>
          <p:nvPr/>
        </p:nvSpPr>
        <p:spPr>
          <a:xfrm>
            <a:off x="2383654" y="4451657"/>
            <a:ext cx="6405954"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lines = </a:t>
            </a:r>
            <a:r>
              <a:rPr lang="en-US" sz="1400" dirty="0" err="1">
                <a:latin typeface="Courier New" panose="02070309020205020404" pitchFamily="49" charset="0"/>
                <a:cs typeface="Courier New" panose="02070309020205020404" pitchFamily="49" charset="0"/>
              </a:rPr>
              <a:t>sc.textFile</a:t>
            </a:r>
            <a:r>
              <a:rPr lang="en-US" sz="1400" dirty="0">
                <a:latin typeface="Courier New" panose="02070309020205020404" pitchFamily="49" charset="0"/>
                <a:cs typeface="Courier New" panose="02070309020205020404" pitchFamily="49" charset="0"/>
              </a:rPr>
              <a:t>("data.txt")</a:t>
            </a:r>
          </a:p>
          <a:p>
            <a:r>
              <a:rPr lang="en-US" sz="1400" dirty="0" err="1">
                <a:latin typeface="Courier New" panose="02070309020205020404" pitchFamily="49" charset="0"/>
                <a:cs typeface="Courier New" panose="02070309020205020404" pitchFamily="49" charset="0"/>
              </a:rPr>
              <a:t>lineLengths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lines.map</a:t>
            </a:r>
            <a:r>
              <a:rPr lang="en-US" sz="1400" dirty="0">
                <a:latin typeface="Courier New" panose="02070309020205020404" pitchFamily="49" charset="0"/>
                <a:cs typeface="Courier New" panose="02070309020205020404" pitchFamily="49" charset="0"/>
              </a:rPr>
              <a:t>(lambda s: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(s))</a:t>
            </a:r>
          </a:p>
          <a:p>
            <a:r>
              <a:rPr lang="en-US" sz="1400" dirty="0" err="1">
                <a:latin typeface="Courier New" panose="02070309020205020404" pitchFamily="49" charset="0"/>
                <a:cs typeface="Courier New" panose="02070309020205020404" pitchFamily="49" charset="0"/>
              </a:rPr>
              <a:t>totalLength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lineLengths.reduce</a:t>
            </a:r>
            <a:r>
              <a:rPr lang="en-US" sz="1400" dirty="0">
                <a:latin typeface="Courier New" panose="02070309020205020404" pitchFamily="49" charset="0"/>
                <a:cs typeface="Courier New" panose="02070309020205020404" pitchFamily="49" charset="0"/>
              </a:rPr>
              <a:t>(lambda a, b: a + b)</a:t>
            </a:r>
          </a:p>
        </p:txBody>
      </p:sp>
    </p:spTree>
    <p:extLst>
      <p:ext uri="{BB962C8B-B14F-4D97-AF65-F5344CB8AC3E}">
        <p14:creationId xmlns:p14="http://schemas.microsoft.com/office/powerpoint/2010/main" val="2964275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2123255"/>
          </a:xfrm>
        </p:spPr>
        <p:txBody>
          <a:bodyPr>
            <a:normAutofit fontScale="92500"/>
          </a:bodyPr>
          <a:lstStyle/>
          <a:p>
            <a:r>
              <a:rPr lang="en-US" b="1" dirty="0" smtClean="0"/>
              <a:t>Resilient</a:t>
            </a:r>
            <a:r>
              <a:rPr lang="en-US" dirty="0"/>
              <a:t>, i.e. fault-tolerant with the help of RDD lineage graph and so able to </a:t>
            </a:r>
            <a:r>
              <a:rPr lang="en-US" dirty="0" err="1"/>
              <a:t>recompute</a:t>
            </a:r>
            <a:r>
              <a:rPr lang="en-US" dirty="0"/>
              <a:t> missing or damaged partitions due to node failures.</a:t>
            </a:r>
          </a:p>
          <a:p>
            <a:r>
              <a:rPr lang="en-US" b="1" dirty="0"/>
              <a:t>Distributed</a:t>
            </a:r>
            <a:r>
              <a:rPr lang="en-US" dirty="0"/>
              <a:t> with data residing on multiple nodes in a cluster.</a:t>
            </a:r>
          </a:p>
          <a:p>
            <a:r>
              <a:rPr lang="en-US" b="1" dirty="0"/>
              <a:t>Dataset</a:t>
            </a:r>
            <a:r>
              <a:rPr lang="en-US" dirty="0"/>
              <a:t> is a collection of partitioned data with primitive values or values of values, e.g. tuples or other objects (that represent records of the data you work with).</a:t>
            </a:r>
          </a:p>
          <a:p>
            <a:endParaRPr lang="en-US" dirty="0" smtClean="0"/>
          </a:p>
        </p:txBody>
      </p:sp>
      <p:sp>
        <p:nvSpPr>
          <p:cNvPr id="3" name="Slide Number Placeholder 2"/>
          <p:cNvSpPr>
            <a:spLocks noGrp="1"/>
          </p:cNvSpPr>
          <p:nvPr>
            <p:ph type="sldNum" sz="quarter" idx="12"/>
          </p:nvPr>
        </p:nvSpPr>
        <p:spPr/>
        <p:txBody>
          <a:bodyPr/>
          <a:lstStyle/>
          <a:p>
            <a:fld id="{8994C0FE-B155-7245-AD0C-30F39E06E47B}" type="slidenum">
              <a:rPr lang="en-US" smtClean="0"/>
              <a:pPr/>
              <a:t>11</a:t>
            </a:fld>
            <a:endParaRPr lang="en-US"/>
          </a:p>
        </p:txBody>
      </p:sp>
      <p:sp>
        <p:nvSpPr>
          <p:cNvPr id="4" name="Text Placeholder 3"/>
          <p:cNvSpPr>
            <a:spLocks noGrp="1"/>
          </p:cNvSpPr>
          <p:nvPr>
            <p:ph type="body" sz="quarter" idx="13"/>
          </p:nvPr>
        </p:nvSpPr>
        <p:spPr/>
        <p:txBody>
          <a:bodyPr/>
          <a:lstStyle/>
          <a:p>
            <a:r>
              <a:rPr lang="en-US" dirty="0" smtClean="0"/>
              <a:t>Resilient  Distributed Data Sets</a:t>
            </a:r>
            <a:endParaRPr lang="en-US" dirty="0"/>
          </a:p>
        </p:txBody>
      </p:sp>
      <p:sp>
        <p:nvSpPr>
          <p:cNvPr id="6" name="Rectangle 5"/>
          <p:cNvSpPr/>
          <p:nvPr/>
        </p:nvSpPr>
        <p:spPr>
          <a:xfrm>
            <a:off x="138545" y="2733964"/>
            <a:ext cx="8903855" cy="3546763"/>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numCol="2" rtlCol="0" anchor="ctr"/>
          <a:lstStyle/>
          <a:p>
            <a:r>
              <a:rPr lang="en-US" b="1" dirty="0">
                <a:solidFill>
                  <a:schemeClr val="accent4"/>
                </a:solidFill>
              </a:rPr>
              <a:t>In-Memory</a:t>
            </a:r>
            <a:r>
              <a:rPr lang="en-US" dirty="0"/>
              <a:t>, i.e. data inside RDD is stored in memory as much (size) and long (time) as possible.</a:t>
            </a:r>
          </a:p>
          <a:p>
            <a:r>
              <a:rPr lang="en-US" b="1" dirty="0">
                <a:solidFill>
                  <a:schemeClr val="accent4"/>
                </a:solidFill>
              </a:rPr>
              <a:t>Immutable</a:t>
            </a:r>
            <a:r>
              <a:rPr lang="en-US" dirty="0"/>
              <a:t> or Read-Only, i.e. it does not change once created and can only be transformed using transformations to new RDDs.</a:t>
            </a:r>
          </a:p>
          <a:p>
            <a:r>
              <a:rPr lang="en-US" b="1" dirty="0">
                <a:solidFill>
                  <a:schemeClr val="accent4"/>
                </a:solidFill>
              </a:rPr>
              <a:t>Lazy evaluated</a:t>
            </a:r>
            <a:r>
              <a:rPr lang="en-US" dirty="0"/>
              <a:t>, i.e. the data inside RDD is not available or transformed until an action is executed that triggers the execution</a:t>
            </a:r>
            <a:r>
              <a:rPr lang="en-US" dirty="0" smtClean="0"/>
              <a:t>.</a:t>
            </a:r>
          </a:p>
          <a:p>
            <a:r>
              <a:rPr lang="en-US" b="1" dirty="0">
                <a:solidFill>
                  <a:schemeClr val="accent4"/>
                </a:solidFill>
              </a:rPr>
              <a:t>Typed</a:t>
            </a:r>
            <a:r>
              <a:rPr lang="en-US" dirty="0"/>
              <a:t> — RDD records have types, e.g. Long in RDD[Long] or (</a:t>
            </a:r>
            <a:r>
              <a:rPr lang="en-US" dirty="0" err="1"/>
              <a:t>Int</a:t>
            </a:r>
            <a:r>
              <a:rPr lang="en-US" dirty="0"/>
              <a:t>, String) in RDD[(</a:t>
            </a:r>
            <a:r>
              <a:rPr lang="en-US" dirty="0" err="1"/>
              <a:t>Int</a:t>
            </a:r>
            <a:r>
              <a:rPr lang="en-US" dirty="0"/>
              <a:t>, String)].</a:t>
            </a:r>
          </a:p>
          <a:p>
            <a:r>
              <a:rPr lang="en-US" b="1" dirty="0" smtClean="0">
                <a:solidFill>
                  <a:schemeClr val="accent4"/>
                </a:solidFill>
              </a:rPr>
              <a:t>Cacheable</a:t>
            </a:r>
            <a:r>
              <a:rPr lang="en-US" dirty="0"/>
              <a:t>, i.e. you can hold all the data in a persistent "storage" like memory (default and the most preferred) or disk (the least preferred due to access speed).</a:t>
            </a:r>
          </a:p>
          <a:p>
            <a:r>
              <a:rPr lang="en-US" b="1" dirty="0">
                <a:solidFill>
                  <a:schemeClr val="accent4"/>
                </a:solidFill>
              </a:rPr>
              <a:t>Parallel</a:t>
            </a:r>
            <a:r>
              <a:rPr lang="en-US" dirty="0"/>
              <a:t>, i.e. process data in parallel.</a:t>
            </a:r>
          </a:p>
          <a:p>
            <a:r>
              <a:rPr lang="en-US" b="1" dirty="0" smtClean="0">
                <a:solidFill>
                  <a:schemeClr val="accent4"/>
                </a:solidFill>
              </a:rPr>
              <a:t>Partitioned</a:t>
            </a:r>
            <a:r>
              <a:rPr lang="en-US" dirty="0"/>
              <a:t> — records are partitioned (split into logical partitions) and distributed across nodes in a cluster.</a:t>
            </a:r>
          </a:p>
          <a:p>
            <a:r>
              <a:rPr lang="en-US" b="1" dirty="0">
                <a:solidFill>
                  <a:schemeClr val="accent4"/>
                </a:solidFill>
              </a:rPr>
              <a:t>Location-Stickiness</a:t>
            </a:r>
            <a:r>
              <a:rPr lang="en-US" dirty="0">
                <a:solidFill>
                  <a:schemeClr val="accent4"/>
                </a:solidFill>
              </a:rPr>
              <a:t> </a:t>
            </a:r>
            <a:r>
              <a:rPr lang="en-US" dirty="0"/>
              <a:t>— RDD can define placement preferences to compute partitions (as close to the records as possible).</a:t>
            </a:r>
          </a:p>
        </p:txBody>
      </p:sp>
    </p:spTree>
    <p:extLst>
      <p:ext uri="{BB962C8B-B14F-4D97-AF65-F5344CB8AC3E}">
        <p14:creationId xmlns:p14="http://schemas.microsoft.com/office/powerpoint/2010/main" val="642377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07238460"/>
              </p:ext>
            </p:extLst>
          </p:nvPr>
        </p:nvGraphicFramePr>
        <p:xfrm>
          <a:off x="458788" y="804863"/>
          <a:ext cx="8237536" cy="5054600"/>
        </p:xfrm>
        <a:graphic>
          <a:graphicData uri="http://schemas.openxmlformats.org/drawingml/2006/table">
            <a:tbl>
              <a:tblPr firstRow="1" bandRow="1">
                <a:tableStyleId>{5C22544A-7EE6-4342-B048-85BDC9FD1C3A}</a:tableStyleId>
              </a:tblPr>
              <a:tblGrid>
                <a:gridCol w="2059384">
                  <a:extLst>
                    <a:ext uri="{9D8B030D-6E8A-4147-A177-3AD203B41FA5}">
                      <a16:colId xmlns:a16="http://schemas.microsoft.com/office/drawing/2014/main" val="3498193009"/>
                    </a:ext>
                  </a:extLst>
                </a:gridCol>
                <a:gridCol w="2059384">
                  <a:extLst>
                    <a:ext uri="{9D8B030D-6E8A-4147-A177-3AD203B41FA5}">
                      <a16:colId xmlns:a16="http://schemas.microsoft.com/office/drawing/2014/main" val="3898350521"/>
                    </a:ext>
                  </a:extLst>
                </a:gridCol>
                <a:gridCol w="2059384">
                  <a:extLst>
                    <a:ext uri="{9D8B030D-6E8A-4147-A177-3AD203B41FA5}">
                      <a16:colId xmlns:a16="http://schemas.microsoft.com/office/drawing/2014/main" val="2518843244"/>
                    </a:ext>
                  </a:extLst>
                </a:gridCol>
                <a:gridCol w="2059384">
                  <a:extLst>
                    <a:ext uri="{9D8B030D-6E8A-4147-A177-3AD203B41FA5}">
                      <a16:colId xmlns:a16="http://schemas.microsoft.com/office/drawing/2014/main" val="420717129"/>
                    </a:ext>
                  </a:extLst>
                </a:gridCol>
              </a:tblGrid>
              <a:tr h="370840">
                <a:tc>
                  <a:txBody>
                    <a:bodyPr/>
                    <a:lstStyle/>
                    <a:p>
                      <a:r>
                        <a:rPr lang="en-US" dirty="0" smtClean="0"/>
                        <a:t>Feature</a:t>
                      </a:r>
                      <a:endParaRPr lang="en-US" dirty="0"/>
                    </a:p>
                  </a:txBody>
                  <a:tcPr/>
                </a:tc>
                <a:tc>
                  <a:txBody>
                    <a:bodyPr/>
                    <a:lstStyle/>
                    <a:p>
                      <a:r>
                        <a:rPr lang="en-US" dirty="0" smtClean="0"/>
                        <a:t>RDD</a:t>
                      </a:r>
                      <a:endParaRPr lang="en-US" dirty="0"/>
                    </a:p>
                  </a:txBody>
                  <a:tcPr/>
                </a:tc>
                <a:tc>
                  <a:txBody>
                    <a:bodyPr/>
                    <a:lstStyle/>
                    <a:p>
                      <a:r>
                        <a:rPr lang="en-US" dirty="0" err="1" smtClean="0"/>
                        <a:t>DataFrame</a:t>
                      </a:r>
                      <a:endParaRPr lang="en-US" dirty="0"/>
                    </a:p>
                  </a:txBody>
                  <a:tcPr/>
                </a:tc>
                <a:tc>
                  <a:txBody>
                    <a:bodyPr/>
                    <a:lstStyle/>
                    <a:p>
                      <a:r>
                        <a:rPr lang="en-US" dirty="0" smtClean="0"/>
                        <a:t>Dataset</a:t>
                      </a:r>
                      <a:endParaRPr lang="en-US" dirty="0"/>
                    </a:p>
                  </a:txBody>
                  <a:tcPr/>
                </a:tc>
                <a:extLst>
                  <a:ext uri="{0D108BD9-81ED-4DB2-BD59-A6C34878D82A}">
                    <a16:rowId xmlns:a16="http://schemas.microsoft.com/office/drawing/2014/main" val="3327687701"/>
                  </a:ext>
                </a:extLst>
              </a:tr>
              <a:tr h="320040">
                <a:tc>
                  <a:txBody>
                    <a:bodyPr/>
                    <a:lstStyle/>
                    <a:p>
                      <a:r>
                        <a:rPr lang="en-US" dirty="0" smtClean="0"/>
                        <a:t>Low-level</a:t>
                      </a:r>
                      <a:endParaRPr lang="en-US" dirty="0"/>
                    </a:p>
                  </a:txBody>
                  <a:tcPr/>
                </a:tc>
                <a:tc>
                  <a:txBody>
                    <a:bodyPr/>
                    <a:lstStyle/>
                    <a:p>
                      <a:r>
                        <a:rPr lang="en-US" dirty="0" smtClean="0"/>
                        <a:t>Y</a:t>
                      </a:r>
                      <a:endParaRPr lang="en-US" dirty="0"/>
                    </a:p>
                  </a:txBody>
                  <a:tcPr/>
                </a:tc>
                <a:tc>
                  <a:txBody>
                    <a:bodyPr/>
                    <a:lstStyle/>
                    <a:p>
                      <a:r>
                        <a:rPr lang="en-US" dirty="0" smtClean="0"/>
                        <a:t> N</a:t>
                      </a:r>
                      <a:endParaRPr lang="en-US" dirty="0"/>
                    </a:p>
                  </a:txBody>
                  <a:tcPr/>
                </a:tc>
                <a:tc>
                  <a:txBody>
                    <a:bodyPr/>
                    <a:lstStyle/>
                    <a:p>
                      <a:r>
                        <a:rPr lang="en-US" dirty="0" smtClean="0"/>
                        <a:t>N</a:t>
                      </a:r>
                      <a:endParaRPr lang="en-US" dirty="0"/>
                    </a:p>
                  </a:txBody>
                  <a:tcPr/>
                </a:tc>
                <a:extLst>
                  <a:ext uri="{0D108BD9-81ED-4DB2-BD59-A6C34878D82A}">
                    <a16:rowId xmlns:a16="http://schemas.microsoft.com/office/drawing/2014/main" val="224976433"/>
                  </a:ext>
                </a:extLst>
              </a:tr>
              <a:tr h="370840">
                <a:tc>
                  <a:txBody>
                    <a:bodyPr/>
                    <a:lstStyle/>
                    <a:p>
                      <a:r>
                        <a:rPr lang="en-US" dirty="0" smtClean="0"/>
                        <a:t>Functional Programming</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1130995127"/>
                  </a:ext>
                </a:extLst>
              </a:tr>
              <a:tr h="370840">
                <a:tc>
                  <a:txBody>
                    <a:bodyPr/>
                    <a:lstStyle/>
                    <a:p>
                      <a:r>
                        <a:rPr lang="en-US" dirty="0" smtClean="0"/>
                        <a:t>Type-safe</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3887199630"/>
                  </a:ext>
                </a:extLst>
              </a:tr>
              <a:tr h="370840">
                <a:tc>
                  <a:txBody>
                    <a:bodyPr/>
                    <a:lstStyle/>
                    <a:p>
                      <a:r>
                        <a:rPr lang="en-US" dirty="0" smtClean="0"/>
                        <a:t>Relational</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3348706034"/>
                  </a:ext>
                </a:extLst>
              </a:tr>
              <a:tr h="370840">
                <a:tc>
                  <a:txBody>
                    <a:bodyPr/>
                    <a:lstStyle/>
                    <a:p>
                      <a:r>
                        <a:rPr lang="en-US" dirty="0" smtClean="0"/>
                        <a:t>Catalyst query optimization</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1085061973"/>
                  </a:ext>
                </a:extLst>
              </a:tr>
              <a:tr h="370840">
                <a:tc>
                  <a:txBody>
                    <a:bodyPr/>
                    <a:lstStyle/>
                    <a:p>
                      <a:r>
                        <a:rPr lang="en-US" dirty="0" smtClean="0"/>
                        <a:t>Tungsten direct/packed RAM</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212218230"/>
                  </a:ext>
                </a:extLst>
              </a:tr>
              <a:tr h="370840">
                <a:tc>
                  <a:txBody>
                    <a:bodyPr/>
                    <a:lstStyle/>
                    <a:p>
                      <a:r>
                        <a:rPr lang="en-US" dirty="0" smtClean="0"/>
                        <a:t>JIT code generation</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430183666"/>
                  </a:ext>
                </a:extLst>
              </a:tr>
              <a:tr h="370840">
                <a:tc>
                  <a:txBody>
                    <a:bodyPr/>
                    <a:lstStyle/>
                    <a:p>
                      <a:r>
                        <a:rPr lang="en-US" dirty="0" smtClean="0"/>
                        <a:t>Sorting/shuffling without deserialization</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4236566156"/>
                  </a:ext>
                </a:extLst>
              </a:tr>
              <a:tr h="370840">
                <a:tc>
                  <a:txBody>
                    <a:bodyPr/>
                    <a:lstStyle/>
                    <a:p>
                      <a:endParaRPr lang="en-US" dirty="0"/>
                    </a:p>
                  </a:txBody>
                  <a:tcPr/>
                </a:tc>
                <a:tc>
                  <a:txBody>
                    <a:bodyPr/>
                    <a:lstStyle/>
                    <a:p>
                      <a:r>
                        <a:rPr lang="en-US" dirty="0" smtClean="0"/>
                        <a:t>HOW to</a:t>
                      </a:r>
                      <a:r>
                        <a:rPr lang="en-US" baseline="0" dirty="0" smtClean="0"/>
                        <a:t> do</a:t>
                      </a:r>
                      <a:endParaRPr lang="en-US" dirty="0"/>
                    </a:p>
                  </a:txBody>
                  <a:tcPr/>
                </a:tc>
                <a:tc>
                  <a:txBody>
                    <a:bodyPr/>
                    <a:lstStyle/>
                    <a:p>
                      <a:r>
                        <a:rPr lang="en-US" dirty="0" smtClean="0"/>
                        <a:t>WHAT to do</a:t>
                      </a:r>
                      <a:endParaRPr lang="en-US" dirty="0"/>
                    </a:p>
                  </a:txBody>
                  <a:tcPr/>
                </a:tc>
                <a:tc>
                  <a:txBody>
                    <a:bodyPr/>
                    <a:lstStyle/>
                    <a:p>
                      <a:r>
                        <a:rPr lang="en-US" dirty="0" smtClean="0"/>
                        <a:t>WHAT to do</a:t>
                      </a:r>
                      <a:endParaRPr lang="en-US" dirty="0"/>
                    </a:p>
                  </a:txBody>
                  <a:tcPr/>
                </a:tc>
                <a:extLst>
                  <a:ext uri="{0D108BD9-81ED-4DB2-BD59-A6C34878D82A}">
                    <a16:rowId xmlns:a16="http://schemas.microsoft.com/office/drawing/2014/main" val="1135711853"/>
                  </a:ext>
                </a:extLst>
              </a:tr>
            </a:tbl>
          </a:graphicData>
        </a:graphic>
      </p:graphicFrame>
      <p:sp>
        <p:nvSpPr>
          <p:cNvPr id="3" name="Slide Number Placeholder 2"/>
          <p:cNvSpPr>
            <a:spLocks noGrp="1"/>
          </p:cNvSpPr>
          <p:nvPr>
            <p:ph type="sldNum" sz="quarter" idx="12"/>
          </p:nvPr>
        </p:nvSpPr>
        <p:spPr/>
        <p:txBody>
          <a:bodyPr/>
          <a:lstStyle/>
          <a:p>
            <a:fld id="{8994C0FE-B155-7245-AD0C-30F39E06E47B}" type="slidenum">
              <a:rPr lang="en-US" smtClean="0"/>
              <a:pPr/>
              <a:t>12</a:t>
            </a:fld>
            <a:endParaRPr lang="en-US"/>
          </a:p>
        </p:txBody>
      </p:sp>
      <p:sp>
        <p:nvSpPr>
          <p:cNvPr id="4" name="Text Placeholder 3"/>
          <p:cNvSpPr>
            <a:spLocks noGrp="1"/>
          </p:cNvSpPr>
          <p:nvPr>
            <p:ph type="body" sz="quarter" idx="13"/>
          </p:nvPr>
        </p:nvSpPr>
        <p:spPr/>
        <p:txBody>
          <a:bodyPr/>
          <a:lstStyle/>
          <a:p>
            <a:r>
              <a:rPr lang="en-US" dirty="0" smtClean="0"/>
              <a:t>RDD vs. </a:t>
            </a:r>
            <a:r>
              <a:rPr lang="en-US" dirty="0" err="1" smtClean="0"/>
              <a:t>DataFrame</a:t>
            </a:r>
            <a:r>
              <a:rPr lang="en-US" dirty="0" smtClean="0"/>
              <a:t> vs. </a:t>
            </a:r>
            <a:r>
              <a:rPr lang="en-US" dirty="0" err="1" smtClean="0"/>
              <a:t>DataSet</a:t>
            </a:r>
            <a:endParaRPr lang="en-US" dirty="0"/>
          </a:p>
        </p:txBody>
      </p:sp>
    </p:spTree>
    <p:extLst>
      <p:ext uri="{BB962C8B-B14F-4D97-AF65-F5344CB8AC3E}">
        <p14:creationId xmlns:p14="http://schemas.microsoft.com/office/powerpoint/2010/main" val="144109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4221017" y="4831880"/>
            <a:ext cx="1487056" cy="166239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394363" y="757227"/>
            <a:ext cx="2683164" cy="4074653"/>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r>
              <a:rPr lang="en-US" dirty="0" smtClean="0"/>
              <a:t>Transformations</a:t>
            </a:r>
          </a:p>
          <a:p>
            <a:r>
              <a:rPr lang="en-US" dirty="0" smtClean="0"/>
              <a:t>Actions</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13</a:t>
            </a:fld>
            <a:endParaRPr lang="en-US"/>
          </a:p>
        </p:txBody>
      </p:sp>
      <p:sp>
        <p:nvSpPr>
          <p:cNvPr id="4" name="Text Placeholder 3"/>
          <p:cNvSpPr>
            <a:spLocks noGrp="1"/>
          </p:cNvSpPr>
          <p:nvPr>
            <p:ph type="body" sz="quarter" idx="13"/>
          </p:nvPr>
        </p:nvSpPr>
        <p:spPr/>
        <p:txBody>
          <a:bodyPr/>
          <a:lstStyle/>
          <a:p>
            <a:r>
              <a:rPr lang="en-US" dirty="0" smtClean="0"/>
              <a:t>Spark Development</a:t>
            </a:r>
            <a:endParaRPr lang="en-US" dirty="0"/>
          </a:p>
        </p:txBody>
      </p:sp>
      <p:sp>
        <p:nvSpPr>
          <p:cNvPr id="5" name="Rectangle 4"/>
          <p:cNvSpPr/>
          <p:nvPr/>
        </p:nvSpPr>
        <p:spPr>
          <a:xfrm>
            <a:off x="3897745" y="1228436"/>
            <a:ext cx="1144518"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T:filter</a:t>
            </a:r>
            <a:endParaRPr lang="en-US" dirty="0"/>
          </a:p>
        </p:txBody>
      </p:sp>
      <p:sp>
        <p:nvSpPr>
          <p:cNvPr id="6" name="Rectangle 5"/>
          <p:cNvSpPr/>
          <p:nvPr/>
        </p:nvSpPr>
        <p:spPr>
          <a:xfrm>
            <a:off x="3897745" y="2184954"/>
            <a:ext cx="1144518"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T:map</a:t>
            </a:r>
            <a:endParaRPr lang="en-US" dirty="0"/>
          </a:p>
        </p:txBody>
      </p:sp>
      <p:sp>
        <p:nvSpPr>
          <p:cNvPr id="7" name="Rectangle 6"/>
          <p:cNvSpPr/>
          <p:nvPr/>
        </p:nvSpPr>
        <p:spPr>
          <a:xfrm>
            <a:off x="3916217" y="3141472"/>
            <a:ext cx="1126046"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T:flatMap</a:t>
            </a:r>
            <a:endParaRPr lang="en-US" dirty="0"/>
          </a:p>
        </p:txBody>
      </p:sp>
      <p:sp>
        <p:nvSpPr>
          <p:cNvPr id="8" name="Rectangle 7"/>
          <p:cNvSpPr/>
          <p:nvPr/>
        </p:nvSpPr>
        <p:spPr>
          <a:xfrm>
            <a:off x="4194890" y="4014782"/>
            <a:ext cx="1082503"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A:collect</a:t>
            </a:r>
            <a:endParaRPr lang="en-US" dirty="0"/>
          </a:p>
        </p:txBody>
      </p:sp>
      <p:sp>
        <p:nvSpPr>
          <p:cNvPr id="9" name="Rectangle 8"/>
          <p:cNvSpPr/>
          <p:nvPr/>
        </p:nvSpPr>
        <p:spPr>
          <a:xfrm>
            <a:off x="4538220" y="5008315"/>
            <a:ext cx="878511"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T:map</a:t>
            </a:r>
            <a:endParaRPr lang="en-US" dirty="0"/>
          </a:p>
        </p:txBody>
      </p:sp>
      <p:sp>
        <p:nvSpPr>
          <p:cNvPr id="10" name="Rectangle 9"/>
          <p:cNvSpPr/>
          <p:nvPr/>
        </p:nvSpPr>
        <p:spPr>
          <a:xfrm>
            <a:off x="4571999" y="5717309"/>
            <a:ext cx="844731"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A:save</a:t>
            </a:r>
            <a:endParaRPr lang="en-US" dirty="0"/>
          </a:p>
        </p:txBody>
      </p:sp>
    </p:spTree>
    <p:extLst>
      <p:ext uri="{BB962C8B-B14F-4D97-AF65-F5344CB8AC3E}">
        <p14:creationId xmlns:p14="http://schemas.microsoft.com/office/powerpoint/2010/main" val="360668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14</a:t>
            </a:fld>
            <a:endParaRPr lang="en-US"/>
          </a:p>
        </p:txBody>
      </p:sp>
      <p:sp>
        <p:nvSpPr>
          <p:cNvPr id="4" name="Text Placeholder 3"/>
          <p:cNvSpPr>
            <a:spLocks noGrp="1"/>
          </p:cNvSpPr>
          <p:nvPr>
            <p:ph type="body" sz="quarter" idx="13"/>
          </p:nvPr>
        </p:nvSpPr>
        <p:spPr/>
        <p:txBody>
          <a:bodyPr/>
          <a:lstStyle/>
          <a:p>
            <a:r>
              <a:rPr lang="en-US" dirty="0" smtClean="0"/>
              <a:t>Architecture</a:t>
            </a:r>
            <a:endParaRPr lang="en-US" dirty="0"/>
          </a:p>
        </p:txBody>
      </p:sp>
      <p:sp>
        <p:nvSpPr>
          <p:cNvPr id="5" name="Rectangle 4"/>
          <p:cNvSpPr/>
          <p:nvPr/>
        </p:nvSpPr>
        <p:spPr>
          <a:xfrm>
            <a:off x="1426464" y="1133856"/>
            <a:ext cx="6486144" cy="3889248"/>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400" dirty="0" err="1" smtClean="0"/>
              <a:t>Jupyter</a:t>
            </a:r>
            <a:endParaRPr lang="en-US" sz="4400" dirty="0"/>
          </a:p>
        </p:txBody>
      </p:sp>
      <p:sp>
        <p:nvSpPr>
          <p:cNvPr id="6" name="Rectangle 5"/>
          <p:cNvSpPr/>
          <p:nvPr/>
        </p:nvSpPr>
        <p:spPr>
          <a:xfrm>
            <a:off x="1874520" y="1889760"/>
            <a:ext cx="5590032" cy="313334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400" dirty="0" smtClean="0"/>
              <a:t>Python</a:t>
            </a:r>
            <a:endParaRPr lang="en-US" sz="4400" dirty="0"/>
          </a:p>
        </p:txBody>
      </p:sp>
      <p:sp>
        <p:nvSpPr>
          <p:cNvPr id="7" name="Rectangle 6"/>
          <p:cNvSpPr/>
          <p:nvPr/>
        </p:nvSpPr>
        <p:spPr>
          <a:xfrm>
            <a:off x="2202180" y="2560320"/>
            <a:ext cx="4934712" cy="2456688"/>
          </a:xfrm>
          <a:prstGeom prst="rect">
            <a:avLst/>
          </a:prstGeom>
          <a:solidFill>
            <a:srgbClr val="538C3F"/>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400" dirty="0" smtClean="0"/>
              <a:t>Spark</a:t>
            </a:r>
            <a:endParaRPr lang="en-US" sz="4400" dirty="0"/>
          </a:p>
        </p:txBody>
      </p:sp>
    </p:spTree>
    <p:extLst>
      <p:ext uri="{BB962C8B-B14F-4D97-AF65-F5344CB8AC3E}">
        <p14:creationId xmlns:p14="http://schemas.microsoft.com/office/powerpoint/2010/main" val="8045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Jupyter</a:t>
            </a:r>
            <a:r>
              <a:rPr lang="en-US" dirty="0" smtClean="0"/>
              <a:t> Notebook is the successor to the </a:t>
            </a:r>
            <a:r>
              <a:rPr lang="en-US" dirty="0" err="1" smtClean="0"/>
              <a:t>iPython</a:t>
            </a:r>
            <a:r>
              <a:rPr lang="en-US" dirty="0" smtClean="0"/>
              <a:t> notebook.</a:t>
            </a:r>
          </a:p>
          <a:p>
            <a:r>
              <a:rPr lang="en-US" dirty="0" smtClean="0"/>
              <a:t>It is a web application that allows for users to create and</a:t>
            </a:r>
            <a:r>
              <a:rPr lang="en-US" dirty="0"/>
              <a:t> share documents that contain live code, equations, visualizations and explanatory text.</a:t>
            </a:r>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15</a:t>
            </a:fld>
            <a:endParaRPr lang="en-US"/>
          </a:p>
        </p:txBody>
      </p:sp>
      <p:sp>
        <p:nvSpPr>
          <p:cNvPr id="4" name="Text Placeholder 3"/>
          <p:cNvSpPr>
            <a:spLocks noGrp="1"/>
          </p:cNvSpPr>
          <p:nvPr>
            <p:ph type="body" sz="quarter" idx="13"/>
          </p:nvPr>
        </p:nvSpPr>
        <p:spPr/>
        <p:txBody>
          <a:bodyPr/>
          <a:lstStyle/>
          <a:p>
            <a:r>
              <a:rPr lang="en-US" dirty="0" err="1" smtClean="0"/>
              <a:t>Jupyter</a:t>
            </a:r>
            <a:r>
              <a:rPr lang="en-US" dirty="0" smtClean="0"/>
              <a:t> Notebook</a:t>
            </a:r>
            <a:endParaRPr lang="en-US" dirty="0"/>
          </a:p>
        </p:txBody>
      </p:sp>
      <p:pic>
        <p:nvPicPr>
          <p:cNvPr id="2054" name="Picture 6" descr="example notebook of Lorenz differential equ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659" y="1817687"/>
            <a:ext cx="6265125" cy="443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02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4901184"/>
          </a:xfrm>
        </p:spPr>
        <p:txBody>
          <a:bodyPr/>
          <a:lstStyle/>
          <a:p>
            <a:pPr marL="0" indent="0">
              <a:buNone/>
            </a:pPr>
            <a:r>
              <a:rPr lang="en-US" dirty="0" smtClean="0"/>
              <a:t>Markdown cells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Raw cells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Code cells</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16</a:t>
            </a:fld>
            <a:endParaRPr lang="en-US"/>
          </a:p>
        </p:txBody>
      </p:sp>
      <p:sp>
        <p:nvSpPr>
          <p:cNvPr id="4" name="Text Placeholder 3"/>
          <p:cNvSpPr>
            <a:spLocks noGrp="1"/>
          </p:cNvSpPr>
          <p:nvPr>
            <p:ph type="body" sz="quarter" idx="13"/>
          </p:nvPr>
        </p:nvSpPr>
        <p:spPr/>
        <p:txBody>
          <a:bodyPr/>
          <a:lstStyle/>
          <a:p>
            <a:r>
              <a:rPr lang="en-US" dirty="0" smtClean="0"/>
              <a:t>Structure of a </a:t>
            </a:r>
            <a:r>
              <a:rPr lang="en-US" dirty="0" err="1" smtClean="0"/>
              <a:t>Jupyter</a:t>
            </a:r>
            <a:r>
              <a:rPr lang="en-US" dirty="0" smtClean="0"/>
              <a:t> Notebook</a:t>
            </a:r>
            <a:endParaRPr lang="en-US" dirty="0"/>
          </a:p>
        </p:txBody>
      </p:sp>
      <p:pic>
        <p:nvPicPr>
          <p:cNvPr id="6" name="Picture 5"/>
          <p:cNvPicPr>
            <a:picLocks noChangeAspect="1"/>
          </p:cNvPicPr>
          <p:nvPr/>
        </p:nvPicPr>
        <p:blipFill>
          <a:blip r:embed="rId3"/>
          <a:stretch>
            <a:fillRect/>
          </a:stretch>
        </p:blipFill>
        <p:spPr>
          <a:xfrm>
            <a:off x="505682" y="5209006"/>
            <a:ext cx="7991006" cy="496850"/>
          </a:xfrm>
          <a:prstGeom prst="rect">
            <a:avLst/>
          </a:prstGeom>
        </p:spPr>
      </p:pic>
      <p:pic>
        <p:nvPicPr>
          <p:cNvPr id="7" name="Picture 6"/>
          <p:cNvPicPr>
            <a:picLocks noChangeAspect="1"/>
          </p:cNvPicPr>
          <p:nvPr/>
        </p:nvPicPr>
        <p:blipFill>
          <a:blip r:embed="rId4"/>
          <a:stretch>
            <a:fillRect/>
          </a:stretch>
        </p:blipFill>
        <p:spPr>
          <a:xfrm>
            <a:off x="459486" y="1537532"/>
            <a:ext cx="8038338" cy="485125"/>
          </a:xfrm>
          <a:prstGeom prst="rect">
            <a:avLst/>
          </a:prstGeom>
        </p:spPr>
      </p:pic>
      <p:pic>
        <p:nvPicPr>
          <p:cNvPr id="8" name="Picture 7"/>
          <p:cNvPicPr>
            <a:picLocks noChangeAspect="1"/>
          </p:cNvPicPr>
          <p:nvPr/>
        </p:nvPicPr>
        <p:blipFill>
          <a:blip r:embed="rId5"/>
          <a:stretch>
            <a:fillRect/>
          </a:stretch>
        </p:blipFill>
        <p:spPr>
          <a:xfrm>
            <a:off x="505682" y="3193711"/>
            <a:ext cx="7992142" cy="401019"/>
          </a:xfrm>
          <a:prstGeom prst="rect">
            <a:avLst/>
          </a:prstGeom>
        </p:spPr>
      </p:pic>
    </p:spTree>
    <p:extLst>
      <p:ext uri="{BB962C8B-B14F-4D97-AF65-F5344CB8AC3E}">
        <p14:creationId xmlns:p14="http://schemas.microsoft.com/office/powerpoint/2010/main" val="196483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your browser, navigate to the provided website.</a:t>
            </a:r>
          </a:p>
          <a:p>
            <a:r>
              <a:rPr lang="en-US" dirty="0" smtClean="0"/>
              <a:t>Click on the Exercise1.ipynb</a:t>
            </a:r>
          </a:p>
          <a:p>
            <a:r>
              <a:rPr lang="en-US" dirty="0" smtClean="0"/>
              <a:t>Follow the prompts to count the rows in the User table</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17</a:t>
            </a:fld>
            <a:endParaRPr lang="en-US"/>
          </a:p>
        </p:txBody>
      </p:sp>
      <p:sp>
        <p:nvSpPr>
          <p:cNvPr id="4" name="Text Placeholder 3"/>
          <p:cNvSpPr>
            <a:spLocks noGrp="1"/>
          </p:cNvSpPr>
          <p:nvPr>
            <p:ph type="body" sz="quarter" idx="13"/>
          </p:nvPr>
        </p:nvSpPr>
        <p:spPr/>
        <p:txBody>
          <a:bodyPr/>
          <a:lstStyle/>
          <a:p>
            <a:r>
              <a:rPr lang="en-US" dirty="0" smtClean="0"/>
              <a:t>Exercise 1: Connecting to the </a:t>
            </a:r>
            <a:r>
              <a:rPr lang="en-US" dirty="0" err="1" smtClean="0"/>
              <a:t>Jupyter</a:t>
            </a:r>
            <a:r>
              <a:rPr lang="en-US" dirty="0" smtClean="0"/>
              <a:t> Notebook</a:t>
            </a:r>
            <a:endParaRPr lang="en-US" dirty="0"/>
          </a:p>
        </p:txBody>
      </p:sp>
    </p:spTree>
    <p:extLst>
      <p:ext uri="{BB962C8B-B14F-4D97-AF65-F5344CB8AC3E}">
        <p14:creationId xmlns:p14="http://schemas.microsoft.com/office/powerpoint/2010/main" val="3906707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SciPy</a:t>
            </a:r>
            <a:endParaRPr lang="en-US" dirty="0"/>
          </a:p>
          <a:p>
            <a:r>
              <a:rPr lang="en-US" dirty="0" err="1" smtClean="0"/>
              <a:t>NumPy</a:t>
            </a:r>
            <a:endParaRPr lang="en-US" dirty="0" smtClean="0"/>
          </a:p>
          <a:p>
            <a:r>
              <a:rPr lang="en-US" dirty="0" err="1" smtClean="0"/>
              <a:t>Scikit</a:t>
            </a:r>
            <a:r>
              <a:rPr lang="en-US" dirty="0" smtClean="0"/>
              <a:t>-learn </a:t>
            </a:r>
          </a:p>
          <a:p>
            <a:r>
              <a:rPr lang="en-US" dirty="0" smtClean="0"/>
              <a:t>Pandas</a:t>
            </a:r>
          </a:p>
          <a:p>
            <a:r>
              <a:rPr lang="en-US" dirty="0" smtClean="0"/>
              <a:t>NLTK</a:t>
            </a:r>
          </a:p>
        </p:txBody>
      </p:sp>
      <p:sp>
        <p:nvSpPr>
          <p:cNvPr id="3" name="Slide Number Placeholder 2"/>
          <p:cNvSpPr>
            <a:spLocks noGrp="1"/>
          </p:cNvSpPr>
          <p:nvPr>
            <p:ph type="sldNum" sz="quarter" idx="12"/>
          </p:nvPr>
        </p:nvSpPr>
        <p:spPr/>
        <p:txBody>
          <a:bodyPr/>
          <a:lstStyle/>
          <a:p>
            <a:fld id="{8994C0FE-B155-7245-AD0C-30F39E06E47B}" type="slidenum">
              <a:rPr lang="en-US" smtClean="0"/>
              <a:pPr/>
              <a:t>18</a:t>
            </a:fld>
            <a:endParaRPr lang="en-US"/>
          </a:p>
        </p:txBody>
      </p:sp>
      <p:sp>
        <p:nvSpPr>
          <p:cNvPr id="4" name="Text Placeholder 3"/>
          <p:cNvSpPr>
            <a:spLocks noGrp="1"/>
          </p:cNvSpPr>
          <p:nvPr>
            <p:ph type="body" sz="quarter" idx="13"/>
          </p:nvPr>
        </p:nvSpPr>
        <p:spPr/>
        <p:txBody>
          <a:bodyPr/>
          <a:lstStyle/>
          <a:p>
            <a:r>
              <a:rPr lang="en-US" dirty="0" smtClean="0"/>
              <a:t>Python Data Science libraries</a:t>
            </a:r>
            <a:endParaRPr lang="en-US" dirty="0"/>
          </a:p>
        </p:txBody>
      </p:sp>
    </p:spTree>
    <p:extLst>
      <p:ext uri="{BB962C8B-B14F-4D97-AF65-F5344CB8AC3E}">
        <p14:creationId xmlns:p14="http://schemas.microsoft.com/office/powerpoint/2010/main" val="1866669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5291328"/>
          </a:xfrm>
        </p:spPr>
        <p:txBody>
          <a:bodyPr>
            <a:normAutofit lnSpcReduction="10000"/>
          </a:bodyPr>
          <a:lstStyle/>
          <a:p>
            <a:pPr marL="0" indent="0">
              <a:buNone/>
            </a:pPr>
            <a:r>
              <a:rPr lang="en-US" dirty="0" smtClean="0"/>
              <a:t>The lambda operator is a way to create small anonymous functions designed to be thrown away.</a:t>
            </a:r>
          </a:p>
          <a:p>
            <a:pPr marL="0" indent="0">
              <a:buNone/>
            </a:pPr>
            <a:r>
              <a:rPr lang="en-US" dirty="0" smtClean="0"/>
              <a:t>	</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 = lambda x, y :  x + y</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(2,3)</a:t>
            </a:r>
          </a:p>
          <a:p>
            <a:pPr marL="0" indent="0">
              <a:buNone/>
            </a:pPr>
            <a:r>
              <a:rPr lang="en-US" dirty="0" smtClean="0">
                <a:latin typeface="Courier New" panose="02070309020205020404" pitchFamily="49" charset="0"/>
                <a:cs typeface="Courier New" panose="02070309020205020404" pitchFamily="49" charset="0"/>
              </a:rPr>
              <a:t>	5</a:t>
            </a:r>
          </a:p>
          <a:p>
            <a:pPr marL="0" indent="0">
              <a:buNone/>
            </a:pPr>
            <a:r>
              <a:rPr lang="en-US" dirty="0" smtClean="0"/>
              <a:t>Combine with Map</a:t>
            </a:r>
            <a:endParaRPr lang="en-US" dirty="0"/>
          </a:p>
          <a:p>
            <a:pPr marL="0" indent="0">
              <a:buNone/>
            </a:pPr>
            <a:r>
              <a:rPr lang="en-US" dirty="0" smtClean="0"/>
              <a:t>	</a:t>
            </a:r>
            <a:r>
              <a:rPr lang="en-US" dirty="0" smtClean="0">
                <a:latin typeface="Courier New" panose="02070309020205020404" pitchFamily="49" charset="0"/>
                <a:cs typeface="Courier New" panose="02070309020205020404" pitchFamily="49" charset="0"/>
              </a:rPr>
              <a:t>Out = map(</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 [[2,3], [4,5], [6,7]])</a:t>
            </a:r>
          </a:p>
          <a:p>
            <a:pPr marL="0" indent="0">
              <a:buNone/>
            </a:pPr>
            <a:r>
              <a:rPr lang="en-US" dirty="0" smtClean="0">
                <a:latin typeface="Courier New" panose="02070309020205020404" pitchFamily="49" charset="0"/>
                <a:cs typeface="Courier New" panose="02070309020205020404" pitchFamily="49" charset="0"/>
              </a:rPr>
              <a:t>	[5, 9, 13]</a:t>
            </a:r>
          </a:p>
          <a:p>
            <a:pPr marL="0" indent="0">
              <a:buNone/>
            </a:pPr>
            <a:r>
              <a:rPr lang="en-US" dirty="0" smtClean="0"/>
              <a:t>Combined with Filter</a:t>
            </a:r>
          </a:p>
          <a:p>
            <a:pPr marL="0" indent="0">
              <a:buNone/>
            </a:pPr>
            <a:r>
              <a:rPr lang="en-US" dirty="0" smtClean="0"/>
              <a:t>	</a:t>
            </a:r>
            <a:r>
              <a:rPr lang="en-US" dirty="0" smtClean="0">
                <a:latin typeface="Courier New" panose="02070309020205020404" pitchFamily="49" charset="0"/>
                <a:cs typeface="Courier New" panose="02070309020205020404" pitchFamily="49" charset="0"/>
              </a:rPr>
              <a:t>DivisibleBy3 = lambda x: x % 3 == 0</a:t>
            </a:r>
          </a:p>
          <a:p>
            <a:pPr marL="0" indent="0">
              <a:buNone/>
            </a:pPr>
            <a:r>
              <a:rPr lang="en-US" dirty="0" smtClean="0">
                <a:latin typeface="Courier New" panose="02070309020205020404" pitchFamily="49" charset="0"/>
                <a:cs typeface="Courier New" panose="02070309020205020404" pitchFamily="49" charset="0"/>
              </a:rPr>
              <a:t>	Out = filter(DivisibleBy3, [0,1,2,3,4,5,6,7,8,9])</a:t>
            </a:r>
          </a:p>
          <a:p>
            <a:pPr marL="0" indent="0">
              <a:buNone/>
            </a:pPr>
            <a:r>
              <a:rPr lang="en-US" dirty="0" smtClean="0">
                <a:latin typeface="Courier New" panose="02070309020205020404" pitchFamily="49" charset="0"/>
                <a:cs typeface="Courier New" panose="02070309020205020404" pitchFamily="49" charset="0"/>
              </a:rPr>
              <a:t>	[0,3,6,9]</a:t>
            </a:r>
          </a:p>
          <a:p>
            <a:pPr marL="0" indent="0">
              <a:buNone/>
            </a:pPr>
            <a:r>
              <a:rPr lang="en-US" dirty="0" smtClean="0"/>
              <a:t>Combine with Reduce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Sum = reduce(</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 [1,2,3,4,5,6,7,8,9])</a:t>
            </a:r>
          </a:p>
          <a:p>
            <a:pPr marL="0" indent="0">
              <a:buNone/>
            </a:pPr>
            <a:r>
              <a:rPr lang="en-US" dirty="0" smtClean="0">
                <a:latin typeface="Courier New" panose="02070309020205020404" pitchFamily="49" charset="0"/>
                <a:cs typeface="Courier New" panose="02070309020205020404" pitchFamily="49" charset="0"/>
              </a:rPr>
              <a:t>	45</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8994C0FE-B155-7245-AD0C-30F39E06E47B}" type="slidenum">
              <a:rPr lang="en-US" smtClean="0"/>
              <a:pPr/>
              <a:t>19</a:t>
            </a:fld>
            <a:endParaRPr lang="en-US"/>
          </a:p>
        </p:txBody>
      </p:sp>
      <p:sp>
        <p:nvSpPr>
          <p:cNvPr id="4" name="Text Placeholder 3"/>
          <p:cNvSpPr>
            <a:spLocks noGrp="1"/>
          </p:cNvSpPr>
          <p:nvPr>
            <p:ph type="body" sz="quarter" idx="13"/>
          </p:nvPr>
        </p:nvSpPr>
        <p:spPr/>
        <p:txBody>
          <a:bodyPr/>
          <a:lstStyle/>
          <a:p>
            <a:r>
              <a:rPr lang="en-US" dirty="0" smtClean="0"/>
              <a:t>Python lambda function</a:t>
            </a:r>
            <a:endParaRPr lang="en-US" dirty="0"/>
          </a:p>
        </p:txBody>
      </p:sp>
    </p:spTree>
    <p:extLst>
      <p:ext uri="{BB962C8B-B14F-4D97-AF65-F5344CB8AC3E}">
        <p14:creationId xmlns:p14="http://schemas.microsoft.com/office/powerpoint/2010/main" val="3203519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EIM and Analytics</a:t>
            </a:r>
            <a:endParaRPr lang="en-US" dirty="0"/>
          </a:p>
        </p:txBody>
      </p:sp>
      <p:sp>
        <p:nvSpPr>
          <p:cNvPr id="3" name="Freeform 2"/>
          <p:cNvSpPr/>
          <p:nvPr/>
        </p:nvSpPr>
        <p:spPr>
          <a:xfrm>
            <a:off x="4024182" y="747659"/>
            <a:ext cx="5094514" cy="2360023"/>
          </a:xfrm>
          <a:custGeom>
            <a:avLst/>
            <a:gdLst>
              <a:gd name="connsiteX0" fmla="*/ 0 w 5094514"/>
              <a:gd name="connsiteY0" fmla="*/ 2351314 h 2360023"/>
              <a:gd name="connsiteX1" fmla="*/ 1524000 w 5094514"/>
              <a:gd name="connsiteY1" fmla="*/ 8708 h 2360023"/>
              <a:gd name="connsiteX2" fmla="*/ 5094514 w 5094514"/>
              <a:gd name="connsiteY2" fmla="*/ 0 h 2360023"/>
              <a:gd name="connsiteX3" fmla="*/ 5094514 w 5094514"/>
              <a:gd name="connsiteY3" fmla="*/ 2229394 h 2360023"/>
              <a:gd name="connsiteX4" fmla="*/ 357052 w 5094514"/>
              <a:gd name="connsiteY4" fmla="*/ 2220686 h 2360023"/>
              <a:gd name="connsiteX5" fmla="*/ 200297 w 5094514"/>
              <a:gd name="connsiteY5" fmla="*/ 2264228 h 2360023"/>
              <a:gd name="connsiteX6" fmla="*/ 87086 w 5094514"/>
              <a:gd name="connsiteY6" fmla="*/ 2360023 h 2360023"/>
              <a:gd name="connsiteX7" fmla="*/ 0 w 5094514"/>
              <a:gd name="connsiteY7" fmla="*/ 2351314 h 236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4514" h="2360023">
                <a:moveTo>
                  <a:pt x="0" y="2351314"/>
                </a:moveTo>
                <a:lnTo>
                  <a:pt x="1524000" y="8708"/>
                </a:lnTo>
                <a:lnTo>
                  <a:pt x="5094514" y="0"/>
                </a:lnTo>
                <a:lnTo>
                  <a:pt x="5094514" y="2229394"/>
                </a:lnTo>
                <a:lnTo>
                  <a:pt x="357052" y="2220686"/>
                </a:lnTo>
                <a:lnTo>
                  <a:pt x="200297" y="2264228"/>
                </a:lnTo>
                <a:lnTo>
                  <a:pt x="87086" y="2360023"/>
                </a:lnTo>
                <a:lnTo>
                  <a:pt x="0" y="2351314"/>
                </a:lnTo>
                <a:close/>
              </a:path>
            </a:pathLst>
          </a:custGeom>
          <a:gradFill>
            <a:gsLst>
              <a:gs pos="0">
                <a:schemeClr val="accent1">
                  <a:lumMod val="5000"/>
                  <a:lumOff val="95000"/>
                </a:schemeClr>
              </a:gs>
              <a:gs pos="97000">
                <a:srgbClr val="FFC000"/>
              </a:gs>
            </a:gsLst>
            <a:lin ang="78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4" name="Freeform 3"/>
          <p:cNvSpPr/>
          <p:nvPr/>
        </p:nvSpPr>
        <p:spPr>
          <a:xfrm>
            <a:off x="1733829" y="765075"/>
            <a:ext cx="3814354" cy="3291840"/>
          </a:xfrm>
          <a:custGeom>
            <a:avLst/>
            <a:gdLst>
              <a:gd name="connsiteX0" fmla="*/ 2168434 w 3814354"/>
              <a:gd name="connsiteY0" fmla="*/ 3291840 h 3291840"/>
              <a:gd name="connsiteX1" fmla="*/ 0 w 3814354"/>
              <a:gd name="connsiteY1" fmla="*/ 0 h 3291840"/>
              <a:gd name="connsiteX2" fmla="*/ 3814354 w 3814354"/>
              <a:gd name="connsiteY2" fmla="*/ 0 h 3291840"/>
              <a:gd name="connsiteX3" fmla="*/ 2168434 w 3814354"/>
              <a:gd name="connsiteY3" fmla="*/ 2516777 h 3291840"/>
              <a:gd name="connsiteX4" fmla="*/ 2072640 w 3814354"/>
              <a:gd name="connsiteY4" fmla="*/ 2743200 h 3291840"/>
              <a:gd name="connsiteX5" fmla="*/ 2063931 w 3814354"/>
              <a:gd name="connsiteY5" fmla="*/ 2934789 h 3291840"/>
              <a:gd name="connsiteX6" fmla="*/ 2090057 w 3814354"/>
              <a:gd name="connsiteY6" fmla="*/ 3152503 h 3291840"/>
              <a:gd name="connsiteX7" fmla="*/ 2168434 w 3814354"/>
              <a:gd name="connsiteY7" fmla="*/ 329184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4354" h="3291840">
                <a:moveTo>
                  <a:pt x="2168434" y="3291840"/>
                </a:moveTo>
                <a:lnTo>
                  <a:pt x="0" y="0"/>
                </a:lnTo>
                <a:lnTo>
                  <a:pt x="3814354" y="0"/>
                </a:lnTo>
                <a:lnTo>
                  <a:pt x="2168434" y="2516777"/>
                </a:lnTo>
                <a:lnTo>
                  <a:pt x="2072640" y="2743200"/>
                </a:lnTo>
                <a:lnTo>
                  <a:pt x="2063931" y="2934789"/>
                </a:lnTo>
                <a:lnTo>
                  <a:pt x="2090057" y="3152503"/>
                </a:lnTo>
                <a:lnTo>
                  <a:pt x="2168434" y="3291840"/>
                </a:lnTo>
                <a:close/>
              </a:path>
            </a:pathLst>
          </a:custGeom>
          <a:gradFill>
            <a:gsLst>
              <a:gs pos="0">
                <a:schemeClr val="accent1">
                  <a:lumMod val="5000"/>
                  <a:lumOff val="95000"/>
                </a:schemeClr>
              </a:gs>
              <a:gs pos="97000">
                <a:schemeClr val="accent6"/>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Freeform 4"/>
          <p:cNvSpPr/>
          <p:nvPr/>
        </p:nvSpPr>
        <p:spPr>
          <a:xfrm>
            <a:off x="3621412" y="3375573"/>
            <a:ext cx="3474720" cy="2908662"/>
          </a:xfrm>
          <a:custGeom>
            <a:avLst/>
            <a:gdLst>
              <a:gd name="connsiteX0" fmla="*/ 1532708 w 3474720"/>
              <a:gd name="connsiteY0" fmla="*/ 0 h 2908662"/>
              <a:gd name="connsiteX1" fmla="*/ 3474720 w 3474720"/>
              <a:gd name="connsiteY1" fmla="*/ 2908662 h 2908662"/>
              <a:gd name="connsiteX2" fmla="*/ 0 w 3474720"/>
              <a:gd name="connsiteY2" fmla="*/ 2899954 h 2908662"/>
              <a:gd name="connsiteX3" fmla="*/ 1593668 w 3474720"/>
              <a:gd name="connsiteY3" fmla="*/ 452845 h 2908662"/>
              <a:gd name="connsiteX4" fmla="*/ 1584960 w 3474720"/>
              <a:gd name="connsiteY4" fmla="*/ 17417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84960 w 3474720"/>
              <a:gd name="connsiteY4" fmla="*/ 17417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84960 w 3474720"/>
              <a:gd name="connsiteY4" fmla="*/ 17417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90040 w 3474720"/>
              <a:gd name="connsiteY4" fmla="*/ 25545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90040 w 3474720"/>
              <a:gd name="connsiteY4" fmla="*/ 25545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79880 w 3474720"/>
              <a:gd name="connsiteY4" fmla="*/ 29609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518167 w 3474720"/>
              <a:gd name="connsiteY3" fmla="*/ 620625 h 2908662"/>
              <a:gd name="connsiteX4" fmla="*/ 1579880 w 3474720"/>
              <a:gd name="connsiteY4" fmla="*/ 29609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497847 w 3474720"/>
              <a:gd name="connsiteY3" fmla="*/ 615545 h 2908662"/>
              <a:gd name="connsiteX4" fmla="*/ 1579880 w 3474720"/>
              <a:gd name="connsiteY4" fmla="*/ 296091 h 2908662"/>
              <a:gd name="connsiteX5" fmla="*/ 1532708 w 3474720"/>
              <a:gd name="connsiteY5" fmla="*/ 0 h 2908662"/>
              <a:gd name="connsiteX0" fmla="*/ 1532708 w 3474720"/>
              <a:gd name="connsiteY0" fmla="*/ 0 h 2908662"/>
              <a:gd name="connsiteX1" fmla="*/ 3474720 w 3474720"/>
              <a:gd name="connsiteY1" fmla="*/ 2908662 h 2908662"/>
              <a:gd name="connsiteX2" fmla="*/ 0 w 3474720"/>
              <a:gd name="connsiteY2" fmla="*/ 2899954 h 2908662"/>
              <a:gd name="connsiteX3" fmla="*/ 1497847 w 3474720"/>
              <a:gd name="connsiteY3" fmla="*/ 615545 h 2908662"/>
              <a:gd name="connsiteX4" fmla="*/ 1579880 w 3474720"/>
              <a:gd name="connsiteY4" fmla="*/ 296091 h 2908662"/>
              <a:gd name="connsiteX5" fmla="*/ 1532708 w 3474720"/>
              <a:gd name="connsiteY5" fmla="*/ 0 h 290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4720" h="2908662">
                <a:moveTo>
                  <a:pt x="1532708" y="0"/>
                </a:moveTo>
                <a:lnTo>
                  <a:pt x="3474720" y="2908662"/>
                </a:lnTo>
                <a:lnTo>
                  <a:pt x="0" y="2899954"/>
                </a:lnTo>
                <a:lnTo>
                  <a:pt x="1497847" y="615545"/>
                </a:lnTo>
                <a:cubicBezTo>
                  <a:pt x="1565365" y="453957"/>
                  <a:pt x="1557616" y="444909"/>
                  <a:pt x="1579880" y="296091"/>
                </a:cubicBezTo>
                <a:cubicBezTo>
                  <a:pt x="1581089" y="155061"/>
                  <a:pt x="1551819" y="85150"/>
                  <a:pt x="1532708" y="0"/>
                </a:cubicBezTo>
                <a:close/>
              </a:path>
            </a:pathLst>
          </a:custGeom>
          <a:gradFill>
            <a:gsLst>
              <a:gs pos="6000">
                <a:schemeClr val="accent1">
                  <a:lumMod val="5000"/>
                  <a:lumOff val="95000"/>
                </a:schemeClr>
              </a:gs>
              <a:gs pos="100000">
                <a:srgbClr val="FF0000"/>
              </a:gs>
            </a:gsLst>
            <a:lin ang="150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6" name="Freeform 5"/>
          <p:cNvSpPr/>
          <p:nvPr/>
        </p:nvSpPr>
        <p:spPr>
          <a:xfrm>
            <a:off x="72710" y="4178836"/>
            <a:ext cx="4918124" cy="2116183"/>
          </a:xfrm>
          <a:custGeom>
            <a:avLst/>
            <a:gdLst>
              <a:gd name="connsiteX0" fmla="*/ 4902926 w 4902926"/>
              <a:gd name="connsiteY0" fmla="*/ 0 h 2116183"/>
              <a:gd name="connsiteX1" fmla="*/ 3526971 w 4902926"/>
              <a:gd name="connsiteY1" fmla="*/ 2116183 h 2116183"/>
              <a:gd name="connsiteX2" fmla="*/ 0 w 4902926"/>
              <a:gd name="connsiteY2" fmla="*/ 2116183 h 2116183"/>
              <a:gd name="connsiteX3" fmla="*/ 8708 w 4902926"/>
              <a:gd name="connsiteY3" fmla="*/ 209006 h 2116183"/>
              <a:gd name="connsiteX4" fmla="*/ 4589417 w 4902926"/>
              <a:gd name="connsiteY4" fmla="*/ 200297 h 2116183"/>
              <a:gd name="connsiteX5" fmla="*/ 4902926 w 4902926"/>
              <a:gd name="connsiteY5" fmla="*/ 0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2926" h="2116183">
                <a:moveTo>
                  <a:pt x="4902926" y="0"/>
                </a:moveTo>
                <a:lnTo>
                  <a:pt x="3526971" y="2116183"/>
                </a:lnTo>
                <a:lnTo>
                  <a:pt x="0" y="2116183"/>
                </a:lnTo>
                <a:cubicBezTo>
                  <a:pt x="2903" y="1480457"/>
                  <a:pt x="5805" y="844732"/>
                  <a:pt x="8708" y="209006"/>
                </a:cubicBezTo>
                <a:lnTo>
                  <a:pt x="4589417" y="200297"/>
                </a:lnTo>
                <a:lnTo>
                  <a:pt x="4902926" y="0"/>
                </a:lnTo>
                <a:close/>
              </a:path>
            </a:pathLst>
          </a:custGeom>
          <a:gradFill>
            <a:gsLst>
              <a:gs pos="25000">
                <a:schemeClr val="accent1">
                  <a:lumMod val="5000"/>
                  <a:lumOff val="95000"/>
                </a:schemeClr>
              </a:gs>
              <a:gs pos="100000">
                <a:srgbClr val="9F7622"/>
              </a:gs>
            </a:gsLst>
            <a:lin ang="186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7" name="Freeform 6"/>
          <p:cNvSpPr/>
          <p:nvPr/>
        </p:nvSpPr>
        <p:spPr>
          <a:xfrm>
            <a:off x="17011" y="756367"/>
            <a:ext cx="4372933" cy="3631475"/>
          </a:xfrm>
          <a:custGeom>
            <a:avLst/>
            <a:gdLst>
              <a:gd name="connsiteX0" fmla="*/ 0 w 4397829"/>
              <a:gd name="connsiteY0" fmla="*/ 0 h 3631475"/>
              <a:gd name="connsiteX1" fmla="*/ 1733006 w 4397829"/>
              <a:gd name="connsiteY1" fmla="*/ 0 h 3631475"/>
              <a:gd name="connsiteX2" fmla="*/ 3918858 w 4397829"/>
              <a:gd name="connsiteY2" fmla="*/ 3361509 h 3631475"/>
              <a:gd name="connsiteX3" fmla="*/ 4232366 w 4397829"/>
              <a:gd name="connsiteY3" fmla="*/ 3587932 h 3631475"/>
              <a:gd name="connsiteX4" fmla="*/ 4397829 w 4397829"/>
              <a:gd name="connsiteY4" fmla="*/ 3622766 h 3631475"/>
              <a:gd name="connsiteX5" fmla="*/ 60960 w 4397829"/>
              <a:gd name="connsiteY5" fmla="*/ 3631475 h 3631475"/>
              <a:gd name="connsiteX6" fmla="*/ 0 w 4397829"/>
              <a:gd name="connsiteY6" fmla="*/ 0 h 363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829" h="3631475">
                <a:moveTo>
                  <a:pt x="0" y="0"/>
                </a:moveTo>
                <a:lnTo>
                  <a:pt x="1733006" y="0"/>
                </a:lnTo>
                <a:lnTo>
                  <a:pt x="3918858" y="3361509"/>
                </a:lnTo>
                <a:lnTo>
                  <a:pt x="4232366" y="3587932"/>
                </a:lnTo>
                <a:lnTo>
                  <a:pt x="4397829" y="3622766"/>
                </a:lnTo>
                <a:lnTo>
                  <a:pt x="60960" y="3631475"/>
                </a:lnTo>
                <a:lnTo>
                  <a:pt x="0" y="0"/>
                </a:lnTo>
                <a:close/>
              </a:path>
            </a:pathLst>
          </a:custGeom>
          <a:gradFill>
            <a:gsLst>
              <a:gs pos="33000">
                <a:schemeClr val="accent1">
                  <a:lumMod val="5000"/>
                  <a:lumOff val="95000"/>
                </a:schemeClr>
              </a:gs>
              <a:gs pos="100000">
                <a:srgbClr val="7030A0"/>
              </a:gs>
            </a:gsLst>
            <a:lin ang="42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Freeform 7"/>
          <p:cNvSpPr/>
          <p:nvPr/>
        </p:nvSpPr>
        <p:spPr>
          <a:xfrm>
            <a:off x="4537990" y="2968344"/>
            <a:ext cx="4589417" cy="3335382"/>
          </a:xfrm>
          <a:custGeom>
            <a:avLst/>
            <a:gdLst>
              <a:gd name="connsiteX0" fmla="*/ 0 w 4589417"/>
              <a:gd name="connsiteY0" fmla="*/ 0 h 3335382"/>
              <a:gd name="connsiteX1" fmla="*/ 4589417 w 4589417"/>
              <a:gd name="connsiteY1" fmla="*/ 8708 h 3335382"/>
              <a:gd name="connsiteX2" fmla="*/ 4589417 w 4589417"/>
              <a:gd name="connsiteY2" fmla="*/ 3335382 h 3335382"/>
              <a:gd name="connsiteX3" fmla="*/ 2525485 w 4589417"/>
              <a:gd name="connsiteY3" fmla="*/ 3326674 h 3335382"/>
              <a:gd name="connsiteX4" fmla="*/ 435428 w 4589417"/>
              <a:gd name="connsiteY4" fmla="*/ 182880 h 3335382"/>
              <a:gd name="connsiteX5" fmla="*/ 217714 w 4589417"/>
              <a:gd name="connsiteY5" fmla="*/ 52251 h 3335382"/>
              <a:gd name="connsiteX6" fmla="*/ 0 w 4589417"/>
              <a:gd name="connsiteY6" fmla="*/ 0 h 333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9417" h="3335382">
                <a:moveTo>
                  <a:pt x="0" y="0"/>
                </a:moveTo>
                <a:lnTo>
                  <a:pt x="4589417" y="8708"/>
                </a:lnTo>
                <a:lnTo>
                  <a:pt x="4589417" y="3335382"/>
                </a:lnTo>
                <a:lnTo>
                  <a:pt x="2525485" y="3326674"/>
                </a:lnTo>
                <a:lnTo>
                  <a:pt x="435428" y="182880"/>
                </a:lnTo>
                <a:lnTo>
                  <a:pt x="217714" y="52251"/>
                </a:lnTo>
                <a:lnTo>
                  <a:pt x="0" y="0"/>
                </a:lnTo>
                <a:close/>
              </a:path>
            </a:pathLst>
          </a:custGeom>
          <a:gradFill>
            <a:gsLst>
              <a:gs pos="0">
                <a:schemeClr val="accent1">
                  <a:lumMod val="5000"/>
                  <a:lumOff val="95000"/>
                </a:schemeClr>
              </a:gs>
              <a:gs pos="97000">
                <a:schemeClr val="accent5">
                  <a:lumMod val="50000"/>
                </a:schemeClr>
              </a:gs>
            </a:gsLst>
            <a:lin ang="108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9" name="Oval 8"/>
          <p:cNvSpPr/>
          <p:nvPr/>
        </p:nvSpPr>
        <p:spPr>
          <a:xfrm>
            <a:off x="3040636" y="2280333"/>
            <a:ext cx="2913868" cy="278817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0" name="Content Placeholder 1"/>
          <p:cNvSpPr txBox="1">
            <a:spLocks/>
          </p:cNvSpPr>
          <p:nvPr/>
        </p:nvSpPr>
        <p:spPr>
          <a:xfrm>
            <a:off x="179682" y="2324457"/>
            <a:ext cx="2753982" cy="1028202"/>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Segoe UI"/>
                <a:ea typeface="+mn-ea"/>
                <a:cs typeface="+mn-cs"/>
              </a:rPr>
              <a:t>Data Science</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Predictive and Prescriptive Analytics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Social, Text and Sentiment Analytics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Natural Language Processing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Machine Learning, Artificial Intelligence</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SPSS, SAS, R, IBM Watson™</a:t>
            </a:r>
          </a:p>
        </p:txBody>
      </p:sp>
      <p:sp>
        <p:nvSpPr>
          <p:cNvPr id="11" name="Content Placeholder 1"/>
          <p:cNvSpPr txBox="1">
            <a:spLocks/>
          </p:cNvSpPr>
          <p:nvPr/>
        </p:nvSpPr>
        <p:spPr>
          <a:xfrm>
            <a:off x="5452003" y="1090993"/>
            <a:ext cx="3442368" cy="1541674"/>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Segoe UI"/>
                <a:ea typeface="+mn-ea"/>
                <a:cs typeface="+mn-cs"/>
              </a:rPr>
              <a:t>Strategy and Competency Building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Build the right, comprehensive solution blueprint across 12 Domains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Establish, specific, actionable plan and ROIs </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Protecting your investments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Organization, Talent, Competency</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Processes, Methods, Techniques, Tools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Speed – Agile EIM Transformation</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Governance processes</a:t>
            </a:r>
          </a:p>
        </p:txBody>
      </p:sp>
      <p:sp>
        <p:nvSpPr>
          <p:cNvPr id="12" name="Content Placeholder 1"/>
          <p:cNvSpPr txBox="1">
            <a:spLocks/>
          </p:cNvSpPr>
          <p:nvPr/>
        </p:nvSpPr>
        <p:spPr>
          <a:xfrm>
            <a:off x="125986" y="4502329"/>
            <a:ext cx="3662517" cy="1227292"/>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Segoe UI"/>
                <a:ea typeface="+mn-ea"/>
                <a:cs typeface="+mn-cs"/>
              </a:rPr>
              <a:t>Customer and Business Analytics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Customer/Buyer/Channel Segmentation</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Persona Development, Customer Scoring (Value, Potential)</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Attrition Modeling, Engagement and Response Modeling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Inventory Management, Marketing Campaigns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Product Design Analytics, Workforce Planning, Location Based Advertising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Data Monetization</a:t>
            </a:r>
          </a:p>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3" name="Content Placeholder 1"/>
          <p:cNvSpPr txBox="1">
            <a:spLocks/>
          </p:cNvSpPr>
          <p:nvPr/>
        </p:nvSpPr>
        <p:spPr>
          <a:xfrm>
            <a:off x="6040061" y="3110348"/>
            <a:ext cx="3127141" cy="1655974"/>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Segoe UI"/>
                <a:ea typeface="+mn-ea"/>
                <a:cs typeface="+mn-cs"/>
              </a:rPr>
              <a:t>Traditional Data Warehouse and Business Intelligence</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EDW, ODS, Data Mart and Integration</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Master Data Management</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Data Governance</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Dashboards, Scorecards, </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Reports , Alerts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Multidimensional Analysis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Ad hoc slicing and dicing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Self Service Enablement</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Cloud Migration and Agile EIM</a:t>
            </a:r>
          </a:p>
        </p:txBody>
      </p:sp>
      <p:cxnSp>
        <p:nvCxnSpPr>
          <p:cNvPr id="14" name="Straight Connector 13"/>
          <p:cNvCxnSpPr/>
          <p:nvPr/>
        </p:nvCxnSpPr>
        <p:spPr>
          <a:xfrm>
            <a:off x="4487863" y="2971443"/>
            <a:ext cx="4656960" cy="751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875159" y="781367"/>
            <a:ext cx="1649573" cy="25385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83703" y="3292418"/>
            <a:ext cx="1961328" cy="29698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633453" y="3976381"/>
            <a:ext cx="1510271" cy="232413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09879" y="4383493"/>
            <a:ext cx="4436122" cy="375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728956" y="761147"/>
            <a:ext cx="2156869" cy="33026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rot="3392918">
            <a:off x="2903524" y="3617239"/>
            <a:ext cx="1088439" cy="57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DATA</a:t>
            </a:r>
          </a:p>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SCIENCE</a:t>
            </a:r>
          </a:p>
        </p:txBody>
      </p:sp>
      <p:sp>
        <p:nvSpPr>
          <p:cNvPr id="21" name="TextBox 20"/>
          <p:cNvSpPr txBox="1"/>
          <p:nvPr/>
        </p:nvSpPr>
        <p:spPr bwMode="auto">
          <a:xfrm>
            <a:off x="3421003" y="4410423"/>
            <a:ext cx="1299588"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ANALYTICS</a:t>
            </a:r>
          </a:p>
        </p:txBody>
      </p:sp>
      <p:sp>
        <p:nvSpPr>
          <p:cNvPr id="22" name="TextBox 21"/>
          <p:cNvSpPr txBox="1"/>
          <p:nvPr/>
        </p:nvSpPr>
        <p:spPr bwMode="auto">
          <a:xfrm rot="18205251">
            <a:off x="4547334" y="4257843"/>
            <a:ext cx="1129092"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BIG DATA</a:t>
            </a:r>
          </a:p>
        </p:txBody>
      </p:sp>
      <p:sp>
        <p:nvSpPr>
          <p:cNvPr id="23" name="TextBox 22"/>
          <p:cNvSpPr txBox="1"/>
          <p:nvPr/>
        </p:nvSpPr>
        <p:spPr bwMode="auto">
          <a:xfrm rot="3435824">
            <a:off x="4995675" y="3337375"/>
            <a:ext cx="1022716"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EDW&amp;BI</a:t>
            </a:r>
          </a:p>
        </p:txBody>
      </p:sp>
      <p:sp>
        <p:nvSpPr>
          <p:cNvPr id="24" name="TextBox 23"/>
          <p:cNvSpPr txBox="1"/>
          <p:nvPr/>
        </p:nvSpPr>
        <p:spPr bwMode="auto">
          <a:xfrm>
            <a:off x="4240769" y="2593465"/>
            <a:ext cx="1253035"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STRATEGY</a:t>
            </a:r>
          </a:p>
        </p:txBody>
      </p:sp>
      <p:sp>
        <p:nvSpPr>
          <p:cNvPr id="25" name="Oval 24"/>
          <p:cNvSpPr/>
          <p:nvPr/>
        </p:nvSpPr>
        <p:spPr>
          <a:xfrm>
            <a:off x="3788503" y="2975931"/>
            <a:ext cx="1405089" cy="1400956"/>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816075"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Segoe UI"/>
              <a:ea typeface="+mn-ea"/>
              <a:cs typeface="+mn-cs"/>
            </a:endParaRPr>
          </a:p>
        </p:txBody>
      </p:sp>
      <p:sp>
        <p:nvSpPr>
          <p:cNvPr id="26" name="TextBox 25"/>
          <p:cNvSpPr txBox="1"/>
          <p:nvPr/>
        </p:nvSpPr>
        <p:spPr bwMode="auto">
          <a:xfrm>
            <a:off x="3767964" y="3283738"/>
            <a:ext cx="1440972" cy="112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spAutoFit/>
          </a:bodyPr>
          <a:lstStyle/>
          <a:p>
            <a:pPr marL="0" marR="0" lvl="0" indent="0" algn="ctr" defTabSz="8160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EIM and</a:t>
            </a:r>
          </a:p>
          <a:p>
            <a:pPr marL="0" marR="0" lvl="0" indent="0" algn="ctr" defTabSz="8160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ANALYTICS</a:t>
            </a:r>
          </a:p>
          <a:p>
            <a:pPr marL="0" marR="0" lvl="0" indent="0" algn="ctr" defTabSz="816075"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400+ employees</a:t>
            </a:r>
          </a:p>
          <a:p>
            <a:pPr marL="0" marR="0" lvl="0" indent="0" algn="ctr" defTabSz="816075"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strong</a:t>
            </a:r>
            <a:endPar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48" name="Content Placeholder 1"/>
          <p:cNvSpPr txBox="1">
            <a:spLocks/>
          </p:cNvSpPr>
          <p:nvPr/>
        </p:nvSpPr>
        <p:spPr>
          <a:xfrm>
            <a:off x="2168499" y="801086"/>
            <a:ext cx="2975225" cy="960568"/>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Segoe UI"/>
                <a:ea typeface="+mn-ea"/>
                <a:cs typeface="+mn-cs"/>
              </a:rPr>
              <a:t>     Digital Engagement/Analytics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Customer Engagement Strategies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Omni-channel and Integrated Marketing</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Segoe UI"/>
                <a:ea typeface="+mn-ea"/>
                <a:cs typeface="+mn-cs"/>
              </a:rPr>
              <a:t>Strategic Planning, Building and Executing Digital and Customer Engagement Solutions. </a:t>
            </a:r>
          </a:p>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9" name="TextBox 48"/>
          <p:cNvSpPr txBox="1"/>
          <p:nvPr/>
        </p:nvSpPr>
        <p:spPr bwMode="auto">
          <a:xfrm rot="18214605">
            <a:off x="3326866" y="2731415"/>
            <a:ext cx="991746"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875" tIns="71438" rIns="142875" bIns="71438" rtlCol="0" anchor="ctr">
            <a:spAutoFit/>
          </a:bodyPr>
          <a:lstStyle/>
          <a:p>
            <a:pPr marL="0" marR="0" lvl="0" indent="0" algn="ctr" defTabSz="816075"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mn-ea"/>
                <a:cs typeface="Arial" pitchFamily="34" charset="0"/>
              </a:rPr>
              <a:t>DIGITAL</a:t>
            </a: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79" y="1154880"/>
            <a:ext cx="1777444" cy="551408"/>
          </a:xfrm>
          <a:prstGeom prst="rect">
            <a:avLst/>
          </a:prstGeom>
        </p:spPr>
      </p:pic>
      <p:sp>
        <p:nvSpPr>
          <p:cNvPr id="58" name="Content Placeholder 1"/>
          <p:cNvSpPr txBox="1">
            <a:spLocks/>
          </p:cNvSpPr>
          <p:nvPr/>
        </p:nvSpPr>
        <p:spPr>
          <a:xfrm>
            <a:off x="4313836" y="5066246"/>
            <a:ext cx="2822794" cy="1320500"/>
          </a:xfrm>
          <a:prstGeom prst="rect">
            <a:avLst/>
          </a:prstGeom>
          <a:ln>
            <a:noFill/>
          </a:ln>
        </p:spPr>
        <p:txBody>
          <a:bodyPr numCol="1">
            <a:noAutofit/>
          </a:bodyPr>
          <a:lstStyle>
            <a:lvl1pPr marL="305098" indent="-305098" algn="l" defTabSz="816075"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Segoe UI"/>
                <a:ea typeface="+mn-ea"/>
                <a:cs typeface="+mn-cs"/>
              </a:rPr>
              <a:t>          Big Data and Next </a:t>
            </a:r>
          </a:p>
          <a:p>
            <a:pPr marL="0" marR="0" lvl="0" indent="0" algn="l" defTabSz="816075" rtl="0" eaLnBrk="0" fontAlgn="base" latinLnBrk="0" hangingPunct="0">
              <a:lnSpc>
                <a:spcPct val="100000"/>
              </a:lnSpc>
              <a:spcBef>
                <a:spcPts val="0"/>
              </a:spcBef>
              <a:spcAft>
                <a:spcPct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Segoe UI"/>
                <a:ea typeface="+mn-ea"/>
                <a:cs typeface="+mn-cs"/>
              </a:rPr>
              <a:t>       Generation Technologies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Data Lab Development Centers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Data Lakes, Analytic Platforms</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Hadoop (Cloudera, Hortonworks) </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NoSQL / Graph DB (MongoDB, </a:t>
            </a:r>
            <a:r>
              <a:rPr kumimoji="0" lang="en-US" sz="900" b="0" i="0" u="none" strike="noStrike" kern="1200" cap="none" spc="0" normalizeH="0" baseline="0" noProof="0" dirty="0" err="1">
                <a:ln>
                  <a:noFill/>
                </a:ln>
                <a:solidFill>
                  <a:prstClr val="black"/>
                </a:solidFill>
                <a:effectLst/>
                <a:uLnTx/>
                <a:uFillTx/>
                <a:latin typeface="Segoe UI"/>
                <a:ea typeface="+mn-ea"/>
                <a:cs typeface="+mn-cs"/>
              </a:rPr>
              <a:t>DataStax</a:t>
            </a:r>
            <a:endParaRPr kumimoji="0" lang="en-US" sz="900" b="0" i="0" u="none" strike="noStrike" kern="1200" cap="none" spc="0" normalizeH="0" baseline="0" noProof="0" dirty="0">
              <a:ln>
                <a:noFill/>
              </a:ln>
              <a:solidFill>
                <a:prstClr val="black"/>
              </a:solidFill>
              <a:effectLst/>
              <a:uLnTx/>
              <a:uFillTx/>
              <a:latin typeface="Segoe UI"/>
              <a:ea typeface="+mn-ea"/>
              <a:cs typeface="+mn-cs"/>
            </a:endParaRP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Cloud platforms (AWS, Google, Azure)</a:t>
            </a:r>
          </a:p>
          <a:p>
            <a:pPr marL="112713" marR="0" lvl="1" indent="-112713" algn="l" defTabSz="816075"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Segoe UI"/>
                <a:ea typeface="+mn-ea"/>
                <a:cs typeface="+mn-cs"/>
              </a:rPr>
              <a:t>Spark, </a:t>
            </a:r>
            <a:r>
              <a:rPr kumimoji="0" lang="en-US" sz="900" b="0" i="0" u="none" strike="noStrike" kern="1200" cap="none" spc="0" normalizeH="0" baseline="0" noProof="0" dirty="0" err="1">
                <a:ln>
                  <a:noFill/>
                </a:ln>
                <a:solidFill>
                  <a:prstClr val="black"/>
                </a:solidFill>
                <a:effectLst/>
                <a:uLnTx/>
                <a:uFillTx/>
                <a:latin typeface="Segoe UI"/>
                <a:ea typeface="+mn-ea"/>
                <a:cs typeface="+mn-cs"/>
              </a:rPr>
              <a:t>Sqoop</a:t>
            </a:r>
            <a:r>
              <a:rPr kumimoji="0" lang="en-US" sz="900" b="0" i="0" u="none" strike="noStrike" kern="1200" cap="none" spc="0" normalizeH="0" baseline="0" noProof="0" dirty="0">
                <a:ln>
                  <a:noFill/>
                </a:ln>
                <a:solidFill>
                  <a:prstClr val="black"/>
                </a:solidFill>
                <a:effectLst/>
                <a:uLnTx/>
                <a:uFillTx/>
                <a:latin typeface="Segoe UI"/>
                <a:ea typeface="+mn-ea"/>
                <a:cs typeface="+mn-cs"/>
              </a:rPr>
              <a:t>, Hive, Pig, Kafka, etc.</a:t>
            </a:r>
          </a:p>
        </p:txBody>
      </p:sp>
    </p:spTree>
    <p:extLst>
      <p:ext uri="{BB962C8B-B14F-4D97-AF65-F5344CB8AC3E}">
        <p14:creationId xmlns:p14="http://schemas.microsoft.com/office/powerpoint/2010/main" val="3413373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the </a:t>
            </a:r>
            <a:r>
              <a:rPr lang="en-US" dirty="0" err="1" smtClean="0"/>
              <a:t>Jupyter</a:t>
            </a:r>
            <a:r>
              <a:rPr lang="en-US" dirty="0"/>
              <a:t> notebook home, Click on the </a:t>
            </a:r>
            <a:r>
              <a:rPr lang="en-US" dirty="0" smtClean="0"/>
              <a:t>Exercise2.ipynb</a:t>
            </a:r>
            <a:endParaRPr lang="en-US" dirty="0"/>
          </a:p>
          <a:p>
            <a:r>
              <a:rPr lang="en-US" dirty="0"/>
              <a:t>Follow the prompts </a:t>
            </a:r>
            <a:r>
              <a:rPr lang="en-US" dirty="0" smtClean="0"/>
              <a:t>to filter the rows with null and empty values for the name field and transform the data using a map function.</a:t>
            </a:r>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20</a:t>
            </a:fld>
            <a:endParaRPr lang="en-US"/>
          </a:p>
        </p:txBody>
      </p:sp>
      <p:sp>
        <p:nvSpPr>
          <p:cNvPr id="4" name="Text Placeholder 3"/>
          <p:cNvSpPr>
            <a:spLocks noGrp="1"/>
          </p:cNvSpPr>
          <p:nvPr>
            <p:ph type="body" sz="quarter" idx="13"/>
          </p:nvPr>
        </p:nvSpPr>
        <p:spPr/>
        <p:txBody>
          <a:bodyPr/>
          <a:lstStyle/>
          <a:p>
            <a:r>
              <a:rPr lang="en-US" dirty="0" smtClean="0"/>
              <a:t>Exercise 2: Create Python Lambda Expression</a:t>
            </a:r>
            <a:endParaRPr lang="en-US" dirty="0"/>
          </a:p>
        </p:txBody>
      </p:sp>
    </p:spTree>
    <p:extLst>
      <p:ext uri="{BB962C8B-B14F-4D97-AF65-F5344CB8AC3E}">
        <p14:creationId xmlns:p14="http://schemas.microsoft.com/office/powerpoint/2010/main" val="3732971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3231" y="3864864"/>
            <a:ext cx="8237538" cy="2336800"/>
          </a:xfrm>
        </p:spPr>
        <p:txBody>
          <a:bodyPr/>
          <a:lstStyle/>
          <a:p>
            <a:r>
              <a:rPr lang="en-US" dirty="0" smtClean="0"/>
              <a:t>Spark SQL is the Monty Hall problem of Spark.</a:t>
            </a:r>
          </a:p>
          <a:p>
            <a:r>
              <a:rPr lang="en-US" dirty="0" smtClean="0"/>
              <a:t>The extra information about the data – its schema, its storage, its use – allow Spark to optimize the ways in which it handles the data.</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21</a:t>
            </a:fld>
            <a:endParaRPr lang="en-US"/>
          </a:p>
        </p:txBody>
      </p:sp>
      <p:sp>
        <p:nvSpPr>
          <p:cNvPr id="4" name="Text Placeholder 3"/>
          <p:cNvSpPr>
            <a:spLocks noGrp="1"/>
          </p:cNvSpPr>
          <p:nvPr>
            <p:ph type="body" sz="quarter" idx="13"/>
          </p:nvPr>
        </p:nvSpPr>
        <p:spPr>
          <a:xfrm>
            <a:off x="0" y="-73152"/>
            <a:ext cx="9144000" cy="795866"/>
          </a:xfrm>
        </p:spPr>
        <p:txBody>
          <a:bodyPr/>
          <a:lstStyle/>
          <a:p>
            <a:r>
              <a:rPr lang="en-US" dirty="0" smtClean="0"/>
              <a:t>Spark SQL</a:t>
            </a:r>
            <a:endParaRPr lang="en-US" dirty="0"/>
          </a:p>
        </p:txBody>
      </p:sp>
      <p:sp>
        <p:nvSpPr>
          <p:cNvPr id="5" name="Rectangle 4"/>
          <p:cNvSpPr/>
          <p:nvPr/>
        </p:nvSpPr>
        <p:spPr>
          <a:xfrm>
            <a:off x="453231" y="962452"/>
            <a:ext cx="1950720" cy="2670048"/>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072896" y="1673690"/>
            <a:ext cx="755904" cy="1107996"/>
          </a:xfrm>
          <a:prstGeom prst="rect">
            <a:avLst/>
          </a:prstGeom>
          <a:noFill/>
        </p:spPr>
        <p:txBody>
          <a:bodyPr wrap="square" rtlCol="0">
            <a:spAutoFit/>
          </a:bodyPr>
          <a:lstStyle/>
          <a:p>
            <a:r>
              <a:rPr lang="en-US" sz="6600" b="1" dirty="0" smtClean="0">
                <a:solidFill>
                  <a:srgbClr val="FF0000"/>
                </a:solidFill>
              </a:rPr>
              <a:t>1</a:t>
            </a:r>
            <a:endParaRPr lang="en-US" sz="6600" b="1" dirty="0">
              <a:solidFill>
                <a:srgbClr val="FF0000"/>
              </a:solidFill>
            </a:endParaRPr>
          </a:p>
        </p:txBody>
      </p:sp>
      <p:sp>
        <p:nvSpPr>
          <p:cNvPr id="9" name="Rectangle 8"/>
          <p:cNvSpPr/>
          <p:nvPr/>
        </p:nvSpPr>
        <p:spPr>
          <a:xfrm>
            <a:off x="3596640" y="962452"/>
            <a:ext cx="1950720" cy="267004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94048" y="1673690"/>
            <a:ext cx="755904" cy="1107996"/>
          </a:xfrm>
          <a:prstGeom prst="rect">
            <a:avLst/>
          </a:prstGeom>
          <a:noFill/>
        </p:spPr>
        <p:txBody>
          <a:bodyPr wrap="square" rtlCol="0">
            <a:spAutoFit/>
          </a:bodyPr>
          <a:lstStyle/>
          <a:p>
            <a:r>
              <a:rPr lang="en-US" sz="6600" b="1" dirty="0" smtClean="0">
                <a:solidFill>
                  <a:srgbClr val="FF0000"/>
                </a:solidFill>
              </a:rPr>
              <a:t>2</a:t>
            </a:r>
            <a:endParaRPr lang="en-US" sz="6600" b="1" dirty="0">
              <a:solidFill>
                <a:srgbClr val="FF0000"/>
              </a:solidFill>
            </a:endParaRPr>
          </a:p>
        </p:txBody>
      </p:sp>
      <p:sp>
        <p:nvSpPr>
          <p:cNvPr id="11" name="Rectangle 10"/>
          <p:cNvSpPr/>
          <p:nvPr/>
        </p:nvSpPr>
        <p:spPr>
          <a:xfrm>
            <a:off x="6740049" y="966554"/>
            <a:ext cx="1950720" cy="2670048"/>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7337457" y="1673690"/>
            <a:ext cx="755904" cy="1107996"/>
          </a:xfrm>
          <a:prstGeom prst="rect">
            <a:avLst/>
          </a:prstGeom>
          <a:noFill/>
        </p:spPr>
        <p:txBody>
          <a:bodyPr wrap="square" rtlCol="0">
            <a:spAutoFit/>
          </a:bodyPr>
          <a:lstStyle/>
          <a:p>
            <a:r>
              <a:rPr lang="en-US" sz="6600" b="1" dirty="0">
                <a:solidFill>
                  <a:srgbClr val="FF0000"/>
                </a:solidFill>
              </a:rPr>
              <a:t>3</a:t>
            </a:r>
          </a:p>
        </p:txBody>
      </p:sp>
    </p:spTree>
    <p:extLst>
      <p:ext uri="{BB962C8B-B14F-4D97-AF65-F5344CB8AC3E}">
        <p14:creationId xmlns:p14="http://schemas.microsoft.com/office/powerpoint/2010/main" val="1934749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5132832"/>
          </a:xfrm>
        </p:spPr>
        <p:txBody>
          <a:bodyPr>
            <a:normAutofit/>
          </a:bodyPr>
          <a:lstStyle/>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pyspark.sql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SparkSession</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spark = </a:t>
            </a:r>
            <a:r>
              <a:rPr lang="en-US" dirty="0" err="1">
                <a:latin typeface="Courier New" panose="02070309020205020404" pitchFamily="49" charset="0"/>
                <a:cs typeface="Courier New" panose="02070309020205020404" pitchFamily="49" charset="0"/>
              </a:rPr>
              <a:t>SparkSession</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.builder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appName</a:t>
            </a:r>
            <a:r>
              <a:rPr lang="en-US" dirty="0">
                <a:latin typeface="Courier New" panose="02070309020205020404" pitchFamily="49" charset="0"/>
                <a:cs typeface="Courier New" panose="02070309020205020404" pitchFamily="49" charset="0"/>
              </a:rPr>
              <a:t>("Python Spark SQL basic example")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spark.some.config.option</a:t>
            </a:r>
            <a:r>
              <a:rPr lang="en-US" dirty="0">
                <a:latin typeface="Courier New" panose="02070309020205020404" pitchFamily="49" charset="0"/>
                <a:cs typeface="Courier New" panose="02070309020205020404" pitchFamily="49" charset="0"/>
              </a:rPr>
              <a:t>", "some-value")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getOrCreate</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2"/>
          </p:nvPr>
        </p:nvSpPr>
        <p:spPr/>
        <p:txBody>
          <a:bodyPr/>
          <a:lstStyle/>
          <a:p>
            <a:fld id="{8994C0FE-B155-7245-AD0C-30F39E06E47B}" type="slidenum">
              <a:rPr lang="en-US" smtClean="0"/>
              <a:pPr/>
              <a:t>22</a:t>
            </a:fld>
            <a:endParaRPr lang="en-US"/>
          </a:p>
        </p:txBody>
      </p:sp>
      <p:sp>
        <p:nvSpPr>
          <p:cNvPr id="4" name="Text Placeholder 3"/>
          <p:cNvSpPr>
            <a:spLocks noGrp="1"/>
          </p:cNvSpPr>
          <p:nvPr>
            <p:ph type="body" sz="quarter" idx="13"/>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98358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err="1">
                <a:latin typeface="Courier New" panose="02070309020205020404" pitchFamily="49" charset="0"/>
                <a:cs typeface="Courier New" panose="02070309020205020404" pitchFamily="49" charset="0"/>
              </a:rPr>
              <a:t>dataframe_mysql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mySqlContext.read.format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a:t>
            </a:r>
            <a:r>
              <a:rPr lang="en-US" dirty="0">
                <a:latin typeface="Courier New" panose="02070309020205020404" pitchFamily="49" charset="0"/>
                <a:cs typeface="Courier New" panose="02070309020205020404" pitchFamily="49" charset="0"/>
              </a:rPr>
              <a:t>").options(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jdbc:DRIVER_TYPE</a:t>
            </a:r>
            <a:r>
              <a:rPr lang="en-US" dirty="0" smtClean="0">
                <a:latin typeface="Courier New" panose="02070309020205020404" pitchFamily="49" charset="0"/>
                <a:cs typeface="Courier New" panose="02070309020205020404" pitchFamily="49" charset="0"/>
              </a:rPr>
              <a:t>://SERVER:PORT/DATABASE”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driver = </a:t>
            </a:r>
            <a:r>
              <a:rPr lang="en-US" dirty="0" smtClean="0">
                <a:latin typeface="Courier New" panose="02070309020205020404" pitchFamily="49" charset="0"/>
                <a:cs typeface="Courier New" panose="02070309020205020404" pitchFamily="49" charset="0"/>
              </a:rPr>
              <a:t>“JDBC_DRIVER_CLASS“ \</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dbtable</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“TABLE_NAME“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=“USER_NAME“ \</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password</a:t>
            </a:r>
            <a:r>
              <a:rPr lang="en-US" dirty="0" smtClean="0">
                <a:latin typeface="Courier New" panose="02070309020205020404" pitchFamily="49" charset="0"/>
                <a:cs typeface="Courier New" panose="02070309020205020404" pitchFamily="49" charset="0"/>
              </a:rPr>
              <a:t>=“PASSWORD").</a:t>
            </a:r>
            <a:r>
              <a:rPr lang="en-US" dirty="0">
                <a:latin typeface="Courier New" panose="02070309020205020404" pitchFamily="49" charset="0"/>
                <a:cs typeface="Courier New" panose="02070309020205020404" pitchFamily="49" charset="0"/>
              </a:rPr>
              <a:t>load()</a:t>
            </a:r>
          </a:p>
        </p:txBody>
      </p:sp>
      <p:sp>
        <p:nvSpPr>
          <p:cNvPr id="3" name="Slide Number Placeholder 2"/>
          <p:cNvSpPr>
            <a:spLocks noGrp="1"/>
          </p:cNvSpPr>
          <p:nvPr>
            <p:ph type="sldNum" sz="quarter" idx="12"/>
          </p:nvPr>
        </p:nvSpPr>
        <p:spPr/>
        <p:txBody>
          <a:bodyPr/>
          <a:lstStyle/>
          <a:p>
            <a:fld id="{8994C0FE-B155-7245-AD0C-30F39E06E47B}" type="slidenum">
              <a:rPr lang="en-US" smtClean="0"/>
              <a:pPr/>
              <a:t>23</a:t>
            </a:fld>
            <a:endParaRPr lang="en-US"/>
          </a:p>
        </p:txBody>
      </p:sp>
      <p:sp>
        <p:nvSpPr>
          <p:cNvPr id="4" name="Text Placeholder 3"/>
          <p:cNvSpPr>
            <a:spLocks noGrp="1"/>
          </p:cNvSpPr>
          <p:nvPr>
            <p:ph type="body" sz="quarter" idx="13"/>
          </p:nvPr>
        </p:nvSpPr>
        <p:spPr/>
        <p:txBody>
          <a:bodyPr/>
          <a:lstStyle/>
          <a:p>
            <a:r>
              <a:rPr lang="en-US" dirty="0" smtClean="0"/>
              <a:t>Load a Table from a Database into a Data Frame</a:t>
            </a:r>
            <a:endParaRPr lang="en-US" dirty="0"/>
          </a:p>
        </p:txBody>
      </p:sp>
    </p:spTree>
    <p:extLst>
      <p:ext uri="{BB962C8B-B14F-4D97-AF65-F5344CB8AC3E}">
        <p14:creationId xmlns:p14="http://schemas.microsoft.com/office/powerpoint/2010/main" val="733537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 to the home directory for </a:t>
            </a:r>
            <a:r>
              <a:rPr lang="en-US" dirty="0" err="1" smtClean="0"/>
              <a:t>Jupyter</a:t>
            </a:r>
            <a:r>
              <a:rPr lang="en-US" dirty="0" smtClean="0"/>
              <a:t>. </a:t>
            </a:r>
          </a:p>
          <a:p>
            <a:r>
              <a:rPr lang="en-US" dirty="0" smtClean="0"/>
              <a:t>Open up Exercise3.ipynb and complete the exercises.</a:t>
            </a:r>
          </a:p>
          <a:p>
            <a:r>
              <a:rPr lang="en-US" dirty="0" smtClean="0"/>
              <a:t>Record the port number that the last section returns to you.</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24</a:t>
            </a:fld>
            <a:endParaRPr lang="en-US"/>
          </a:p>
        </p:txBody>
      </p:sp>
      <p:sp>
        <p:nvSpPr>
          <p:cNvPr id="4" name="Text Placeholder 3"/>
          <p:cNvSpPr>
            <a:spLocks noGrp="1"/>
          </p:cNvSpPr>
          <p:nvPr>
            <p:ph type="body" sz="quarter" idx="13"/>
          </p:nvPr>
        </p:nvSpPr>
        <p:spPr/>
        <p:txBody>
          <a:bodyPr/>
          <a:lstStyle/>
          <a:p>
            <a:r>
              <a:rPr lang="en-US" dirty="0" smtClean="0"/>
              <a:t>Exercise 3: Load Data from MySQL</a:t>
            </a:r>
            <a:endParaRPr lang="en-US" dirty="0"/>
          </a:p>
        </p:txBody>
      </p:sp>
    </p:spTree>
    <p:extLst>
      <p:ext uri="{BB962C8B-B14F-4D97-AF65-F5344CB8AC3E}">
        <p14:creationId xmlns:p14="http://schemas.microsoft.com/office/powerpoint/2010/main" val="2110245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77014" y="804863"/>
            <a:ext cx="8352997" cy="3860922"/>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25</a:t>
            </a:fld>
            <a:endParaRPr lang="en-US"/>
          </a:p>
        </p:txBody>
      </p:sp>
      <p:sp>
        <p:nvSpPr>
          <p:cNvPr id="4" name="Text Placeholder 3"/>
          <p:cNvSpPr>
            <a:spLocks noGrp="1"/>
          </p:cNvSpPr>
          <p:nvPr>
            <p:ph type="body" sz="quarter" idx="13"/>
          </p:nvPr>
        </p:nvSpPr>
        <p:spPr/>
        <p:txBody>
          <a:bodyPr/>
          <a:lstStyle/>
          <a:p>
            <a:r>
              <a:rPr lang="en-US" dirty="0" smtClean="0"/>
              <a:t>Spark UI - Jobs</a:t>
            </a:r>
            <a:endParaRPr lang="en-US" dirty="0"/>
          </a:p>
        </p:txBody>
      </p:sp>
    </p:spTree>
    <p:extLst>
      <p:ext uri="{BB962C8B-B14F-4D97-AF65-F5344CB8AC3E}">
        <p14:creationId xmlns:p14="http://schemas.microsoft.com/office/powerpoint/2010/main" val="2446002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37920" y="804863"/>
            <a:ext cx="8551687" cy="4289418"/>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26</a:t>
            </a:fld>
            <a:endParaRPr lang="en-US"/>
          </a:p>
        </p:txBody>
      </p:sp>
      <p:sp>
        <p:nvSpPr>
          <p:cNvPr id="4" name="Text Placeholder 3"/>
          <p:cNvSpPr>
            <a:spLocks noGrp="1"/>
          </p:cNvSpPr>
          <p:nvPr>
            <p:ph type="body" sz="quarter" idx="13"/>
          </p:nvPr>
        </p:nvSpPr>
        <p:spPr/>
        <p:txBody>
          <a:bodyPr/>
          <a:lstStyle/>
          <a:p>
            <a:r>
              <a:rPr lang="en-US" dirty="0" smtClean="0"/>
              <a:t>Spark UI – Job Detail</a:t>
            </a:r>
            <a:endParaRPr lang="en-US" dirty="0"/>
          </a:p>
        </p:txBody>
      </p:sp>
    </p:spTree>
    <p:extLst>
      <p:ext uri="{BB962C8B-B14F-4D97-AF65-F5344CB8AC3E}">
        <p14:creationId xmlns:p14="http://schemas.microsoft.com/office/powerpoint/2010/main" val="3289473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27</a:t>
            </a:fld>
            <a:endParaRPr lang="en-US"/>
          </a:p>
        </p:txBody>
      </p:sp>
      <p:sp>
        <p:nvSpPr>
          <p:cNvPr id="4" name="Text Placeholder 3"/>
          <p:cNvSpPr>
            <a:spLocks noGrp="1"/>
          </p:cNvSpPr>
          <p:nvPr>
            <p:ph type="body" sz="quarter" idx="13"/>
          </p:nvPr>
        </p:nvSpPr>
        <p:spPr/>
        <p:txBody>
          <a:bodyPr/>
          <a:lstStyle/>
          <a:p>
            <a:r>
              <a:rPr lang="en-US" dirty="0" smtClean="0"/>
              <a:t>Spark UI - Stages</a:t>
            </a:r>
            <a:endParaRPr lang="en-US" dirty="0"/>
          </a:p>
        </p:txBody>
      </p:sp>
      <p:pic>
        <p:nvPicPr>
          <p:cNvPr id="5" name="Picture 4"/>
          <p:cNvPicPr>
            <a:picLocks noChangeAspect="1"/>
          </p:cNvPicPr>
          <p:nvPr/>
        </p:nvPicPr>
        <p:blipFill>
          <a:blip r:embed="rId3"/>
          <a:stretch>
            <a:fillRect/>
          </a:stretch>
        </p:blipFill>
        <p:spPr>
          <a:xfrm>
            <a:off x="531342" y="988077"/>
            <a:ext cx="7473955" cy="2694237"/>
          </a:xfrm>
          <a:prstGeom prst="rect">
            <a:avLst/>
          </a:prstGeom>
        </p:spPr>
      </p:pic>
    </p:spTree>
    <p:extLst>
      <p:ext uri="{BB962C8B-B14F-4D97-AF65-F5344CB8AC3E}">
        <p14:creationId xmlns:p14="http://schemas.microsoft.com/office/powerpoint/2010/main" val="1563460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28</a:t>
            </a:fld>
            <a:endParaRPr lang="en-US"/>
          </a:p>
        </p:txBody>
      </p:sp>
      <p:sp>
        <p:nvSpPr>
          <p:cNvPr id="4" name="Text Placeholder 3"/>
          <p:cNvSpPr>
            <a:spLocks noGrp="1"/>
          </p:cNvSpPr>
          <p:nvPr>
            <p:ph type="body" sz="quarter" idx="13"/>
          </p:nvPr>
        </p:nvSpPr>
        <p:spPr/>
        <p:txBody>
          <a:bodyPr/>
          <a:lstStyle/>
          <a:p>
            <a:r>
              <a:rPr lang="en-US" dirty="0" smtClean="0"/>
              <a:t>Spark UI – Stage Detail</a:t>
            </a:r>
            <a:endParaRPr lang="en-US" dirty="0"/>
          </a:p>
        </p:txBody>
      </p:sp>
      <p:pic>
        <p:nvPicPr>
          <p:cNvPr id="5" name="Picture 4"/>
          <p:cNvPicPr>
            <a:picLocks noChangeAspect="1"/>
          </p:cNvPicPr>
          <p:nvPr/>
        </p:nvPicPr>
        <p:blipFill>
          <a:blip r:embed="rId3"/>
          <a:stretch>
            <a:fillRect/>
          </a:stretch>
        </p:blipFill>
        <p:spPr>
          <a:xfrm>
            <a:off x="489522" y="795866"/>
            <a:ext cx="8464030" cy="4196264"/>
          </a:xfrm>
          <a:prstGeom prst="rect">
            <a:avLst/>
          </a:prstGeom>
        </p:spPr>
      </p:pic>
    </p:spTree>
    <p:extLst>
      <p:ext uri="{BB962C8B-B14F-4D97-AF65-F5344CB8AC3E}">
        <p14:creationId xmlns:p14="http://schemas.microsoft.com/office/powerpoint/2010/main" val="1466412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92523" y="804862"/>
            <a:ext cx="8491703" cy="4083661"/>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29</a:t>
            </a:fld>
            <a:endParaRPr lang="en-US"/>
          </a:p>
        </p:txBody>
      </p:sp>
      <p:sp>
        <p:nvSpPr>
          <p:cNvPr id="4" name="Text Placeholder 3"/>
          <p:cNvSpPr>
            <a:spLocks noGrp="1"/>
          </p:cNvSpPr>
          <p:nvPr>
            <p:ph type="body" sz="quarter" idx="13"/>
          </p:nvPr>
        </p:nvSpPr>
        <p:spPr/>
        <p:txBody>
          <a:bodyPr/>
          <a:lstStyle/>
          <a:p>
            <a:r>
              <a:rPr lang="en-US" dirty="0" smtClean="0"/>
              <a:t>Spark UI - Environment</a:t>
            </a:r>
            <a:endParaRPr lang="en-US" dirty="0"/>
          </a:p>
        </p:txBody>
      </p:sp>
    </p:spTree>
    <p:extLst>
      <p:ext uri="{BB962C8B-B14F-4D97-AF65-F5344CB8AC3E}">
        <p14:creationId xmlns:p14="http://schemas.microsoft.com/office/powerpoint/2010/main" val="726560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5611" y="944219"/>
            <a:ext cx="4562061" cy="4562061"/>
          </a:xfrm>
        </p:spPr>
      </p:pic>
      <p:sp>
        <p:nvSpPr>
          <p:cNvPr id="3" name="Content Placeholder 2"/>
          <p:cNvSpPr>
            <a:spLocks noGrp="1"/>
          </p:cNvSpPr>
          <p:nvPr>
            <p:ph sz="half" idx="2"/>
          </p:nvPr>
        </p:nvSpPr>
        <p:spPr/>
        <p:txBody>
          <a:bodyPr/>
          <a:lstStyle/>
          <a:p>
            <a:r>
              <a:rPr lang="en-US" dirty="0"/>
              <a:t>20 year veteran of the St. Louis IT community</a:t>
            </a:r>
          </a:p>
          <a:p>
            <a:r>
              <a:rPr lang="en-US" dirty="0" smtClean="0"/>
              <a:t>Co-Organizer</a:t>
            </a:r>
            <a:r>
              <a:rPr lang="en-US" dirty="0"/>
              <a:t>, St. Louis Hadoop User </a:t>
            </a:r>
            <a:r>
              <a:rPr lang="en-US" dirty="0" smtClean="0"/>
              <a:t>Group</a:t>
            </a:r>
          </a:p>
          <a:p>
            <a:r>
              <a:rPr lang="en-US" dirty="0" smtClean="0"/>
              <a:t>Big Data Community </a:t>
            </a:r>
            <a:r>
              <a:rPr lang="en-US" dirty="0"/>
              <a:t>L</a:t>
            </a:r>
            <a:r>
              <a:rPr lang="en-US" dirty="0" smtClean="0"/>
              <a:t>ead, Daugherty Business Solutions</a:t>
            </a:r>
          </a:p>
          <a:p>
            <a:r>
              <a:rPr lang="en-US" dirty="0" smtClean="0"/>
              <a:t>Formerly Big Data Solution Architect at </a:t>
            </a:r>
            <a:r>
              <a:rPr lang="en-US" dirty="0" err="1" smtClean="0"/>
              <a:t>Amitech</a:t>
            </a:r>
            <a:r>
              <a:rPr lang="en-US" dirty="0" smtClean="0"/>
              <a:t>, Lead Big Data developer at Mercy</a:t>
            </a:r>
          </a:p>
          <a:p>
            <a:r>
              <a:rPr lang="en-US" dirty="0" smtClean="0"/>
              <a:t>Speaker at local and national Big Data conferences</a:t>
            </a:r>
            <a:endParaRPr lang="en-US" dirty="0"/>
          </a:p>
          <a:p>
            <a:pPr marL="0" indent="0">
              <a:buNone/>
            </a:pPr>
            <a:endParaRPr lang="en-US" dirty="0"/>
          </a:p>
        </p:txBody>
      </p:sp>
      <p:sp>
        <p:nvSpPr>
          <p:cNvPr id="6" name="Text Placeholder 5"/>
          <p:cNvSpPr>
            <a:spLocks noGrp="1"/>
          </p:cNvSpPr>
          <p:nvPr>
            <p:ph type="body" sz="quarter" idx="13"/>
          </p:nvPr>
        </p:nvSpPr>
        <p:spPr/>
        <p:txBody>
          <a:bodyPr>
            <a:noAutofit/>
          </a:bodyPr>
          <a:lstStyle/>
          <a:p>
            <a:r>
              <a:rPr lang="en-US" dirty="0" smtClean="0"/>
              <a:t>Meet Adam Doyle</a:t>
            </a: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994C0FE-B155-7245-AD0C-30F39E06E47B}" type="slidenum">
              <a:rPr kumimoji="0" lang="en-US" sz="1100" b="0" i="0" u="none" strike="noStrike" kern="1200" cap="none" spc="0" normalizeH="0" baseline="0" noProof="0" smtClean="0">
                <a:ln>
                  <a:noFill/>
                </a:ln>
                <a:solidFill>
                  <a:srgbClr val="FFFFFF"/>
                </a:solidFill>
                <a:effectLst/>
                <a:uLnTx/>
                <a:uFillTx/>
                <a:latin typeface=""/>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FFFFFF"/>
              </a:solidFill>
              <a:effectLst/>
              <a:uLnTx/>
              <a:uFillTx/>
              <a:latin typeface=""/>
              <a:ea typeface="+mn-ea"/>
              <a:cs typeface="+mn-cs"/>
            </a:endParaRPr>
          </a:p>
        </p:txBody>
      </p:sp>
    </p:spTree>
    <p:extLst>
      <p:ext uri="{BB962C8B-B14F-4D97-AF65-F5344CB8AC3E}">
        <p14:creationId xmlns:p14="http://schemas.microsoft.com/office/powerpoint/2010/main" val="687710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57200" y="795866"/>
            <a:ext cx="8520361" cy="2932072"/>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30</a:t>
            </a:fld>
            <a:endParaRPr lang="en-US"/>
          </a:p>
        </p:txBody>
      </p:sp>
      <p:sp>
        <p:nvSpPr>
          <p:cNvPr id="4" name="Text Placeholder 3"/>
          <p:cNvSpPr>
            <a:spLocks noGrp="1"/>
          </p:cNvSpPr>
          <p:nvPr>
            <p:ph type="body" sz="quarter" idx="13"/>
          </p:nvPr>
        </p:nvSpPr>
        <p:spPr/>
        <p:txBody>
          <a:bodyPr/>
          <a:lstStyle/>
          <a:p>
            <a:r>
              <a:rPr lang="en-US" dirty="0" smtClean="0"/>
              <a:t>Spark UI - Stages</a:t>
            </a:r>
            <a:endParaRPr lang="en-US" dirty="0"/>
          </a:p>
        </p:txBody>
      </p:sp>
    </p:spTree>
    <p:extLst>
      <p:ext uri="{BB962C8B-B14F-4D97-AF65-F5344CB8AC3E}">
        <p14:creationId xmlns:p14="http://schemas.microsoft.com/office/powerpoint/2010/main" val="3697990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58788" y="1010631"/>
            <a:ext cx="8237537" cy="1925264"/>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31</a:t>
            </a:fld>
            <a:endParaRPr lang="en-US"/>
          </a:p>
        </p:txBody>
      </p:sp>
      <p:sp>
        <p:nvSpPr>
          <p:cNvPr id="4" name="Text Placeholder 3"/>
          <p:cNvSpPr>
            <a:spLocks noGrp="1"/>
          </p:cNvSpPr>
          <p:nvPr>
            <p:ph type="body" sz="quarter" idx="13"/>
          </p:nvPr>
        </p:nvSpPr>
        <p:spPr/>
        <p:txBody>
          <a:bodyPr/>
          <a:lstStyle/>
          <a:p>
            <a:r>
              <a:rPr lang="en-US" dirty="0" smtClean="0"/>
              <a:t>Spark UI - SQL</a:t>
            </a:r>
            <a:endParaRPr lang="en-US" dirty="0"/>
          </a:p>
        </p:txBody>
      </p:sp>
    </p:spTree>
    <p:extLst>
      <p:ext uri="{BB962C8B-B14F-4D97-AF65-F5344CB8AC3E}">
        <p14:creationId xmlns:p14="http://schemas.microsoft.com/office/powerpoint/2010/main" val="1835380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94231" y="804862"/>
            <a:ext cx="8365969" cy="3931261"/>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32</a:t>
            </a:fld>
            <a:endParaRPr lang="en-US"/>
          </a:p>
        </p:txBody>
      </p:sp>
      <p:sp>
        <p:nvSpPr>
          <p:cNvPr id="4" name="Text Placeholder 3"/>
          <p:cNvSpPr>
            <a:spLocks noGrp="1"/>
          </p:cNvSpPr>
          <p:nvPr>
            <p:ph type="body" sz="quarter" idx="13"/>
          </p:nvPr>
        </p:nvSpPr>
        <p:spPr/>
        <p:txBody>
          <a:bodyPr/>
          <a:lstStyle/>
          <a:p>
            <a:r>
              <a:rPr lang="en-US" dirty="0" smtClean="0"/>
              <a:t>Spark UI – SQL Detail</a:t>
            </a:r>
            <a:endParaRPr lang="en-US" dirty="0"/>
          </a:p>
        </p:txBody>
      </p:sp>
    </p:spTree>
    <p:extLst>
      <p:ext uri="{BB962C8B-B14F-4D97-AF65-F5344CB8AC3E}">
        <p14:creationId xmlns:p14="http://schemas.microsoft.com/office/powerpoint/2010/main" val="2837476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4330036"/>
          </a:xfrm>
        </p:spPr>
        <p:txBody>
          <a:bodyPr>
            <a:normAutofit/>
          </a:bodyPr>
          <a:lstStyle/>
          <a:p>
            <a:r>
              <a:rPr lang="en-US" dirty="0" smtClean="0"/>
              <a:t>Load your instance of the Spark UI.</a:t>
            </a:r>
          </a:p>
          <a:p>
            <a:r>
              <a:rPr lang="en-US" dirty="0" smtClean="0"/>
              <a:t>On the Jobs tab, click on one of the jobs from the last exercise.</a:t>
            </a:r>
          </a:p>
          <a:p>
            <a:r>
              <a:rPr lang="en-US" dirty="0" smtClean="0"/>
              <a:t>Using this screen determine how long the first stage from the last exercise took to complete.</a:t>
            </a:r>
          </a:p>
          <a:p>
            <a:r>
              <a:rPr lang="en-US" dirty="0" smtClean="0"/>
              <a:t>Go to the Environment tab.</a:t>
            </a:r>
          </a:p>
          <a:p>
            <a:r>
              <a:rPr lang="en-US" dirty="0" smtClean="0"/>
              <a:t>Identify which database drivers are loaded outside of the Spark libraries.</a:t>
            </a:r>
          </a:p>
        </p:txBody>
      </p:sp>
      <p:sp>
        <p:nvSpPr>
          <p:cNvPr id="3" name="Slide Number Placeholder 2"/>
          <p:cNvSpPr>
            <a:spLocks noGrp="1"/>
          </p:cNvSpPr>
          <p:nvPr>
            <p:ph type="sldNum" sz="quarter" idx="12"/>
          </p:nvPr>
        </p:nvSpPr>
        <p:spPr/>
        <p:txBody>
          <a:bodyPr/>
          <a:lstStyle/>
          <a:p>
            <a:fld id="{8994C0FE-B155-7245-AD0C-30F39E06E47B}" type="slidenum">
              <a:rPr lang="en-US" smtClean="0"/>
              <a:pPr/>
              <a:t>33</a:t>
            </a:fld>
            <a:endParaRPr lang="en-US"/>
          </a:p>
        </p:txBody>
      </p:sp>
      <p:sp>
        <p:nvSpPr>
          <p:cNvPr id="4" name="Text Placeholder 3"/>
          <p:cNvSpPr>
            <a:spLocks noGrp="1"/>
          </p:cNvSpPr>
          <p:nvPr>
            <p:ph type="body" sz="quarter" idx="13"/>
          </p:nvPr>
        </p:nvSpPr>
        <p:spPr/>
        <p:txBody>
          <a:bodyPr/>
          <a:lstStyle/>
          <a:p>
            <a:r>
              <a:rPr lang="en-US" dirty="0" smtClean="0"/>
              <a:t>Exercise 4: Tour of the Spark UI</a:t>
            </a:r>
            <a:endParaRPr lang="en-US" dirty="0"/>
          </a:p>
        </p:txBody>
      </p:sp>
    </p:spTree>
    <p:extLst>
      <p:ext uri="{BB962C8B-B14F-4D97-AF65-F5344CB8AC3E}">
        <p14:creationId xmlns:p14="http://schemas.microsoft.com/office/powerpoint/2010/main" val="3121817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latin typeface="+mn-lt"/>
                <a:cs typeface="Courier New" panose="02070309020205020404" pitchFamily="49" charset="0"/>
              </a:rPr>
              <a:t>There are two ways to register your </a:t>
            </a:r>
            <a:r>
              <a:rPr lang="en-US" dirty="0" err="1" smtClean="0">
                <a:latin typeface="+mn-lt"/>
                <a:cs typeface="Courier New" panose="02070309020205020404" pitchFamily="49" charset="0"/>
              </a:rPr>
              <a:t>dataframe</a:t>
            </a:r>
            <a:r>
              <a:rPr lang="en-US" dirty="0" smtClean="0">
                <a:latin typeface="+mn-lt"/>
                <a:cs typeface="Courier New" panose="02070309020205020404" pitchFamily="49" charset="0"/>
              </a:rPr>
              <a:t> as a table in the Spark SQL Context.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df.createGlobalTempView</a:t>
            </a:r>
            <a:r>
              <a:rPr lang="en-US" dirty="0" smtClean="0">
                <a:latin typeface="Courier New" panose="02070309020205020404" pitchFamily="49" charset="0"/>
                <a:cs typeface="Courier New" panose="02070309020205020404" pitchFamily="49" charset="0"/>
              </a:rPr>
              <a:t>(“VIEW_NAME”)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df</a:t>
            </a:r>
            <a:r>
              <a:rPr lang="en-US" dirty="0" err="1" smtClean="0">
                <a:latin typeface="Courier New" panose="02070309020205020404" pitchFamily="49" charset="0"/>
                <a:cs typeface="Courier New" panose="02070309020205020404" pitchFamily="49" charset="0"/>
              </a:rPr>
              <a:t>.createOrReplaceTempView</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TEMP_TABLE”)</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8994C0FE-B155-7245-AD0C-30F39E06E47B}" type="slidenum">
              <a:rPr lang="en-US" smtClean="0"/>
              <a:pPr/>
              <a:t>34</a:t>
            </a:fld>
            <a:endParaRPr lang="en-US"/>
          </a:p>
        </p:txBody>
      </p:sp>
      <p:sp>
        <p:nvSpPr>
          <p:cNvPr id="4" name="Text Placeholder 3"/>
          <p:cNvSpPr>
            <a:spLocks noGrp="1"/>
          </p:cNvSpPr>
          <p:nvPr>
            <p:ph type="body" sz="quarter" idx="13"/>
          </p:nvPr>
        </p:nvSpPr>
        <p:spPr/>
        <p:txBody>
          <a:bodyPr/>
          <a:lstStyle/>
          <a:p>
            <a:r>
              <a:rPr lang="en-US" dirty="0" smtClean="0"/>
              <a:t>Making a Spark Table</a:t>
            </a:r>
            <a:endParaRPr lang="en-US" dirty="0"/>
          </a:p>
        </p:txBody>
      </p:sp>
    </p:spTree>
    <p:extLst>
      <p:ext uri="{BB962C8B-B14F-4D97-AF65-F5344CB8AC3E}">
        <p14:creationId xmlns:p14="http://schemas.microsoft.com/office/powerpoint/2010/main" val="3453757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1"/>
            <a:ext cx="8237538" cy="3063943"/>
          </a:xfrm>
        </p:spPr>
        <p:txBody>
          <a:bodyPr>
            <a:normAutofit/>
          </a:bodyPr>
          <a:lstStyle/>
          <a:p>
            <a:pPr marL="0" indent="0">
              <a:buNone/>
            </a:pPr>
            <a:r>
              <a:rPr lang="en-US" dirty="0" smtClean="0"/>
              <a:t>Once the data is loaded into a temporary table, it can be accessed using SQL commands, like this:</a:t>
            </a: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result = </a:t>
            </a:r>
            <a:r>
              <a:rPr lang="en-US" dirty="0" err="1" smtClean="0">
                <a:latin typeface="Courier New" panose="02070309020205020404" pitchFamily="49" charset="0"/>
                <a:cs typeface="Courier New" panose="02070309020205020404" pitchFamily="49" charset="0"/>
              </a:rPr>
              <a:t>mySQLContext.sql</a:t>
            </a:r>
            <a:r>
              <a:rPr lang="en-US" dirty="0" smtClean="0">
                <a:latin typeface="Courier New" panose="02070309020205020404" pitchFamily="49" charset="0"/>
                <a:cs typeface="Courier New" panose="02070309020205020404" pitchFamily="49" charset="0"/>
              </a:rPr>
              <a:t>(“Select p.id, </a:t>
            </a:r>
            <a:r>
              <a:rPr lang="en-US" dirty="0" err="1" smtClean="0">
                <a:latin typeface="Courier New" panose="02070309020205020404" pitchFamily="49" charset="0"/>
                <a:cs typeface="Courier New" panose="02070309020205020404" pitchFamily="49" charset="0"/>
              </a:rPr>
              <a:t>c.email</a:t>
            </a:r>
            <a:r>
              <a:rPr lang="en-US" dirty="0" smtClean="0">
                <a:latin typeface="Courier New" panose="02070309020205020404" pitchFamily="49" charset="0"/>
                <a:cs typeface="Courier New" panose="02070309020205020404" pitchFamily="49" charset="0"/>
              </a:rPr>
              <a:t> from Person p, </a:t>
            </a:r>
            <a:r>
              <a:rPr lang="en-US" dirty="0" err="1" smtClean="0">
                <a:latin typeface="Courier New" panose="02070309020205020404" pitchFamily="49" charset="0"/>
                <a:cs typeface="Courier New" panose="02070309020205020404" pitchFamily="49" charset="0"/>
              </a:rPr>
              <a:t>Contact_Info</a:t>
            </a:r>
            <a:r>
              <a:rPr lang="en-US" dirty="0" smtClean="0">
                <a:latin typeface="Courier New" panose="02070309020205020404" pitchFamily="49" charset="0"/>
                <a:cs typeface="Courier New" panose="02070309020205020404" pitchFamily="49" charset="0"/>
              </a:rPr>
              <a:t> c where p.id = </a:t>
            </a:r>
            <a:r>
              <a:rPr lang="en-US" dirty="0" err="1" smtClean="0">
                <a:latin typeface="Courier New" panose="02070309020205020404" pitchFamily="49" charset="0"/>
                <a:cs typeface="Courier New" panose="02070309020205020404" pitchFamily="49" charset="0"/>
              </a:rPr>
              <a:t>c.person_id</a:t>
            </a:r>
            <a:r>
              <a:rPr lang="en-US" dirty="0" smtClean="0">
                <a:latin typeface="Courier New" panose="02070309020205020404" pitchFamily="49" charset="0"/>
                <a:cs typeface="Courier New" panose="02070309020205020404" pitchFamily="49" charset="0"/>
              </a:rPr>
              <a:t> and </a:t>
            </a:r>
            <a:r>
              <a:rPr lang="en-US" dirty="0" err="1" smtClean="0">
                <a:latin typeface="Courier New" panose="02070309020205020404" pitchFamily="49" charset="0"/>
                <a:cs typeface="Courier New" panose="02070309020205020404" pitchFamily="49" charset="0"/>
              </a:rPr>
              <a:t>e.contact_type</a:t>
            </a:r>
            <a:r>
              <a:rPr lang="en-US" dirty="0" smtClean="0">
                <a:latin typeface="Courier New" panose="02070309020205020404" pitchFamily="49" charset="0"/>
                <a:cs typeface="Courier New" panose="02070309020205020404" pitchFamily="49" charset="0"/>
              </a:rPr>
              <a:t> = 4”)</a:t>
            </a:r>
          </a:p>
          <a:p>
            <a:pPr marL="0" indent="0">
              <a:buNone/>
            </a:pPr>
            <a:endParaRPr lang="en-US" dirty="0"/>
          </a:p>
          <a:p>
            <a:pPr marL="0" indent="0">
              <a:buNone/>
            </a:pPr>
            <a:r>
              <a:rPr lang="en-US" dirty="0" smtClean="0"/>
              <a:t>The result of the query is also a data frame.</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35</a:t>
            </a:fld>
            <a:endParaRPr lang="en-US"/>
          </a:p>
        </p:txBody>
      </p:sp>
      <p:sp>
        <p:nvSpPr>
          <p:cNvPr id="4" name="Text Placeholder 3"/>
          <p:cNvSpPr>
            <a:spLocks noGrp="1"/>
          </p:cNvSpPr>
          <p:nvPr>
            <p:ph type="body" sz="quarter" idx="13"/>
          </p:nvPr>
        </p:nvSpPr>
        <p:spPr/>
        <p:txBody>
          <a:bodyPr/>
          <a:lstStyle/>
          <a:p>
            <a:r>
              <a:rPr lang="en-US" dirty="0" smtClean="0"/>
              <a:t>Load Data into a data frame via query</a:t>
            </a:r>
            <a:endParaRPr lang="en-US" dirty="0"/>
          </a:p>
        </p:txBody>
      </p:sp>
    </p:spTree>
    <p:extLst>
      <p:ext uri="{BB962C8B-B14F-4D97-AF65-F5344CB8AC3E}">
        <p14:creationId xmlns:p14="http://schemas.microsoft.com/office/powerpoint/2010/main" val="1054172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the </a:t>
            </a:r>
            <a:r>
              <a:rPr lang="en-US" dirty="0" err="1"/>
              <a:t>Jupyter</a:t>
            </a:r>
            <a:r>
              <a:rPr lang="en-US" dirty="0"/>
              <a:t> notebook home, Click on the </a:t>
            </a:r>
            <a:r>
              <a:rPr lang="en-US" dirty="0" smtClean="0"/>
              <a:t>Exercise5.ipynb</a:t>
            </a:r>
            <a:endParaRPr lang="en-US" dirty="0"/>
          </a:p>
          <a:p>
            <a:r>
              <a:rPr lang="en-US" dirty="0"/>
              <a:t>Follow the prompts to </a:t>
            </a:r>
            <a:r>
              <a:rPr lang="en-US" dirty="0" smtClean="0"/>
              <a:t>load data from the table </a:t>
            </a:r>
            <a:r>
              <a:rPr lang="en-US" dirty="0"/>
              <a:t>and </a:t>
            </a:r>
            <a:r>
              <a:rPr lang="en-US" dirty="0" smtClean="0"/>
              <a:t>perform simple selects and joins using the Spark SQL </a:t>
            </a:r>
            <a:r>
              <a:rPr lang="en-US" dirty="0" err="1" smtClean="0"/>
              <a:t>sql</a:t>
            </a:r>
            <a:r>
              <a:rPr lang="en-US" dirty="0" smtClean="0"/>
              <a:t> command.</a:t>
            </a: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36</a:t>
            </a:fld>
            <a:endParaRPr lang="en-US"/>
          </a:p>
        </p:txBody>
      </p:sp>
      <p:sp>
        <p:nvSpPr>
          <p:cNvPr id="4" name="Text Placeholder 3"/>
          <p:cNvSpPr>
            <a:spLocks noGrp="1"/>
          </p:cNvSpPr>
          <p:nvPr>
            <p:ph type="body" sz="quarter" idx="13"/>
          </p:nvPr>
        </p:nvSpPr>
        <p:spPr/>
        <p:txBody>
          <a:bodyPr/>
          <a:lstStyle/>
          <a:p>
            <a:r>
              <a:rPr lang="en-US" dirty="0" smtClean="0"/>
              <a:t>Exercise 5: Querying against a Registered Table</a:t>
            </a:r>
            <a:endParaRPr lang="en-US" dirty="0"/>
          </a:p>
        </p:txBody>
      </p:sp>
    </p:spTree>
    <p:extLst>
      <p:ext uri="{BB962C8B-B14F-4D97-AF65-F5344CB8AC3E}">
        <p14:creationId xmlns:p14="http://schemas.microsoft.com/office/powerpoint/2010/main" val="1078192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37</a:t>
            </a:fld>
            <a:endParaRPr lang="en-US"/>
          </a:p>
        </p:txBody>
      </p:sp>
      <p:sp>
        <p:nvSpPr>
          <p:cNvPr id="4" name="Text Placeholder 3"/>
          <p:cNvSpPr>
            <a:spLocks noGrp="1"/>
          </p:cNvSpPr>
          <p:nvPr>
            <p:ph type="body" sz="quarter" idx="13"/>
          </p:nvPr>
        </p:nvSpPr>
        <p:spPr/>
        <p:txBody>
          <a:bodyPr/>
          <a:lstStyle/>
          <a:p>
            <a:r>
              <a:rPr lang="en-US" dirty="0" smtClean="0"/>
              <a:t>Spark Data Sources</a:t>
            </a:r>
            <a:endParaRPr lang="en-US" dirty="0"/>
          </a:p>
        </p:txBody>
      </p:sp>
      <p:sp>
        <p:nvSpPr>
          <p:cNvPr id="6" name="Content Placeholder 5"/>
          <p:cNvSpPr>
            <a:spLocks noGrp="1"/>
          </p:cNvSpPr>
          <p:nvPr>
            <p:ph idx="1"/>
          </p:nvPr>
        </p:nvSpPr>
        <p:spPr>
          <a:xfrm>
            <a:off x="459486" y="804673"/>
            <a:ext cx="8237538" cy="4658281"/>
          </a:xfrm>
        </p:spPr>
        <p:txBody>
          <a:bodyPr numCol="2">
            <a:normAutofit/>
          </a:bodyPr>
          <a:lstStyle/>
          <a:p>
            <a:r>
              <a:rPr lang="en-US" dirty="0"/>
              <a:t>Cassandra</a:t>
            </a:r>
          </a:p>
          <a:p>
            <a:r>
              <a:rPr lang="en-US" dirty="0" err="1"/>
              <a:t>Couchbase</a:t>
            </a:r>
            <a:endParaRPr lang="en-US" dirty="0"/>
          </a:p>
          <a:p>
            <a:r>
              <a:rPr lang="en-US" dirty="0" err="1"/>
              <a:t>ElasticSearch</a:t>
            </a:r>
            <a:endParaRPr lang="en-US" dirty="0"/>
          </a:p>
          <a:p>
            <a:r>
              <a:rPr lang="en-US" dirty="0" smtClean="0"/>
              <a:t>Apache HIVE</a:t>
            </a:r>
            <a:endParaRPr lang="en-US" dirty="0"/>
          </a:p>
          <a:p>
            <a:r>
              <a:rPr lang="en-US" dirty="0"/>
              <a:t>MongoDB</a:t>
            </a:r>
          </a:p>
          <a:p>
            <a:r>
              <a:rPr lang="en-US" dirty="0"/>
              <a:t>Neo4j</a:t>
            </a:r>
          </a:p>
          <a:p>
            <a:r>
              <a:rPr lang="en-US" dirty="0"/>
              <a:t>Oracle</a:t>
            </a:r>
          </a:p>
          <a:p>
            <a:r>
              <a:rPr lang="en-US" dirty="0" err="1" smtClean="0"/>
              <a:t>Redis</a:t>
            </a:r>
            <a:endParaRPr lang="en-US" dirty="0"/>
          </a:p>
          <a:p>
            <a:r>
              <a:rPr lang="en-US" dirty="0" err="1"/>
              <a:t>Riak</a:t>
            </a:r>
            <a:r>
              <a:rPr lang="en-US" dirty="0"/>
              <a:t> Time Series</a:t>
            </a:r>
          </a:p>
          <a:p>
            <a:r>
              <a:rPr lang="en-US" dirty="0" smtClean="0"/>
              <a:t>SQL </a:t>
            </a:r>
            <a:r>
              <a:rPr lang="en-US" dirty="0"/>
              <a:t>Databases </a:t>
            </a:r>
            <a:r>
              <a:rPr lang="en-US" dirty="0" smtClean="0"/>
              <a:t>via </a:t>
            </a:r>
            <a:r>
              <a:rPr lang="en-US" dirty="0"/>
              <a:t>JDBC</a:t>
            </a:r>
          </a:p>
          <a:p>
            <a:r>
              <a:rPr lang="en-US" dirty="0" smtClean="0"/>
              <a:t>Amazon </a:t>
            </a:r>
            <a:r>
              <a:rPr lang="en-US" dirty="0"/>
              <a:t>Redshift</a:t>
            </a:r>
          </a:p>
          <a:p>
            <a:r>
              <a:rPr lang="en-US" dirty="0"/>
              <a:t>Amazon S3 with Apache Spark</a:t>
            </a:r>
          </a:p>
          <a:p>
            <a:r>
              <a:rPr lang="en-US" dirty="0"/>
              <a:t>Azure storage </a:t>
            </a:r>
            <a:r>
              <a:rPr lang="en-US" dirty="0" smtClean="0"/>
              <a:t>services</a:t>
            </a:r>
          </a:p>
          <a:p>
            <a:r>
              <a:rPr lang="en-US" dirty="0"/>
              <a:t>Reading Avro Files</a:t>
            </a:r>
          </a:p>
          <a:p>
            <a:r>
              <a:rPr lang="en-US" dirty="0"/>
              <a:t>Reading CSV Files</a:t>
            </a:r>
          </a:p>
          <a:p>
            <a:r>
              <a:rPr lang="en-US" dirty="0"/>
              <a:t>Reading JSON Files</a:t>
            </a:r>
          </a:p>
          <a:p>
            <a:r>
              <a:rPr lang="en-US" dirty="0" smtClean="0"/>
              <a:t>Reading LIBSVM Files</a:t>
            </a:r>
          </a:p>
          <a:p>
            <a:r>
              <a:rPr lang="en-US" dirty="0" smtClean="0"/>
              <a:t>Reading </a:t>
            </a:r>
            <a:r>
              <a:rPr lang="en-US" dirty="0"/>
              <a:t>LZO Compressed </a:t>
            </a:r>
            <a:r>
              <a:rPr lang="en-US" dirty="0" smtClean="0"/>
              <a:t>Files</a:t>
            </a:r>
          </a:p>
          <a:p>
            <a:r>
              <a:rPr lang="en-US" dirty="0" smtClean="0"/>
              <a:t>Reading ORC Files</a:t>
            </a:r>
          </a:p>
          <a:p>
            <a:r>
              <a:rPr lang="en-US" dirty="0" smtClean="0"/>
              <a:t>Reading </a:t>
            </a:r>
            <a:r>
              <a:rPr lang="en-US" dirty="0"/>
              <a:t>Parquet </a:t>
            </a:r>
            <a:r>
              <a:rPr lang="en-US" dirty="0" smtClean="0"/>
              <a:t>Files</a:t>
            </a:r>
          </a:p>
          <a:p>
            <a:r>
              <a:rPr lang="en-US" dirty="0" smtClean="0"/>
              <a:t>Reading Text Files</a:t>
            </a:r>
          </a:p>
          <a:p>
            <a:r>
              <a:rPr lang="en-US" dirty="0" smtClean="0"/>
              <a:t>Zip Files</a:t>
            </a:r>
          </a:p>
          <a:p>
            <a:endParaRPr lang="en-US" dirty="0"/>
          </a:p>
          <a:p>
            <a:pPr marL="0" indent="0">
              <a:buNone/>
            </a:pPr>
            <a:endParaRPr lang="en-US" dirty="0"/>
          </a:p>
        </p:txBody>
      </p:sp>
    </p:spTree>
    <p:extLst>
      <p:ext uri="{BB962C8B-B14F-4D97-AF65-F5344CB8AC3E}">
        <p14:creationId xmlns:p14="http://schemas.microsoft.com/office/powerpoint/2010/main" val="3683244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1"/>
            <a:ext cx="8237538" cy="2899821"/>
          </a:xfrm>
        </p:spPr>
        <p:txBody>
          <a:bodyPr>
            <a:normAutofit fontScale="85000" lnSpcReduction="10000"/>
          </a:bodyPr>
          <a:lstStyle/>
          <a:p>
            <a:pPr marL="0" indent="0">
              <a:buNone/>
            </a:pPr>
            <a:r>
              <a:rPr lang="en-US" b="1" dirty="0"/>
              <a:t>CREATE [TEMPORARY] TABLE [IF NOT EXISTS] [</a:t>
            </a:r>
            <a:r>
              <a:rPr lang="en-US" b="1" dirty="0" err="1"/>
              <a:t>db_name</a:t>
            </a:r>
            <a:r>
              <a:rPr lang="en-US" b="1" dirty="0"/>
              <a:t>.]</a:t>
            </a:r>
            <a:r>
              <a:rPr lang="en-US" b="1" dirty="0" err="1"/>
              <a:t>table_name</a:t>
            </a:r>
            <a:endParaRPr lang="en-US" b="1" dirty="0"/>
          </a:p>
          <a:p>
            <a:pPr marL="0" indent="0">
              <a:buNone/>
            </a:pPr>
            <a:r>
              <a:rPr lang="en-US" b="1" dirty="0"/>
              <a:t>    [(col_name1 col_type1 [COMMENT col_comment1], ...)]</a:t>
            </a:r>
          </a:p>
          <a:p>
            <a:pPr marL="0" indent="0">
              <a:buNone/>
            </a:pPr>
            <a:r>
              <a:rPr lang="en-US" b="1" dirty="0"/>
              <a:t>    USING </a:t>
            </a:r>
            <a:r>
              <a:rPr lang="en-US" b="1" dirty="0" err="1"/>
              <a:t>datasource</a:t>
            </a:r>
            <a:endParaRPr lang="en-US" b="1" dirty="0"/>
          </a:p>
          <a:p>
            <a:pPr marL="0" indent="0">
              <a:buNone/>
            </a:pPr>
            <a:r>
              <a:rPr lang="en-US" b="1" dirty="0"/>
              <a:t>    [OPTIONS (key1=val1, key2=val2, ...)]</a:t>
            </a:r>
          </a:p>
          <a:p>
            <a:pPr marL="0" indent="0">
              <a:buNone/>
            </a:pPr>
            <a:r>
              <a:rPr lang="en-US" b="1" dirty="0"/>
              <a:t>    [PARTITIONED BY (col_name1, col_name2, ...)]</a:t>
            </a:r>
          </a:p>
          <a:p>
            <a:pPr marL="0" indent="0">
              <a:buNone/>
            </a:pPr>
            <a:r>
              <a:rPr lang="en-US" b="1" dirty="0"/>
              <a:t>    [CLUSTERED BY (col_name3, col_name4, ...) INTO </a:t>
            </a:r>
            <a:r>
              <a:rPr lang="en-US" b="1" dirty="0" err="1"/>
              <a:t>num_buckets</a:t>
            </a:r>
            <a:r>
              <a:rPr lang="en-US" b="1" dirty="0"/>
              <a:t> BUCKETS]</a:t>
            </a:r>
          </a:p>
          <a:p>
            <a:pPr marL="0" indent="0">
              <a:buNone/>
            </a:pPr>
            <a:r>
              <a:rPr lang="en-US" b="1" dirty="0"/>
              <a:t>    [LOCATION path]</a:t>
            </a:r>
          </a:p>
          <a:p>
            <a:pPr marL="0" indent="0">
              <a:buNone/>
            </a:pPr>
            <a:r>
              <a:rPr lang="en-US" b="1" dirty="0"/>
              <a:t>    [COMMENT </a:t>
            </a:r>
            <a:r>
              <a:rPr lang="en-US" b="1" dirty="0" err="1"/>
              <a:t>table_comment</a:t>
            </a:r>
            <a:r>
              <a:rPr lang="en-US" b="1" dirty="0"/>
              <a:t>]</a:t>
            </a:r>
          </a:p>
          <a:p>
            <a:pPr marL="0" indent="0">
              <a:buNone/>
            </a:pPr>
            <a:r>
              <a:rPr lang="en-US" b="1" dirty="0"/>
              <a:t>    [TBLPROPERTIES (key1=val1, key2=val2, ...)]</a:t>
            </a:r>
          </a:p>
          <a:p>
            <a:pPr marL="0" indent="0">
              <a:buNone/>
            </a:pPr>
            <a:r>
              <a:rPr lang="en-US" b="1" dirty="0"/>
              <a:t>    [AS </a:t>
            </a:r>
            <a:r>
              <a:rPr lang="en-US" b="1" dirty="0" err="1"/>
              <a:t>select_statement</a:t>
            </a:r>
            <a:r>
              <a:rPr lang="en-US" b="1" dirty="0"/>
              <a:t>]</a:t>
            </a:r>
          </a:p>
        </p:txBody>
      </p:sp>
      <p:sp>
        <p:nvSpPr>
          <p:cNvPr id="3" name="Slide Number Placeholder 2"/>
          <p:cNvSpPr>
            <a:spLocks noGrp="1"/>
          </p:cNvSpPr>
          <p:nvPr>
            <p:ph type="sldNum" sz="quarter" idx="12"/>
          </p:nvPr>
        </p:nvSpPr>
        <p:spPr/>
        <p:txBody>
          <a:bodyPr/>
          <a:lstStyle/>
          <a:p>
            <a:fld id="{8994C0FE-B155-7245-AD0C-30F39E06E47B}" type="slidenum">
              <a:rPr lang="en-US" smtClean="0"/>
              <a:pPr/>
              <a:t>38</a:t>
            </a:fld>
            <a:endParaRPr lang="en-US"/>
          </a:p>
        </p:txBody>
      </p:sp>
      <p:sp>
        <p:nvSpPr>
          <p:cNvPr id="4" name="Text Placeholder 3"/>
          <p:cNvSpPr>
            <a:spLocks noGrp="1"/>
          </p:cNvSpPr>
          <p:nvPr>
            <p:ph type="body" sz="quarter" idx="13"/>
          </p:nvPr>
        </p:nvSpPr>
        <p:spPr/>
        <p:txBody>
          <a:bodyPr/>
          <a:lstStyle/>
          <a:p>
            <a:r>
              <a:rPr lang="en-US" dirty="0" smtClean="0"/>
              <a:t>Create Table</a:t>
            </a:r>
            <a:endParaRPr lang="en-US" dirty="0"/>
          </a:p>
        </p:txBody>
      </p:sp>
      <p:sp>
        <p:nvSpPr>
          <p:cNvPr id="5" name="Content Placeholder 1"/>
          <p:cNvSpPr txBox="1">
            <a:spLocks/>
          </p:cNvSpPr>
          <p:nvPr/>
        </p:nvSpPr>
        <p:spPr>
          <a:xfrm>
            <a:off x="459486" y="3977404"/>
            <a:ext cx="8237538" cy="23413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2000" kern="1200" baseline="0">
                <a:solidFill>
                  <a:srgbClr val="595959"/>
                </a:solidFill>
                <a:latin typeface="Constantia"/>
                <a:ea typeface="+mn-ea"/>
                <a:cs typeface="+mn-cs"/>
              </a:defRPr>
            </a:lvl1pPr>
            <a:lvl2pPr marL="742950" indent="-285750" algn="l" defTabSz="457200" rtl="0" eaLnBrk="1" latinLnBrk="0" hangingPunct="1">
              <a:spcBef>
                <a:spcPct val="20000"/>
              </a:spcBef>
              <a:buFont typeface="Arial"/>
              <a:buChar char="–"/>
              <a:defRPr sz="1800" kern="1200" baseline="0">
                <a:solidFill>
                  <a:srgbClr val="808080"/>
                </a:solidFill>
                <a:latin typeface="Constantia"/>
                <a:ea typeface="+mn-ea"/>
                <a:cs typeface="+mn-cs"/>
              </a:defRPr>
            </a:lvl2pPr>
            <a:lvl3pPr marL="1143000" indent="-228600" algn="l" defTabSz="457200" rtl="0" eaLnBrk="1" latinLnBrk="0" hangingPunct="1">
              <a:spcBef>
                <a:spcPct val="20000"/>
              </a:spcBef>
              <a:buFont typeface="Arial"/>
              <a:buChar char="•"/>
              <a:defRPr sz="1600" kern="1200" baseline="0">
                <a:solidFill>
                  <a:srgbClr val="B5D084"/>
                </a:solidFill>
                <a:latin typeface="Constantia"/>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Constantia"/>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Constant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CREATE TABLE IF NOT EXISTS PERSON_TRANSACTIONS</a:t>
            </a:r>
          </a:p>
          <a:p>
            <a:pPr marL="0" indent="0">
              <a:buFont typeface="Arial"/>
              <a:buNone/>
            </a:pPr>
            <a:r>
              <a:rPr lang="en-US" dirty="0" smtClean="0"/>
              <a:t> (	id INT, </a:t>
            </a:r>
          </a:p>
          <a:p>
            <a:pPr marL="0" indent="0">
              <a:buFont typeface="Arial"/>
              <a:buNone/>
            </a:pPr>
            <a:r>
              <a:rPr lang="en-US" dirty="0"/>
              <a:t>	</a:t>
            </a:r>
            <a:r>
              <a:rPr lang="en-US" dirty="0" err="1" smtClean="0"/>
              <a:t>person_id</a:t>
            </a:r>
            <a:r>
              <a:rPr lang="en-US" dirty="0" smtClean="0"/>
              <a:t> INT, </a:t>
            </a:r>
          </a:p>
          <a:p>
            <a:pPr marL="0" indent="0">
              <a:buFont typeface="Arial"/>
              <a:buNone/>
            </a:pPr>
            <a:r>
              <a:rPr lang="en-US" dirty="0"/>
              <a:t>	</a:t>
            </a:r>
            <a:r>
              <a:rPr lang="en-US" dirty="0" smtClean="0"/>
              <a:t>description TEXT, </a:t>
            </a:r>
          </a:p>
          <a:p>
            <a:pPr marL="0" indent="0">
              <a:buFont typeface="Arial"/>
              <a:buNone/>
            </a:pPr>
            <a:r>
              <a:rPr lang="en-US" dirty="0"/>
              <a:t>	</a:t>
            </a:r>
            <a:r>
              <a:rPr lang="en-US" dirty="0" smtClean="0"/>
              <a:t>amount DECIMAL, </a:t>
            </a:r>
          </a:p>
          <a:p>
            <a:pPr marL="0" indent="0">
              <a:buFont typeface="Arial"/>
              <a:buNone/>
            </a:pPr>
            <a:r>
              <a:rPr lang="en-US" dirty="0"/>
              <a:t>	</a:t>
            </a:r>
            <a:r>
              <a:rPr lang="en-US" dirty="0" err="1" smtClean="0"/>
              <a:t>transactionDate</a:t>
            </a:r>
            <a:r>
              <a:rPr lang="en-US" dirty="0" smtClean="0"/>
              <a:t> DATETIME</a:t>
            </a:r>
          </a:p>
          <a:p>
            <a:pPr marL="0" indent="0">
              <a:buFont typeface="Arial"/>
              <a:buNone/>
            </a:pPr>
            <a:r>
              <a:rPr lang="en-US" dirty="0" smtClean="0"/>
              <a:t>)</a:t>
            </a:r>
          </a:p>
          <a:p>
            <a:pPr marL="0" indent="0">
              <a:buFont typeface="Arial"/>
              <a:buNone/>
            </a:pPr>
            <a:r>
              <a:rPr lang="en-US" dirty="0" smtClean="0"/>
              <a:t>    USING CSV</a:t>
            </a:r>
          </a:p>
          <a:p>
            <a:pPr marL="0" indent="0">
              <a:buFont typeface="Arial"/>
              <a:buNone/>
            </a:pPr>
            <a:r>
              <a:rPr lang="en-US" dirty="0" smtClean="0"/>
              <a:t>    LOCATION ‘person_transactions.csv’;</a:t>
            </a:r>
            <a:endParaRPr lang="en-US" dirty="0"/>
          </a:p>
        </p:txBody>
      </p:sp>
    </p:spTree>
    <p:extLst>
      <p:ext uri="{BB962C8B-B14F-4D97-AF65-F5344CB8AC3E}">
        <p14:creationId xmlns:p14="http://schemas.microsoft.com/office/powerpoint/2010/main" val="1573194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the </a:t>
            </a:r>
            <a:r>
              <a:rPr lang="en-US" dirty="0" err="1"/>
              <a:t>Jupyter</a:t>
            </a:r>
            <a:r>
              <a:rPr lang="en-US" dirty="0"/>
              <a:t> notebook home, Click on the </a:t>
            </a:r>
            <a:r>
              <a:rPr lang="en-US" dirty="0" smtClean="0"/>
              <a:t>Exercise6.ipynb</a:t>
            </a:r>
            <a:endParaRPr lang="en-US" dirty="0"/>
          </a:p>
          <a:p>
            <a:r>
              <a:rPr lang="en-US" dirty="0"/>
              <a:t>Follow the prompts to </a:t>
            </a:r>
            <a:r>
              <a:rPr lang="en-US" dirty="0" smtClean="0"/>
              <a:t>create a table from the transactions.txt file and join it against the users table from MySQL.</a:t>
            </a: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39</a:t>
            </a:fld>
            <a:endParaRPr lang="en-US"/>
          </a:p>
        </p:txBody>
      </p:sp>
      <p:sp>
        <p:nvSpPr>
          <p:cNvPr id="4" name="Text Placeholder 3"/>
          <p:cNvSpPr>
            <a:spLocks noGrp="1"/>
          </p:cNvSpPr>
          <p:nvPr>
            <p:ph type="body" sz="quarter" idx="13"/>
          </p:nvPr>
        </p:nvSpPr>
        <p:spPr/>
        <p:txBody>
          <a:bodyPr/>
          <a:lstStyle/>
          <a:p>
            <a:r>
              <a:rPr lang="en-US" dirty="0" smtClean="0"/>
              <a:t>Exercise 6: Working with Text based data</a:t>
            </a:r>
            <a:endParaRPr lang="en-US" dirty="0"/>
          </a:p>
        </p:txBody>
      </p:sp>
    </p:spTree>
    <p:extLst>
      <p:ext uri="{BB962C8B-B14F-4D97-AF65-F5344CB8AC3E}">
        <p14:creationId xmlns:p14="http://schemas.microsoft.com/office/powerpoint/2010/main" val="1429408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9486" y="804672"/>
            <a:ext cx="8237538" cy="3523488"/>
          </a:xfrm>
        </p:spPr>
        <p:txBody>
          <a:bodyPr>
            <a:normAutofit/>
          </a:bodyPr>
          <a:lstStyle/>
          <a:p>
            <a:r>
              <a:rPr lang="en-US" dirty="0" smtClean="0"/>
              <a:t>What is your name?</a:t>
            </a:r>
          </a:p>
          <a:p>
            <a:r>
              <a:rPr lang="en-US" dirty="0" smtClean="0"/>
              <a:t>What is your title?</a:t>
            </a:r>
          </a:p>
          <a:p>
            <a:r>
              <a:rPr lang="en-US" dirty="0" smtClean="0"/>
              <a:t>What is the name of your company?</a:t>
            </a:r>
          </a:p>
          <a:p>
            <a:endParaRPr lang="en-US" dirty="0" smtClean="0"/>
          </a:p>
          <a:p>
            <a:r>
              <a:rPr lang="en-US" dirty="0" smtClean="0"/>
              <a:t>How deep is your experience with Python?</a:t>
            </a:r>
          </a:p>
          <a:p>
            <a:r>
              <a:rPr lang="en-US" dirty="0" smtClean="0"/>
              <a:t>How deep is your experience with Spark?</a:t>
            </a:r>
          </a:p>
          <a:p>
            <a:r>
              <a:rPr lang="en-US" dirty="0" smtClean="0"/>
              <a:t>Is your company planning on implementing an application with Spark in the coming year?</a:t>
            </a:r>
            <a:endParaRPr lang="en-US" dirty="0"/>
          </a:p>
        </p:txBody>
      </p:sp>
      <p:sp>
        <p:nvSpPr>
          <p:cNvPr id="5" name="Slide Number Placeholder 4"/>
          <p:cNvSpPr>
            <a:spLocks noGrp="1"/>
          </p:cNvSpPr>
          <p:nvPr>
            <p:ph type="sldNum" sz="quarter" idx="12"/>
          </p:nvPr>
        </p:nvSpPr>
        <p:spPr/>
        <p:txBody>
          <a:bodyPr/>
          <a:lstStyle/>
          <a:p>
            <a:fld id="{8994C0FE-B155-7245-AD0C-30F39E06E47B}" type="slidenum">
              <a:rPr lang="en-US" smtClean="0"/>
              <a:pPr/>
              <a:t>4</a:t>
            </a:fld>
            <a:endParaRPr lang="en-US"/>
          </a:p>
        </p:txBody>
      </p:sp>
      <p:sp>
        <p:nvSpPr>
          <p:cNvPr id="7" name="Text Placeholder 6"/>
          <p:cNvSpPr>
            <a:spLocks noGrp="1"/>
          </p:cNvSpPr>
          <p:nvPr>
            <p:ph type="body" sz="quarter" idx="13"/>
          </p:nvPr>
        </p:nvSpPr>
        <p:spPr/>
        <p:txBody>
          <a:bodyPr/>
          <a:lstStyle/>
          <a:p>
            <a:r>
              <a:rPr lang="en-US" dirty="0" smtClean="0"/>
              <a:t>Introductions</a:t>
            </a:r>
            <a:endParaRPr lang="en-US" dirty="0"/>
          </a:p>
        </p:txBody>
      </p:sp>
    </p:spTree>
    <p:extLst>
      <p:ext uri="{BB962C8B-B14F-4D97-AF65-F5344CB8AC3E}">
        <p14:creationId xmlns:p14="http://schemas.microsoft.com/office/powerpoint/2010/main" val="2905958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p:cNvSpPr/>
          <p:nvPr/>
        </p:nvSpPr>
        <p:spPr>
          <a:xfrm>
            <a:off x="3133344" y="1034912"/>
            <a:ext cx="1560576" cy="5035297"/>
          </a:xfrm>
          <a:prstGeom prst="can">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SPARK</a:t>
            </a:r>
          </a:p>
          <a:p>
            <a:pPr algn="ctr"/>
            <a:r>
              <a:rPr lang="en-US" dirty="0" smtClean="0"/>
              <a:t>SQL</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40</a:t>
            </a:fld>
            <a:endParaRPr lang="en-US"/>
          </a:p>
        </p:txBody>
      </p:sp>
      <p:sp>
        <p:nvSpPr>
          <p:cNvPr id="4" name="Text Placeholder 3"/>
          <p:cNvSpPr>
            <a:spLocks noGrp="1"/>
          </p:cNvSpPr>
          <p:nvPr>
            <p:ph type="body" sz="quarter" idx="13"/>
          </p:nvPr>
        </p:nvSpPr>
        <p:spPr/>
        <p:txBody>
          <a:bodyPr/>
          <a:lstStyle/>
          <a:p>
            <a:r>
              <a:rPr lang="en-US" dirty="0" smtClean="0"/>
              <a:t>Multiple Databases</a:t>
            </a:r>
            <a:endParaRPr lang="en-US" dirty="0"/>
          </a:p>
        </p:txBody>
      </p:sp>
      <p:sp>
        <p:nvSpPr>
          <p:cNvPr id="5" name="Can 4"/>
          <p:cNvSpPr/>
          <p:nvPr/>
        </p:nvSpPr>
        <p:spPr>
          <a:xfrm>
            <a:off x="1670304" y="1353312"/>
            <a:ext cx="1865376" cy="1304544"/>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MYSQL</a:t>
            </a:r>
            <a:endParaRPr lang="en-US" dirty="0"/>
          </a:p>
        </p:txBody>
      </p:sp>
      <p:sp>
        <p:nvSpPr>
          <p:cNvPr id="6" name="Can 5"/>
          <p:cNvSpPr/>
          <p:nvPr/>
        </p:nvSpPr>
        <p:spPr>
          <a:xfrm>
            <a:off x="1670304" y="2810256"/>
            <a:ext cx="1865376" cy="1304544"/>
          </a:xfrm>
          <a:prstGeom prst="can">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Postgres</a:t>
            </a:r>
            <a:endParaRPr lang="en-US" dirty="0"/>
          </a:p>
        </p:txBody>
      </p:sp>
      <p:sp>
        <p:nvSpPr>
          <p:cNvPr id="7" name="Flowchart: Multidocument 6"/>
          <p:cNvSpPr/>
          <p:nvPr/>
        </p:nvSpPr>
        <p:spPr>
          <a:xfrm>
            <a:off x="1670304" y="4462272"/>
            <a:ext cx="1865376" cy="1377696"/>
          </a:xfrm>
          <a:prstGeom prst="flowChartMultidocumen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TEXT</a:t>
            </a:r>
            <a:endParaRPr lang="en-US" dirty="0"/>
          </a:p>
        </p:txBody>
      </p:sp>
      <p:sp>
        <p:nvSpPr>
          <p:cNvPr id="9" name="Rectangle 8"/>
          <p:cNvSpPr/>
          <p:nvPr/>
        </p:nvSpPr>
        <p:spPr>
          <a:xfrm>
            <a:off x="5852160" y="2182368"/>
            <a:ext cx="2412513" cy="104851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11" name="Straight Arrow Connector 10"/>
          <p:cNvCxnSpPr>
            <a:stCxn id="9" idx="1"/>
            <a:endCxn id="8" idx="4"/>
          </p:cNvCxnSpPr>
          <p:nvPr/>
        </p:nvCxnSpPr>
        <p:spPr>
          <a:xfrm flipH="1">
            <a:off x="4693920" y="2706624"/>
            <a:ext cx="1158240" cy="8459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5852160" y="3568870"/>
            <a:ext cx="2412513" cy="104851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13" name="Straight Arrow Connector 12"/>
          <p:cNvCxnSpPr>
            <a:stCxn id="12" idx="1"/>
            <a:endCxn id="8" idx="4"/>
          </p:cNvCxnSpPr>
          <p:nvPr/>
        </p:nvCxnSpPr>
        <p:spPr>
          <a:xfrm flipH="1" flipV="1">
            <a:off x="4693920" y="3552561"/>
            <a:ext cx="1158240" cy="54056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680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the </a:t>
            </a:r>
            <a:r>
              <a:rPr lang="en-US" dirty="0" err="1"/>
              <a:t>Jupyter</a:t>
            </a:r>
            <a:r>
              <a:rPr lang="en-US" dirty="0"/>
              <a:t> notebook home, Click on the </a:t>
            </a:r>
            <a:r>
              <a:rPr lang="en-US" dirty="0" smtClean="0"/>
              <a:t>Exercise7.ipynb</a:t>
            </a:r>
            <a:endParaRPr lang="en-US" dirty="0"/>
          </a:p>
          <a:p>
            <a:r>
              <a:rPr lang="en-US" dirty="0"/>
              <a:t>Follow the prompts to </a:t>
            </a:r>
            <a:r>
              <a:rPr lang="en-US" dirty="0" smtClean="0"/>
              <a:t>create </a:t>
            </a:r>
            <a:r>
              <a:rPr lang="en-US" dirty="0" err="1" smtClean="0"/>
              <a:t>ContactInfo</a:t>
            </a:r>
            <a:r>
              <a:rPr lang="en-US" dirty="0" smtClean="0"/>
              <a:t> table hosted in </a:t>
            </a:r>
            <a:r>
              <a:rPr lang="en-US" dirty="0" err="1" smtClean="0"/>
              <a:t>Postgres</a:t>
            </a:r>
            <a:r>
              <a:rPr lang="en-US" dirty="0" smtClean="0"/>
              <a:t> and join it with the user table in MySQL.</a:t>
            </a: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41</a:t>
            </a:fld>
            <a:endParaRPr lang="en-US"/>
          </a:p>
        </p:txBody>
      </p:sp>
      <p:sp>
        <p:nvSpPr>
          <p:cNvPr id="4" name="Text Placeholder 3"/>
          <p:cNvSpPr>
            <a:spLocks noGrp="1"/>
          </p:cNvSpPr>
          <p:nvPr>
            <p:ph type="body" sz="quarter" idx="13"/>
          </p:nvPr>
        </p:nvSpPr>
        <p:spPr/>
        <p:txBody>
          <a:bodyPr/>
          <a:lstStyle/>
          <a:p>
            <a:r>
              <a:rPr lang="en-US" dirty="0" smtClean="0"/>
              <a:t>Exercise 7: Query From </a:t>
            </a:r>
            <a:r>
              <a:rPr lang="en-US" dirty="0" err="1" smtClean="0"/>
              <a:t>Postgres</a:t>
            </a:r>
            <a:r>
              <a:rPr lang="en-US" dirty="0" smtClean="0"/>
              <a:t> and MySQL</a:t>
            </a:r>
            <a:endParaRPr lang="en-US" dirty="0"/>
          </a:p>
        </p:txBody>
      </p:sp>
    </p:spTree>
    <p:extLst>
      <p:ext uri="{BB962C8B-B14F-4D97-AF65-F5344CB8AC3E}">
        <p14:creationId xmlns:p14="http://schemas.microsoft.com/office/powerpoint/2010/main" val="2453785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4255008"/>
          </a:xfrm>
        </p:spPr>
        <p:txBody>
          <a:bodyPr>
            <a:normAutofit/>
          </a:bodyPr>
          <a:lstStyle/>
          <a:p>
            <a:pPr marL="0" indent="0">
              <a:buNone/>
            </a:pPr>
            <a:r>
              <a:rPr lang="en-US" dirty="0" smtClean="0"/>
              <a:t>Let’s say that you start with a text file whose format doesn’t match what you need. How do you convert it from lines of text into useful records?</a:t>
            </a:r>
          </a:p>
          <a:p>
            <a:pPr marL="0" indent="0">
              <a:buNone/>
            </a:pPr>
            <a:endParaRPr lang="en-US" dirty="0"/>
          </a:p>
          <a:p>
            <a:pPr marL="0" indent="0">
              <a:buNone/>
            </a:pPr>
            <a:r>
              <a:rPr lang="en-US" dirty="0" err="1" smtClean="0"/>
              <a:t>textArrayRdd</a:t>
            </a:r>
            <a:r>
              <a:rPr lang="en-US" dirty="0" smtClean="0"/>
              <a:t> = </a:t>
            </a:r>
            <a:r>
              <a:rPr lang="en-US" dirty="0" err="1" smtClean="0"/>
              <a:t>csvRdd.map</a:t>
            </a:r>
            <a:r>
              <a:rPr lang="en-US" dirty="0" smtClean="0"/>
              <a:t>(lambda x: </a:t>
            </a:r>
            <a:r>
              <a:rPr lang="en-US" dirty="0" err="1" smtClean="0"/>
              <a:t>x.split</a:t>
            </a:r>
            <a:r>
              <a:rPr lang="en-US" dirty="0" smtClean="0"/>
              <a:t>(“,”))</a:t>
            </a:r>
          </a:p>
          <a:p>
            <a:pPr marL="0" indent="0">
              <a:buNone/>
            </a:pPr>
            <a:endParaRPr lang="en-US" dirty="0" smtClean="0"/>
          </a:p>
          <a:p>
            <a:pPr marL="0" indent="0">
              <a:buNone/>
            </a:pPr>
            <a:r>
              <a:rPr lang="en-US" dirty="0" err="1" smtClean="0"/>
              <a:t>def</a:t>
            </a:r>
            <a:r>
              <a:rPr lang="en-US" dirty="0" smtClean="0"/>
              <a:t> </a:t>
            </a:r>
            <a:r>
              <a:rPr lang="en-US" dirty="0" err="1" smtClean="0"/>
              <a:t>convertArrayToRecord</a:t>
            </a:r>
            <a:r>
              <a:rPr lang="en-US" dirty="0" smtClean="0"/>
              <a:t>(ta) :</a:t>
            </a:r>
          </a:p>
          <a:p>
            <a:pPr marL="0" indent="0">
              <a:buNone/>
            </a:pPr>
            <a:r>
              <a:rPr lang="en-US" dirty="0"/>
              <a:t>	</a:t>
            </a:r>
            <a:r>
              <a:rPr lang="en-US" dirty="0" smtClean="0"/>
              <a:t>#Enrich the data.</a:t>
            </a:r>
          </a:p>
          <a:p>
            <a:pPr marL="0" indent="0">
              <a:buNone/>
            </a:pPr>
            <a:r>
              <a:rPr lang="en-US" dirty="0"/>
              <a:t>	</a:t>
            </a:r>
            <a:r>
              <a:rPr lang="en-US" dirty="0" smtClean="0"/>
              <a:t>#Correct types</a:t>
            </a:r>
          </a:p>
          <a:p>
            <a:pPr marL="0" indent="0">
              <a:buNone/>
            </a:pPr>
            <a:r>
              <a:rPr lang="en-US" dirty="0"/>
              <a:t>	</a:t>
            </a:r>
            <a:r>
              <a:rPr lang="en-US" dirty="0" smtClean="0"/>
              <a:t>r</a:t>
            </a:r>
            <a:endParaRPr lang="en-US" dirty="0"/>
          </a:p>
          <a:p>
            <a:pPr marL="0" indent="0">
              <a:buNone/>
            </a:pPr>
            <a:endParaRPr lang="en-US" dirty="0"/>
          </a:p>
          <a:p>
            <a:pPr marL="0" indent="0">
              <a:buNone/>
            </a:pPr>
            <a:r>
              <a:rPr lang="en-US" dirty="0" err="1" smtClean="0"/>
              <a:t>recordRdd</a:t>
            </a:r>
            <a:r>
              <a:rPr lang="en-US" dirty="0" smtClean="0"/>
              <a:t> = </a:t>
            </a:r>
            <a:r>
              <a:rPr lang="en-US" dirty="0" err="1" smtClean="0"/>
              <a:t>textArrayRdd.map</a:t>
            </a:r>
            <a:r>
              <a:rPr lang="en-US" dirty="0" smtClean="0"/>
              <a:t>(</a:t>
            </a:r>
            <a:r>
              <a:rPr lang="en-US" dirty="0" err="1" smtClean="0"/>
              <a:t>convertArrayToRecord</a:t>
            </a:r>
            <a:r>
              <a:rPr lang="en-US" dirty="0" smtClean="0"/>
              <a:t>)</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42</a:t>
            </a:fld>
            <a:endParaRPr lang="en-US"/>
          </a:p>
        </p:txBody>
      </p:sp>
      <p:sp>
        <p:nvSpPr>
          <p:cNvPr id="4" name="Text Placeholder 3"/>
          <p:cNvSpPr>
            <a:spLocks noGrp="1"/>
          </p:cNvSpPr>
          <p:nvPr>
            <p:ph type="body" sz="quarter" idx="13"/>
          </p:nvPr>
        </p:nvSpPr>
        <p:spPr/>
        <p:txBody>
          <a:bodyPr/>
          <a:lstStyle/>
          <a:p>
            <a:r>
              <a:rPr lang="en-US" dirty="0" smtClean="0"/>
              <a:t>Spark Core Development</a:t>
            </a:r>
            <a:endParaRPr lang="en-US" dirty="0"/>
          </a:p>
        </p:txBody>
      </p:sp>
    </p:spTree>
    <p:extLst>
      <p:ext uri="{BB962C8B-B14F-4D97-AF65-F5344CB8AC3E}">
        <p14:creationId xmlns:p14="http://schemas.microsoft.com/office/powerpoint/2010/main" val="1483688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43</a:t>
            </a:fld>
            <a:endParaRPr lang="en-US"/>
          </a:p>
        </p:txBody>
      </p:sp>
      <p:sp>
        <p:nvSpPr>
          <p:cNvPr id="4" name="Text Placeholder 3"/>
          <p:cNvSpPr>
            <a:spLocks noGrp="1"/>
          </p:cNvSpPr>
          <p:nvPr>
            <p:ph type="body" sz="quarter" idx="13"/>
          </p:nvPr>
        </p:nvSpPr>
        <p:spPr/>
        <p:txBody>
          <a:bodyPr/>
          <a:lstStyle/>
          <a:p>
            <a:r>
              <a:rPr lang="en-US" dirty="0" smtClean="0"/>
              <a:t>Spark Transformations</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744673892"/>
              </p:ext>
            </p:extLst>
          </p:nvPr>
        </p:nvGraphicFramePr>
        <p:xfrm>
          <a:off x="628073" y="610900"/>
          <a:ext cx="8243744" cy="5691072"/>
        </p:xfrm>
        <a:graphic>
          <a:graphicData uri="http://schemas.openxmlformats.org/drawingml/2006/table">
            <a:tbl>
              <a:tblPr firstRow="1" bandRow="1">
                <a:tableStyleId>{5C22544A-7EE6-4342-B048-85BDC9FD1C3A}</a:tableStyleId>
              </a:tblPr>
              <a:tblGrid>
                <a:gridCol w="4126807">
                  <a:extLst>
                    <a:ext uri="{9D8B030D-6E8A-4147-A177-3AD203B41FA5}">
                      <a16:colId xmlns:a16="http://schemas.microsoft.com/office/drawing/2014/main" val="282909526"/>
                    </a:ext>
                  </a:extLst>
                </a:gridCol>
                <a:gridCol w="4116937">
                  <a:extLst>
                    <a:ext uri="{9D8B030D-6E8A-4147-A177-3AD203B41FA5}">
                      <a16:colId xmlns:a16="http://schemas.microsoft.com/office/drawing/2014/main" val="3041719275"/>
                    </a:ext>
                  </a:extLst>
                </a:gridCol>
              </a:tblGrid>
              <a:tr h="370840">
                <a:tc>
                  <a:txBody>
                    <a:bodyPr/>
                    <a:lstStyle/>
                    <a:p>
                      <a:pPr algn="l" fontAlgn="t"/>
                      <a:r>
                        <a:rPr lang="en-US" b="1" dirty="0">
                          <a:effectLst/>
                        </a:rPr>
                        <a:t>Transformation</a:t>
                      </a:r>
                    </a:p>
                  </a:txBody>
                  <a:tcPr marL="60960" marR="60960" marT="60960" marB="60960"/>
                </a:tc>
                <a:tc>
                  <a:txBody>
                    <a:bodyPr/>
                    <a:lstStyle/>
                    <a:p>
                      <a:pPr algn="l" fontAlgn="t"/>
                      <a:r>
                        <a:rPr lang="en-US" b="1" dirty="0">
                          <a:effectLst/>
                        </a:rPr>
                        <a:t>Meaning</a:t>
                      </a:r>
                    </a:p>
                  </a:txBody>
                  <a:tcPr marL="60960" marR="60960" marT="60960" marB="60960"/>
                </a:tc>
                <a:extLst>
                  <a:ext uri="{0D108BD9-81ED-4DB2-BD59-A6C34878D82A}">
                    <a16:rowId xmlns:a16="http://schemas.microsoft.com/office/drawing/2014/main" val="1891138597"/>
                  </a:ext>
                </a:extLst>
              </a:tr>
              <a:tr h="370840">
                <a:tc>
                  <a:txBody>
                    <a:bodyPr/>
                    <a:lstStyle/>
                    <a:p>
                      <a:pPr algn="l" fontAlgn="t"/>
                      <a:r>
                        <a:rPr lang="en-US" dirty="0" smtClean="0">
                          <a:solidFill>
                            <a:srgbClr val="FF0000"/>
                          </a:solidFill>
                        </a:rPr>
                        <a:t>filter(</a:t>
                      </a:r>
                      <a:r>
                        <a:rPr lang="en-US" sz="1800" b="0" i="1" kern="1200" dirty="0" smtClean="0">
                          <a:solidFill>
                            <a:srgbClr val="FF0000"/>
                          </a:solidFill>
                          <a:effectLst/>
                          <a:latin typeface="+mn-lt"/>
                          <a:ea typeface="+mn-ea"/>
                          <a:cs typeface="+mn-cs"/>
                        </a:rPr>
                        <a:t>f</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a new RDD containing only the elements that satisfy a predicate.</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597029235"/>
                  </a:ext>
                </a:extLst>
              </a:tr>
              <a:tr h="1240992">
                <a:tc>
                  <a:txBody>
                    <a:bodyPr/>
                    <a:lstStyle/>
                    <a:p>
                      <a:pPr algn="l" fontAlgn="t"/>
                      <a:r>
                        <a:rPr lang="en-US" dirty="0" err="1" smtClean="0">
                          <a:solidFill>
                            <a:srgbClr val="FF0000"/>
                          </a:solidFill>
                        </a:rPr>
                        <a:t>flatMap</a:t>
                      </a:r>
                      <a:r>
                        <a:rPr lang="en-US" dirty="0" smtClean="0">
                          <a:solidFill>
                            <a:srgbClr val="FF0000"/>
                          </a:solidFill>
                        </a:rPr>
                        <a:t>(</a:t>
                      </a:r>
                      <a:r>
                        <a:rPr lang="en-US" sz="1800" b="0" i="1" kern="1200" dirty="0" smtClean="0">
                          <a:solidFill>
                            <a:srgbClr val="FF0000"/>
                          </a:solidFill>
                          <a:effectLst/>
                          <a:latin typeface="+mn-lt"/>
                          <a:ea typeface="+mn-ea"/>
                          <a:cs typeface="+mn-cs"/>
                        </a:rPr>
                        <a:t>f</a:t>
                      </a:r>
                      <a:r>
                        <a:rPr lang="en-US" sz="1800" b="0" i="0" kern="1200" dirty="0" smtClean="0">
                          <a:solidFill>
                            <a:srgbClr val="FF0000"/>
                          </a:solidFill>
                          <a:effectLst/>
                          <a:latin typeface="+mn-lt"/>
                          <a:ea typeface="+mn-ea"/>
                          <a:cs typeface="+mn-cs"/>
                        </a:rPr>
                        <a:t>, </a:t>
                      </a:r>
                      <a:r>
                        <a:rPr lang="en-US" sz="1800" b="0" i="1" kern="1200" dirty="0" err="1" smtClean="0">
                          <a:solidFill>
                            <a:srgbClr val="FF0000"/>
                          </a:solidFill>
                          <a:effectLst/>
                          <a:latin typeface="+mn-lt"/>
                          <a:ea typeface="+mn-ea"/>
                          <a:cs typeface="+mn-cs"/>
                        </a:rPr>
                        <a:t>preservesPartitioning</a:t>
                      </a:r>
                      <a:r>
                        <a:rPr lang="en-US" sz="1800" b="0" i="1" kern="1200" dirty="0" smtClean="0">
                          <a:solidFill>
                            <a:srgbClr val="FF0000"/>
                          </a:solidFill>
                          <a:effectLst/>
                          <a:latin typeface="+mn-lt"/>
                          <a:ea typeface="+mn-ea"/>
                          <a:cs typeface="+mn-cs"/>
                        </a:rPr>
                        <a:t>=False</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a new RDD by first applying a function to all elements of this RDD, and then flattening the results</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3424919955"/>
                  </a:ext>
                </a:extLst>
              </a:tr>
              <a:tr h="370840">
                <a:tc>
                  <a:txBody>
                    <a:bodyPr/>
                    <a:lstStyle/>
                    <a:p>
                      <a:pPr algn="l" fontAlgn="t"/>
                      <a:r>
                        <a:rPr lang="en-US" dirty="0" err="1" smtClean="0"/>
                        <a:t>mapPartitions</a:t>
                      </a:r>
                      <a:r>
                        <a:rPr lang="en-US" dirty="0" smtClean="0"/>
                        <a:t>(</a:t>
                      </a:r>
                      <a:r>
                        <a:rPr lang="en-US" sz="1800" b="0" i="1" kern="1200" dirty="0" smtClean="0">
                          <a:solidFill>
                            <a:schemeClr val="dk1"/>
                          </a:solidFill>
                          <a:effectLst/>
                          <a:latin typeface="+mn-lt"/>
                          <a:ea typeface="+mn-ea"/>
                          <a:cs typeface="+mn-cs"/>
                        </a:rPr>
                        <a:t>f</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preservesPartitioning</a:t>
                      </a:r>
                      <a:r>
                        <a:rPr lang="en-US" sz="1800" b="0" i="1" kern="1200" dirty="0" smtClean="0">
                          <a:solidFill>
                            <a:schemeClr val="dk1"/>
                          </a:solidFill>
                          <a:effectLst/>
                          <a:latin typeface="+mn-lt"/>
                          <a:ea typeface="+mn-ea"/>
                          <a:cs typeface="+mn-cs"/>
                        </a:rPr>
                        <a:t>=False</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Return a new RDD by applying a function to each partition of this RDD</a:t>
                      </a:r>
                      <a:endParaRPr lang="en-US" sz="1600" dirty="0">
                        <a:effectLst/>
                      </a:endParaRPr>
                    </a:p>
                  </a:txBody>
                  <a:tcPr marL="60960" marR="60960" marT="60960" marB="60960"/>
                </a:tc>
                <a:extLst>
                  <a:ext uri="{0D108BD9-81ED-4DB2-BD59-A6C34878D82A}">
                    <a16:rowId xmlns:a16="http://schemas.microsoft.com/office/drawing/2014/main" val="1668414448"/>
                  </a:ext>
                </a:extLst>
              </a:tr>
              <a:tr h="370840">
                <a:tc>
                  <a:txBody>
                    <a:bodyPr/>
                    <a:lstStyle/>
                    <a:p>
                      <a:pPr algn="l" fontAlgn="t"/>
                      <a:r>
                        <a:rPr lang="en-US" dirty="0" err="1" smtClean="0"/>
                        <a:t>mapPartitionsWithIndex</a:t>
                      </a:r>
                      <a:r>
                        <a:rPr lang="en-US" dirty="0" smtClean="0"/>
                        <a:t>(</a:t>
                      </a:r>
                      <a:r>
                        <a:rPr lang="en-US" sz="1800" b="0" i="1" kern="1200" dirty="0" smtClean="0">
                          <a:solidFill>
                            <a:schemeClr val="dk1"/>
                          </a:solidFill>
                          <a:effectLst/>
                          <a:latin typeface="+mn-lt"/>
                          <a:ea typeface="+mn-ea"/>
                          <a:cs typeface="+mn-cs"/>
                        </a:rPr>
                        <a:t>f</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preservesPartitioning</a:t>
                      </a:r>
                      <a:r>
                        <a:rPr lang="en-US" sz="1800" b="0" i="1" kern="1200" dirty="0" smtClean="0">
                          <a:solidFill>
                            <a:schemeClr val="dk1"/>
                          </a:solidFill>
                          <a:effectLst/>
                          <a:latin typeface="+mn-lt"/>
                          <a:ea typeface="+mn-ea"/>
                          <a:cs typeface="+mn-cs"/>
                        </a:rPr>
                        <a:t>=False</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Return a new RDD by applying a function to each partition of this RDD, while tracking the index of the original partition.</a:t>
                      </a:r>
                      <a:endParaRPr lang="en-US" sz="1600" dirty="0">
                        <a:effectLst/>
                      </a:endParaRPr>
                    </a:p>
                  </a:txBody>
                  <a:tcPr marL="60960" marR="60960" marT="60960" marB="60960"/>
                </a:tc>
                <a:extLst>
                  <a:ext uri="{0D108BD9-81ED-4DB2-BD59-A6C34878D82A}">
                    <a16:rowId xmlns:a16="http://schemas.microsoft.com/office/drawing/2014/main" val="1314620946"/>
                  </a:ext>
                </a:extLst>
              </a:tr>
              <a:tr h="370840">
                <a:tc>
                  <a:txBody>
                    <a:bodyPr/>
                    <a:lstStyle/>
                    <a:p>
                      <a:pPr algn="l" fontAlgn="t"/>
                      <a:r>
                        <a:rPr lang="en-US" dirty="0" smtClean="0">
                          <a:solidFill>
                            <a:srgbClr val="FF0000"/>
                          </a:solidFill>
                        </a:rPr>
                        <a:t>sample(</a:t>
                      </a:r>
                      <a:r>
                        <a:rPr lang="en-US" sz="1800" b="0" i="1" kern="1200" dirty="0" err="1" smtClean="0">
                          <a:solidFill>
                            <a:srgbClr val="FF0000"/>
                          </a:solidFill>
                          <a:effectLst/>
                          <a:latin typeface="+mn-lt"/>
                          <a:ea typeface="+mn-ea"/>
                          <a:cs typeface="+mn-cs"/>
                        </a:rPr>
                        <a:t>withReplacement</a:t>
                      </a:r>
                      <a:r>
                        <a:rPr lang="en-US" sz="1800" b="0" i="0" kern="1200" dirty="0" smtClean="0">
                          <a:solidFill>
                            <a:srgbClr val="FF0000"/>
                          </a:solidFill>
                          <a:effectLst/>
                          <a:latin typeface="+mn-lt"/>
                          <a:ea typeface="+mn-ea"/>
                          <a:cs typeface="+mn-cs"/>
                        </a:rPr>
                        <a:t>, </a:t>
                      </a:r>
                      <a:r>
                        <a:rPr lang="en-US" sz="1800" b="0" i="1" kern="1200" dirty="0" smtClean="0">
                          <a:solidFill>
                            <a:srgbClr val="FF0000"/>
                          </a:solidFill>
                          <a:effectLst/>
                          <a:latin typeface="+mn-lt"/>
                          <a:ea typeface="+mn-ea"/>
                          <a:cs typeface="+mn-cs"/>
                        </a:rPr>
                        <a:t>fraction</a:t>
                      </a:r>
                      <a:r>
                        <a:rPr lang="en-US" sz="1800" b="0" i="0" kern="1200" dirty="0" smtClean="0">
                          <a:solidFill>
                            <a:srgbClr val="FF0000"/>
                          </a:solidFill>
                          <a:effectLst/>
                          <a:latin typeface="+mn-lt"/>
                          <a:ea typeface="+mn-ea"/>
                          <a:cs typeface="+mn-cs"/>
                        </a:rPr>
                        <a:t>, </a:t>
                      </a:r>
                      <a:r>
                        <a:rPr lang="en-US" sz="1800" b="0" i="1" kern="1200" dirty="0" smtClean="0">
                          <a:solidFill>
                            <a:srgbClr val="FF0000"/>
                          </a:solidFill>
                          <a:effectLst/>
                          <a:latin typeface="+mn-lt"/>
                          <a:ea typeface="+mn-ea"/>
                          <a:cs typeface="+mn-cs"/>
                        </a:rPr>
                        <a:t>seed=None</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a sampled subset of this RDD.</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3399136040"/>
                  </a:ext>
                </a:extLst>
              </a:tr>
              <a:tr h="370840">
                <a:tc>
                  <a:txBody>
                    <a:bodyPr/>
                    <a:lstStyle/>
                    <a:p>
                      <a:pPr algn="l" fontAlgn="t"/>
                      <a:r>
                        <a:rPr lang="en-US" dirty="0" smtClean="0">
                          <a:solidFill>
                            <a:srgbClr val="FF0000"/>
                          </a:solidFill>
                        </a:rPr>
                        <a:t>union(</a:t>
                      </a:r>
                      <a:r>
                        <a:rPr lang="en-US" sz="1800" b="0" i="1" kern="1200" dirty="0" smtClean="0">
                          <a:solidFill>
                            <a:srgbClr val="FF0000"/>
                          </a:solidFill>
                          <a:effectLst/>
                          <a:latin typeface="+mn-lt"/>
                          <a:ea typeface="+mn-ea"/>
                          <a:cs typeface="+mn-cs"/>
                        </a:rPr>
                        <a:t>other</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the union of this RDD and another one.</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201378913"/>
                  </a:ext>
                </a:extLst>
              </a:tr>
              <a:tr h="370840">
                <a:tc>
                  <a:txBody>
                    <a:bodyPr/>
                    <a:lstStyle/>
                    <a:p>
                      <a:pPr algn="l" fontAlgn="t"/>
                      <a:r>
                        <a:rPr lang="en-US" dirty="0" smtClean="0"/>
                        <a:t>intersection(</a:t>
                      </a:r>
                      <a:r>
                        <a:rPr lang="en-US" sz="1800" b="0" i="1" kern="1200" dirty="0" smtClean="0">
                          <a:solidFill>
                            <a:schemeClr val="dk1"/>
                          </a:solidFill>
                          <a:effectLst/>
                          <a:latin typeface="+mn-lt"/>
                          <a:ea typeface="+mn-ea"/>
                          <a:cs typeface="+mn-cs"/>
                        </a:rPr>
                        <a:t>other</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Return the intersection of this RDD and another one. The output will not contain any duplicate elements, even if the input RDDs did</a:t>
                      </a:r>
                      <a:endParaRPr lang="en-US" sz="1600" dirty="0">
                        <a:effectLst/>
                      </a:endParaRPr>
                    </a:p>
                  </a:txBody>
                  <a:tcPr marL="60960" marR="60960" marT="60960" marB="60960"/>
                </a:tc>
                <a:extLst>
                  <a:ext uri="{0D108BD9-81ED-4DB2-BD59-A6C34878D82A}">
                    <a16:rowId xmlns:a16="http://schemas.microsoft.com/office/drawing/2014/main" val="547792702"/>
                  </a:ext>
                </a:extLst>
              </a:tr>
            </a:tbl>
          </a:graphicData>
        </a:graphic>
      </p:graphicFrame>
    </p:spTree>
    <p:extLst>
      <p:ext uri="{BB962C8B-B14F-4D97-AF65-F5344CB8AC3E}">
        <p14:creationId xmlns:p14="http://schemas.microsoft.com/office/powerpoint/2010/main" val="1911805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44</a:t>
            </a:fld>
            <a:endParaRPr lang="en-US"/>
          </a:p>
        </p:txBody>
      </p:sp>
      <p:sp>
        <p:nvSpPr>
          <p:cNvPr id="4" name="Text Placeholder 3"/>
          <p:cNvSpPr>
            <a:spLocks noGrp="1"/>
          </p:cNvSpPr>
          <p:nvPr>
            <p:ph type="body" sz="quarter" idx="13"/>
          </p:nvPr>
        </p:nvSpPr>
        <p:spPr/>
        <p:txBody>
          <a:bodyPr/>
          <a:lstStyle/>
          <a:p>
            <a:r>
              <a:rPr lang="en-US" dirty="0" smtClean="0"/>
              <a:t>Spark Transformations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2588552"/>
              </p:ext>
            </p:extLst>
          </p:nvPr>
        </p:nvGraphicFramePr>
        <p:xfrm>
          <a:off x="452581" y="614864"/>
          <a:ext cx="8234219" cy="5481136"/>
        </p:xfrm>
        <a:graphic>
          <a:graphicData uri="http://schemas.openxmlformats.org/drawingml/2006/table">
            <a:tbl>
              <a:tblPr firstRow="1" bandRow="1">
                <a:tableStyleId>{5C22544A-7EE6-4342-B048-85BDC9FD1C3A}</a:tableStyleId>
              </a:tblPr>
              <a:tblGrid>
                <a:gridCol w="4115450">
                  <a:extLst>
                    <a:ext uri="{9D8B030D-6E8A-4147-A177-3AD203B41FA5}">
                      <a16:colId xmlns:a16="http://schemas.microsoft.com/office/drawing/2014/main" val="1067175640"/>
                    </a:ext>
                  </a:extLst>
                </a:gridCol>
                <a:gridCol w="4118769">
                  <a:extLst>
                    <a:ext uri="{9D8B030D-6E8A-4147-A177-3AD203B41FA5}">
                      <a16:colId xmlns:a16="http://schemas.microsoft.com/office/drawing/2014/main" val="733261043"/>
                    </a:ext>
                  </a:extLst>
                </a:gridCol>
              </a:tblGrid>
              <a:tr h="370840">
                <a:tc>
                  <a:txBody>
                    <a:bodyPr/>
                    <a:lstStyle/>
                    <a:p>
                      <a:pPr algn="l" fontAlgn="t"/>
                      <a:r>
                        <a:rPr lang="en-US" b="1" dirty="0">
                          <a:effectLst/>
                        </a:rPr>
                        <a:t>Transformation</a:t>
                      </a:r>
                    </a:p>
                  </a:txBody>
                  <a:tcPr marL="60960" marR="60960" marT="60960" marB="60960"/>
                </a:tc>
                <a:tc>
                  <a:txBody>
                    <a:bodyPr/>
                    <a:lstStyle/>
                    <a:p>
                      <a:pPr algn="l" fontAlgn="t"/>
                      <a:r>
                        <a:rPr lang="en-US" b="1" dirty="0">
                          <a:effectLst/>
                        </a:rPr>
                        <a:t>Meaning</a:t>
                      </a:r>
                    </a:p>
                  </a:txBody>
                  <a:tcPr marL="60960" marR="60960" marT="60960" marB="60960"/>
                </a:tc>
                <a:extLst>
                  <a:ext uri="{0D108BD9-81ED-4DB2-BD59-A6C34878D82A}">
                    <a16:rowId xmlns:a16="http://schemas.microsoft.com/office/drawing/2014/main" val="4055539888"/>
                  </a:ext>
                </a:extLst>
              </a:tr>
              <a:tr h="370840">
                <a:tc>
                  <a:txBody>
                    <a:bodyPr/>
                    <a:lstStyle/>
                    <a:p>
                      <a:pPr algn="l" fontAlgn="t"/>
                      <a:r>
                        <a:rPr lang="en-US" dirty="0" smtClean="0"/>
                        <a:t>pipe(</a:t>
                      </a:r>
                      <a:r>
                        <a:rPr lang="en-US" sz="1800" b="0" i="1" kern="1200" dirty="0" smtClean="0">
                          <a:solidFill>
                            <a:schemeClr val="dk1"/>
                          </a:solidFill>
                          <a:effectLst/>
                          <a:latin typeface="+mn-lt"/>
                          <a:ea typeface="+mn-ea"/>
                          <a:cs typeface="+mn-cs"/>
                        </a:rPr>
                        <a:t>command</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env</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checkCode</a:t>
                      </a:r>
                      <a:r>
                        <a:rPr lang="en-US" sz="1800" b="0" i="1" kern="1200" dirty="0" smtClean="0">
                          <a:solidFill>
                            <a:schemeClr val="dk1"/>
                          </a:solidFill>
                          <a:effectLst/>
                          <a:latin typeface="+mn-lt"/>
                          <a:ea typeface="+mn-ea"/>
                          <a:cs typeface="+mn-cs"/>
                        </a:rPr>
                        <a:t>=False</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Return an RDD created by piping elements to a forked external process.</a:t>
                      </a:r>
                      <a:endParaRPr lang="en-US" sz="1600" dirty="0">
                        <a:effectLst/>
                      </a:endParaRPr>
                    </a:p>
                  </a:txBody>
                  <a:tcPr marL="60960" marR="60960" marT="60960" marB="60960"/>
                </a:tc>
                <a:extLst>
                  <a:ext uri="{0D108BD9-81ED-4DB2-BD59-A6C34878D82A}">
                    <a16:rowId xmlns:a16="http://schemas.microsoft.com/office/drawing/2014/main" val="2497108779"/>
                  </a:ext>
                </a:extLst>
              </a:tr>
              <a:tr h="370840">
                <a:tc>
                  <a:txBody>
                    <a:bodyPr/>
                    <a:lstStyle/>
                    <a:p>
                      <a:pPr algn="l" fontAlgn="t"/>
                      <a:r>
                        <a:rPr lang="en-US" dirty="0" smtClean="0">
                          <a:solidFill>
                            <a:srgbClr val="FF0000"/>
                          </a:solidFill>
                        </a:rPr>
                        <a:t>coalesce(</a:t>
                      </a:r>
                      <a:r>
                        <a:rPr lang="en-US" sz="1800" b="0" i="1" kern="1200" dirty="0" err="1" smtClean="0">
                          <a:solidFill>
                            <a:srgbClr val="FF0000"/>
                          </a:solidFill>
                          <a:effectLst/>
                          <a:latin typeface="+mn-lt"/>
                          <a:ea typeface="+mn-ea"/>
                          <a:cs typeface="+mn-cs"/>
                        </a:rPr>
                        <a:t>numPartitions</a:t>
                      </a:r>
                      <a:r>
                        <a:rPr lang="en-US" sz="1800" b="0" i="0" kern="1200" dirty="0" smtClean="0">
                          <a:solidFill>
                            <a:srgbClr val="FF0000"/>
                          </a:solidFill>
                          <a:effectLst/>
                          <a:latin typeface="+mn-lt"/>
                          <a:ea typeface="+mn-ea"/>
                          <a:cs typeface="+mn-cs"/>
                        </a:rPr>
                        <a:t>, </a:t>
                      </a:r>
                      <a:r>
                        <a:rPr lang="en-US" sz="1800" b="0" i="1" kern="1200" dirty="0" smtClean="0">
                          <a:solidFill>
                            <a:srgbClr val="FF0000"/>
                          </a:solidFill>
                          <a:effectLst/>
                          <a:latin typeface="+mn-lt"/>
                          <a:ea typeface="+mn-ea"/>
                          <a:cs typeface="+mn-cs"/>
                        </a:rPr>
                        <a:t>shuffle=False</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a new RDD that is reduced into </a:t>
                      </a:r>
                      <a:r>
                        <a:rPr lang="en-US" sz="1600" b="0" i="1" kern="1200" dirty="0" err="1" smtClean="0">
                          <a:solidFill>
                            <a:srgbClr val="FF0000"/>
                          </a:solidFill>
                          <a:effectLst/>
                          <a:latin typeface="+mn-lt"/>
                          <a:ea typeface="+mn-ea"/>
                          <a:cs typeface="+mn-cs"/>
                        </a:rPr>
                        <a:t>numPartitions</a:t>
                      </a:r>
                      <a:r>
                        <a:rPr lang="en-US" sz="1600" b="0" i="0" kern="1200" dirty="0" smtClean="0">
                          <a:solidFill>
                            <a:srgbClr val="FF0000"/>
                          </a:solidFill>
                          <a:effectLst/>
                          <a:latin typeface="+mn-lt"/>
                          <a:ea typeface="+mn-ea"/>
                          <a:cs typeface="+mn-cs"/>
                        </a:rPr>
                        <a:t> partitions</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230028135"/>
                  </a:ext>
                </a:extLst>
              </a:tr>
              <a:tr h="370840">
                <a:tc>
                  <a:txBody>
                    <a:bodyPr/>
                    <a:lstStyle/>
                    <a:p>
                      <a:pPr algn="l" fontAlgn="t"/>
                      <a:r>
                        <a:rPr lang="en-US" dirty="0" smtClean="0">
                          <a:solidFill>
                            <a:srgbClr val="FF0000"/>
                          </a:solidFill>
                        </a:rPr>
                        <a:t>repartition(</a:t>
                      </a:r>
                      <a:r>
                        <a:rPr lang="en-US" sz="1800" b="0" i="1" kern="1200" dirty="0" err="1" smtClean="0">
                          <a:solidFill>
                            <a:srgbClr val="FF0000"/>
                          </a:solidFill>
                          <a:effectLst/>
                          <a:latin typeface="+mn-lt"/>
                          <a:ea typeface="+mn-ea"/>
                          <a:cs typeface="+mn-cs"/>
                        </a:rPr>
                        <a:t>numPartitions</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Return a new RDD that has exactly </a:t>
                      </a:r>
                      <a:r>
                        <a:rPr lang="en-US" sz="1600" b="0" i="0" kern="1200" dirty="0" err="1" smtClean="0">
                          <a:solidFill>
                            <a:srgbClr val="FF0000"/>
                          </a:solidFill>
                          <a:effectLst/>
                          <a:latin typeface="+mn-lt"/>
                          <a:ea typeface="+mn-ea"/>
                          <a:cs typeface="+mn-cs"/>
                        </a:rPr>
                        <a:t>numPartitions</a:t>
                      </a:r>
                      <a:r>
                        <a:rPr lang="en-US" sz="1600" b="0" i="0" kern="1200" dirty="0" smtClean="0">
                          <a:solidFill>
                            <a:srgbClr val="FF0000"/>
                          </a:solidFill>
                          <a:effectLst/>
                          <a:latin typeface="+mn-lt"/>
                          <a:ea typeface="+mn-ea"/>
                          <a:cs typeface="+mn-cs"/>
                        </a:rPr>
                        <a:t> partitions</a:t>
                      </a:r>
                      <a:r>
                        <a:rPr lang="en-US" sz="1600" dirty="0" smtClean="0">
                          <a:solidFill>
                            <a:srgbClr val="FF0000"/>
                          </a:solidFill>
                          <a:effectLst/>
                        </a:rPr>
                        <a:t>.</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2577224025"/>
                  </a:ext>
                </a:extLst>
              </a:tr>
              <a:tr h="1000576">
                <a:tc>
                  <a:txBody>
                    <a:bodyPr/>
                    <a:lstStyle/>
                    <a:p>
                      <a:pPr algn="l" fontAlgn="t"/>
                      <a:r>
                        <a:rPr lang="en-US" dirty="0" err="1" smtClean="0"/>
                        <a:t>repartitionAndSortWithinPartitions</a:t>
                      </a:r>
                      <a:r>
                        <a:rPr lang="en-US" dirty="0" smtClean="0"/>
                        <a:t>(</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partitionFunc</a:t>
                      </a:r>
                      <a:r>
                        <a:rPr lang="en-US" sz="1800" b="0" i="1" kern="1200" dirty="0" smtClean="0">
                          <a:solidFill>
                            <a:schemeClr val="dk1"/>
                          </a:solidFill>
                          <a:effectLst/>
                          <a:latin typeface="+mn-lt"/>
                          <a:ea typeface="+mn-ea"/>
                          <a:cs typeface="+mn-cs"/>
                        </a:rPr>
                        <a:t>=f</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ascending=True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keyfunc</a:t>
                      </a:r>
                      <a:r>
                        <a:rPr lang="en-US" sz="1800" b="0" i="1" kern="1200" dirty="0" smtClean="0">
                          <a:solidFill>
                            <a:schemeClr val="dk1"/>
                          </a:solidFill>
                          <a:effectLst/>
                          <a:latin typeface="+mn-lt"/>
                          <a:ea typeface="+mn-ea"/>
                          <a:cs typeface="+mn-cs"/>
                        </a:rPr>
                        <a:t>=g</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Repartition the RDD according to the given </a:t>
                      </a:r>
                      <a:r>
                        <a:rPr lang="en-US" sz="1600" b="0" i="0" kern="1200" dirty="0" err="1" smtClean="0">
                          <a:solidFill>
                            <a:schemeClr val="dk1"/>
                          </a:solidFill>
                          <a:effectLst/>
                          <a:latin typeface="+mn-lt"/>
                          <a:ea typeface="+mn-ea"/>
                          <a:cs typeface="+mn-cs"/>
                        </a:rPr>
                        <a:t>partitioner</a:t>
                      </a:r>
                      <a:r>
                        <a:rPr lang="en-US" sz="1600" b="0" i="0" kern="1200" dirty="0" smtClean="0">
                          <a:solidFill>
                            <a:schemeClr val="dk1"/>
                          </a:solidFill>
                          <a:effectLst/>
                          <a:latin typeface="+mn-lt"/>
                          <a:ea typeface="+mn-ea"/>
                          <a:cs typeface="+mn-cs"/>
                        </a:rPr>
                        <a:t> and, within each resulting partition, sort records by their keys.</a:t>
                      </a:r>
                      <a:endParaRPr lang="en-US" sz="1600" dirty="0">
                        <a:effectLst/>
                      </a:endParaRPr>
                    </a:p>
                  </a:txBody>
                  <a:tcPr marL="60960" marR="60960" marT="60960" marB="60960"/>
                </a:tc>
                <a:extLst>
                  <a:ext uri="{0D108BD9-81ED-4DB2-BD59-A6C34878D82A}">
                    <a16:rowId xmlns:a16="http://schemas.microsoft.com/office/drawing/2014/main" val="2614596088"/>
                  </a:ext>
                </a:extLst>
              </a:tr>
              <a:tr h="370840">
                <a:tc>
                  <a:txBody>
                    <a:bodyPr/>
                    <a:lstStyle/>
                    <a:p>
                      <a:pPr algn="l" fontAlgn="t"/>
                      <a:r>
                        <a:rPr lang="en-US" dirty="0" smtClean="0">
                          <a:solidFill>
                            <a:srgbClr val="FF0000"/>
                          </a:solidFill>
                        </a:rPr>
                        <a:t>join(</a:t>
                      </a:r>
                      <a:r>
                        <a:rPr lang="en-US" sz="1800" b="0" i="1" kern="1200" dirty="0" smtClean="0">
                          <a:solidFill>
                            <a:srgbClr val="FF0000"/>
                          </a:solidFill>
                          <a:effectLst/>
                          <a:latin typeface="+mn-lt"/>
                          <a:ea typeface="+mn-ea"/>
                          <a:cs typeface="+mn-cs"/>
                        </a:rPr>
                        <a:t>other</a:t>
                      </a:r>
                      <a:r>
                        <a:rPr lang="en-US" sz="1800" b="0" i="0" kern="1200" dirty="0" smtClean="0">
                          <a:solidFill>
                            <a:srgbClr val="FF0000"/>
                          </a:solidFill>
                          <a:effectLst/>
                          <a:latin typeface="+mn-lt"/>
                          <a:ea typeface="+mn-ea"/>
                          <a:cs typeface="+mn-cs"/>
                        </a:rPr>
                        <a:t>, </a:t>
                      </a:r>
                      <a:r>
                        <a:rPr lang="en-US" sz="1800" b="0" i="1" kern="1200" dirty="0" err="1" smtClean="0">
                          <a:solidFill>
                            <a:srgbClr val="FF0000"/>
                          </a:solidFill>
                          <a:effectLst/>
                          <a:latin typeface="+mn-lt"/>
                          <a:ea typeface="+mn-ea"/>
                          <a:cs typeface="+mn-cs"/>
                        </a:rPr>
                        <a:t>numPartitions</a:t>
                      </a:r>
                      <a:r>
                        <a:rPr lang="en-US" sz="1800" b="0" i="1" kern="1200" dirty="0" smtClean="0">
                          <a:solidFill>
                            <a:srgbClr val="FF0000"/>
                          </a:solidFill>
                          <a:effectLst/>
                          <a:latin typeface="+mn-lt"/>
                          <a:ea typeface="+mn-ea"/>
                          <a:cs typeface="+mn-cs"/>
                        </a:rPr>
                        <a:t>=None</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r>
                        <a:rPr lang="en-US" sz="1600" b="0" i="0" kern="1200" dirty="0" smtClean="0">
                          <a:solidFill>
                            <a:srgbClr val="FF0000"/>
                          </a:solidFill>
                          <a:effectLst/>
                          <a:latin typeface="+mn-lt"/>
                          <a:ea typeface="+mn-ea"/>
                          <a:cs typeface="+mn-cs"/>
                        </a:rPr>
                        <a:t>Return an RDD containing all pairs of elements with matching keys </a:t>
                      </a:r>
                      <a:r>
                        <a:rPr lang="en-US" sz="1600" b="0" i="0" kern="1200" dirty="0" err="1" smtClean="0">
                          <a:solidFill>
                            <a:srgbClr val="FF0000"/>
                          </a:solidFill>
                          <a:effectLst/>
                          <a:latin typeface="+mn-lt"/>
                          <a:ea typeface="+mn-ea"/>
                          <a:cs typeface="+mn-cs"/>
                        </a:rPr>
                        <a:t>inself</a:t>
                      </a:r>
                      <a:r>
                        <a:rPr lang="en-US" sz="1600" b="0" i="0" kern="1200" dirty="0" smtClean="0">
                          <a:solidFill>
                            <a:srgbClr val="FF0000"/>
                          </a:solidFill>
                          <a:effectLst/>
                          <a:latin typeface="+mn-lt"/>
                          <a:ea typeface="+mn-ea"/>
                          <a:cs typeface="+mn-cs"/>
                        </a:rPr>
                        <a:t> and other. Each pair of elements will be returned as a (k, (v1, v2)) tuple, where (k, v1) is in self and (k, v2) is in other. Performs a hash join across the cluster.</a:t>
                      </a:r>
                      <a:endParaRPr lang="en-US" sz="1600" b="0" i="0" kern="1200" dirty="0">
                        <a:solidFill>
                          <a:srgbClr val="FF0000"/>
                        </a:solidFill>
                        <a:effectLst/>
                        <a:latin typeface="+mn-lt"/>
                        <a:ea typeface="+mn-ea"/>
                        <a:cs typeface="+mn-cs"/>
                      </a:endParaRPr>
                    </a:p>
                  </a:txBody>
                  <a:tcPr marL="60960" marR="60960" marT="60960" marB="60960"/>
                </a:tc>
                <a:extLst>
                  <a:ext uri="{0D108BD9-81ED-4DB2-BD59-A6C34878D82A}">
                    <a16:rowId xmlns:a16="http://schemas.microsoft.com/office/drawing/2014/main" val="1030883089"/>
                  </a:ext>
                </a:extLst>
              </a:tr>
              <a:tr h="370840">
                <a:tc>
                  <a:txBody>
                    <a:bodyPr/>
                    <a:lstStyle/>
                    <a:p>
                      <a:pPr algn="l" fontAlgn="t"/>
                      <a:r>
                        <a:rPr lang="en-US" dirty="0" err="1" smtClean="0"/>
                        <a:t>cogroup</a:t>
                      </a:r>
                      <a:r>
                        <a:rPr lang="en-US" dirty="0" smtClean="0"/>
                        <a:t>(</a:t>
                      </a:r>
                      <a:r>
                        <a:rPr lang="en-US" sz="1800" b="0" i="1" kern="1200" dirty="0" smtClean="0">
                          <a:solidFill>
                            <a:schemeClr val="dk1"/>
                          </a:solidFill>
                          <a:effectLst/>
                          <a:latin typeface="+mn-lt"/>
                          <a:ea typeface="+mn-ea"/>
                          <a:cs typeface="+mn-cs"/>
                        </a:rPr>
                        <a:t>other</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dirty="0" smtClean="0"/>
                        <a:t>)</a:t>
                      </a:r>
                      <a:endParaRPr lang="en-US" dirty="0">
                        <a:effectLst/>
                      </a:endParaRPr>
                    </a:p>
                  </a:txBody>
                  <a:tcPr marL="60960" marR="60960" marT="60960" marB="60960"/>
                </a:tc>
                <a:tc>
                  <a:txBody>
                    <a:bodyPr/>
                    <a:lstStyle/>
                    <a:p>
                      <a:pPr algn="l" fontAlgn="t"/>
                      <a:r>
                        <a:rPr lang="en-US" sz="1600" b="0" i="0" kern="1200" dirty="0" smtClean="0">
                          <a:solidFill>
                            <a:schemeClr val="dk1"/>
                          </a:solidFill>
                          <a:effectLst/>
                          <a:latin typeface="+mn-lt"/>
                          <a:ea typeface="+mn-ea"/>
                          <a:cs typeface="+mn-cs"/>
                        </a:rPr>
                        <a:t>For each key k in </a:t>
                      </a:r>
                      <a:r>
                        <a:rPr lang="en-US" sz="1600" dirty="0" smtClean="0"/>
                        <a:t>self</a:t>
                      </a:r>
                      <a:r>
                        <a:rPr lang="en-US" sz="1600" b="0" i="0" kern="1200" dirty="0" smtClean="0">
                          <a:solidFill>
                            <a:schemeClr val="dk1"/>
                          </a:solidFill>
                          <a:effectLst/>
                          <a:latin typeface="+mn-lt"/>
                          <a:ea typeface="+mn-ea"/>
                          <a:cs typeface="+mn-cs"/>
                        </a:rPr>
                        <a:t> or </a:t>
                      </a:r>
                      <a:r>
                        <a:rPr lang="en-US" sz="1600" dirty="0" smtClean="0"/>
                        <a:t>other</a:t>
                      </a:r>
                      <a:r>
                        <a:rPr lang="en-US" sz="1600" b="0" i="0" kern="1200" dirty="0" smtClean="0">
                          <a:solidFill>
                            <a:schemeClr val="dk1"/>
                          </a:solidFill>
                          <a:effectLst/>
                          <a:latin typeface="+mn-lt"/>
                          <a:ea typeface="+mn-ea"/>
                          <a:cs typeface="+mn-cs"/>
                        </a:rPr>
                        <a:t>, return a resulting RDD that contains a tuple with the list of values for that key in </a:t>
                      </a:r>
                      <a:r>
                        <a:rPr lang="en-US" sz="1600" dirty="0" smtClean="0"/>
                        <a:t>self</a:t>
                      </a:r>
                      <a:r>
                        <a:rPr lang="en-US" sz="1600" b="0" i="0" kern="1200" dirty="0" smtClean="0">
                          <a:solidFill>
                            <a:schemeClr val="dk1"/>
                          </a:solidFill>
                          <a:effectLst/>
                          <a:latin typeface="+mn-lt"/>
                          <a:ea typeface="+mn-ea"/>
                          <a:cs typeface="+mn-cs"/>
                        </a:rPr>
                        <a:t> as well as </a:t>
                      </a:r>
                      <a:r>
                        <a:rPr lang="en-US" sz="1600" dirty="0" smtClean="0"/>
                        <a:t>other</a:t>
                      </a:r>
                      <a:r>
                        <a:rPr lang="en-US" sz="1600" b="0" i="0" kern="1200" dirty="0" smtClean="0">
                          <a:solidFill>
                            <a:schemeClr val="dk1"/>
                          </a:solidFill>
                          <a:effectLst/>
                          <a:latin typeface="+mn-lt"/>
                          <a:ea typeface="+mn-ea"/>
                          <a:cs typeface="+mn-cs"/>
                        </a:rPr>
                        <a:t>.</a:t>
                      </a:r>
                      <a:endParaRPr lang="en-US" sz="1600" dirty="0">
                        <a:effectLst/>
                      </a:endParaRPr>
                    </a:p>
                  </a:txBody>
                  <a:tcPr marL="60960" marR="60960" marT="60960" marB="60960"/>
                </a:tc>
                <a:extLst>
                  <a:ext uri="{0D108BD9-81ED-4DB2-BD59-A6C34878D82A}">
                    <a16:rowId xmlns:a16="http://schemas.microsoft.com/office/drawing/2014/main" val="3415043245"/>
                  </a:ext>
                </a:extLst>
              </a:tr>
            </a:tbl>
          </a:graphicData>
        </a:graphic>
      </p:graphicFrame>
    </p:spTree>
    <p:extLst>
      <p:ext uri="{BB962C8B-B14F-4D97-AF65-F5344CB8AC3E}">
        <p14:creationId xmlns:p14="http://schemas.microsoft.com/office/powerpoint/2010/main" val="3793624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45</a:t>
            </a:fld>
            <a:endParaRPr lang="en-US"/>
          </a:p>
        </p:txBody>
      </p:sp>
      <p:sp>
        <p:nvSpPr>
          <p:cNvPr id="4" name="Text Placeholder 3"/>
          <p:cNvSpPr>
            <a:spLocks noGrp="1"/>
          </p:cNvSpPr>
          <p:nvPr>
            <p:ph type="body" sz="quarter" idx="13"/>
          </p:nvPr>
        </p:nvSpPr>
        <p:spPr/>
        <p:txBody>
          <a:bodyPr/>
          <a:lstStyle/>
          <a:p>
            <a:r>
              <a:rPr lang="en-US" dirty="0" smtClean="0"/>
              <a:t>Spark Transformations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80632991"/>
              </p:ext>
            </p:extLst>
          </p:nvPr>
        </p:nvGraphicFramePr>
        <p:xfrm>
          <a:off x="449263" y="612556"/>
          <a:ext cx="8237538" cy="5273040"/>
        </p:xfrm>
        <a:graphic>
          <a:graphicData uri="http://schemas.openxmlformats.org/drawingml/2006/table">
            <a:tbl>
              <a:tblPr firstRow="1" bandRow="1">
                <a:tableStyleId>{5C22544A-7EE6-4342-B048-85BDC9FD1C3A}</a:tableStyleId>
              </a:tblPr>
              <a:tblGrid>
                <a:gridCol w="4118769">
                  <a:extLst>
                    <a:ext uri="{9D8B030D-6E8A-4147-A177-3AD203B41FA5}">
                      <a16:colId xmlns:a16="http://schemas.microsoft.com/office/drawing/2014/main" val="3920644281"/>
                    </a:ext>
                  </a:extLst>
                </a:gridCol>
                <a:gridCol w="4118769">
                  <a:extLst>
                    <a:ext uri="{9D8B030D-6E8A-4147-A177-3AD203B41FA5}">
                      <a16:colId xmlns:a16="http://schemas.microsoft.com/office/drawing/2014/main" val="1937597423"/>
                    </a:ext>
                  </a:extLst>
                </a:gridCol>
              </a:tblGrid>
              <a:tr h="370840">
                <a:tc>
                  <a:txBody>
                    <a:bodyPr/>
                    <a:lstStyle/>
                    <a:p>
                      <a:pPr algn="l" fontAlgn="t"/>
                      <a:r>
                        <a:rPr lang="en-US" b="1" dirty="0">
                          <a:effectLst/>
                        </a:rPr>
                        <a:t>Transformation</a:t>
                      </a:r>
                    </a:p>
                  </a:txBody>
                  <a:tcPr marL="60960" marR="60960" marT="60960" marB="60960"/>
                </a:tc>
                <a:tc>
                  <a:txBody>
                    <a:bodyPr/>
                    <a:lstStyle/>
                    <a:p>
                      <a:pPr algn="l" fontAlgn="t"/>
                      <a:r>
                        <a:rPr lang="en-US" b="1" dirty="0">
                          <a:effectLst/>
                        </a:rPr>
                        <a:t>Meaning</a:t>
                      </a:r>
                    </a:p>
                  </a:txBody>
                  <a:tcPr marL="60960" marR="60960" marT="60960" marB="60960"/>
                </a:tc>
                <a:extLst>
                  <a:ext uri="{0D108BD9-81ED-4DB2-BD59-A6C34878D82A}">
                    <a16:rowId xmlns:a16="http://schemas.microsoft.com/office/drawing/2014/main" val="2632816758"/>
                  </a:ext>
                </a:extLst>
              </a:tr>
              <a:tr h="370840">
                <a:tc>
                  <a:txBody>
                    <a:bodyPr/>
                    <a:lstStyle/>
                    <a:p>
                      <a:pPr algn="l" fontAlgn="t"/>
                      <a:r>
                        <a:rPr lang="en-US" dirty="0" err="1" smtClean="0"/>
                        <a:t>groupByKey</a:t>
                      </a:r>
                      <a:r>
                        <a:rPr lang="en-US" dirty="0" smtClean="0"/>
                        <a:t>(</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partitionFunc</a:t>
                      </a:r>
                      <a:r>
                        <a:rPr lang="en-US" sz="1800" b="0" i="1" kern="1200" dirty="0" smtClean="0">
                          <a:solidFill>
                            <a:schemeClr val="dk1"/>
                          </a:solidFill>
                          <a:effectLst/>
                          <a:latin typeface="+mn-lt"/>
                          <a:ea typeface="+mn-ea"/>
                          <a:cs typeface="+mn-cs"/>
                        </a:rPr>
                        <a:t>=f)</a:t>
                      </a:r>
                      <a:endParaRPr lang="en-US" dirty="0">
                        <a:solidFill>
                          <a:srgbClr val="FF0000"/>
                        </a:solidFill>
                        <a:effectLst/>
                      </a:endParaRPr>
                    </a:p>
                  </a:txBody>
                  <a:tcPr marL="60960" marR="60960" marT="60960" marB="60960"/>
                </a:tc>
                <a:tc>
                  <a:txBody>
                    <a:bodyPr/>
                    <a:lstStyle/>
                    <a:p>
                      <a:r>
                        <a:rPr lang="en-US" sz="1200" b="0" i="0" kern="1200" dirty="0" smtClean="0">
                          <a:solidFill>
                            <a:schemeClr val="dk1"/>
                          </a:solidFill>
                          <a:effectLst/>
                          <a:latin typeface="+mn-lt"/>
                          <a:ea typeface="+mn-ea"/>
                          <a:cs typeface="+mn-cs"/>
                        </a:rPr>
                        <a:t>Group the values for each key in the RDD into a single sequence. Hash-partitions the resulting RDD with </a:t>
                      </a:r>
                      <a:r>
                        <a:rPr lang="en-US" sz="1200" b="0" i="0" kern="1200" dirty="0" err="1" smtClean="0">
                          <a:solidFill>
                            <a:schemeClr val="dk1"/>
                          </a:solidFill>
                          <a:effectLst/>
                          <a:latin typeface="+mn-lt"/>
                          <a:ea typeface="+mn-ea"/>
                          <a:cs typeface="+mn-cs"/>
                        </a:rPr>
                        <a:t>numPartitions</a:t>
                      </a:r>
                      <a:r>
                        <a:rPr lang="en-US" sz="1200" b="0" i="0" kern="1200" dirty="0" smtClean="0">
                          <a:solidFill>
                            <a:schemeClr val="dk1"/>
                          </a:solidFill>
                          <a:effectLst/>
                          <a:latin typeface="+mn-lt"/>
                          <a:ea typeface="+mn-ea"/>
                          <a:cs typeface="+mn-cs"/>
                        </a:rPr>
                        <a:t> partitions.</a:t>
                      </a:r>
                      <a:r>
                        <a:rPr lang="en-US" sz="1200" b="0" i="0" kern="1200" baseline="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Note: If you are grouping in order to perform an aggregation (such as a sum or average) over each key, using </a:t>
                      </a:r>
                      <a:r>
                        <a:rPr lang="en-US" sz="1200" b="0" i="0" kern="1200" dirty="0" err="1" smtClean="0">
                          <a:solidFill>
                            <a:schemeClr val="dk1"/>
                          </a:solidFill>
                          <a:effectLst/>
                          <a:latin typeface="+mn-lt"/>
                          <a:ea typeface="+mn-ea"/>
                          <a:cs typeface="+mn-cs"/>
                        </a:rPr>
                        <a:t>reduceByKey</a:t>
                      </a:r>
                      <a:r>
                        <a:rPr lang="en-US" sz="1200" b="0" i="0" kern="1200" dirty="0" smtClean="0">
                          <a:solidFill>
                            <a:schemeClr val="dk1"/>
                          </a:solidFill>
                          <a:effectLst/>
                          <a:latin typeface="+mn-lt"/>
                          <a:ea typeface="+mn-ea"/>
                          <a:cs typeface="+mn-cs"/>
                        </a:rPr>
                        <a:t> or </a:t>
                      </a:r>
                      <a:r>
                        <a:rPr lang="en-US" sz="1200" b="0" i="0" kern="1200" dirty="0" err="1" smtClean="0">
                          <a:solidFill>
                            <a:schemeClr val="dk1"/>
                          </a:solidFill>
                          <a:effectLst/>
                          <a:latin typeface="+mn-lt"/>
                          <a:ea typeface="+mn-ea"/>
                          <a:cs typeface="+mn-cs"/>
                        </a:rPr>
                        <a:t>aggregateByKey</a:t>
                      </a:r>
                      <a:r>
                        <a:rPr lang="en-US" sz="1200" b="0" i="0" kern="1200" dirty="0" smtClean="0">
                          <a:solidFill>
                            <a:schemeClr val="dk1"/>
                          </a:solidFill>
                          <a:effectLst/>
                          <a:latin typeface="+mn-lt"/>
                          <a:ea typeface="+mn-ea"/>
                          <a:cs typeface="+mn-cs"/>
                        </a:rPr>
                        <a:t> will provide much better performance.</a:t>
                      </a:r>
                      <a:endParaRPr lang="en-US" sz="1200" b="0" i="0" kern="1200" dirty="0">
                        <a:solidFill>
                          <a:schemeClr val="dk1"/>
                        </a:solidFill>
                        <a:effectLst/>
                        <a:latin typeface="+mn-lt"/>
                        <a:ea typeface="+mn-ea"/>
                        <a:cs typeface="+mn-cs"/>
                      </a:endParaRPr>
                    </a:p>
                  </a:txBody>
                  <a:tcPr marL="60960" marR="60960" marT="60960" marB="60960"/>
                </a:tc>
                <a:extLst>
                  <a:ext uri="{0D108BD9-81ED-4DB2-BD59-A6C34878D82A}">
                    <a16:rowId xmlns:a16="http://schemas.microsoft.com/office/drawing/2014/main" val="1925061384"/>
                  </a:ext>
                </a:extLst>
              </a:tr>
              <a:tr h="370840">
                <a:tc>
                  <a:txBody>
                    <a:bodyPr/>
                    <a:lstStyle/>
                    <a:p>
                      <a:pPr algn="l" fontAlgn="t"/>
                      <a:r>
                        <a:rPr lang="en-US" dirty="0" err="1" smtClean="0">
                          <a:solidFill>
                            <a:srgbClr val="FF0000"/>
                          </a:solidFill>
                        </a:rPr>
                        <a:t>reduceByKey</a:t>
                      </a:r>
                      <a:r>
                        <a:rPr lang="en-US" dirty="0" smtClean="0">
                          <a:solidFill>
                            <a:srgbClr val="FF0000"/>
                          </a:solidFill>
                        </a:rPr>
                        <a:t>(</a:t>
                      </a:r>
                      <a:r>
                        <a:rPr lang="en-US" sz="1800" b="0" i="1" kern="1200" dirty="0" err="1" smtClean="0">
                          <a:solidFill>
                            <a:srgbClr val="FF0000"/>
                          </a:solidFill>
                          <a:effectLst/>
                          <a:latin typeface="+mn-lt"/>
                          <a:ea typeface="+mn-ea"/>
                          <a:cs typeface="+mn-cs"/>
                        </a:rPr>
                        <a:t>func</a:t>
                      </a:r>
                      <a:r>
                        <a:rPr lang="en-US" sz="1800" b="0" i="0" kern="1200" dirty="0" smtClean="0">
                          <a:solidFill>
                            <a:srgbClr val="FF0000"/>
                          </a:solidFill>
                          <a:effectLst/>
                          <a:latin typeface="+mn-lt"/>
                          <a:ea typeface="+mn-ea"/>
                          <a:cs typeface="+mn-cs"/>
                        </a:rPr>
                        <a:t>, </a:t>
                      </a:r>
                      <a:r>
                        <a:rPr lang="en-US" sz="1800" b="0" i="1" kern="1200" dirty="0" err="1" smtClean="0">
                          <a:solidFill>
                            <a:srgbClr val="FF0000"/>
                          </a:solidFill>
                          <a:effectLst/>
                          <a:latin typeface="+mn-lt"/>
                          <a:ea typeface="+mn-ea"/>
                          <a:cs typeface="+mn-cs"/>
                        </a:rPr>
                        <a:t>numPartitions</a:t>
                      </a:r>
                      <a:r>
                        <a:rPr lang="en-US" sz="1800" b="0" i="1" kern="1200" dirty="0" smtClean="0">
                          <a:solidFill>
                            <a:srgbClr val="FF0000"/>
                          </a:solidFill>
                          <a:effectLst/>
                          <a:latin typeface="+mn-lt"/>
                          <a:ea typeface="+mn-ea"/>
                          <a:cs typeface="+mn-cs"/>
                        </a:rPr>
                        <a:t>=None</a:t>
                      </a:r>
                      <a:r>
                        <a:rPr lang="en-US" sz="1800" b="0" i="0" kern="1200" dirty="0" smtClean="0">
                          <a:solidFill>
                            <a:srgbClr val="FF0000"/>
                          </a:solidFill>
                          <a:effectLst/>
                          <a:latin typeface="+mn-lt"/>
                          <a:ea typeface="+mn-ea"/>
                          <a:cs typeface="+mn-cs"/>
                        </a:rPr>
                        <a:t>, </a:t>
                      </a:r>
                      <a:r>
                        <a:rPr lang="en-US" sz="1800" b="0" i="1" kern="1200" dirty="0" err="1" smtClean="0">
                          <a:solidFill>
                            <a:srgbClr val="FF0000"/>
                          </a:solidFill>
                          <a:effectLst/>
                          <a:latin typeface="+mn-lt"/>
                          <a:ea typeface="+mn-ea"/>
                          <a:cs typeface="+mn-cs"/>
                        </a:rPr>
                        <a:t>partitionFunc</a:t>
                      </a:r>
                      <a:r>
                        <a:rPr lang="en-US" sz="1800" b="0" i="1" kern="1200" dirty="0" smtClean="0">
                          <a:solidFill>
                            <a:srgbClr val="FF0000"/>
                          </a:solidFill>
                          <a:effectLst/>
                          <a:latin typeface="+mn-lt"/>
                          <a:ea typeface="+mn-ea"/>
                          <a:cs typeface="+mn-cs"/>
                        </a:rPr>
                        <a:t>=f</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r>
                        <a:rPr lang="en-US" sz="1200" b="0" i="0" kern="1200" dirty="0" smtClean="0">
                          <a:solidFill>
                            <a:srgbClr val="FF0000"/>
                          </a:solidFill>
                          <a:effectLst/>
                          <a:latin typeface="+mn-lt"/>
                          <a:ea typeface="+mn-ea"/>
                          <a:cs typeface="+mn-cs"/>
                        </a:rPr>
                        <a:t>Merge the values for each key using an associative and commutative reduce function.</a:t>
                      </a:r>
                      <a:r>
                        <a:rPr lang="en-US" sz="1200" b="0" i="0" kern="1200" baseline="0" dirty="0" smtClean="0">
                          <a:solidFill>
                            <a:srgbClr val="FF0000"/>
                          </a:solidFill>
                          <a:effectLst/>
                          <a:latin typeface="+mn-lt"/>
                          <a:ea typeface="+mn-ea"/>
                          <a:cs typeface="+mn-cs"/>
                        </a:rPr>
                        <a:t> </a:t>
                      </a:r>
                      <a:r>
                        <a:rPr lang="en-US" sz="1200" b="0" i="0" kern="1200" dirty="0" smtClean="0">
                          <a:solidFill>
                            <a:srgbClr val="FF0000"/>
                          </a:solidFill>
                          <a:effectLst/>
                          <a:latin typeface="+mn-lt"/>
                          <a:ea typeface="+mn-ea"/>
                          <a:cs typeface="+mn-cs"/>
                        </a:rPr>
                        <a:t>This will also perform the merging locally on each mapper before sending results to a reducer, similarly to a “combiner” in </a:t>
                      </a:r>
                      <a:r>
                        <a:rPr lang="en-US" sz="1200" b="0" i="0" kern="1200" dirty="0" err="1" smtClean="0">
                          <a:solidFill>
                            <a:srgbClr val="FF0000"/>
                          </a:solidFill>
                          <a:effectLst/>
                          <a:latin typeface="+mn-lt"/>
                          <a:ea typeface="+mn-ea"/>
                          <a:cs typeface="+mn-cs"/>
                        </a:rPr>
                        <a:t>MapReduce</a:t>
                      </a:r>
                      <a:r>
                        <a:rPr lang="en-US" sz="1200" b="0" i="0" kern="1200" dirty="0" smtClean="0">
                          <a:solidFill>
                            <a:srgbClr val="FF0000"/>
                          </a:solidFill>
                          <a:effectLst/>
                          <a:latin typeface="+mn-lt"/>
                          <a:ea typeface="+mn-ea"/>
                          <a:cs typeface="+mn-cs"/>
                        </a:rPr>
                        <a:t>.</a:t>
                      </a:r>
                      <a:r>
                        <a:rPr lang="en-US" sz="1200" b="0" i="0" kern="1200" baseline="0" dirty="0" smtClean="0">
                          <a:solidFill>
                            <a:srgbClr val="FF0000"/>
                          </a:solidFill>
                          <a:effectLst/>
                          <a:latin typeface="+mn-lt"/>
                          <a:ea typeface="+mn-ea"/>
                          <a:cs typeface="+mn-cs"/>
                        </a:rPr>
                        <a:t> </a:t>
                      </a:r>
                      <a:r>
                        <a:rPr lang="en-US" sz="1200" b="0" i="0" kern="1200" dirty="0" smtClean="0">
                          <a:solidFill>
                            <a:srgbClr val="FF0000"/>
                          </a:solidFill>
                          <a:effectLst/>
                          <a:latin typeface="+mn-lt"/>
                          <a:ea typeface="+mn-ea"/>
                          <a:cs typeface="+mn-cs"/>
                        </a:rPr>
                        <a:t>Output will be partitioned with </a:t>
                      </a:r>
                      <a:r>
                        <a:rPr lang="en-US" sz="1200" b="0" i="0" kern="1200" dirty="0" err="1" smtClean="0">
                          <a:solidFill>
                            <a:srgbClr val="FF0000"/>
                          </a:solidFill>
                          <a:effectLst/>
                          <a:latin typeface="+mn-lt"/>
                          <a:ea typeface="+mn-ea"/>
                          <a:cs typeface="+mn-cs"/>
                        </a:rPr>
                        <a:t>numPartitions</a:t>
                      </a:r>
                      <a:r>
                        <a:rPr lang="en-US" sz="1200" b="0" i="0" kern="1200" dirty="0" smtClean="0">
                          <a:solidFill>
                            <a:srgbClr val="FF0000"/>
                          </a:solidFill>
                          <a:effectLst/>
                          <a:latin typeface="+mn-lt"/>
                          <a:ea typeface="+mn-ea"/>
                          <a:cs typeface="+mn-cs"/>
                        </a:rPr>
                        <a:t> partitions, or the default parallelism level if </a:t>
                      </a:r>
                      <a:r>
                        <a:rPr lang="en-US" sz="1200" b="0" i="0" kern="1200" dirty="0" err="1" smtClean="0">
                          <a:solidFill>
                            <a:srgbClr val="FF0000"/>
                          </a:solidFill>
                          <a:effectLst/>
                          <a:latin typeface="+mn-lt"/>
                          <a:ea typeface="+mn-ea"/>
                          <a:cs typeface="+mn-cs"/>
                        </a:rPr>
                        <a:t>numPartitions</a:t>
                      </a:r>
                      <a:r>
                        <a:rPr lang="en-US" sz="1200" b="0" i="0" kern="1200" dirty="0" smtClean="0">
                          <a:solidFill>
                            <a:srgbClr val="FF0000"/>
                          </a:solidFill>
                          <a:effectLst/>
                          <a:latin typeface="+mn-lt"/>
                          <a:ea typeface="+mn-ea"/>
                          <a:cs typeface="+mn-cs"/>
                        </a:rPr>
                        <a:t> is not specified. Default </a:t>
                      </a:r>
                      <a:r>
                        <a:rPr lang="en-US" sz="1200" b="0" i="0" kern="1200" dirty="0" err="1" smtClean="0">
                          <a:solidFill>
                            <a:srgbClr val="FF0000"/>
                          </a:solidFill>
                          <a:effectLst/>
                          <a:latin typeface="+mn-lt"/>
                          <a:ea typeface="+mn-ea"/>
                          <a:cs typeface="+mn-cs"/>
                        </a:rPr>
                        <a:t>partitioner</a:t>
                      </a:r>
                      <a:r>
                        <a:rPr lang="en-US" sz="1200" b="0" i="0" kern="1200" dirty="0" smtClean="0">
                          <a:solidFill>
                            <a:srgbClr val="FF0000"/>
                          </a:solidFill>
                          <a:effectLst/>
                          <a:latin typeface="+mn-lt"/>
                          <a:ea typeface="+mn-ea"/>
                          <a:cs typeface="+mn-cs"/>
                        </a:rPr>
                        <a:t> is hash-partition.</a:t>
                      </a:r>
                      <a:endParaRPr lang="en-US" sz="1200" b="0" i="0" kern="1200" dirty="0">
                        <a:solidFill>
                          <a:srgbClr val="FF0000"/>
                        </a:solidFill>
                        <a:effectLst/>
                        <a:latin typeface="+mn-lt"/>
                        <a:ea typeface="+mn-ea"/>
                        <a:cs typeface="+mn-cs"/>
                      </a:endParaRPr>
                    </a:p>
                  </a:txBody>
                  <a:tcPr marL="60960" marR="60960" marT="60960" marB="60960"/>
                </a:tc>
                <a:extLst>
                  <a:ext uri="{0D108BD9-81ED-4DB2-BD59-A6C34878D82A}">
                    <a16:rowId xmlns:a16="http://schemas.microsoft.com/office/drawing/2014/main" val="3987807543"/>
                  </a:ext>
                </a:extLst>
              </a:tr>
              <a:tr h="370840">
                <a:tc>
                  <a:txBody>
                    <a:bodyPr/>
                    <a:lstStyle/>
                    <a:p>
                      <a:pPr algn="l" fontAlgn="t"/>
                      <a:r>
                        <a:rPr lang="en-US" dirty="0" err="1" smtClean="0"/>
                        <a:t>aggregateByKey</a:t>
                      </a:r>
                      <a:r>
                        <a:rPr lang="en-US" dirty="0" smtClean="0"/>
                        <a:t>(</a:t>
                      </a:r>
                      <a:r>
                        <a:rPr lang="en-US" sz="1800" b="0" i="1" kern="1200" dirty="0" err="1" smtClean="0">
                          <a:solidFill>
                            <a:schemeClr val="dk1"/>
                          </a:solidFill>
                          <a:effectLst/>
                          <a:latin typeface="+mn-lt"/>
                          <a:ea typeface="+mn-ea"/>
                          <a:cs typeface="+mn-cs"/>
                        </a:rPr>
                        <a:t>zeroValue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seqFunc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combFunc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partitionFunc</a:t>
                      </a:r>
                      <a:r>
                        <a:rPr lang="en-US" sz="1800" b="0" i="1" kern="1200" dirty="0" smtClean="0">
                          <a:solidFill>
                            <a:schemeClr val="dk1"/>
                          </a:solidFill>
                          <a:effectLst/>
                          <a:latin typeface="+mn-lt"/>
                          <a:ea typeface="+mn-ea"/>
                          <a:cs typeface="+mn-cs"/>
                        </a:rPr>
                        <a:t>=p</a:t>
                      </a:r>
                      <a:r>
                        <a:rPr lang="en-US" dirty="0" smtClean="0"/>
                        <a:t>)</a:t>
                      </a:r>
                      <a:endParaRPr lang="en-US" dirty="0">
                        <a:effectLst/>
                      </a:endParaRPr>
                    </a:p>
                  </a:txBody>
                  <a:tcPr marL="60960" marR="60960" marT="60960" marB="60960"/>
                </a:tc>
                <a:tc>
                  <a:txBody>
                    <a:bodyPr/>
                    <a:lstStyle/>
                    <a:p>
                      <a:pPr algn="l" fontAlgn="t"/>
                      <a:r>
                        <a:rPr lang="en-US" sz="1200" b="0" i="0" kern="1200" dirty="0" smtClean="0">
                          <a:solidFill>
                            <a:schemeClr val="dk1"/>
                          </a:solidFill>
                          <a:effectLst/>
                          <a:latin typeface="+mn-lt"/>
                          <a:ea typeface="+mn-ea"/>
                          <a:cs typeface="+mn-cs"/>
                        </a:rPr>
                        <a:t>Aggregate the values of each key, using given combine functions and a neutral “zero value”. This function can return a different result type, U, than the type of the values in this RDD, V. Thus, we need one operation for merging a V into a U and one operation for merging two U’s, The former operation is used for merging values within a partition, and the latter is used for merging values between partitions. To avoid memory allocation, both of these functions are allowed to modify and return their first argument instead of creating a new U.</a:t>
                      </a:r>
                      <a:endParaRPr lang="en-US" sz="1200" dirty="0">
                        <a:effectLst/>
                      </a:endParaRPr>
                    </a:p>
                  </a:txBody>
                  <a:tcPr marL="60960" marR="60960" marT="60960" marB="60960"/>
                </a:tc>
                <a:extLst>
                  <a:ext uri="{0D108BD9-81ED-4DB2-BD59-A6C34878D82A}">
                    <a16:rowId xmlns:a16="http://schemas.microsoft.com/office/drawing/2014/main" val="1912082577"/>
                  </a:ext>
                </a:extLst>
              </a:tr>
              <a:tr h="0">
                <a:tc>
                  <a:txBody>
                    <a:bodyPr/>
                    <a:lstStyle/>
                    <a:p>
                      <a:pPr algn="l" fontAlgn="t"/>
                      <a:r>
                        <a:rPr lang="en-US" dirty="0" err="1" smtClean="0"/>
                        <a:t>sortByKey</a:t>
                      </a:r>
                      <a:r>
                        <a:rPr lang="en-US" dirty="0" smtClean="0"/>
                        <a:t>(</a:t>
                      </a:r>
                      <a:r>
                        <a:rPr lang="en-US" sz="1800" b="0" i="1" kern="1200" dirty="0" smtClean="0">
                          <a:solidFill>
                            <a:schemeClr val="dk1"/>
                          </a:solidFill>
                          <a:effectLst/>
                          <a:latin typeface="+mn-lt"/>
                          <a:ea typeface="+mn-ea"/>
                          <a:cs typeface="+mn-cs"/>
                        </a:rPr>
                        <a:t>ascending=True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keyfunc</a:t>
                      </a:r>
                      <a:r>
                        <a:rPr lang="en-US" sz="1800" b="0" i="1" kern="1200" dirty="0" smtClean="0">
                          <a:solidFill>
                            <a:schemeClr val="dk1"/>
                          </a:solidFill>
                          <a:effectLst/>
                          <a:latin typeface="+mn-lt"/>
                          <a:ea typeface="+mn-ea"/>
                          <a:cs typeface="+mn-cs"/>
                        </a:rPr>
                        <a:t>=f</a:t>
                      </a:r>
                      <a:r>
                        <a:rPr lang="en-US" dirty="0" smtClean="0"/>
                        <a:t>)</a:t>
                      </a:r>
                      <a:endParaRPr lang="en-US" dirty="0">
                        <a:effectLst/>
                      </a:endParaRPr>
                    </a:p>
                  </a:txBody>
                  <a:tcPr marL="60960" marR="60960" marT="60960" marB="60960"/>
                </a:tc>
                <a:tc>
                  <a:txBody>
                    <a:bodyPr/>
                    <a:lstStyle/>
                    <a:p>
                      <a:pPr algn="l" fontAlgn="t"/>
                      <a:r>
                        <a:rPr lang="en-US" sz="1200" b="0" i="0" kern="1200" dirty="0" smtClean="0">
                          <a:solidFill>
                            <a:schemeClr val="dk1"/>
                          </a:solidFill>
                          <a:effectLst/>
                          <a:latin typeface="+mn-lt"/>
                          <a:ea typeface="+mn-ea"/>
                          <a:cs typeface="+mn-cs"/>
                        </a:rPr>
                        <a:t>Sorts this RDD, which is assumed to consist of (key, value) pairs.</a:t>
                      </a:r>
                      <a:endParaRPr lang="en-US" sz="1200" dirty="0">
                        <a:effectLst/>
                      </a:endParaRPr>
                    </a:p>
                  </a:txBody>
                  <a:tcPr marL="60960" marR="60960" marT="60960" marB="60960"/>
                </a:tc>
                <a:extLst>
                  <a:ext uri="{0D108BD9-81ED-4DB2-BD59-A6C34878D82A}">
                    <a16:rowId xmlns:a16="http://schemas.microsoft.com/office/drawing/2014/main" val="4290429155"/>
                  </a:ext>
                </a:extLst>
              </a:tr>
            </a:tbl>
          </a:graphicData>
        </a:graphic>
      </p:graphicFrame>
    </p:spTree>
    <p:extLst>
      <p:ext uri="{BB962C8B-B14F-4D97-AF65-F5344CB8AC3E}">
        <p14:creationId xmlns:p14="http://schemas.microsoft.com/office/powerpoint/2010/main" val="39031753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46</a:t>
            </a:fld>
            <a:endParaRPr lang="en-US"/>
          </a:p>
        </p:txBody>
      </p:sp>
      <p:sp>
        <p:nvSpPr>
          <p:cNvPr id="4" name="Text Placeholder 3"/>
          <p:cNvSpPr>
            <a:spLocks noGrp="1"/>
          </p:cNvSpPr>
          <p:nvPr>
            <p:ph type="body" sz="quarter" idx="13"/>
          </p:nvPr>
        </p:nvSpPr>
        <p:spPr/>
        <p:txBody>
          <a:bodyPr/>
          <a:lstStyle/>
          <a:p>
            <a:r>
              <a:rPr lang="en-US" dirty="0" smtClean="0"/>
              <a:t>Spark Actions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56276257"/>
              </p:ext>
            </p:extLst>
          </p:nvPr>
        </p:nvGraphicFramePr>
        <p:xfrm>
          <a:off x="458788" y="804863"/>
          <a:ext cx="8237538" cy="5120640"/>
        </p:xfrm>
        <a:graphic>
          <a:graphicData uri="http://schemas.openxmlformats.org/drawingml/2006/table">
            <a:tbl>
              <a:tblPr firstRow="1" bandRow="1">
                <a:tableStyleId>{5C22544A-7EE6-4342-B048-85BDC9FD1C3A}</a:tableStyleId>
              </a:tblPr>
              <a:tblGrid>
                <a:gridCol w="4118769">
                  <a:extLst>
                    <a:ext uri="{9D8B030D-6E8A-4147-A177-3AD203B41FA5}">
                      <a16:colId xmlns:a16="http://schemas.microsoft.com/office/drawing/2014/main" val="1069910644"/>
                    </a:ext>
                  </a:extLst>
                </a:gridCol>
                <a:gridCol w="4118769">
                  <a:extLst>
                    <a:ext uri="{9D8B030D-6E8A-4147-A177-3AD203B41FA5}">
                      <a16:colId xmlns:a16="http://schemas.microsoft.com/office/drawing/2014/main" val="2237010166"/>
                    </a:ext>
                  </a:extLst>
                </a:gridCol>
              </a:tblGrid>
              <a:tr h="370840">
                <a:tc>
                  <a:txBody>
                    <a:bodyPr/>
                    <a:lstStyle/>
                    <a:p>
                      <a:pPr algn="l" fontAlgn="t"/>
                      <a:r>
                        <a:rPr lang="en-US" b="1" dirty="0">
                          <a:effectLst/>
                        </a:rPr>
                        <a:t>Action</a:t>
                      </a:r>
                    </a:p>
                  </a:txBody>
                  <a:tcPr marL="60960" marR="60960" marT="60960" marB="60960"/>
                </a:tc>
                <a:tc>
                  <a:txBody>
                    <a:bodyPr/>
                    <a:lstStyle/>
                    <a:p>
                      <a:pPr algn="l" fontAlgn="t"/>
                      <a:r>
                        <a:rPr lang="en-US" b="1">
                          <a:effectLst/>
                        </a:rPr>
                        <a:t>Meaning</a:t>
                      </a:r>
                    </a:p>
                  </a:txBody>
                  <a:tcPr marL="60960" marR="60960" marT="60960" marB="60960"/>
                </a:tc>
                <a:extLst>
                  <a:ext uri="{0D108BD9-81ED-4DB2-BD59-A6C34878D82A}">
                    <a16:rowId xmlns:a16="http://schemas.microsoft.com/office/drawing/2014/main" val="460375638"/>
                  </a:ext>
                </a:extLst>
              </a:tr>
              <a:tr h="370840">
                <a:tc>
                  <a:txBody>
                    <a:bodyPr/>
                    <a:lstStyle/>
                    <a:p>
                      <a:pPr algn="l" fontAlgn="t"/>
                      <a:r>
                        <a:rPr lang="en-US" dirty="0" smtClean="0">
                          <a:solidFill>
                            <a:srgbClr val="FF0000"/>
                          </a:solidFill>
                        </a:rPr>
                        <a:t>reduce(</a:t>
                      </a:r>
                      <a:r>
                        <a:rPr lang="en-US" sz="1800" b="0" i="1" kern="1200" dirty="0" smtClean="0">
                          <a:solidFill>
                            <a:srgbClr val="FF0000"/>
                          </a:solidFill>
                          <a:effectLst/>
                          <a:latin typeface="+mn-lt"/>
                          <a:ea typeface="+mn-ea"/>
                          <a:cs typeface="+mn-cs"/>
                        </a:rPr>
                        <a:t>f</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400" b="0" i="0" kern="1200" dirty="0" smtClean="0">
                          <a:solidFill>
                            <a:srgbClr val="FF0000"/>
                          </a:solidFill>
                          <a:effectLst/>
                          <a:latin typeface="+mn-lt"/>
                          <a:ea typeface="+mn-ea"/>
                          <a:cs typeface="+mn-cs"/>
                        </a:rPr>
                        <a:t>Reduces the elements of this RDD using the specified commutative and associative binary operator. Currently reduces partitions locally.</a:t>
                      </a:r>
                      <a:endParaRPr lang="en-US" sz="1400" dirty="0">
                        <a:solidFill>
                          <a:srgbClr val="FF0000"/>
                        </a:solidFill>
                        <a:effectLst/>
                      </a:endParaRPr>
                    </a:p>
                  </a:txBody>
                  <a:tcPr marL="60960" marR="60960" marT="60960" marB="60960"/>
                </a:tc>
                <a:extLst>
                  <a:ext uri="{0D108BD9-81ED-4DB2-BD59-A6C34878D82A}">
                    <a16:rowId xmlns:a16="http://schemas.microsoft.com/office/drawing/2014/main" val="2123394062"/>
                  </a:ext>
                </a:extLst>
              </a:tr>
              <a:tr h="761809">
                <a:tc>
                  <a:txBody>
                    <a:bodyPr/>
                    <a:lstStyle/>
                    <a:p>
                      <a:pPr algn="l" fontAlgn="t"/>
                      <a:r>
                        <a:rPr lang="en-US" dirty="0" smtClean="0"/>
                        <a:t>collect()</a:t>
                      </a:r>
                      <a:endParaRPr lang="en-US" dirty="0">
                        <a:solidFill>
                          <a:srgbClr val="FF0000"/>
                        </a:solidFill>
                        <a:effectLst/>
                      </a:endParaRPr>
                    </a:p>
                  </a:txBody>
                  <a:tcPr marL="60960" marR="60960" marT="60960" marB="60960"/>
                </a:tc>
                <a:tc>
                  <a:txBody>
                    <a:bodyPr/>
                    <a:lstStyle/>
                    <a:p>
                      <a:pPr algn="l" fontAlgn="t"/>
                      <a:r>
                        <a:rPr lang="en-US" sz="1400" b="0" i="0" kern="1200" dirty="0" smtClean="0">
                          <a:solidFill>
                            <a:schemeClr val="dk1"/>
                          </a:solidFill>
                          <a:effectLst/>
                          <a:latin typeface="+mn-lt"/>
                          <a:ea typeface="+mn-ea"/>
                          <a:cs typeface="+mn-cs"/>
                        </a:rPr>
                        <a:t>Return a list that contains all of the elements in this RDD. Note that this method should only be used if the resulting array is expected to be small, as all the data is loaded into the driver’s memory.</a:t>
                      </a:r>
                      <a:endParaRPr lang="en-US" sz="1400" dirty="0">
                        <a:solidFill>
                          <a:srgbClr val="FF0000"/>
                        </a:solidFill>
                        <a:effectLst/>
                      </a:endParaRPr>
                    </a:p>
                  </a:txBody>
                  <a:tcPr marL="60960" marR="60960" marT="60960" marB="60960"/>
                </a:tc>
                <a:extLst>
                  <a:ext uri="{0D108BD9-81ED-4DB2-BD59-A6C34878D82A}">
                    <a16:rowId xmlns:a16="http://schemas.microsoft.com/office/drawing/2014/main" val="3075254002"/>
                  </a:ext>
                </a:extLst>
              </a:tr>
              <a:tr h="370840">
                <a:tc>
                  <a:txBody>
                    <a:bodyPr/>
                    <a:lstStyle/>
                    <a:p>
                      <a:pPr algn="l" fontAlgn="t"/>
                      <a:r>
                        <a:rPr lang="en-US" b="0" dirty="0" smtClean="0">
                          <a:solidFill>
                            <a:srgbClr val="FF0000"/>
                          </a:solidFill>
                        </a:rPr>
                        <a:t>count()</a:t>
                      </a:r>
                      <a:endParaRPr lang="en-US" b="0" dirty="0">
                        <a:solidFill>
                          <a:srgbClr val="FF0000"/>
                        </a:solidFill>
                        <a:effectLst/>
                      </a:endParaRPr>
                    </a:p>
                  </a:txBody>
                  <a:tcPr marL="60960" marR="60960" marT="60960" marB="60960"/>
                </a:tc>
                <a:tc>
                  <a:txBody>
                    <a:bodyPr/>
                    <a:lstStyle/>
                    <a:p>
                      <a:pPr algn="l" fontAlgn="t"/>
                      <a:r>
                        <a:rPr lang="en-US" sz="1400" b="0" i="0" kern="1200" dirty="0" smtClean="0">
                          <a:solidFill>
                            <a:srgbClr val="FF0000"/>
                          </a:solidFill>
                          <a:effectLst/>
                          <a:latin typeface="+mn-lt"/>
                          <a:ea typeface="+mn-ea"/>
                          <a:cs typeface="+mn-cs"/>
                        </a:rPr>
                        <a:t>Return the number of elements in this RDD.</a:t>
                      </a:r>
                      <a:endParaRPr lang="en-US" sz="1400" b="0" dirty="0">
                        <a:solidFill>
                          <a:srgbClr val="FF0000"/>
                        </a:solidFill>
                        <a:effectLst/>
                      </a:endParaRPr>
                    </a:p>
                  </a:txBody>
                  <a:tcPr marL="60960" marR="60960" marT="60960" marB="60960"/>
                </a:tc>
                <a:extLst>
                  <a:ext uri="{0D108BD9-81ED-4DB2-BD59-A6C34878D82A}">
                    <a16:rowId xmlns:a16="http://schemas.microsoft.com/office/drawing/2014/main" val="1573816831"/>
                  </a:ext>
                </a:extLst>
              </a:tr>
              <a:tr h="370840">
                <a:tc>
                  <a:txBody>
                    <a:bodyPr/>
                    <a:lstStyle/>
                    <a:p>
                      <a:pPr algn="l" fontAlgn="t"/>
                      <a:r>
                        <a:rPr lang="en-US" dirty="0" smtClean="0">
                          <a:solidFill>
                            <a:srgbClr val="FF0000"/>
                          </a:solidFill>
                        </a:rPr>
                        <a:t>first()</a:t>
                      </a:r>
                      <a:endParaRPr lang="en-US" dirty="0">
                        <a:solidFill>
                          <a:srgbClr val="FF0000"/>
                        </a:solidFill>
                        <a:effectLst/>
                      </a:endParaRPr>
                    </a:p>
                  </a:txBody>
                  <a:tcPr marL="60960" marR="60960" marT="60960" marB="60960"/>
                </a:tc>
                <a:tc>
                  <a:txBody>
                    <a:bodyPr/>
                    <a:lstStyle/>
                    <a:p>
                      <a:pPr algn="l" fontAlgn="t"/>
                      <a:r>
                        <a:rPr lang="en-US" sz="1400" b="0" i="0" kern="1200" dirty="0" smtClean="0">
                          <a:solidFill>
                            <a:srgbClr val="FF0000"/>
                          </a:solidFill>
                          <a:effectLst/>
                          <a:latin typeface="+mn-lt"/>
                          <a:ea typeface="+mn-ea"/>
                          <a:cs typeface="+mn-cs"/>
                        </a:rPr>
                        <a:t>Return the first element in this RDD</a:t>
                      </a:r>
                      <a:endParaRPr lang="en-US" sz="1400" dirty="0">
                        <a:solidFill>
                          <a:srgbClr val="FF0000"/>
                        </a:solidFill>
                        <a:effectLst/>
                      </a:endParaRPr>
                    </a:p>
                  </a:txBody>
                  <a:tcPr marL="60960" marR="60960" marT="60960" marB="60960"/>
                </a:tc>
                <a:extLst>
                  <a:ext uri="{0D108BD9-81ED-4DB2-BD59-A6C34878D82A}">
                    <a16:rowId xmlns:a16="http://schemas.microsoft.com/office/drawing/2014/main" val="2944911530"/>
                  </a:ext>
                </a:extLst>
              </a:tr>
              <a:tr h="370840">
                <a:tc>
                  <a:txBody>
                    <a:bodyPr/>
                    <a:lstStyle/>
                    <a:p>
                      <a:pPr algn="l" fontAlgn="t"/>
                      <a:r>
                        <a:rPr lang="en-US" dirty="0" smtClean="0"/>
                        <a:t>take(</a:t>
                      </a:r>
                      <a:r>
                        <a:rPr lang="en-US" sz="1800" b="0" i="1" kern="1200" dirty="0" err="1" smtClean="0">
                          <a:solidFill>
                            <a:schemeClr val="dk1"/>
                          </a:solidFill>
                          <a:effectLst/>
                          <a:latin typeface="+mn-lt"/>
                          <a:ea typeface="+mn-ea"/>
                          <a:cs typeface="+mn-cs"/>
                        </a:rPr>
                        <a:t>num</a:t>
                      </a:r>
                      <a:r>
                        <a:rPr lang="en-US" dirty="0" smtClean="0"/>
                        <a:t>)</a:t>
                      </a:r>
                      <a:endParaRPr lang="en-US" dirty="0">
                        <a:solidFill>
                          <a:srgbClr val="FF0000"/>
                        </a:solidFill>
                        <a:effectLst/>
                      </a:endParaRPr>
                    </a:p>
                  </a:txBody>
                  <a:tcPr marL="60960" marR="60960" marT="60960" marB="60960"/>
                </a:tc>
                <a:tc>
                  <a:txBody>
                    <a:bodyPr/>
                    <a:lstStyle/>
                    <a:p>
                      <a:r>
                        <a:rPr lang="en-US" sz="1400" b="0" i="0" kern="1200" dirty="0" smtClean="0">
                          <a:solidFill>
                            <a:schemeClr val="dk1"/>
                          </a:solidFill>
                          <a:effectLst/>
                          <a:latin typeface="+mn-lt"/>
                          <a:ea typeface="+mn-ea"/>
                          <a:cs typeface="+mn-cs"/>
                        </a:rPr>
                        <a:t>Take the first </a:t>
                      </a:r>
                      <a:r>
                        <a:rPr lang="en-US" sz="1400" b="0" i="0" kern="1200" dirty="0" err="1" smtClean="0">
                          <a:solidFill>
                            <a:schemeClr val="dk1"/>
                          </a:solidFill>
                          <a:effectLst/>
                          <a:latin typeface="+mn-lt"/>
                          <a:ea typeface="+mn-ea"/>
                          <a:cs typeface="+mn-cs"/>
                        </a:rPr>
                        <a:t>num</a:t>
                      </a:r>
                      <a:r>
                        <a:rPr lang="en-US" sz="1400" b="0" i="0" kern="1200" dirty="0" smtClean="0">
                          <a:solidFill>
                            <a:schemeClr val="dk1"/>
                          </a:solidFill>
                          <a:effectLst/>
                          <a:latin typeface="+mn-lt"/>
                          <a:ea typeface="+mn-ea"/>
                          <a:cs typeface="+mn-cs"/>
                        </a:rPr>
                        <a:t> elements of the RDD.</a:t>
                      </a:r>
                    </a:p>
                    <a:p>
                      <a:r>
                        <a:rPr lang="en-US" sz="1400" b="0" i="0" kern="1200" dirty="0" smtClean="0">
                          <a:solidFill>
                            <a:schemeClr val="dk1"/>
                          </a:solidFill>
                          <a:effectLst/>
                          <a:latin typeface="+mn-lt"/>
                          <a:ea typeface="+mn-ea"/>
                          <a:cs typeface="+mn-cs"/>
                        </a:rPr>
                        <a:t>It works by first scanning one partition, and use the results from that partition to estimate the number of additional partitions needed to satisfy the limit.</a:t>
                      </a:r>
                    </a:p>
                  </a:txBody>
                  <a:tcPr marL="60960" marR="60960" marT="60960" marB="60960"/>
                </a:tc>
                <a:extLst>
                  <a:ext uri="{0D108BD9-81ED-4DB2-BD59-A6C34878D82A}">
                    <a16:rowId xmlns:a16="http://schemas.microsoft.com/office/drawing/2014/main" val="896626292"/>
                  </a:ext>
                </a:extLst>
              </a:tr>
              <a:tr h="370840">
                <a:tc>
                  <a:txBody>
                    <a:bodyPr/>
                    <a:lstStyle/>
                    <a:p>
                      <a:pPr algn="l" fontAlgn="t"/>
                      <a:r>
                        <a:rPr lang="en-US" dirty="0" err="1" smtClean="0"/>
                        <a:t>takeSample</a:t>
                      </a:r>
                      <a:r>
                        <a:rPr lang="en-US" dirty="0" smtClean="0"/>
                        <a:t>(</a:t>
                      </a:r>
                      <a:r>
                        <a:rPr lang="en-US" sz="1800" b="0" i="1" kern="1200" dirty="0" err="1" smtClean="0">
                          <a:solidFill>
                            <a:schemeClr val="dk1"/>
                          </a:solidFill>
                          <a:effectLst/>
                          <a:latin typeface="+mn-lt"/>
                          <a:ea typeface="+mn-ea"/>
                          <a:cs typeface="+mn-cs"/>
                        </a:rPr>
                        <a:t>withReplacement</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seed=None</a:t>
                      </a:r>
                      <a:r>
                        <a:rPr lang="en-US" dirty="0" smtClean="0"/>
                        <a:t>)</a:t>
                      </a:r>
                      <a:endParaRPr lang="en-US" dirty="0">
                        <a:effectLst/>
                      </a:endParaRPr>
                    </a:p>
                  </a:txBody>
                  <a:tcPr marL="60960" marR="60960" marT="60960" marB="60960"/>
                </a:tc>
                <a:tc>
                  <a:txBody>
                    <a:bodyPr/>
                    <a:lstStyle/>
                    <a:p>
                      <a:pPr algn="l" fontAlgn="t"/>
                      <a:r>
                        <a:rPr lang="en-US" sz="1400" b="0" i="0" kern="1200" dirty="0" smtClean="0">
                          <a:solidFill>
                            <a:schemeClr val="dk1"/>
                          </a:solidFill>
                          <a:effectLst/>
                          <a:latin typeface="+mn-lt"/>
                          <a:ea typeface="+mn-ea"/>
                          <a:cs typeface="+mn-cs"/>
                        </a:rPr>
                        <a:t>Return a fixed-size sampled subset of this RDD.</a:t>
                      </a:r>
                      <a:endParaRPr lang="en-US" sz="1400" dirty="0">
                        <a:effectLst/>
                      </a:endParaRPr>
                    </a:p>
                  </a:txBody>
                  <a:tcPr marL="60960" marR="60960" marT="60960" marB="60960"/>
                </a:tc>
                <a:extLst>
                  <a:ext uri="{0D108BD9-81ED-4DB2-BD59-A6C34878D82A}">
                    <a16:rowId xmlns:a16="http://schemas.microsoft.com/office/drawing/2014/main" val="2275664223"/>
                  </a:ext>
                </a:extLst>
              </a:tr>
              <a:tr h="370840">
                <a:tc>
                  <a:txBody>
                    <a:bodyPr/>
                    <a:lstStyle/>
                    <a:p>
                      <a:pPr algn="l" fontAlgn="t"/>
                      <a:r>
                        <a:rPr lang="en-US" dirty="0" err="1" smtClean="0"/>
                        <a:t>takeOrdered</a:t>
                      </a:r>
                      <a:r>
                        <a:rPr lang="en-US" dirty="0" smtClean="0"/>
                        <a:t>(</a:t>
                      </a:r>
                      <a:r>
                        <a:rPr lang="en-US" sz="1800" b="0" i="1" kern="1200" dirty="0" err="1" smtClean="0">
                          <a:solidFill>
                            <a:schemeClr val="dk1"/>
                          </a:solidFill>
                          <a:effectLst/>
                          <a:latin typeface="+mn-lt"/>
                          <a:ea typeface="+mn-ea"/>
                          <a:cs typeface="+mn-cs"/>
                        </a:rPr>
                        <a:t>num</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key=None</a:t>
                      </a:r>
                      <a:r>
                        <a:rPr lang="en-US" dirty="0" smtClean="0"/>
                        <a:t>)</a:t>
                      </a:r>
                      <a:endParaRPr lang="en-US" dirty="0">
                        <a:effectLst/>
                      </a:endParaRPr>
                    </a:p>
                  </a:txBody>
                  <a:tcPr marL="60960" marR="60960" marT="60960" marB="60960"/>
                </a:tc>
                <a:tc>
                  <a:txBody>
                    <a:bodyPr/>
                    <a:lstStyle/>
                    <a:p>
                      <a:pPr algn="l" fontAlgn="t"/>
                      <a:r>
                        <a:rPr lang="en-US" sz="1400" b="0" i="0" kern="1200" dirty="0" smtClean="0">
                          <a:solidFill>
                            <a:schemeClr val="dk1"/>
                          </a:solidFill>
                          <a:effectLst/>
                          <a:latin typeface="+mn-lt"/>
                          <a:ea typeface="+mn-ea"/>
                          <a:cs typeface="+mn-cs"/>
                        </a:rPr>
                        <a:t>Get the N elements from a RDD ordered in ascending order or as specified by the optional key function.</a:t>
                      </a:r>
                      <a:endParaRPr lang="en-US" sz="1400" dirty="0">
                        <a:effectLst/>
                      </a:endParaRPr>
                    </a:p>
                  </a:txBody>
                  <a:tcPr marL="60960" marR="60960" marT="60960" marB="60960"/>
                </a:tc>
                <a:extLst>
                  <a:ext uri="{0D108BD9-81ED-4DB2-BD59-A6C34878D82A}">
                    <a16:rowId xmlns:a16="http://schemas.microsoft.com/office/drawing/2014/main" val="2807456"/>
                  </a:ext>
                </a:extLst>
              </a:tr>
            </a:tbl>
          </a:graphicData>
        </a:graphic>
      </p:graphicFrame>
    </p:spTree>
    <p:extLst>
      <p:ext uri="{BB962C8B-B14F-4D97-AF65-F5344CB8AC3E}">
        <p14:creationId xmlns:p14="http://schemas.microsoft.com/office/powerpoint/2010/main" val="24732838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8994C0FE-B155-7245-AD0C-30F39E06E47B}" type="slidenum">
              <a:rPr lang="en-US" smtClean="0"/>
              <a:pPr/>
              <a:t>47</a:t>
            </a:fld>
            <a:endParaRPr lang="en-US"/>
          </a:p>
        </p:txBody>
      </p:sp>
      <p:sp>
        <p:nvSpPr>
          <p:cNvPr id="4" name="Text Placeholder 3"/>
          <p:cNvSpPr>
            <a:spLocks noGrp="1"/>
          </p:cNvSpPr>
          <p:nvPr>
            <p:ph type="body" sz="quarter" idx="13"/>
          </p:nvPr>
        </p:nvSpPr>
        <p:spPr/>
        <p:txBody>
          <a:bodyPr/>
          <a:lstStyle/>
          <a:p>
            <a:r>
              <a:rPr lang="en-US" dirty="0" smtClean="0"/>
              <a:t>Spark Actions</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621476627"/>
              </p:ext>
            </p:extLst>
          </p:nvPr>
        </p:nvGraphicFramePr>
        <p:xfrm>
          <a:off x="458788" y="804863"/>
          <a:ext cx="8237538" cy="4511040"/>
        </p:xfrm>
        <a:graphic>
          <a:graphicData uri="http://schemas.openxmlformats.org/drawingml/2006/table">
            <a:tbl>
              <a:tblPr firstRow="1" bandRow="1">
                <a:tableStyleId>{5C22544A-7EE6-4342-B048-85BDC9FD1C3A}</a:tableStyleId>
              </a:tblPr>
              <a:tblGrid>
                <a:gridCol w="4118769">
                  <a:extLst>
                    <a:ext uri="{9D8B030D-6E8A-4147-A177-3AD203B41FA5}">
                      <a16:colId xmlns:a16="http://schemas.microsoft.com/office/drawing/2014/main" val="1069910644"/>
                    </a:ext>
                  </a:extLst>
                </a:gridCol>
                <a:gridCol w="4118769">
                  <a:extLst>
                    <a:ext uri="{9D8B030D-6E8A-4147-A177-3AD203B41FA5}">
                      <a16:colId xmlns:a16="http://schemas.microsoft.com/office/drawing/2014/main" val="2237010166"/>
                    </a:ext>
                  </a:extLst>
                </a:gridCol>
              </a:tblGrid>
              <a:tr h="370840">
                <a:tc>
                  <a:txBody>
                    <a:bodyPr/>
                    <a:lstStyle/>
                    <a:p>
                      <a:pPr algn="l" fontAlgn="t"/>
                      <a:r>
                        <a:rPr lang="en-US" b="1" dirty="0">
                          <a:effectLst/>
                        </a:rPr>
                        <a:t>Action</a:t>
                      </a:r>
                    </a:p>
                  </a:txBody>
                  <a:tcPr marL="60960" marR="60960" marT="60960" marB="60960"/>
                </a:tc>
                <a:tc>
                  <a:txBody>
                    <a:bodyPr/>
                    <a:lstStyle/>
                    <a:p>
                      <a:pPr algn="l" fontAlgn="t"/>
                      <a:r>
                        <a:rPr lang="en-US" b="1">
                          <a:effectLst/>
                        </a:rPr>
                        <a:t>Meaning</a:t>
                      </a:r>
                    </a:p>
                  </a:txBody>
                  <a:tcPr marL="60960" marR="60960" marT="60960" marB="60960"/>
                </a:tc>
                <a:extLst>
                  <a:ext uri="{0D108BD9-81ED-4DB2-BD59-A6C34878D82A}">
                    <a16:rowId xmlns:a16="http://schemas.microsoft.com/office/drawing/2014/main" val="460375638"/>
                  </a:ext>
                </a:extLst>
              </a:tr>
              <a:tr h="370840">
                <a:tc>
                  <a:txBody>
                    <a:bodyPr/>
                    <a:lstStyle/>
                    <a:p>
                      <a:pPr algn="l" fontAlgn="t"/>
                      <a:r>
                        <a:rPr lang="en-US" dirty="0" err="1" smtClean="0"/>
                        <a:t>saveAsSequenceFile</a:t>
                      </a:r>
                      <a:r>
                        <a:rPr lang="en-US" dirty="0" smtClean="0"/>
                        <a:t>(</a:t>
                      </a:r>
                      <a:r>
                        <a:rPr lang="en-US" sz="1800" b="0" i="1" kern="1200" dirty="0" smtClean="0">
                          <a:solidFill>
                            <a:schemeClr val="dk1"/>
                          </a:solidFill>
                          <a:effectLst/>
                          <a:latin typeface="+mn-lt"/>
                          <a:ea typeface="+mn-ea"/>
                          <a:cs typeface="+mn-cs"/>
                        </a:rPr>
                        <a:t>path</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compressionCodecClass</a:t>
                      </a:r>
                      <a:r>
                        <a:rPr lang="en-US" sz="1800" b="0" i="1" kern="1200" dirty="0" smtClean="0">
                          <a:solidFill>
                            <a:schemeClr val="dk1"/>
                          </a:solidFill>
                          <a:effectLst/>
                          <a:latin typeface="+mn-lt"/>
                          <a:ea typeface="+mn-ea"/>
                          <a:cs typeface="+mn-cs"/>
                        </a:rPr>
                        <a:t>=None</a:t>
                      </a:r>
                      <a:r>
                        <a:rPr lang="en-US" dirty="0" smtClean="0"/>
                        <a:t>)</a:t>
                      </a:r>
                      <a:endParaRPr lang="en-US" dirty="0">
                        <a:effectLst/>
                      </a:endParaRPr>
                    </a:p>
                  </a:txBody>
                  <a:tcPr marL="60960" marR="60960" marT="60960" marB="60960"/>
                </a:tc>
                <a:tc>
                  <a:txBody>
                    <a:bodyPr/>
                    <a:lstStyle/>
                    <a:p>
                      <a:r>
                        <a:rPr lang="en-US" sz="1600" b="0" i="0" kern="1200" dirty="0" smtClean="0">
                          <a:solidFill>
                            <a:schemeClr val="dk1"/>
                          </a:solidFill>
                          <a:effectLst/>
                          <a:latin typeface="+mn-lt"/>
                          <a:ea typeface="+mn-ea"/>
                          <a:cs typeface="+mn-cs"/>
                        </a:rPr>
                        <a:t>Output a Python RDD of key-value pairs (of form </a:t>
                      </a:r>
                      <a:r>
                        <a:rPr lang="en-US" sz="1600" b="0" i="1" kern="1200" dirty="0" smtClean="0">
                          <a:solidFill>
                            <a:schemeClr val="dk1"/>
                          </a:solidFill>
                          <a:effectLst/>
                          <a:latin typeface="+mn-lt"/>
                          <a:ea typeface="+mn-ea"/>
                          <a:cs typeface="+mn-cs"/>
                        </a:rPr>
                        <a:t>RDD[(K, V)]</a:t>
                      </a:r>
                      <a:r>
                        <a:rPr lang="en-US" sz="1600" b="0" i="0" kern="1200" dirty="0" smtClean="0">
                          <a:solidFill>
                            <a:schemeClr val="dk1"/>
                          </a:solidFill>
                          <a:effectLst/>
                          <a:latin typeface="+mn-lt"/>
                          <a:ea typeface="+mn-ea"/>
                          <a:cs typeface="+mn-cs"/>
                        </a:rPr>
                        <a:t>) to any Hadoop file system, using the </a:t>
                      </a:r>
                      <a:r>
                        <a:rPr lang="en-US" sz="1600" b="0" i="0" kern="1200" dirty="0" err="1" smtClean="0">
                          <a:solidFill>
                            <a:schemeClr val="dk1"/>
                          </a:solidFill>
                          <a:effectLst/>
                          <a:latin typeface="+mn-lt"/>
                          <a:ea typeface="+mn-ea"/>
                          <a:cs typeface="+mn-cs"/>
                        </a:rPr>
                        <a:t>org.apache.hadoop.io.Writable</a:t>
                      </a:r>
                      <a:r>
                        <a:rPr lang="en-US" sz="1600" b="0" i="0" kern="1200" dirty="0" smtClean="0">
                          <a:solidFill>
                            <a:schemeClr val="dk1"/>
                          </a:solidFill>
                          <a:effectLst/>
                          <a:latin typeface="+mn-lt"/>
                          <a:ea typeface="+mn-ea"/>
                          <a:cs typeface="+mn-cs"/>
                        </a:rPr>
                        <a:t> types that we convert from the RDD’s key and value types. </a:t>
                      </a:r>
                      <a:endParaRPr lang="en-US" sz="1600" dirty="0">
                        <a:effectLst/>
                      </a:endParaRPr>
                    </a:p>
                  </a:txBody>
                  <a:tcPr marL="60960" marR="60960" marT="60960" marB="60960"/>
                </a:tc>
                <a:extLst>
                  <a:ext uri="{0D108BD9-81ED-4DB2-BD59-A6C34878D82A}">
                    <a16:rowId xmlns:a16="http://schemas.microsoft.com/office/drawing/2014/main" val="2922983548"/>
                  </a:ext>
                </a:extLst>
              </a:tr>
              <a:tr h="335280">
                <a:tc>
                  <a:txBody>
                    <a:bodyPr/>
                    <a:lstStyle/>
                    <a:p>
                      <a:pPr algn="l" fontAlgn="t"/>
                      <a:r>
                        <a:rPr lang="en-US" dirty="0" err="1" smtClean="0"/>
                        <a:t>saveAsPickleFile</a:t>
                      </a:r>
                      <a:r>
                        <a:rPr lang="en-US" dirty="0" smtClean="0"/>
                        <a:t>(</a:t>
                      </a:r>
                      <a:r>
                        <a:rPr lang="en-US" sz="1800" b="0" i="1" kern="1200" dirty="0" smtClean="0">
                          <a:solidFill>
                            <a:schemeClr val="dk1"/>
                          </a:solidFill>
                          <a:effectLst/>
                          <a:latin typeface="+mn-lt"/>
                          <a:ea typeface="+mn-ea"/>
                          <a:cs typeface="+mn-cs"/>
                        </a:rPr>
                        <a:t>path</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batchSize</a:t>
                      </a:r>
                      <a:r>
                        <a:rPr lang="en-US" sz="1800" b="0" i="1" kern="1200" dirty="0" smtClean="0">
                          <a:solidFill>
                            <a:schemeClr val="dk1"/>
                          </a:solidFill>
                          <a:effectLst/>
                          <a:latin typeface="+mn-lt"/>
                          <a:ea typeface="+mn-ea"/>
                          <a:cs typeface="+mn-cs"/>
                        </a:rPr>
                        <a:t>=10</a:t>
                      </a:r>
                      <a:r>
                        <a:rPr lang="en-US" dirty="0" smtClean="0"/>
                        <a:t>)</a:t>
                      </a:r>
                      <a:endParaRPr lang="en-US" dirty="0">
                        <a:solidFill>
                          <a:srgbClr val="FF0000"/>
                        </a:solidFill>
                        <a:effectLst/>
                      </a:endParaRPr>
                    </a:p>
                  </a:txBody>
                  <a:tcPr marL="60960" marR="60960" marT="60960" marB="60960"/>
                </a:tc>
                <a:tc>
                  <a:txBody>
                    <a:bodyPr/>
                    <a:lstStyle/>
                    <a:p>
                      <a:r>
                        <a:rPr lang="en-US" sz="1600" b="0" i="0" kern="1200" dirty="0" smtClean="0">
                          <a:solidFill>
                            <a:schemeClr val="dk1"/>
                          </a:solidFill>
                          <a:effectLst/>
                          <a:latin typeface="+mn-lt"/>
                          <a:ea typeface="+mn-ea"/>
                          <a:cs typeface="+mn-cs"/>
                        </a:rPr>
                        <a:t>Save this RDD as a </a:t>
                      </a:r>
                      <a:r>
                        <a:rPr lang="en-US" sz="1600" b="0" i="0" kern="1200" dirty="0" err="1" smtClean="0">
                          <a:solidFill>
                            <a:schemeClr val="dk1"/>
                          </a:solidFill>
                          <a:effectLst/>
                          <a:latin typeface="+mn-lt"/>
                          <a:ea typeface="+mn-ea"/>
                          <a:cs typeface="+mn-cs"/>
                        </a:rPr>
                        <a:t>SequenceFile</a:t>
                      </a:r>
                      <a:r>
                        <a:rPr lang="en-US" sz="1600" b="0" i="0" kern="1200" dirty="0" smtClean="0">
                          <a:solidFill>
                            <a:schemeClr val="dk1"/>
                          </a:solidFill>
                          <a:effectLst/>
                          <a:latin typeface="+mn-lt"/>
                          <a:ea typeface="+mn-ea"/>
                          <a:cs typeface="+mn-cs"/>
                        </a:rPr>
                        <a:t> of serialized objects. The </a:t>
                      </a:r>
                      <a:r>
                        <a:rPr lang="en-US" sz="1600" b="0" i="0" kern="1200" dirty="0" err="1" smtClean="0">
                          <a:solidFill>
                            <a:schemeClr val="dk1"/>
                          </a:solidFill>
                          <a:effectLst/>
                          <a:latin typeface="+mn-lt"/>
                          <a:ea typeface="+mn-ea"/>
                          <a:cs typeface="+mn-cs"/>
                        </a:rPr>
                        <a:t>serializer</a:t>
                      </a:r>
                      <a:r>
                        <a:rPr lang="en-US" sz="1600" b="0" i="0" kern="1200" dirty="0" smtClean="0">
                          <a:solidFill>
                            <a:schemeClr val="dk1"/>
                          </a:solidFill>
                          <a:effectLst/>
                          <a:latin typeface="+mn-lt"/>
                          <a:ea typeface="+mn-ea"/>
                          <a:cs typeface="+mn-cs"/>
                        </a:rPr>
                        <a:t> used is </a:t>
                      </a:r>
                      <a:r>
                        <a:rPr lang="en-US" sz="1600" b="0" i="0" kern="1200" dirty="0" err="1" smtClean="0">
                          <a:solidFill>
                            <a:schemeClr val="dk1"/>
                          </a:solidFill>
                          <a:effectLst/>
                          <a:latin typeface="+mn-lt"/>
                          <a:ea typeface="+mn-ea"/>
                          <a:cs typeface="+mn-cs"/>
                        </a:rPr>
                        <a:t>pyspark.serializers.PickleSerializer</a:t>
                      </a:r>
                      <a:r>
                        <a:rPr lang="en-US" sz="1600" b="0" i="0" kern="1200" dirty="0" smtClean="0">
                          <a:solidFill>
                            <a:schemeClr val="dk1"/>
                          </a:solidFill>
                          <a:effectLst/>
                          <a:latin typeface="+mn-lt"/>
                          <a:ea typeface="+mn-ea"/>
                          <a:cs typeface="+mn-cs"/>
                        </a:rPr>
                        <a:t>, default batch size is 10.</a:t>
                      </a:r>
                    </a:p>
                  </a:txBody>
                  <a:tcPr marL="60960" marR="60960" marT="60960" marB="60960"/>
                </a:tc>
                <a:extLst>
                  <a:ext uri="{0D108BD9-81ED-4DB2-BD59-A6C34878D82A}">
                    <a16:rowId xmlns:a16="http://schemas.microsoft.com/office/drawing/2014/main" val="2043519882"/>
                  </a:ext>
                </a:extLst>
              </a:tr>
              <a:tr h="335280">
                <a:tc>
                  <a:txBody>
                    <a:bodyPr/>
                    <a:lstStyle/>
                    <a:p>
                      <a:pPr algn="l" fontAlgn="t"/>
                      <a:r>
                        <a:rPr lang="en-US" dirty="0" err="1" smtClean="0">
                          <a:solidFill>
                            <a:srgbClr val="FF0000"/>
                          </a:solidFill>
                        </a:rPr>
                        <a:t>saveAsTextFile</a:t>
                      </a:r>
                      <a:r>
                        <a:rPr lang="en-US" dirty="0" smtClean="0">
                          <a:solidFill>
                            <a:srgbClr val="FF0000"/>
                          </a:solidFill>
                        </a:rPr>
                        <a:t>(</a:t>
                      </a:r>
                      <a:r>
                        <a:rPr lang="en-US" sz="1800" b="0" i="1" kern="1200" dirty="0" smtClean="0">
                          <a:solidFill>
                            <a:srgbClr val="FF0000"/>
                          </a:solidFill>
                          <a:effectLst/>
                          <a:latin typeface="+mn-lt"/>
                          <a:ea typeface="+mn-ea"/>
                          <a:cs typeface="+mn-cs"/>
                        </a:rPr>
                        <a:t>path</a:t>
                      </a:r>
                      <a:r>
                        <a:rPr lang="en-US" sz="1800" b="0" i="0" kern="1200" dirty="0" smtClean="0">
                          <a:solidFill>
                            <a:srgbClr val="FF0000"/>
                          </a:solidFill>
                          <a:effectLst/>
                          <a:latin typeface="+mn-lt"/>
                          <a:ea typeface="+mn-ea"/>
                          <a:cs typeface="+mn-cs"/>
                        </a:rPr>
                        <a:t>, </a:t>
                      </a:r>
                      <a:r>
                        <a:rPr lang="en-US" sz="1800" b="0" i="1" kern="1200" dirty="0" err="1" smtClean="0">
                          <a:solidFill>
                            <a:srgbClr val="FF0000"/>
                          </a:solidFill>
                          <a:effectLst/>
                          <a:latin typeface="+mn-lt"/>
                          <a:ea typeface="+mn-ea"/>
                          <a:cs typeface="+mn-cs"/>
                        </a:rPr>
                        <a:t>compressionCodecClass</a:t>
                      </a:r>
                      <a:r>
                        <a:rPr lang="en-US" sz="1800" b="0" i="1" kern="1200" dirty="0" smtClean="0">
                          <a:solidFill>
                            <a:srgbClr val="FF0000"/>
                          </a:solidFill>
                          <a:effectLst/>
                          <a:latin typeface="+mn-lt"/>
                          <a:ea typeface="+mn-ea"/>
                          <a:cs typeface="+mn-cs"/>
                        </a:rPr>
                        <a:t>=None</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Save this RDD as a text file, using string representations of elements.</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1934158385"/>
                  </a:ext>
                </a:extLst>
              </a:tr>
              <a:tr h="0">
                <a:tc>
                  <a:txBody>
                    <a:bodyPr/>
                    <a:lstStyle/>
                    <a:p>
                      <a:pPr algn="l" fontAlgn="t"/>
                      <a:r>
                        <a:rPr lang="en-US" dirty="0" err="1" smtClean="0"/>
                        <a:t>countByKey</a:t>
                      </a:r>
                      <a:r>
                        <a:rPr lang="en-US" dirty="0" smtClean="0"/>
                        <a:t>()</a:t>
                      </a:r>
                      <a:endParaRPr lang="en-US" dirty="0"/>
                    </a:p>
                  </a:txBody>
                  <a:tcPr marL="60960" marR="60960" marT="60960" marB="60960"/>
                </a:tc>
                <a:tc>
                  <a:txBody>
                    <a:bodyPr/>
                    <a:lstStyle/>
                    <a:p>
                      <a:pPr algn="l" fontAlgn="t"/>
                      <a:r>
                        <a:rPr lang="en-US" sz="1600" dirty="0" smtClean="0"/>
                        <a:t>Count the number of elements for each key, and return the result to the master as a dictionary.</a:t>
                      </a:r>
                      <a:endParaRPr lang="en-US" sz="1600" dirty="0"/>
                    </a:p>
                  </a:txBody>
                  <a:tcPr marL="60960" marR="60960" marT="60960" marB="60960"/>
                </a:tc>
                <a:extLst>
                  <a:ext uri="{0D108BD9-81ED-4DB2-BD59-A6C34878D82A}">
                    <a16:rowId xmlns:a16="http://schemas.microsoft.com/office/drawing/2014/main" val="3430946928"/>
                  </a:ext>
                </a:extLst>
              </a:tr>
              <a:tr h="370840">
                <a:tc>
                  <a:txBody>
                    <a:bodyPr/>
                    <a:lstStyle/>
                    <a:p>
                      <a:pPr algn="l" fontAlgn="t"/>
                      <a:r>
                        <a:rPr lang="en-US" dirty="0" err="1" smtClean="0">
                          <a:solidFill>
                            <a:srgbClr val="FF0000"/>
                          </a:solidFill>
                        </a:rPr>
                        <a:t>foreach</a:t>
                      </a:r>
                      <a:r>
                        <a:rPr lang="en-US" dirty="0" smtClean="0">
                          <a:solidFill>
                            <a:srgbClr val="FF0000"/>
                          </a:solidFill>
                        </a:rPr>
                        <a:t>(</a:t>
                      </a:r>
                      <a:r>
                        <a:rPr lang="en-US" sz="1800" b="0" i="1" kern="1200" dirty="0" smtClean="0">
                          <a:solidFill>
                            <a:srgbClr val="FF0000"/>
                          </a:solidFill>
                          <a:effectLst/>
                          <a:latin typeface="+mn-lt"/>
                          <a:ea typeface="+mn-ea"/>
                          <a:cs typeface="+mn-cs"/>
                        </a:rPr>
                        <a:t>f</a:t>
                      </a:r>
                      <a:r>
                        <a:rPr lang="en-US" dirty="0" smtClean="0">
                          <a:solidFill>
                            <a:srgbClr val="FF0000"/>
                          </a:solidFill>
                        </a:rPr>
                        <a:t>)</a:t>
                      </a:r>
                      <a:endParaRPr lang="en-US" dirty="0">
                        <a:solidFill>
                          <a:srgbClr val="FF0000"/>
                        </a:solidFill>
                        <a:effectLst/>
                      </a:endParaRPr>
                    </a:p>
                  </a:txBody>
                  <a:tcPr marL="60960" marR="60960" marT="60960" marB="60960"/>
                </a:tc>
                <a:tc>
                  <a:txBody>
                    <a:bodyPr/>
                    <a:lstStyle/>
                    <a:p>
                      <a:pPr algn="l" fontAlgn="t"/>
                      <a:r>
                        <a:rPr lang="en-US" sz="1600" b="0" i="0" kern="1200" dirty="0" smtClean="0">
                          <a:solidFill>
                            <a:srgbClr val="FF0000"/>
                          </a:solidFill>
                          <a:effectLst/>
                          <a:latin typeface="+mn-lt"/>
                          <a:ea typeface="+mn-ea"/>
                          <a:cs typeface="+mn-cs"/>
                        </a:rPr>
                        <a:t>Applies a function to all elements of this RDD.</a:t>
                      </a:r>
                      <a:endParaRPr lang="en-US" sz="1600" dirty="0">
                        <a:solidFill>
                          <a:srgbClr val="FF0000"/>
                        </a:solidFill>
                        <a:effectLst/>
                      </a:endParaRPr>
                    </a:p>
                  </a:txBody>
                  <a:tcPr marL="60960" marR="60960" marT="60960" marB="60960"/>
                </a:tc>
                <a:extLst>
                  <a:ext uri="{0D108BD9-81ED-4DB2-BD59-A6C34878D82A}">
                    <a16:rowId xmlns:a16="http://schemas.microsoft.com/office/drawing/2014/main" val="8427201"/>
                  </a:ext>
                </a:extLst>
              </a:tr>
            </a:tbl>
          </a:graphicData>
        </a:graphic>
      </p:graphicFrame>
    </p:spTree>
    <p:extLst>
      <p:ext uri="{BB962C8B-B14F-4D97-AF65-F5344CB8AC3E}">
        <p14:creationId xmlns:p14="http://schemas.microsoft.com/office/powerpoint/2010/main" val="294803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795866"/>
            <a:ext cx="8237538" cy="2336800"/>
          </a:xfrm>
        </p:spPr>
        <p:txBody>
          <a:bodyPr/>
          <a:lstStyle/>
          <a:p>
            <a:r>
              <a:rPr lang="en-US" dirty="0"/>
              <a:t>From the </a:t>
            </a:r>
            <a:r>
              <a:rPr lang="en-US" dirty="0" err="1"/>
              <a:t>Jupyter</a:t>
            </a:r>
            <a:r>
              <a:rPr lang="en-US" dirty="0"/>
              <a:t> notebook home, Click on the </a:t>
            </a:r>
            <a:r>
              <a:rPr lang="en-US" dirty="0" smtClean="0"/>
              <a:t>Exercise8.ipynb</a:t>
            </a:r>
            <a:endParaRPr lang="en-US" dirty="0"/>
          </a:p>
          <a:p>
            <a:r>
              <a:rPr lang="en-US" dirty="0"/>
              <a:t>Follow the prompts to </a:t>
            </a:r>
            <a:r>
              <a:rPr lang="en-US" dirty="0" smtClean="0"/>
              <a:t>load and analyze the hr.csv file using Spark Core functions. </a:t>
            </a:r>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48</a:t>
            </a:fld>
            <a:endParaRPr lang="en-US"/>
          </a:p>
        </p:txBody>
      </p:sp>
      <p:sp>
        <p:nvSpPr>
          <p:cNvPr id="4" name="Text Placeholder 3"/>
          <p:cNvSpPr>
            <a:spLocks noGrp="1"/>
          </p:cNvSpPr>
          <p:nvPr>
            <p:ph type="body" sz="quarter" idx="13"/>
          </p:nvPr>
        </p:nvSpPr>
        <p:spPr/>
        <p:txBody>
          <a:bodyPr/>
          <a:lstStyle/>
          <a:p>
            <a:r>
              <a:rPr lang="en-US" dirty="0" smtClean="0"/>
              <a:t>Exercise 8: Working with Application Generated Data</a:t>
            </a:r>
            <a:endParaRPr lang="en-US" dirty="0"/>
          </a:p>
        </p:txBody>
      </p:sp>
    </p:spTree>
    <p:extLst>
      <p:ext uri="{BB962C8B-B14F-4D97-AF65-F5344CB8AC3E}">
        <p14:creationId xmlns:p14="http://schemas.microsoft.com/office/powerpoint/2010/main" val="2546267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1"/>
            <a:ext cx="8237538" cy="5326497"/>
          </a:xfrm>
        </p:spPr>
        <p:txBody>
          <a:bodyPr>
            <a:normAutofit/>
          </a:bodyPr>
          <a:lstStyle/>
          <a:p>
            <a:pPr marL="0" indent="0">
              <a:buNone/>
            </a:pPr>
            <a:r>
              <a:rPr lang="en-US" dirty="0" smtClean="0"/>
              <a:t>You can pushdown an entire query to the database and just return the result of the query. (Note</a:t>
            </a:r>
            <a:r>
              <a:rPr lang="en-US" dirty="0"/>
              <a:t>: The </a:t>
            </a:r>
            <a:r>
              <a:rPr lang="en-US" dirty="0" err="1"/>
              <a:t>parantheses</a:t>
            </a:r>
            <a:r>
              <a:rPr lang="en-US" dirty="0"/>
              <a:t> are necessary</a:t>
            </a:r>
            <a:r>
              <a:rPr lang="en-US" dirty="0" smtClean="0"/>
              <a:t>.)</a:t>
            </a:r>
            <a:endParaRPr lang="en-US" dirty="0"/>
          </a:p>
          <a:p>
            <a:pPr marL="400050" lvl="1" indent="0">
              <a:buNone/>
            </a:pP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pushdown_query</a:t>
            </a:r>
            <a:r>
              <a:rPr lang="en-US" dirty="0">
                <a:latin typeface="Courier New" panose="02070309020205020404" pitchFamily="49" charset="0"/>
                <a:cs typeface="Courier New" panose="02070309020205020404" pitchFamily="49" charset="0"/>
              </a:rPr>
              <a:t> = "(select * from employees where </a:t>
            </a:r>
            <a:r>
              <a:rPr lang="en-US" dirty="0" err="1">
                <a:latin typeface="Courier New" panose="02070309020205020404" pitchFamily="49" charset="0"/>
                <a:cs typeface="Courier New" panose="02070309020205020404" pitchFamily="49" charset="0"/>
              </a:rPr>
              <a:t>emp_no</a:t>
            </a:r>
            <a:r>
              <a:rPr lang="en-US" dirty="0">
                <a:latin typeface="Courier New" panose="02070309020205020404" pitchFamily="49" charset="0"/>
                <a:cs typeface="Courier New" panose="02070309020205020404" pitchFamily="49" charset="0"/>
              </a:rPr>
              <a:t> &lt; 10008) </a:t>
            </a:r>
            <a:r>
              <a:rPr lang="en-US" dirty="0" err="1">
                <a:latin typeface="Courier New" panose="02070309020205020404" pitchFamily="49" charset="0"/>
                <a:cs typeface="Courier New" panose="02070309020205020404" pitchFamily="49" charset="0"/>
              </a:rPr>
              <a:t>emp_alias</a:t>
            </a:r>
            <a:r>
              <a:rPr lang="en-US" dirty="0">
                <a:latin typeface="Courier New" panose="02070309020205020404" pitchFamily="49" charset="0"/>
                <a:cs typeface="Courier New" panose="02070309020205020404" pitchFamily="49" charset="0"/>
              </a:rPr>
              <a:t>"</a:t>
            </a:r>
          </a:p>
          <a:p>
            <a:pPr marL="400050" lvl="1" indent="0">
              <a:buNone/>
            </a:pP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spark.read.jdbc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dbtable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pushdown_query</a:t>
            </a:r>
            <a:r>
              <a:rPr lang="en-US" dirty="0">
                <a:latin typeface="Courier New" panose="02070309020205020404" pitchFamily="49" charset="0"/>
                <a:cs typeface="Courier New" panose="02070309020205020404" pitchFamily="49" charset="0"/>
              </a:rPr>
              <a:t>, properties=</a:t>
            </a:r>
            <a:r>
              <a:rPr lang="en-US" dirty="0" err="1">
                <a:latin typeface="Courier New" panose="02070309020205020404" pitchFamily="49" charset="0"/>
                <a:cs typeface="Courier New" panose="02070309020205020404" pitchFamily="49" charset="0"/>
              </a:rPr>
              <a:t>connectionProperties</a:t>
            </a:r>
            <a:r>
              <a:rPr lang="en-US" dirty="0">
                <a:latin typeface="Courier New" panose="02070309020205020404" pitchFamily="49" charset="0"/>
                <a:cs typeface="Courier New" panose="02070309020205020404" pitchFamily="49" charset="0"/>
              </a:rPr>
              <a:t>)</a:t>
            </a:r>
          </a:p>
          <a:p>
            <a:pPr marL="400050" lvl="1" indent="0">
              <a:buNone/>
            </a:pPr>
            <a:r>
              <a:rPr lang="en-US" dirty="0">
                <a:latin typeface="Courier New" panose="02070309020205020404" pitchFamily="49" charset="0"/>
                <a:cs typeface="Courier New" panose="02070309020205020404" pitchFamily="49" charset="0"/>
              </a:rPr>
              <a:t>display(</a:t>
            </a:r>
            <a:r>
              <a:rPr lang="en-US" dirty="0" err="1">
                <a:latin typeface="Courier New" panose="02070309020205020404" pitchFamily="49" charset="0"/>
                <a:cs typeface="Courier New" panose="02070309020205020404" pitchFamily="49" charset="0"/>
              </a:rPr>
              <a:t>df</a:t>
            </a:r>
            <a:r>
              <a:rPr lang="en-US" dirty="0" smtClean="0">
                <a:latin typeface="Courier New" panose="02070309020205020404" pitchFamily="49" charset="0"/>
                <a:cs typeface="Courier New" panose="02070309020205020404" pitchFamily="49" charset="0"/>
              </a:rPr>
              <a:t>)</a:t>
            </a:r>
          </a:p>
          <a:p>
            <a:pPr marL="0" indent="0">
              <a:buNone/>
            </a:pPr>
            <a:r>
              <a:rPr lang="en-US" dirty="0" smtClean="0"/>
              <a:t>You can also prune columns and pushdown predicates to the database with </a:t>
            </a:r>
            <a:r>
              <a:rPr lang="en-US" dirty="0" err="1" smtClean="0"/>
              <a:t>DataFrame</a:t>
            </a:r>
            <a:r>
              <a:rPr lang="en-US" dirty="0" smtClean="0"/>
              <a:t> methods.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spark.read.jdbc</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jdbcUrl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diamonds_mysql</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connectionProperties</a:t>
            </a:r>
            <a:r>
              <a:rPr lang="en-US" dirty="0" smtClean="0">
                <a:latin typeface="Courier New" panose="02070309020205020404" pitchFamily="49" charset="0"/>
                <a:cs typeface="Courier New" panose="02070309020205020404" pitchFamily="49" charset="0"/>
              </a:rPr>
              <a:t>) \</a:t>
            </a:r>
          </a:p>
          <a:p>
            <a:pPr marL="400050" lvl="1"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select("carat", "cut", "price</a:t>
            </a:r>
            <a:r>
              <a:rPr lang="en-US" dirty="0" smtClean="0">
                <a:latin typeface="Courier New" panose="02070309020205020404" pitchFamily="49" charset="0"/>
                <a:cs typeface="Courier New" panose="02070309020205020404" pitchFamily="49" charset="0"/>
              </a:rPr>
              <a:t>") \</a:t>
            </a:r>
          </a:p>
          <a:p>
            <a:pPr marL="400050" lvl="1"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where("cut = 'Good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8994C0FE-B155-7245-AD0C-30F39E06E47B}" type="slidenum">
              <a:rPr lang="en-US" smtClean="0"/>
              <a:pPr/>
              <a:t>49</a:t>
            </a:fld>
            <a:endParaRPr lang="en-US"/>
          </a:p>
        </p:txBody>
      </p:sp>
      <p:sp>
        <p:nvSpPr>
          <p:cNvPr id="4" name="Text Placeholder 3"/>
          <p:cNvSpPr>
            <a:spLocks noGrp="1"/>
          </p:cNvSpPr>
          <p:nvPr>
            <p:ph type="body" sz="quarter" idx="13"/>
          </p:nvPr>
        </p:nvSpPr>
        <p:spPr/>
        <p:txBody>
          <a:bodyPr/>
          <a:lstStyle/>
          <a:p>
            <a:r>
              <a:rPr lang="en-US" dirty="0" smtClean="0"/>
              <a:t>Optimization: Push down to the database</a:t>
            </a:r>
            <a:endParaRPr lang="en-US" dirty="0"/>
          </a:p>
        </p:txBody>
      </p:sp>
    </p:spTree>
    <p:extLst>
      <p:ext uri="{BB962C8B-B14F-4D97-AF65-F5344CB8AC3E}">
        <p14:creationId xmlns:p14="http://schemas.microsoft.com/office/powerpoint/2010/main" val="426527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r>
              <a:rPr lang="en-US" dirty="0" smtClean="0"/>
              <a:t>Overview</a:t>
            </a:r>
          </a:p>
          <a:p>
            <a:r>
              <a:rPr lang="en-US" dirty="0" err="1" smtClean="0"/>
              <a:t>Jupyter</a:t>
            </a:r>
            <a:r>
              <a:rPr lang="en-US" dirty="0" smtClean="0"/>
              <a:t> Notebook</a:t>
            </a:r>
          </a:p>
          <a:p>
            <a:r>
              <a:rPr lang="en-US" dirty="0" smtClean="0"/>
              <a:t>Python Lambda</a:t>
            </a:r>
          </a:p>
          <a:p>
            <a:r>
              <a:rPr lang="en-US" dirty="0" smtClean="0"/>
              <a:t>Spark SQL</a:t>
            </a:r>
          </a:p>
          <a:p>
            <a:pPr lvl="1"/>
            <a:r>
              <a:rPr lang="en-US" dirty="0" smtClean="0"/>
              <a:t>Loading Data</a:t>
            </a:r>
          </a:p>
          <a:p>
            <a:pPr lvl="1"/>
            <a:r>
              <a:rPr lang="en-US" dirty="0" smtClean="0"/>
              <a:t>Spark UI</a:t>
            </a:r>
          </a:p>
          <a:p>
            <a:pPr lvl="1"/>
            <a:r>
              <a:rPr lang="en-US" dirty="0" smtClean="0"/>
              <a:t>Querying</a:t>
            </a:r>
          </a:p>
          <a:p>
            <a:pPr lvl="1"/>
            <a:r>
              <a:rPr lang="en-US" dirty="0" smtClean="0"/>
              <a:t>Create Table</a:t>
            </a:r>
          </a:p>
          <a:p>
            <a:pPr lvl="1"/>
            <a:r>
              <a:rPr lang="en-US" dirty="0" smtClean="0"/>
              <a:t>Data Federation</a:t>
            </a:r>
          </a:p>
          <a:p>
            <a:pPr lvl="1"/>
            <a:r>
              <a:rPr lang="en-US" dirty="0" smtClean="0"/>
              <a:t>Working with generated tables</a:t>
            </a:r>
          </a:p>
          <a:p>
            <a:pPr lvl="1"/>
            <a:r>
              <a:rPr lang="en-US" dirty="0" smtClean="0"/>
              <a:t>Pushdown</a:t>
            </a:r>
          </a:p>
          <a:p>
            <a:pPr lvl="1"/>
            <a:r>
              <a:rPr lang="en-US" dirty="0" smtClean="0"/>
              <a:t>User Defined Functions</a:t>
            </a:r>
          </a:p>
          <a:p>
            <a:r>
              <a:rPr lang="en-US" dirty="0" smtClean="0"/>
              <a:t>Spark Streaming</a:t>
            </a:r>
          </a:p>
        </p:txBody>
      </p:sp>
      <p:sp>
        <p:nvSpPr>
          <p:cNvPr id="2" name="Content Placeholder 1"/>
          <p:cNvSpPr>
            <a:spLocks noGrp="1"/>
          </p:cNvSpPr>
          <p:nvPr>
            <p:ph sz="half" idx="2"/>
          </p:nvPr>
        </p:nvSpPr>
        <p:spPr/>
        <p:txBody>
          <a:bodyPr/>
          <a:lstStyle/>
          <a:p>
            <a:pPr marL="0" indent="0">
              <a:buNone/>
            </a:pPr>
            <a:r>
              <a:rPr lang="en-US" dirty="0" smtClean="0"/>
              <a:t>8:00 	Start</a:t>
            </a:r>
          </a:p>
          <a:p>
            <a:pPr marL="0" indent="0">
              <a:buNone/>
            </a:pPr>
            <a:r>
              <a:rPr lang="en-US" dirty="0" smtClean="0"/>
              <a:t>9:00 	Break</a:t>
            </a:r>
          </a:p>
          <a:p>
            <a:pPr marL="0" indent="0">
              <a:buNone/>
            </a:pPr>
            <a:r>
              <a:rPr lang="en-US" dirty="0" smtClean="0"/>
              <a:t>9:15 	Resume</a:t>
            </a:r>
          </a:p>
          <a:p>
            <a:pPr marL="0" indent="0">
              <a:buNone/>
            </a:pPr>
            <a:r>
              <a:rPr lang="en-US" dirty="0" smtClean="0"/>
              <a:t>11:15 	Lunch</a:t>
            </a:r>
          </a:p>
          <a:p>
            <a:pPr marL="0" indent="0">
              <a:buNone/>
            </a:pPr>
            <a:r>
              <a:rPr lang="en-US" dirty="0" smtClean="0"/>
              <a:t>12:15 	Resume</a:t>
            </a:r>
          </a:p>
          <a:p>
            <a:pPr marL="0" indent="0">
              <a:buNone/>
            </a:pPr>
            <a:r>
              <a:rPr lang="en-US" dirty="0" smtClean="0"/>
              <a:t>1:30 	Break</a:t>
            </a:r>
          </a:p>
          <a:p>
            <a:pPr marL="0" indent="0">
              <a:buNone/>
            </a:pPr>
            <a:r>
              <a:rPr lang="en-US" dirty="0"/>
              <a:t>1</a:t>
            </a:r>
            <a:r>
              <a:rPr lang="en-US" dirty="0" smtClean="0"/>
              <a:t>:45 	Resume</a:t>
            </a:r>
          </a:p>
          <a:p>
            <a:pPr marL="0" indent="0">
              <a:buNone/>
            </a:pPr>
            <a:r>
              <a:rPr lang="en-US" dirty="0" smtClean="0"/>
              <a:t>3:30 	Finished</a:t>
            </a:r>
            <a:endParaRPr lang="en-US" dirty="0"/>
          </a:p>
        </p:txBody>
      </p:sp>
      <p:sp>
        <p:nvSpPr>
          <p:cNvPr id="5" name="Text Placeholder 4"/>
          <p:cNvSpPr>
            <a:spLocks noGrp="1"/>
          </p:cNvSpPr>
          <p:nvPr>
            <p:ph type="body" sz="quarter" idx="13"/>
          </p:nvPr>
        </p:nvSpPr>
        <p:spPr/>
        <p:txBody>
          <a:bodyPr/>
          <a:lstStyle/>
          <a:p>
            <a:r>
              <a:rPr lang="en-US" dirty="0" smtClean="0"/>
              <a:t>Agenda</a:t>
            </a:r>
            <a:endParaRPr lang="en-US" dirty="0"/>
          </a:p>
        </p:txBody>
      </p:sp>
    </p:spTree>
    <p:extLst>
      <p:ext uri="{BB962C8B-B14F-4D97-AF65-F5344CB8AC3E}">
        <p14:creationId xmlns:p14="http://schemas.microsoft.com/office/powerpoint/2010/main" val="28193162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the </a:t>
            </a:r>
            <a:r>
              <a:rPr lang="en-US" dirty="0" err="1"/>
              <a:t>Jupyter</a:t>
            </a:r>
            <a:r>
              <a:rPr lang="en-US" dirty="0"/>
              <a:t> notebook home, Click on the </a:t>
            </a:r>
            <a:r>
              <a:rPr lang="en-US" dirty="0" smtClean="0"/>
              <a:t>Exercise9.ipynb</a:t>
            </a:r>
            <a:endParaRPr lang="en-US" dirty="0"/>
          </a:p>
          <a:p>
            <a:r>
              <a:rPr lang="en-US" dirty="0"/>
              <a:t>Follow the prompts </a:t>
            </a:r>
            <a:r>
              <a:rPr lang="en-US" dirty="0" smtClean="0"/>
              <a:t>to load the data from the USER_LOGS table. You’ll run the query using a couple of different techniques to minimize the data returned.</a:t>
            </a:r>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50</a:t>
            </a:fld>
            <a:endParaRPr lang="en-US"/>
          </a:p>
        </p:txBody>
      </p:sp>
      <p:sp>
        <p:nvSpPr>
          <p:cNvPr id="4" name="Text Placeholder 3"/>
          <p:cNvSpPr>
            <a:spLocks noGrp="1"/>
          </p:cNvSpPr>
          <p:nvPr>
            <p:ph type="body" sz="quarter" idx="13"/>
          </p:nvPr>
        </p:nvSpPr>
        <p:spPr/>
        <p:txBody>
          <a:bodyPr/>
          <a:lstStyle/>
          <a:p>
            <a:r>
              <a:rPr lang="en-US" dirty="0" smtClean="0"/>
              <a:t>Exercise 9: Working with Pushdown Predicates</a:t>
            </a:r>
            <a:endParaRPr lang="en-US" dirty="0"/>
          </a:p>
        </p:txBody>
      </p:sp>
    </p:spTree>
    <p:extLst>
      <p:ext uri="{BB962C8B-B14F-4D97-AF65-F5344CB8AC3E}">
        <p14:creationId xmlns:p14="http://schemas.microsoft.com/office/powerpoint/2010/main" val="4467281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4949952"/>
          </a:xfrm>
        </p:spPr>
        <p:txBody>
          <a:bodyPr>
            <a:normAutofit/>
          </a:bodyPr>
          <a:lstStyle/>
          <a:p>
            <a:pPr marL="0" indent="0">
              <a:buNone/>
            </a:pPr>
            <a:r>
              <a:rPr lang="en-US" dirty="0" smtClean="0"/>
              <a:t>User defined functions enable the developer to insert arbitrary logic into a query. The function is registered with the </a:t>
            </a:r>
            <a:r>
              <a:rPr lang="en-US" dirty="0" err="1" smtClean="0"/>
              <a:t>SQLContext</a:t>
            </a:r>
            <a:r>
              <a:rPr lang="en-US" dirty="0" smtClean="0"/>
              <a:t> object by calling:</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re</a:t>
            </a:r>
          </a:p>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clean (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"Removes bad words from a string"</a:t>
            </a:r>
          </a:p>
          <a:p>
            <a:pPr marL="0" indent="0">
              <a:buNone/>
            </a:pPr>
            <a:r>
              <a:rPr lang="en-US" dirty="0">
                <a:latin typeface="Courier New" panose="02070309020205020404" pitchFamily="49" charset="0"/>
                <a:cs typeface="Courier New" panose="02070309020205020404" pitchFamily="49" charset="0"/>
              </a:rPr>
              <a:t>	p = </a:t>
            </a:r>
            <a:r>
              <a:rPr lang="en-US" dirty="0" err="1">
                <a:latin typeface="Courier New" panose="02070309020205020404" pitchFamily="49" charset="0"/>
                <a:cs typeface="Courier New" panose="02070309020205020404" pitchFamily="49" charset="0"/>
              </a:rPr>
              <a:t>re.compile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d.mn|f.ck|sh.t|frack|b.tch</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p.sub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count=0)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sqlContext.udf.register</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clean", clean)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sqlContext.sql</a:t>
            </a:r>
            <a:r>
              <a:rPr lang="en-US" dirty="0">
                <a:latin typeface="Courier New" panose="02070309020205020404" pitchFamily="49" charset="0"/>
                <a:cs typeface="Courier New" panose="02070309020205020404" pitchFamily="49" charset="0"/>
              </a:rPr>
              <a:t>("select clean(comments) from </a:t>
            </a:r>
            <a:r>
              <a:rPr lang="en-US" dirty="0" err="1">
                <a:latin typeface="Courier New" panose="02070309020205020404" pitchFamily="49" charset="0"/>
                <a:cs typeface="Courier New" panose="02070309020205020404" pitchFamily="49" charset="0"/>
              </a:rPr>
              <a:t>user_comments</a:t>
            </a:r>
            <a:r>
              <a:rPr lang="en-US" dirty="0">
                <a:latin typeface="Courier New" panose="02070309020205020404" pitchFamily="49" charset="0"/>
                <a:cs typeface="Courier New" panose="02070309020205020404" pitchFamily="49" charset="0"/>
              </a:rPr>
              <a:t>;")</a:t>
            </a: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51</a:t>
            </a:fld>
            <a:endParaRPr lang="en-US"/>
          </a:p>
        </p:txBody>
      </p:sp>
      <p:sp>
        <p:nvSpPr>
          <p:cNvPr id="4" name="Text Placeholder 3"/>
          <p:cNvSpPr>
            <a:spLocks noGrp="1"/>
          </p:cNvSpPr>
          <p:nvPr>
            <p:ph type="body" sz="quarter" idx="13"/>
          </p:nvPr>
        </p:nvSpPr>
        <p:spPr/>
        <p:txBody>
          <a:bodyPr/>
          <a:lstStyle/>
          <a:p>
            <a:r>
              <a:rPr lang="en-US" dirty="0" smtClean="0"/>
              <a:t>User Defined Functions</a:t>
            </a:r>
            <a:endParaRPr lang="en-US" dirty="0"/>
          </a:p>
        </p:txBody>
      </p:sp>
    </p:spTree>
    <p:extLst>
      <p:ext uri="{BB962C8B-B14F-4D97-AF65-F5344CB8AC3E}">
        <p14:creationId xmlns:p14="http://schemas.microsoft.com/office/powerpoint/2010/main" val="20081991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3596640"/>
          </a:xfrm>
        </p:spPr>
        <p:txBody>
          <a:bodyPr/>
          <a:lstStyle/>
          <a:p>
            <a:r>
              <a:rPr lang="en-US" dirty="0"/>
              <a:t>From the </a:t>
            </a:r>
            <a:r>
              <a:rPr lang="en-US" dirty="0" err="1"/>
              <a:t>Jupyter</a:t>
            </a:r>
            <a:r>
              <a:rPr lang="en-US" dirty="0"/>
              <a:t> notebook home, Click on the </a:t>
            </a:r>
            <a:r>
              <a:rPr lang="en-US" dirty="0" smtClean="0"/>
              <a:t>Exercise10.ipynb</a:t>
            </a:r>
            <a:endParaRPr lang="en-US" dirty="0"/>
          </a:p>
          <a:p>
            <a:r>
              <a:rPr lang="en-US" dirty="0"/>
              <a:t>Follow the prompts to create </a:t>
            </a:r>
            <a:r>
              <a:rPr lang="en-US" dirty="0" smtClean="0"/>
              <a:t>a phone number formatter function. Execute the phone number formatter function against the USER_CONTACT_INFO table to standardize the formatting of the phone numbers.</a:t>
            </a:r>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52</a:t>
            </a:fld>
            <a:endParaRPr lang="en-US"/>
          </a:p>
        </p:txBody>
      </p:sp>
      <p:sp>
        <p:nvSpPr>
          <p:cNvPr id="4" name="Text Placeholder 3"/>
          <p:cNvSpPr>
            <a:spLocks noGrp="1"/>
          </p:cNvSpPr>
          <p:nvPr>
            <p:ph type="body" sz="quarter" idx="13"/>
          </p:nvPr>
        </p:nvSpPr>
        <p:spPr/>
        <p:txBody>
          <a:bodyPr/>
          <a:lstStyle/>
          <a:p>
            <a:r>
              <a:rPr lang="en-US" dirty="0" smtClean="0"/>
              <a:t>Exercise 10: Creating a User Defined Function</a:t>
            </a:r>
            <a:endParaRPr lang="en-US" dirty="0"/>
          </a:p>
        </p:txBody>
      </p:sp>
    </p:spTree>
    <p:extLst>
      <p:ext uri="{BB962C8B-B14F-4D97-AF65-F5344CB8AC3E}">
        <p14:creationId xmlns:p14="http://schemas.microsoft.com/office/powerpoint/2010/main" val="29272404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1"/>
            <a:ext cx="8237538" cy="3506071"/>
          </a:xfrm>
        </p:spPr>
        <p:txBody>
          <a:bodyPr>
            <a:normAutofit/>
          </a:bodyPr>
          <a:lstStyle/>
          <a:p>
            <a:r>
              <a:rPr lang="en-US" dirty="0" smtClean="0"/>
              <a:t>Stream – continuously updating data set</a:t>
            </a:r>
          </a:p>
          <a:p>
            <a:r>
              <a:rPr lang="en-US" dirty="0" smtClean="0"/>
              <a:t>Time</a:t>
            </a:r>
          </a:p>
          <a:p>
            <a:pPr lvl="1"/>
            <a:r>
              <a:rPr lang="en-US" dirty="0" smtClean="0"/>
              <a:t>Event time – when an event actually occurred</a:t>
            </a:r>
          </a:p>
          <a:p>
            <a:pPr lvl="1"/>
            <a:r>
              <a:rPr lang="en-US" dirty="0" smtClean="0"/>
              <a:t>Processing time – when the event record happens to be processed by the streaming solution</a:t>
            </a:r>
          </a:p>
          <a:p>
            <a:pPr lvl="1"/>
            <a:r>
              <a:rPr lang="en-US" dirty="0" smtClean="0"/>
              <a:t>Ingestion time – when the event record is loaded into the streaming solution</a:t>
            </a:r>
          </a:p>
          <a:p>
            <a:r>
              <a:rPr lang="en-US" dirty="0" smtClean="0"/>
              <a:t>Skew – the difference between event time and processing time</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53</a:t>
            </a:fld>
            <a:endParaRPr lang="en-US"/>
          </a:p>
        </p:txBody>
      </p:sp>
      <p:sp>
        <p:nvSpPr>
          <p:cNvPr id="4" name="Text Placeholder 3"/>
          <p:cNvSpPr>
            <a:spLocks noGrp="1"/>
          </p:cNvSpPr>
          <p:nvPr>
            <p:ph type="body" sz="quarter" idx="13"/>
          </p:nvPr>
        </p:nvSpPr>
        <p:spPr/>
        <p:txBody>
          <a:bodyPr/>
          <a:lstStyle/>
          <a:p>
            <a:r>
              <a:rPr lang="en-US" dirty="0" smtClean="0"/>
              <a:t>Streaming concepts</a:t>
            </a:r>
            <a:endParaRPr lang="en-US" dirty="0"/>
          </a:p>
        </p:txBody>
      </p:sp>
      <p:pic>
        <p:nvPicPr>
          <p:cNvPr id="1026" name="Picture 2" descr="https://lh5.googleusercontent.com/prNUEIMckzZHpeNah9mR6emMf86XB7XX0TaGjoDE465Q6SQ2LUiQfE_-datxl8hTIkBXfMDFPFtNAnvZ-z1QEbIPeLXddbZG2VEb2vTrzgHT4hOYSoHCz1dPxyyFJa1ObmZ2Syll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631" y="3535978"/>
            <a:ext cx="2767042" cy="27816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63136" y="3535979"/>
            <a:ext cx="4169920" cy="2781606"/>
          </a:xfrm>
          <a:prstGeom prst="rect">
            <a:avLst/>
          </a:prstGeom>
        </p:spPr>
      </p:pic>
    </p:spTree>
    <p:extLst>
      <p:ext uri="{BB962C8B-B14F-4D97-AF65-F5344CB8AC3E}">
        <p14:creationId xmlns:p14="http://schemas.microsoft.com/office/powerpoint/2010/main" val="2188860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54</a:t>
            </a:fld>
            <a:endParaRPr lang="en-US"/>
          </a:p>
        </p:txBody>
      </p:sp>
      <p:sp>
        <p:nvSpPr>
          <p:cNvPr id="4" name="Text Placeholder 3"/>
          <p:cNvSpPr>
            <a:spLocks noGrp="1"/>
          </p:cNvSpPr>
          <p:nvPr>
            <p:ph type="body" sz="quarter" idx="13"/>
          </p:nvPr>
        </p:nvSpPr>
        <p:spPr/>
        <p:txBody>
          <a:bodyPr/>
          <a:lstStyle/>
          <a:p>
            <a:r>
              <a:rPr lang="en-US" dirty="0" smtClean="0"/>
              <a:t>Time Windows and Data</a:t>
            </a:r>
            <a:endParaRPr lang="en-US" dirty="0"/>
          </a:p>
        </p:txBody>
      </p:sp>
      <p:sp>
        <p:nvSpPr>
          <p:cNvPr id="5" name="Rectangle 4"/>
          <p:cNvSpPr/>
          <p:nvPr/>
        </p:nvSpPr>
        <p:spPr>
          <a:xfrm>
            <a:off x="563418" y="1025236"/>
            <a:ext cx="2373746" cy="711200"/>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048327" y="1025236"/>
            <a:ext cx="2373746" cy="7112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33236" y="1025236"/>
            <a:ext cx="2373746" cy="71120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67346" y="1025236"/>
            <a:ext cx="2373746" cy="711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52255" y="1025236"/>
            <a:ext cx="2373746" cy="71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937164" y="1025236"/>
            <a:ext cx="2373746" cy="7112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422073" y="1025236"/>
            <a:ext cx="2373746" cy="711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25454" y="1025236"/>
            <a:ext cx="2373746" cy="7112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91891" y="1025236"/>
            <a:ext cx="2373746" cy="711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826001" y="1025236"/>
            <a:ext cx="2373746" cy="711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63418" y="2548147"/>
            <a:ext cx="2133600" cy="711200"/>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697018" y="2548597"/>
            <a:ext cx="2170546" cy="7112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867564" y="2548597"/>
            <a:ext cx="2235200" cy="71120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63418" y="3882801"/>
            <a:ext cx="2373746" cy="711200"/>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63418" y="5305201"/>
            <a:ext cx="1293091" cy="711200"/>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235202" y="5305651"/>
            <a:ext cx="609598" cy="7112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077855" y="5305651"/>
            <a:ext cx="1671783" cy="71120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497784" y="5305651"/>
            <a:ext cx="701963" cy="711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1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5.55556E-7 4.44444E-6 L 0.52083 -0.00787 " pathEditMode="relative" rAng="0" ptsTypes="AA">
                                      <p:cBhvr>
                                        <p:cTn id="62" dur="2000" fill="hold"/>
                                        <p:tgtEl>
                                          <p:spTgt spid="18"/>
                                        </p:tgtEl>
                                        <p:attrNameLst>
                                          <p:attrName>ppt_x</p:attrName>
                                          <p:attrName>ppt_y</p:attrName>
                                        </p:attrNameLst>
                                      </p:cBhvr>
                                      <p:rCtr x="26042" y="-394"/>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8" grpId="1" animBg="1"/>
      <p:bldP spid="19" grpId="0" animBg="1"/>
      <p:bldP spid="20" grpId="0" animBg="1"/>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55</a:t>
            </a:fld>
            <a:endParaRPr lang="en-US"/>
          </a:p>
        </p:txBody>
      </p:sp>
      <p:sp>
        <p:nvSpPr>
          <p:cNvPr id="4" name="Text Placeholder 3"/>
          <p:cNvSpPr>
            <a:spLocks noGrp="1"/>
          </p:cNvSpPr>
          <p:nvPr>
            <p:ph type="body" sz="quarter" idx="13"/>
          </p:nvPr>
        </p:nvSpPr>
        <p:spPr/>
        <p:txBody>
          <a:bodyPr/>
          <a:lstStyle/>
          <a:p>
            <a:r>
              <a:rPr lang="en-US" dirty="0" smtClean="0"/>
              <a:t>Spark Streaming</a:t>
            </a:r>
          </a:p>
        </p:txBody>
      </p:sp>
      <p:pic>
        <p:nvPicPr>
          <p:cNvPr id="3074" name="Picture 2" descr="Spark Strea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757" y="795866"/>
            <a:ext cx="6670485" cy="24928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ark Strea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62" y="3755444"/>
            <a:ext cx="7696073" cy="17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1"/>
            <a:ext cx="8237538" cy="5497275"/>
          </a:xfrm>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pyspark</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SparkContext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pyspark.streaming</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StreamingContext</a:t>
            </a: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sc</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SparkContext</a:t>
            </a:r>
            <a:r>
              <a:rPr lang="en-US" dirty="0" smtClean="0">
                <a:latin typeface="Courier New" panose="02070309020205020404" pitchFamily="49" charset="0"/>
                <a:cs typeface="Courier New" panose="02070309020205020404" pitchFamily="49" charset="0"/>
              </a:rPr>
              <a:t>(“APP_MASTER", “APP_NAME")</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ssc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StreamingContext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DURATION)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DO STUFF</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ssc.start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ssc.awaitTermination</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LATER</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ssc.stop</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8994C0FE-B155-7245-AD0C-30F39E06E47B}" type="slidenum">
              <a:rPr lang="en-US" smtClean="0"/>
              <a:pPr/>
              <a:t>56</a:t>
            </a:fld>
            <a:endParaRPr lang="en-US"/>
          </a:p>
        </p:txBody>
      </p:sp>
      <p:sp>
        <p:nvSpPr>
          <p:cNvPr id="4" name="Text Placeholder 3"/>
          <p:cNvSpPr>
            <a:spLocks noGrp="1"/>
          </p:cNvSpPr>
          <p:nvPr>
            <p:ph type="body" sz="quarter" idx="13"/>
          </p:nvPr>
        </p:nvSpPr>
        <p:spPr/>
        <p:txBody>
          <a:bodyPr/>
          <a:lstStyle/>
          <a:p>
            <a:r>
              <a:rPr lang="en-US" dirty="0" smtClean="0"/>
              <a:t>Spark Streaming Development</a:t>
            </a:r>
            <a:endParaRPr lang="en-US" dirty="0"/>
          </a:p>
        </p:txBody>
      </p:sp>
    </p:spTree>
    <p:extLst>
      <p:ext uri="{BB962C8B-B14F-4D97-AF65-F5344CB8AC3E}">
        <p14:creationId xmlns:p14="http://schemas.microsoft.com/office/powerpoint/2010/main" val="41067740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pyspark.streaming.kafka</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KafkaUtils</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kafkaStream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KafkaUtils.createStream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ssc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“ZOOKEEPER_URL", “CONSUMER_GROUP", {“QUEUE_NAME":PARTITION_NUMBER})</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8994C0FE-B155-7245-AD0C-30F39E06E47B}" type="slidenum">
              <a:rPr lang="en-US" smtClean="0"/>
              <a:pPr/>
              <a:t>57</a:t>
            </a:fld>
            <a:endParaRPr lang="en-US"/>
          </a:p>
        </p:txBody>
      </p:sp>
      <p:sp>
        <p:nvSpPr>
          <p:cNvPr id="4" name="Text Placeholder 3"/>
          <p:cNvSpPr>
            <a:spLocks noGrp="1"/>
          </p:cNvSpPr>
          <p:nvPr>
            <p:ph type="body" sz="quarter" idx="13"/>
          </p:nvPr>
        </p:nvSpPr>
        <p:spPr/>
        <p:txBody>
          <a:bodyPr/>
          <a:lstStyle/>
          <a:p>
            <a:r>
              <a:rPr lang="en-US" dirty="0" smtClean="0"/>
              <a:t>Spark Streaming Development</a:t>
            </a:r>
            <a:endParaRPr lang="en-US" dirty="0"/>
          </a:p>
        </p:txBody>
      </p:sp>
    </p:spTree>
    <p:extLst>
      <p:ext uri="{BB962C8B-B14F-4D97-AF65-F5344CB8AC3E}">
        <p14:creationId xmlns:p14="http://schemas.microsoft.com/office/powerpoint/2010/main" val="30269633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90995443"/>
              </p:ext>
            </p:extLst>
          </p:nvPr>
        </p:nvGraphicFramePr>
        <p:xfrm>
          <a:off x="458788" y="804863"/>
          <a:ext cx="8237538" cy="5025781"/>
        </p:xfrm>
        <a:graphic>
          <a:graphicData uri="http://schemas.openxmlformats.org/drawingml/2006/table">
            <a:tbl>
              <a:tblPr firstRow="1" bandRow="1">
                <a:tableStyleId>{5C22544A-7EE6-4342-B048-85BDC9FD1C3A}</a:tableStyleId>
              </a:tblPr>
              <a:tblGrid>
                <a:gridCol w="4118769">
                  <a:extLst>
                    <a:ext uri="{9D8B030D-6E8A-4147-A177-3AD203B41FA5}">
                      <a16:colId xmlns:a16="http://schemas.microsoft.com/office/drawing/2014/main" val="3460577526"/>
                    </a:ext>
                  </a:extLst>
                </a:gridCol>
                <a:gridCol w="4118769">
                  <a:extLst>
                    <a:ext uri="{9D8B030D-6E8A-4147-A177-3AD203B41FA5}">
                      <a16:colId xmlns:a16="http://schemas.microsoft.com/office/drawing/2014/main" val="4059685566"/>
                    </a:ext>
                  </a:extLst>
                </a:gridCol>
              </a:tblGrid>
              <a:tr h="289348">
                <a:tc>
                  <a:txBody>
                    <a:bodyPr/>
                    <a:lstStyle/>
                    <a:p>
                      <a:r>
                        <a:rPr lang="en-US" dirty="0" smtClean="0"/>
                        <a:t>Method</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137497609"/>
                  </a:ext>
                </a:extLst>
              </a:tr>
              <a:tr h="488334">
                <a:tc>
                  <a:txBody>
                    <a:bodyPr/>
                    <a:lstStyle/>
                    <a:p>
                      <a:r>
                        <a:rPr lang="en-US" sz="1600" dirty="0" smtClean="0"/>
                        <a:t>map(f, </a:t>
                      </a:r>
                      <a:r>
                        <a:rPr lang="en-US" sz="1600" dirty="0" err="1" smtClean="0"/>
                        <a:t>preservesPartitioning</a:t>
                      </a:r>
                      <a:r>
                        <a:rPr lang="en-US" sz="1600" dirty="0" smtClean="0"/>
                        <a:t>=False)</a:t>
                      </a:r>
                      <a:endParaRPr lang="en-US" sz="1600" dirty="0"/>
                    </a:p>
                  </a:txBody>
                  <a:tcPr/>
                </a:tc>
                <a:tc>
                  <a:txBody>
                    <a:bodyPr/>
                    <a:lstStyle/>
                    <a:p>
                      <a:r>
                        <a:rPr lang="en-US" sz="1600" b="0" i="0" kern="1200" dirty="0" smtClean="0">
                          <a:solidFill>
                            <a:schemeClr val="dk1"/>
                          </a:solidFill>
                          <a:effectLst/>
                          <a:latin typeface="+mn-lt"/>
                          <a:ea typeface="+mn-ea"/>
                          <a:cs typeface="+mn-cs"/>
                        </a:rPr>
                        <a:t>Return a new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by applying a function to each element of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a:t>
                      </a:r>
                      <a:endParaRPr lang="en-US" sz="1600" dirty="0"/>
                    </a:p>
                  </a:txBody>
                  <a:tcPr/>
                </a:tc>
                <a:extLst>
                  <a:ext uri="{0D108BD9-81ED-4DB2-BD59-A6C34878D82A}">
                    <a16:rowId xmlns:a16="http://schemas.microsoft.com/office/drawing/2014/main" val="4151340308"/>
                  </a:ext>
                </a:extLst>
              </a:tr>
              <a:tr h="697621">
                <a:tc>
                  <a:txBody>
                    <a:bodyPr/>
                    <a:lstStyle/>
                    <a:p>
                      <a:r>
                        <a:rPr lang="en-US" sz="1600" dirty="0" err="1" smtClean="0"/>
                        <a:t>flatMap</a:t>
                      </a:r>
                      <a:r>
                        <a:rPr lang="en-US" sz="1600" dirty="0" smtClean="0"/>
                        <a:t>(f, </a:t>
                      </a:r>
                      <a:r>
                        <a:rPr lang="en-US" sz="1600" dirty="0" err="1" smtClean="0"/>
                        <a:t>preservesPartitioning</a:t>
                      </a:r>
                      <a:r>
                        <a:rPr lang="en-US" sz="1600" dirty="0" smtClean="0"/>
                        <a:t>=False)</a:t>
                      </a:r>
                      <a:endParaRPr lang="en-US" sz="1600" dirty="0"/>
                    </a:p>
                  </a:txBody>
                  <a:tcPr/>
                </a:tc>
                <a:tc>
                  <a:txBody>
                    <a:bodyPr/>
                    <a:lstStyle/>
                    <a:p>
                      <a:r>
                        <a:rPr lang="en-US" sz="1600" b="0" i="0" kern="1200" dirty="0" smtClean="0">
                          <a:solidFill>
                            <a:schemeClr val="dk1"/>
                          </a:solidFill>
                          <a:effectLst/>
                          <a:latin typeface="+mn-lt"/>
                          <a:ea typeface="+mn-ea"/>
                          <a:cs typeface="+mn-cs"/>
                        </a:rPr>
                        <a:t>Return a new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by applying a function to all elements of this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and then flattening the results</a:t>
                      </a:r>
                      <a:endParaRPr lang="en-US" sz="1600" dirty="0"/>
                    </a:p>
                  </a:txBody>
                  <a:tcPr/>
                </a:tc>
                <a:extLst>
                  <a:ext uri="{0D108BD9-81ED-4DB2-BD59-A6C34878D82A}">
                    <a16:rowId xmlns:a16="http://schemas.microsoft.com/office/drawing/2014/main" val="2509801954"/>
                  </a:ext>
                </a:extLst>
              </a:tr>
              <a:tr h="488334">
                <a:tc>
                  <a:txBody>
                    <a:bodyPr/>
                    <a:lstStyle/>
                    <a:p>
                      <a:r>
                        <a:rPr lang="en-US" sz="1600" dirty="0" smtClean="0"/>
                        <a:t>filter(f)</a:t>
                      </a:r>
                      <a:endParaRPr lang="en-US" sz="1600" dirty="0"/>
                    </a:p>
                  </a:txBody>
                  <a:tcPr/>
                </a:tc>
                <a:tc>
                  <a:txBody>
                    <a:bodyPr/>
                    <a:lstStyle/>
                    <a:p>
                      <a:r>
                        <a:rPr lang="en-US" sz="1600" b="0" i="0" kern="1200" dirty="0" smtClean="0">
                          <a:solidFill>
                            <a:schemeClr val="dk1"/>
                          </a:solidFill>
                          <a:effectLst/>
                          <a:latin typeface="+mn-lt"/>
                          <a:ea typeface="+mn-ea"/>
                          <a:cs typeface="+mn-cs"/>
                        </a:rPr>
                        <a:t>Return a new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containing only the elements that satisfy predicate.</a:t>
                      </a:r>
                      <a:endParaRPr lang="en-US" sz="1600" dirty="0"/>
                    </a:p>
                  </a:txBody>
                  <a:tcPr/>
                </a:tc>
                <a:extLst>
                  <a:ext uri="{0D108BD9-81ED-4DB2-BD59-A6C34878D82A}">
                    <a16:rowId xmlns:a16="http://schemas.microsoft.com/office/drawing/2014/main" val="1843011678"/>
                  </a:ext>
                </a:extLst>
              </a:tr>
              <a:tr h="488334">
                <a:tc>
                  <a:txBody>
                    <a:bodyPr/>
                    <a:lstStyle/>
                    <a:p>
                      <a:r>
                        <a:rPr lang="en-US" sz="1600" dirty="0" smtClean="0"/>
                        <a:t>cache()</a:t>
                      </a:r>
                      <a:endParaRPr lang="en-US" sz="1600" dirty="0"/>
                    </a:p>
                  </a:txBody>
                  <a:tcPr/>
                </a:tc>
                <a:tc>
                  <a:txBody>
                    <a:bodyPr/>
                    <a:lstStyle/>
                    <a:p>
                      <a:r>
                        <a:rPr lang="en-US" sz="1600" b="0" i="0" kern="1200" dirty="0" smtClean="0">
                          <a:solidFill>
                            <a:schemeClr val="dk1"/>
                          </a:solidFill>
                          <a:effectLst/>
                          <a:latin typeface="+mn-lt"/>
                          <a:ea typeface="+mn-ea"/>
                          <a:cs typeface="+mn-cs"/>
                        </a:rPr>
                        <a:t>Persist the RDDs of this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with the default storage level </a:t>
                      </a:r>
                      <a:endParaRPr lang="en-US" sz="1600" dirty="0"/>
                    </a:p>
                  </a:txBody>
                  <a:tcPr/>
                </a:tc>
                <a:extLst>
                  <a:ext uri="{0D108BD9-81ED-4DB2-BD59-A6C34878D82A}">
                    <a16:rowId xmlns:a16="http://schemas.microsoft.com/office/drawing/2014/main" val="1562553102"/>
                  </a:ext>
                </a:extLst>
              </a:tr>
              <a:tr h="697621">
                <a:tc>
                  <a:txBody>
                    <a:bodyPr/>
                    <a:lstStyle/>
                    <a:p>
                      <a:r>
                        <a:rPr lang="en-US" sz="1600" dirty="0" smtClean="0"/>
                        <a:t>count()</a:t>
                      </a:r>
                      <a:endParaRPr lang="en-US" sz="1600" dirty="0"/>
                    </a:p>
                  </a:txBody>
                  <a:tcPr/>
                </a:tc>
                <a:tc>
                  <a:txBody>
                    <a:bodyPr/>
                    <a:lstStyle/>
                    <a:p>
                      <a:r>
                        <a:rPr lang="en-US" sz="1600" b="0" i="0" kern="1200" dirty="0" smtClean="0">
                          <a:solidFill>
                            <a:schemeClr val="dk1"/>
                          </a:solidFill>
                          <a:effectLst/>
                          <a:latin typeface="+mn-lt"/>
                          <a:ea typeface="+mn-ea"/>
                          <a:cs typeface="+mn-cs"/>
                        </a:rPr>
                        <a:t>Return a new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in which each RDD has a single element generated by counting each RDD of this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a:t>
                      </a:r>
                      <a:endParaRPr lang="en-US" sz="1600" dirty="0"/>
                    </a:p>
                  </a:txBody>
                  <a:tcPr/>
                </a:tc>
                <a:extLst>
                  <a:ext uri="{0D108BD9-81ED-4DB2-BD59-A6C34878D82A}">
                    <a16:rowId xmlns:a16="http://schemas.microsoft.com/office/drawing/2014/main" val="1922176122"/>
                  </a:ext>
                </a:extLst>
              </a:tr>
              <a:tr h="488334">
                <a:tc>
                  <a:txBody>
                    <a:bodyPr/>
                    <a:lstStyle/>
                    <a:p>
                      <a:r>
                        <a:rPr lang="en-US" sz="1600" dirty="0" err="1" smtClean="0"/>
                        <a:t>pprint</a:t>
                      </a:r>
                      <a:r>
                        <a:rPr lang="en-US" sz="1600" dirty="0" smtClean="0"/>
                        <a:t>(</a:t>
                      </a:r>
                      <a:r>
                        <a:rPr lang="en-US" sz="1600" dirty="0" err="1" smtClean="0"/>
                        <a:t>num</a:t>
                      </a:r>
                      <a:r>
                        <a:rPr lang="en-US" sz="1600" dirty="0" smtClean="0"/>
                        <a:t>=10)</a:t>
                      </a:r>
                      <a:endParaRPr lang="en-US" sz="1600" dirty="0"/>
                    </a:p>
                  </a:txBody>
                  <a:tcPr/>
                </a:tc>
                <a:tc>
                  <a:txBody>
                    <a:bodyPr/>
                    <a:lstStyle/>
                    <a:p>
                      <a:r>
                        <a:rPr lang="en-US" sz="1600" b="0" i="0" kern="1200" dirty="0" smtClean="0">
                          <a:solidFill>
                            <a:schemeClr val="dk1"/>
                          </a:solidFill>
                          <a:effectLst/>
                          <a:latin typeface="+mn-lt"/>
                          <a:ea typeface="+mn-ea"/>
                          <a:cs typeface="+mn-cs"/>
                        </a:rPr>
                        <a:t>Print the first </a:t>
                      </a:r>
                      <a:r>
                        <a:rPr lang="en-US" sz="1600" b="0" i="0" kern="1200" dirty="0" err="1" smtClean="0">
                          <a:solidFill>
                            <a:schemeClr val="dk1"/>
                          </a:solidFill>
                          <a:effectLst/>
                          <a:latin typeface="+mn-lt"/>
                          <a:ea typeface="+mn-ea"/>
                          <a:cs typeface="+mn-cs"/>
                        </a:rPr>
                        <a:t>num</a:t>
                      </a:r>
                      <a:r>
                        <a:rPr lang="en-US" sz="1600" b="0" i="0" kern="1200" dirty="0" smtClean="0">
                          <a:solidFill>
                            <a:schemeClr val="dk1"/>
                          </a:solidFill>
                          <a:effectLst/>
                          <a:latin typeface="+mn-lt"/>
                          <a:ea typeface="+mn-ea"/>
                          <a:cs typeface="+mn-cs"/>
                        </a:rPr>
                        <a:t> elements of each RDD generated in this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a:t>
                      </a:r>
                      <a:endParaRPr lang="en-US" sz="1600" dirty="0"/>
                    </a:p>
                  </a:txBody>
                  <a:tcPr/>
                </a:tc>
                <a:extLst>
                  <a:ext uri="{0D108BD9-81ED-4DB2-BD59-A6C34878D82A}">
                    <a16:rowId xmlns:a16="http://schemas.microsoft.com/office/drawing/2014/main" val="3969465622"/>
                  </a:ext>
                </a:extLst>
              </a:tr>
              <a:tr h="697621">
                <a:tc>
                  <a:txBody>
                    <a:bodyPr/>
                    <a:lstStyle/>
                    <a:p>
                      <a:r>
                        <a:rPr lang="en-US" sz="1600" dirty="0" err="1" smtClean="0"/>
                        <a:t>saveAsTextFiles</a:t>
                      </a:r>
                      <a:r>
                        <a:rPr lang="en-US" sz="1600" dirty="0" smtClean="0"/>
                        <a:t>(prefix,</a:t>
                      </a:r>
                      <a:r>
                        <a:rPr lang="en-US" sz="1600" baseline="0" dirty="0" smtClean="0"/>
                        <a:t> suffix=None)</a:t>
                      </a:r>
                      <a:endParaRPr lang="en-US" sz="1600" dirty="0"/>
                    </a:p>
                  </a:txBody>
                  <a:tcPr/>
                </a:tc>
                <a:tc>
                  <a:txBody>
                    <a:bodyPr/>
                    <a:lstStyle/>
                    <a:p>
                      <a:r>
                        <a:rPr lang="en-US" sz="1600" b="0" i="0" kern="1200" dirty="0" smtClean="0">
                          <a:solidFill>
                            <a:schemeClr val="dk1"/>
                          </a:solidFill>
                          <a:effectLst/>
                          <a:latin typeface="+mn-lt"/>
                          <a:ea typeface="+mn-ea"/>
                          <a:cs typeface="+mn-cs"/>
                        </a:rPr>
                        <a:t>Save each RDD in this </a:t>
                      </a:r>
                      <a:r>
                        <a:rPr lang="en-US" sz="1600" b="0" i="0" kern="1200" dirty="0" err="1" smtClean="0">
                          <a:solidFill>
                            <a:schemeClr val="dk1"/>
                          </a:solidFill>
                          <a:effectLst/>
                          <a:latin typeface="+mn-lt"/>
                          <a:ea typeface="+mn-ea"/>
                          <a:cs typeface="+mn-cs"/>
                        </a:rPr>
                        <a:t>DStream</a:t>
                      </a:r>
                      <a:r>
                        <a:rPr lang="en-US" sz="1600" b="0" i="0" kern="1200" dirty="0" smtClean="0">
                          <a:solidFill>
                            <a:schemeClr val="dk1"/>
                          </a:solidFill>
                          <a:effectLst/>
                          <a:latin typeface="+mn-lt"/>
                          <a:ea typeface="+mn-ea"/>
                          <a:cs typeface="+mn-cs"/>
                        </a:rPr>
                        <a:t> as at text file, using string representation of elements.</a:t>
                      </a:r>
                      <a:endParaRPr lang="en-US" sz="1600" dirty="0"/>
                    </a:p>
                  </a:txBody>
                  <a:tcPr/>
                </a:tc>
                <a:extLst>
                  <a:ext uri="{0D108BD9-81ED-4DB2-BD59-A6C34878D82A}">
                    <a16:rowId xmlns:a16="http://schemas.microsoft.com/office/drawing/2014/main" val="2084656099"/>
                  </a:ext>
                </a:extLst>
              </a:tr>
            </a:tbl>
          </a:graphicData>
        </a:graphic>
      </p:graphicFrame>
      <p:sp>
        <p:nvSpPr>
          <p:cNvPr id="3" name="Slide Number Placeholder 2"/>
          <p:cNvSpPr>
            <a:spLocks noGrp="1"/>
          </p:cNvSpPr>
          <p:nvPr>
            <p:ph type="sldNum" sz="quarter" idx="12"/>
          </p:nvPr>
        </p:nvSpPr>
        <p:spPr/>
        <p:txBody>
          <a:bodyPr/>
          <a:lstStyle/>
          <a:p>
            <a:fld id="{8994C0FE-B155-7245-AD0C-30F39E06E47B}" type="slidenum">
              <a:rPr lang="en-US" smtClean="0"/>
              <a:pPr/>
              <a:t>58</a:t>
            </a:fld>
            <a:endParaRPr lang="en-US"/>
          </a:p>
        </p:txBody>
      </p:sp>
      <p:sp>
        <p:nvSpPr>
          <p:cNvPr id="4" name="Text Placeholder 3"/>
          <p:cNvSpPr>
            <a:spLocks noGrp="1"/>
          </p:cNvSpPr>
          <p:nvPr>
            <p:ph type="body" sz="quarter" idx="13"/>
          </p:nvPr>
        </p:nvSpPr>
        <p:spPr/>
        <p:txBody>
          <a:bodyPr/>
          <a:lstStyle/>
          <a:p>
            <a:r>
              <a:rPr lang="en-US" dirty="0" smtClean="0"/>
              <a:t>Spark Streaming Development</a:t>
            </a:r>
            <a:endParaRPr lang="en-US" dirty="0"/>
          </a:p>
        </p:txBody>
      </p:sp>
    </p:spTree>
    <p:extLst>
      <p:ext uri="{BB962C8B-B14F-4D97-AF65-F5344CB8AC3E}">
        <p14:creationId xmlns:p14="http://schemas.microsoft.com/office/powerpoint/2010/main" val="33495186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parsed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kafkaStream.map</a:t>
            </a:r>
            <a:r>
              <a:rPr lang="en-US" dirty="0">
                <a:latin typeface="Courier New" panose="02070309020205020404" pitchFamily="49" charset="0"/>
                <a:cs typeface="Courier New" panose="02070309020205020404" pitchFamily="49" charset="0"/>
              </a:rPr>
              <a:t>(lambda s: s[1].split</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iltered = </a:t>
            </a:r>
            <a:r>
              <a:rPr lang="en-US" dirty="0" err="1" smtClean="0">
                <a:latin typeface="Courier New" panose="02070309020205020404" pitchFamily="49" charset="0"/>
                <a:cs typeface="Courier New" panose="02070309020205020404" pitchFamily="49" charset="0"/>
              </a:rPr>
              <a:t>parsed.filter</a:t>
            </a:r>
            <a:r>
              <a:rPr lang="en-US" dirty="0" smtClean="0">
                <a:latin typeface="Courier New" panose="02070309020205020404" pitchFamily="49" charset="0"/>
                <a:cs typeface="Courier New" panose="02070309020205020404" pitchFamily="49" charset="0"/>
              </a:rPr>
              <a:t>(lambda a: a[0] == “1”)</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filtered.pprint</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2"/>
          </p:nvPr>
        </p:nvSpPr>
        <p:spPr/>
        <p:txBody>
          <a:bodyPr/>
          <a:lstStyle/>
          <a:p>
            <a:fld id="{8994C0FE-B155-7245-AD0C-30F39E06E47B}" type="slidenum">
              <a:rPr lang="en-US" smtClean="0"/>
              <a:pPr/>
              <a:t>59</a:t>
            </a:fld>
            <a:endParaRPr lang="en-US"/>
          </a:p>
        </p:txBody>
      </p:sp>
      <p:sp>
        <p:nvSpPr>
          <p:cNvPr id="4" name="Text Placeholder 3"/>
          <p:cNvSpPr>
            <a:spLocks noGrp="1"/>
          </p:cNvSpPr>
          <p:nvPr>
            <p:ph type="body" sz="quarter" idx="13"/>
          </p:nvPr>
        </p:nvSpPr>
        <p:spPr/>
        <p:txBody>
          <a:bodyPr/>
          <a:lstStyle/>
          <a:p>
            <a:r>
              <a:rPr lang="en-US" dirty="0" smtClean="0"/>
              <a:t>Spark Streaming Development</a:t>
            </a:r>
            <a:endParaRPr lang="en-US" dirty="0"/>
          </a:p>
        </p:txBody>
      </p:sp>
    </p:spTree>
    <p:extLst>
      <p:ext uri="{BB962C8B-B14F-4D97-AF65-F5344CB8AC3E}">
        <p14:creationId xmlns:p14="http://schemas.microsoft.com/office/powerpoint/2010/main" val="3426177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6</a:t>
            </a:fld>
            <a:endParaRPr lang="en-US"/>
          </a:p>
        </p:txBody>
      </p:sp>
      <p:sp>
        <p:nvSpPr>
          <p:cNvPr id="4" name="Text Placeholder 3"/>
          <p:cNvSpPr>
            <a:spLocks noGrp="1"/>
          </p:cNvSpPr>
          <p:nvPr>
            <p:ph type="body" sz="quarter" idx="13"/>
          </p:nvPr>
        </p:nvSpPr>
        <p:spPr/>
        <p:txBody>
          <a:bodyPr/>
          <a:lstStyle/>
          <a:p>
            <a:r>
              <a:rPr lang="en-US" dirty="0" smtClean="0"/>
              <a:t>Why Spark in Pictures</a:t>
            </a:r>
            <a:endParaRPr lang="en-US" dirty="0"/>
          </a:p>
        </p:txBody>
      </p:sp>
      <p:pic>
        <p:nvPicPr>
          <p:cNvPr id="5" name="Picture 4"/>
          <p:cNvPicPr>
            <a:picLocks noChangeAspect="1"/>
          </p:cNvPicPr>
          <p:nvPr/>
        </p:nvPicPr>
        <p:blipFill>
          <a:blip r:embed="rId3"/>
          <a:stretch>
            <a:fillRect/>
          </a:stretch>
        </p:blipFill>
        <p:spPr>
          <a:xfrm>
            <a:off x="5401417" y="640811"/>
            <a:ext cx="3482156" cy="2974136"/>
          </a:xfrm>
          <a:prstGeom prst="rect">
            <a:avLst/>
          </a:prstGeom>
        </p:spPr>
      </p:pic>
      <p:pic>
        <p:nvPicPr>
          <p:cNvPr id="6" name="Picture 2" descr="http://spark.apache.org/images/logistic-regr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03" y="1027571"/>
            <a:ext cx="4906414" cy="253171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p:cNvSpPr>
            <a:spLocks noGrp="1"/>
          </p:cNvSpPr>
          <p:nvPr>
            <p:ph idx="1"/>
          </p:nvPr>
        </p:nvSpPr>
        <p:spPr>
          <a:xfrm>
            <a:off x="4907206" y="6065566"/>
            <a:ext cx="3976368" cy="312798"/>
          </a:xfrm>
        </p:spPr>
        <p:txBody>
          <a:bodyPr>
            <a:normAutofit fontScale="62500" lnSpcReduction="20000"/>
          </a:bodyPr>
          <a:lstStyle/>
          <a:p>
            <a:pPr marL="0" indent="0">
              <a:buNone/>
            </a:pPr>
            <a:r>
              <a:rPr lang="en-US" dirty="0"/>
              <a:t>https://www.sigmoid.com/apache-spark-internals/</a:t>
            </a:r>
          </a:p>
        </p:txBody>
      </p:sp>
      <p:pic>
        <p:nvPicPr>
          <p:cNvPr id="9" name="Picture 2" descr="https://sigmoid.com/wp-content/uploads/2015/03/DAG-Execu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5" y="3761061"/>
            <a:ext cx="3854234" cy="255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189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53762" y="804863"/>
            <a:ext cx="7825989" cy="4854532"/>
          </a:xfrm>
          <a:prstGeom prst="rect">
            <a:avLst/>
          </a:prstGeom>
        </p:spPr>
      </p:pic>
      <p:sp>
        <p:nvSpPr>
          <p:cNvPr id="3" name="Slide Number Placeholder 2"/>
          <p:cNvSpPr>
            <a:spLocks noGrp="1"/>
          </p:cNvSpPr>
          <p:nvPr>
            <p:ph type="sldNum" sz="quarter" idx="12"/>
          </p:nvPr>
        </p:nvSpPr>
        <p:spPr/>
        <p:txBody>
          <a:bodyPr/>
          <a:lstStyle/>
          <a:p>
            <a:fld id="{8994C0FE-B155-7245-AD0C-30F39E06E47B}" type="slidenum">
              <a:rPr lang="en-US" smtClean="0"/>
              <a:pPr/>
              <a:t>60</a:t>
            </a:fld>
            <a:endParaRPr lang="en-US"/>
          </a:p>
        </p:txBody>
      </p:sp>
      <p:sp>
        <p:nvSpPr>
          <p:cNvPr id="4" name="Text Placeholder 3"/>
          <p:cNvSpPr>
            <a:spLocks noGrp="1"/>
          </p:cNvSpPr>
          <p:nvPr>
            <p:ph type="body" sz="quarter" idx="13"/>
          </p:nvPr>
        </p:nvSpPr>
        <p:spPr/>
        <p:txBody>
          <a:bodyPr/>
          <a:lstStyle/>
          <a:p>
            <a:r>
              <a:rPr lang="en-US" dirty="0" smtClean="0"/>
              <a:t>Spark UI – Spark Streaming</a:t>
            </a:r>
            <a:endParaRPr lang="en-US" dirty="0"/>
          </a:p>
        </p:txBody>
      </p:sp>
    </p:spTree>
    <p:extLst>
      <p:ext uri="{BB962C8B-B14F-4D97-AF65-F5344CB8AC3E}">
        <p14:creationId xmlns:p14="http://schemas.microsoft.com/office/powerpoint/2010/main" val="784164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61</a:t>
            </a:fld>
            <a:endParaRPr lang="en-US"/>
          </a:p>
        </p:txBody>
      </p:sp>
      <p:sp>
        <p:nvSpPr>
          <p:cNvPr id="4" name="Text Placeholder 3"/>
          <p:cNvSpPr>
            <a:spLocks noGrp="1"/>
          </p:cNvSpPr>
          <p:nvPr>
            <p:ph type="body" sz="quarter" idx="13"/>
          </p:nvPr>
        </p:nvSpPr>
        <p:spPr/>
        <p:txBody>
          <a:bodyPr/>
          <a:lstStyle/>
          <a:p>
            <a:r>
              <a:rPr lang="en-US" dirty="0" smtClean="0"/>
              <a:t>Spark UI Streaming</a:t>
            </a:r>
            <a:endParaRPr lang="en-US" dirty="0"/>
          </a:p>
        </p:txBody>
      </p:sp>
      <p:pic>
        <p:nvPicPr>
          <p:cNvPr id="5" name="Picture 4"/>
          <p:cNvPicPr>
            <a:picLocks noChangeAspect="1"/>
          </p:cNvPicPr>
          <p:nvPr/>
        </p:nvPicPr>
        <p:blipFill>
          <a:blip r:embed="rId3"/>
          <a:stretch>
            <a:fillRect/>
          </a:stretch>
        </p:blipFill>
        <p:spPr>
          <a:xfrm>
            <a:off x="345989" y="795866"/>
            <a:ext cx="8443619" cy="4043424"/>
          </a:xfrm>
          <a:prstGeom prst="rect">
            <a:avLst/>
          </a:prstGeom>
        </p:spPr>
      </p:pic>
    </p:spTree>
    <p:extLst>
      <p:ext uri="{BB962C8B-B14F-4D97-AF65-F5344CB8AC3E}">
        <p14:creationId xmlns:p14="http://schemas.microsoft.com/office/powerpoint/2010/main" val="4670250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79849315"/>
              </p:ext>
            </p:extLst>
          </p:nvPr>
        </p:nvGraphicFramePr>
        <p:xfrm>
          <a:off x="458788" y="804863"/>
          <a:ext cx="8237538" cy="5491480"/>
        </p:xfrm>
        <a:graphic>
          <a:graphicData uri="http://schemas.openxmlformats.org/drawingml/2006/table">
            <a:tbl>
              <a:tblPr firstRow="1" bandRow="1">
                <a:tableStyleId>{5C22544A-7EE6-4342-B048-85BDC9FD1C3A}</a:tableStyleId>
              </a:tblPr>
              <a:tblGrid>
                <a:gridCol w="4118769">
                  <a:extLst>
                    <a:ext uri="{9D8B030D-6E8A-4147-A177-3AD203B41FA5}">
                      <a16:colId xmlns:a16="http://schemas.microsoft.com/office/drawing/2014/main" val="126415749"/>
                    </a:ext>
                  </a:extLst>
                </a:gridCol>
                <a:gridCol w="4118769">
                  <a:extLst>
                    <a:ext uri="{9D8B030D-6E8A-4147-A177-3AD203B41FA5}">
                      <a16:colId xmlns:a16="http://schemas.microsoft.com/office/drawing/2014/main" val="2356550387"/>
                    </a:ext>
                  </a:extLst>
                </a:gridCol>
              </a:tblGrid>
              <a:tr h="370840">
                <a:tc>
                  <a:txBody>
                    <a:bodyPr/>
                    <a:lstStyle/>
                    <a:p>
                      <a:r>
                        <a:rPr lang="en-US" dirty="0" smtClean="0"/>
                        <a:t>Function</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159330891"/>
                  </a:ext>
                </a:extLst>
              </a:tr>
              <a:tr h="370840">
                <a:tc>
                  <a:txBody>
                    <a:bodyPr/>
                    <a:lstStyle/>
                    <a:p>
                      <a:r>
                        <a:rPr lang="en-US" dirty="0" smtClean="0"/>
                        <a:t>window(</a:t>
                      </a:r>
                      <a:r>
                        <a:rPr lang="en-US" sz="1800" b="0" i="1" kern="1200" dirty="0" err="1" smtClean="0">
                          <a:solidFill>
                            <a:schemeClr val="dk1"/>
                          </a:solidFill>
                          <a:effectLst/>
                          <a:latin typeface="+mn-lt"/>
                          <a:ea typeface="+mn-ea"/>
                          <a:cs typeface="+mn-cs"/>
                        </a:rPr>
                        <a:t>windowDuration</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slideDuration</a:t>
                      </a:r>
                      <a:r>
                        <a:rPr lang="en-US" sz="1800" b="0" i="1" kern="1200" dirty="0" smtClean="0">
                          <a:solidFill>
                            <a:schemeClr val="dk1"/>
                          </a:solidFill>
                          <a:effectLst/>
                          <a:latin typeface="+mn-lt"/>
                          <a:ea typeface="+mn-ea"/>
                          <a:cs typeface="+mn-cs"/>
                        </a:rPr>
                        <a:t>=None</a:t>
                      </a:r>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Return a new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 in which each RDD contains all the elements in seen in a sliding window of time over this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616724459"/>
                  </a:ext>
                </a:extLst>
              </a:tr>
              <a:tr h="370840">
                <a:tc>
                  <a:txBody>
                    <a:bodyPr/>
                    <a:lstStyle/>
                    <a:p>
                      <a:r>
                        <a:rPr lang="en-US" sz="1800" b="1" i="0" kern="1200" dirty="0" err="1" smtClean="0">
                          <a:solidFill>
                            <a:schemeClr val="dk1"/>
                          </a:solidFill>
                          <a:effectLst/>
                          <a:latin typeface="+mn-lt"/>
                          <a:ea typeface="+mn-ea"/>
                          <a:cs typeface="+mn-cs"/>
                        </a:rPr>
                        <a:t>countByWindow</a:t>
                      </a:r>
                      <a:r>
                        <a:rPr lang="en-US" sz="1800" b="0" i="0" kern="1200" dirty="0" smtClean="0">
                          <a:solidFill>
                            <a:schemeClr val="dk1"/>
                          </a:solidFill>
                          <a:effectLst/>
                          <a:latin typeface="+mn-lt"/>
                          <a:ea typeface="+mn-ea"/>
                          <a:cs typeface="+mn-cs"/>
                        </a:rPr>
                        <a:t>(</a:t>
                      </a:r>
                      <a:r>
                        <a:rPr lang="en-US" sz="1800" b="0" i="1" kern="1200" dirty="0" err="1" smtClean="0">
                          <a:solidFill>
                            <a:schemeClr val="dk1"/>
                          </a:solidFill>
                          <a:effectLst/>
                          <a:latin typeface="+mn-lt"/>
                          <a:ea typeface="+mn-ea"/>
                          <a:cs typeface="+mn-cs"/>
                        </a:rPr>
                        <a:t>windowLength</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slideInterval</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Return a sliding window count of elements in the stream.</a:t>
                      </a:r>
                      <a:endParaRPr lang="en-US" dirty="0"/>
                    </a:p>
                  </a:txBody>
                  <a:tcPr/>
                </a:tc>
                <a:extLst>
                  <a:ext uri="{0D108BD9-81ED-4DB2-BD59-A6C34878D82A}">
                    <a16:rowId xmlns:a16="http://schemas.microsoft.com/office/drawing/2014/main" val="558444116"/>
                  </a:ext>
                </a:extLst>
              </a:tr>
              <a:tr h="370840">
                <a:tc>
                  <a:txBody>
                    <a:bodyPr/>
                    <a:lstStyle/>
                    <a:p>
                      <a:r>
                        <a:rPr lang="en-US" dirty="0" err="1" smtClean="0"/>
                        <a:t>reduceByWindow</a:t>
                      </a:r>
                      <a:r>
                        <a:rPr lang="en-US" dirty="0" smtClean="0"/>
                        <a:t>(</a:t>
                      </a:r>
                      <a:r>
                        <a:rPr lang="en-US" sz="1800" b="0" i="1" kern="1200" dirty="0" err="1" smtClean="0">
                          <a:solidFill>
                            <a:schemeClr val="dk1"/>
                          </a:solidFill>
                          <a:effectLst/>
                          <a:latin typeface="+mn-lt"/>
                          <a:ea typeface="+mn-ea"/>
                          <a:cs typeface="+mn-cs"/>
                        </a:rPr>
                        <a:t>reduceFunc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invReduceFunc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windowDuration</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slideDuration</a:t>
                      </a:r>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Return a new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 in which each RDD has a single element generated by reducing all elements in a sliding window over this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5357043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reduceByKeyAndWindow</a:t>
                      </a:r>
                      <a:r>
                        <a:rPr lang="en-US" dirty="0" smtClean="0"/>
                        <a:t>(</a:t>
                      </a:r>
                      <a:r>
                        <a:rPr lang="en-US" sz="1800" b="0" i="1" kern="1200" dirty="0" err="1" smtClean="0">
                          <a:solidFill>
                            <a:schemeClr val="dk1"/>
                          </a:solidFill>
                          <a:effectLst/>
                          <a:latin typeface="+mn-lt"/>
                          <a:ea typeface="+mn-ea"/>
                          <a:cs typeface="+mn-cs"/>
                        </a:rPr>
                        <a:t>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invFunc</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windowDuration</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slideDuration</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filterFunc</a:t>
                      </a:r>
                      <a:r>
                        <a:rPr lang="en-US" sz="1800" b="0" i="1" kern="1200" dirty="0" smtClean="0">
                          <a:solidFill>
                            <a:schemeClr val="dk1"/>
                          </a:solidFill>
                          <a:effectLst/>
                          <a:latin typeface="+mn-lt"/>
                          <a:ea typeface="+mn-ea"/>
                          <a:cs typeface="+mn-cs"/>
                        </a:rPr>
                        <a:t>=None</a:t>
                      </a:r>
                      <a:r>
                        <a:rPr lang="en-US" dirty="0" smtClean="0"/>
                        <a:t>)</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Return a new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 by applying incremental </a:t>
                      </a:r>
                      <a:r>
                        <a:rPr lang="en-US" sz="1800" b="0" i="1" kern="1200" dirty="0" err="1" smtClean="0">
                          <a:solidFill>
                            <a:schemeClr val="dk1"/>
                          </a:solidFill>
                          <a:effectLst/>
                          <a:latin typeface="+mn-lt"/>
                          <a:ea typeface="+mn-ea"/>
                          <a:cs typeface="+mn-cs"/>
                        </a:rPr>
                        <a:t>reduceByKey</a:t>
                      </a:r>
                      <a:r>
                        <a:rPr lang="en-US" sz="1800" b="0" i="0" kern="1200" dirty="0" smtClean="0">
                          <a:solidFill>
                            <a:schemeClr val="dk1"/>
                          </a:solidFill>
                          <a:effectLst/>
                          <a:latin typeface="+mn-lt"/>
                          <a:ea typeface="+mn-ea"/>
                          <a:cs typeface="+mn-cs"/>
                        </a:rPr>
                        <a:t> over a sliding window.</a:t>
                      </a:r>
                      <a:endParaRPr lang="en-US" dirty="0" smtClean="0"/>
                    </a:p>
                    <a:p>
                      <a:endParaRPr lang="en-US" dirty="0"/>
                    </a:p>
                  </a:txBody>
                  <a:tcPr/>
                </a:tc>
                <a:extLst>
                  <a:ext uri="{0D108BD9-81ED-4DB2-BD59-A6C34878D82A}">
                    <a16:rowId xmlns:a16="http://schemas.microsoft.com/office/drawing/2014/main" val="3606787677"/>
                  </a:ext>
                </a:extLst>
              </a:tr>
              <a:tr h="370840">
                <a:tc>
                  <a:txBody>
                    <a:bodyPr/>
                    <a:lstStyle/>
                    <a:p>
                      <a:r>
                        <a:rPr lang="en-US" dirty="0" err="1" smtClean="0"/>
                        <a:t>countByValueAndWindow</a:t>
                      </a:r>
                      <a:r>
                        <a:rPr lang="en-US" dirty="0" smtClean="0"/>
                        <a:t>(</a:t>
                      </a:r>
                      <a:r>
                        <a:rPr lang="en-US" sz="1800" b="0" i="1" kern="1200" dirty="0" err="1" smtClean="0">
                          <a:solidFill>
                            <a:schemeClr val="dk1"/>
                          </a:solidFill>
                          <a:effectLst/>
                          <a:latin typeface="+mn-lt"/>
                          <a:ea typeface="+mn-ea"/>
                          <a:cs typeface="+mn-cs"/>
                        </a:rPr>
                        <a:t>windowDuration</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slideDuration</a:t>
                      </a:r>
                      <a:r>
                        <a:rPr lang="en-US" sz="1800" b="0" i="0"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numPartitions</a:t>
                      </a:r>
                      <a:r>
                        <a:rPr lang="en-US" sz="1800" b="0" i="1" kern="1200" dirty="0" smtClean="0">
                          <a:solidFill>
                            <a:schemeClr val="dk1"/>
                          </a:solidFill>
                          <a:effectLst/>
                          <a:latin typeface="+mn-lt"/>
                          <a:ea typeface="+mn-ea"/>
                          <a:cs typeface="+mn-cs"/>
                        </a:rPr>
                        <a:t>=None</a:t>
                      </a:r>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Return a new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 in which each RDD contains the count of distinct elements in RDDs in a sliding window over this </a:t>
                      </a:r>
                      <a:r>
                        <a:rPr lang="en-US" sz="1800" b="0" i="0" kern="1200" dirty="0" err="1" smtClean="0">
                          <a:solidFill>
                            <a:schemeClr val="dk1"/>
                          </a:solidFill>
                          <a:effectLst/>
                          <a:latin typeface="+mn-lt"/>
                          <a:ea typeface="+mn-ea"/>
                          <a:cs typeface="+mn-cs"/>
                        </a:rPr>
                        <a:t>DStream</a:t>
                      </a:r>
                      <a:r>
                        <a:rPr lang="en-US" sz="1800" b="0" i="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888785373"/>
                  </a:ext>
                </a:extLst>
              </a:tr>
            </a:tbl>
          </a:graphicData>
        </a:graphic>
      </p:graphicFrame>
      <p:sp>
        <p:nvSpPr>
          <p:cNvPr id="3" name="Slide Number Placeholder 2"/>
          <p:cNvSpPr>
            <a:spLocks noGrp="1"/>
          </p:cNvSpPr>
          <p:nvPr>
            <p:ph type="sldNum" sz="quarter" idx="12"/>
          </p:nvPr>
        </p:nvSpPr>
        <p:spPr/>
        <p:txBody>
          <a:bodyPr/>
          <a:lstStyle/>
          <a:p>
            <a:fld id="{8994C0FE-B155-7245-AD0C-30F39E06E47B}" type="slidenum">
              <a:rPr lang="en-US" smtClean="0"/>
              <a:pPr/>
              <a:t>62</a:t>
            </a:fld>
            <a:endParaRPr lang="en-US"/>
          </a:p>
        </p:txBody>
      </p:sp>
      <p:sp>
        <p:nvSpPr>
          <p:cNvPr id="4" name="Text Placeholder 3"/>
          <p:cNvSpPr>
            <a:spLocks noGrp="1"/>
          </p:cNvSpPr>
          <p:nvPr>
            <p:ph type="body" sz="quarter" idx="13"/>
          </p:nvPr>
        </p:nvSpPr>
        <p:spPr/>
        <p:txBody>
          <a:bodyPr/>
          <a:lstStyle/>
          <a:p>
            <a:r>
              <a:rPr lang="en-US" dirty="0" smtClean="0"/>
              <a:t>Windowing Functions</a:t>
            </a:r>
            <a:endParaRPr lang="en-US" dirty="0"/>
          </a:p>
        </p:txBody>
      </p:sp>
    </p:spTree>
    <p:extLst>
      <p:ext uri="{BB962C8B-B14F-4D97-AF65-F5344CB8AC3E}">
        <p14:creationId xmlns:p14="http://schemas.microsoft.com/office/powerpoint/2010/main" val="27926712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4084320"/>
          </a:xfrm>
        </p:spPr>
        <p:txBody>
          <a:bodyPr>
            <a:normAutofit/>
          </a:bodyPr>
          <a:lstStyle/>
          <a:p>
            <a:pPr marL="0" indent="0">
              <a:buNone/>
            </a:pPr>
            <a:r>
              <a:rPr lang="en-US" dirty="0" err="1" smtClean="0"/>
              <a:t>transactionCountStream</a:t>
            </a:r>
            <a:r>
              <a:rPr lang="en-US" dirty="0" smtClean="0"/>
              <a:t> = </a:t>
            </a:r>
            <a:r>
              <a:rPr lang="en-US" dirty="0" err="1" smtClean="0"/>
              <a:t>transactionStream.countByWindow</a:t>
            </a:r>
            <a:r>
              <a:rPr lang="en-US" dirty="0" smtClean="0"/>
              <a:t>(30)</a:t>
            </a:r>
          </a:p>
          <a:p>
            <a:pPr marL="0" indent="0">
              <a:buNone/>
            </a:pPr>
            <a:endParaRPr lang="en-US" dirty="0"/>
          </a:p>
          <a:p>
            <a:pPr marL="0" indent="0">
              <a:buNone/>
            </a:pPr>
            <a:r>
              <a:rPr lang="en-US" dirty="0" err="1" smtClean="0"/>
              <a:t>transactionSumStream</a:t>
            </a:r>
            <a:r>
              <a:rPr lang="en-US" dirty="0" smtClean="0"/>
              <a:t> = </a:t>
            </a:r>
            <a:r>
              <a:rPr lang="en-US" dirty="0" err="1" smtClean="0"/>
              <a:t>transactionStream.reduceByWindow</a:t>
            </a:r>
            <a:r>
              <a:rPr lang="en-US" dirty="0" smtClean="0"/>
              <a:t>(lambda x, y : </a:t>
            </a:r>
            <a:r>
              <a:rPr lang="en-US" dirty="0" err="1" smtClean="0"/>
              <a:t>x.total</a:t>
            </a:r>
            <a:r>
              <a:rPr lang="en-US" dirty="0" smtClean="0"/>
              <a:t> + </a:t>
            </a:r>
            <a:r>
              <a:rPr lang="en-US" dirty="0" err="1" smtClean="0"/>
              <a:t>y.total</a:t>
            </a:r>
            <a:r>
              <a:rPr lang="en-US" dirty="0" smtClean="0"/>
              <a:t>, 30, 10)</a:t>
            </a:r>
          </a:p>
          <a:p>
            <a:pPr marL="0" indent="0">
              <a:buNone/>
            </a:pPr>
            <a:endParaRPr lang="en-US" dirty="0"/>
          </a:p>
          <a:p>
            <a:pPr marL="0" indent="0">
              <a:buNone/>
            </a:pPr>
            <a:r>
              <a:rPr lang="en-US" dirty="0" err="1" smtClean="0"/>
              <a:t>transactionSumByUserStream</a:t>
            </a:r>
            <a:r>
              <a:rPr lang="en-US" dirty="0" smtClean="0"/>
              <a:t> = </a:t>
            </a:r>
            <a:r>
              <a:rPr lang="en-US" dirty="0" err="1" smtClean="0"/>
              <a:t>transactionStream.reduceByKeyAndWindow</a:t>
            </a:r>
            <a:r>
              <a:rPr lang="en-US" dirty="0" smtClean="0"/>
              <a:t>(lambda x, y: </a:t>
            </a:r>
            <a:r>
              <a:rPr lang="en-US" dirty="0" err="1"/>
              <a:t>x.total</a:t>
            </a:r>
            <a:r>
              <a:rPr lang="en-US" dirty="0"/>
              <a:t> + </a:t>
            </a:r>
            <a:r>
              <a:rPr lang="en-US" dirty="0" err="1"/>
              <a:t>y.total</a:t>
            </a:r>
            <a:r>
              <a:rPr lang="en-US" dirty="0"/>
              <a:t>, 30, 10)</a:t>
            </a:r>
            <a:r>
              <a:rPr lang="en-US" dirty="0" smtClean="0"/>
              <a:t>  </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63</a:t>
            </a:fld>
            <a:endParaRPr lang="en-US"/>
          </a:p>
        </p:txBody>
      </p:sp>
      <p:sp>
        <p:nvSpPr>
          <p:cNvPr id="4" name="Text Placeholder 3"/>
          <p:cNvSpPr>
            <a:spLocks noGrp="1"/>
          </p:cNvSpPr>
          <p:nvPr>
            <p:ph type="body" sz="quarter" idx="13"/>
          </p:nvPr>
        </p:nvSpPr>
        <p:spPr/>
        <p:txBody>
          <a:bodyPr/>
          <a:lstStyle/>
          <a:p>
            <a:r>
              <a:rPr lang="en-US" dirty="0" smtClean="0"/>
              <a:t>Windowing in Spark</a:t>
            </a:r>
            <a:endParaRPr lang="en-US" dirty="0"/>
          </a:p>
        </p:txBody>
      </p:sp>
    </p:spTree>
    <p:extLst>
      <p:ext uri="{BB962C8B-B14F-4D97-AF65-F5344CB8AC3E}">
        <p14:creationId xmlns:p14="http://schemas.microsoft.com/office/powerpoint/2010/main" val="1078966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the </a:t>
            </a:r>
            <a:r>
              <a:rPr lang="en-US" dirty="0" err="1"/>
              <a:t>Jupyter</a:t>
            </a:r>
            <a:r>
              <a:rPr lang="en-US" dirty="0"/>
              <a:t> notebook home, Click on the </a:t>
            </a:r>
            <a:r>
              <a:rPr lang="en-US" dirty="0" smtClean="0"/>
              <a:t>Exercise11.ipynb</a:t>
            </a:r>
            <a:endParaRPr lang="en-US" dirty="0"/>
          </a:p>
          <a:p>
            <a:r>
              <a:rPr lang="en-US" dirty="0" smtClean="0"/>
              <a:t>Follow the prompts to write a Spark Streaming application to ingest the data streaming into the Kafka transactions topic and analyze the data using the different windowing operations.</a:t>
            </a:r>
            <a:endParaRPr lang="en-US" dirty="0"/>
          </a:p>
          <a:p>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64</a:t>
            </a:fld>
            <a:endParaRPr lang="en-US"/>
          </a:p>
        </p:txBody>
      </p:sp>
      <p:sp>
        <p:nvSpPr>
          <p:cNvPr id="4" name="Text Placeholder 3"/>
          <p:cNvSpPr>
            <a:spLocks noGrp="1"/>
          </p:cNvSpPr>
          <p:nvPr>
            <p:ph type="body" sz="quarter" idx="13"/>
          </p:nvPr>
        </p:nvSpPr>
        <p:spPr/>
        <p:txBody>
          <a:bodyPr/>
          <a:lstStyle/>
          <a:p>
            <a:r>
              <a:rPr lang="en-US" dirty="0" smtClean="0"/>
              <a:t>Exercise 11: Working with Streaming Data</a:t>
            </a:r>
            <a:endParaRPr lang="en-US" dirty="0"/>
          </a:p>
        </p:txBody>
      </p:sp>
    </p:spTree>
    <p:extLst>
      <p:ext uri="{BB962C8B-B14F-4D97-AF65-F5344CB8AC3E}">
        <p14:creationId xmlns:p14="http://schemas.microsoft.com/office/powerpoint/2010/main" val="1898407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https://github.com/myp3tr0ck/TDWIExercises</a:t>
            </a:r>
          </a:p>
        </p:txBody>
      </p:sp>
      <p:sp>
        <p:nvSpPr>
          <p:cNvPr id="3" name="Slide Number Placeholder 2"/>
          <p:cNvSpPr>
            <a:spLocks noGrp="1"/>
          </p:cNvSpPr>
          <p:nvPr>
            <p:ph type="sldNum" sz="quarter" idx="12"/>
          </p:nvPr>
        </p:nvSpPr>
        <p:spPr/>
        <p:txBody>
          <a:bodyPr/>
          <a:lstStyle/>
          <a:p>
            <a:fld id="{8994C0FE-B155-7245-AD0C-30F39E06E47B}" type="slidenum">
              <a:rPr lang="en-US" smtClean="0"/>
              <a:pPr/>
              <a:t>65</a:t>
            </a:fld>
            <a:endParaRPr lang="en-US"/>
          </a:p>
        </p:txBody>
      </p:sp>
      <p:sp>
        <p:nvSpPr>
          <p:cNvPr id="4" name="Text Placeholder 3"/>
          <p:cNvSpPr>
            <a:spLocks noGrp="1"/>
          </p:cNvSpPr>
          <p:nvPr>
            <p:ph type="body" sz="quarter" idx="13"/>
          </p:nvPr>
        </p:nvSpPr>
        <p:spPr/>
        <p:txBody>
          <a:bodyPr/>
          <a:lstStyle/>
          <a:p>
            <a:r>
              <a:rPr lang="en-US" dirty="0" smtClean="0"/>
              <a:t>Resources</a:t>
            </a:r>
            <a:endParaRPr lang="en-US" dirty="0"/>
          </a:p>
        </p:txBody>
      </p:sp>
    </p:spTree>
    <p:extLst>
      <p:ext uri="{BB962C8B-B14F-4D97-AF65-F5344CB8AC3E}">
        <p14:creationId xmlns:p14="http://schemas.microsoft.com/office/powerpoint/2010/main" val="26814590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dobeStock_93856744.jpg"/>
          <p:cNvPicPr>
            <a:picLocks noGrp="1" noChangeAspect="1"/>
          </p:cNvPicPr>
          <p:nvPr>
            <p:ph type="pic" sz="quarter" idx="11"/>
          </p:nvPr>
        </p:nvPicPr>
        <p:blipFill>
          <a:blip r:embed="rId2" cstate="print">
            <a:extLst>
              <a:ext uri="{28A0092B-C50C-407E-A947-70E740481C1C}">
                <a14:useLocalDpi xmlns:a14="http://schemas.microsoft.com/office/drawing/2010/main"/>
              </a:ext>
            </a:extLst>
          </a:blip>
          <a:srcRect/>
          <a:stretch>
            <a:fillRect/>
          </a:stretch>
        </p:blipFill>
        <p:spPr/>
      </p:pic>
      <p:sp>
        <p:nvSpPr>
          <p:cNvPr id="4" name="Text Placeholder 3"/>
          <p:cNvSpPr>
            <a:spLocks noGrp="1"/>
          </p:cNvSpPr>
          <p:nvPr>
            <p:ph type="body" sz="quarter" idx="10"/>
          </p:nvPr>
        </p:nvSpPr>
        <p:spPr/>
        <p:txBody>
          <a:bodyPr>
            <a:normAutofit/>
          </a:bodyPr>
          <a:lstStyle/>
          <a:p>
            <a:r>
              <a:rPr lang="en-US" dirty="0" smtClean="0"/>
              <a:t>Join Our Team</a:t>
            </a:r>
          </a:p>
          <a:p>
            <a:r>
              <a:rPr lang="en-US" sz="2000" dirty="0" smtClean="0">
                <a:solidFill>
                  <a:srgbClr val="B5D084"/>
                </a:solidFill>
              </a:rPr>
              <a:t>Contact: </a:t>
            </a:r>
          </a:p>
          <a:p>
            <a:r>
              <a:rPr lang="en-US" sz="1800" dirty="0" smtClean="0">
                <a:solidFill>
                  <a:srgbClr val="B5D084"/>
                </a:solidFill>
              </a:rPr>
              <a:t>Your.name@daugherty.com</a:t>
            </a:r>
            <a:endParaRPr lang="en-US" sz="1800" dirty="0">
              <a:solidFill>
                <a:srgbClr val="B5D084"/>
              </a:solidFill>
            </a:endParaRPr>
          </a:p>
        </p:txBody>
      </p:sp>
    </p:spTree>
    <p:extLst>
      <p:ext uri="{BB962C8B-B14F-4D97-AF65-F5344CB8AC3E}">
        <p14:creationId xmlns:p14="http://schemas.microsoft.com/office/powerpoint/2010/main" val="34665686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9486" y="804672"/>
            <a:ext cx="8237538" cy="5291328"/>
          </a:xfrm>
        </p:spPr>
        <p:txBody>
          <a:bodyPr>
            <a:normAutofit/>
          </a:bodyPr>
          <a:lstStyle/>
          <a:p>
            <a:r>
              <a:rPr lang="en-US" dirty="0" smtClean="0"/>
              <a:t>I </a:t>
            </a:r>
            <a:r>
              <a:rPr lang="en-US" dirty="0"/>
              <a:t>prepared the EC2 instance following this post:</a:t>
            </a:r>
          </a:p>
          <a:p>
            <a:pPr marL="0" indent="0">
              <a:buNone/>
            </a:pPr>
            <a:r>
              <a:rPr lang="en-US" dirty="0"/>
              <a:t>https://medium.com/@josemarcialportilla/getting-spark-python-and-jupyter-notebook-running-on-amazon-ec2-dec599e1c297</a:t>
            </a:r>
          </a:p>
          <a:p>
            <a:endParaRPr lang="en-US" dirty="0"/>
          </a:p>
          <a:p>
            <a:r>
              <a:rPr lang="en-US" dirty="0"/>
              <a:t>In addition we had to install the MySQL JDBC Driver and the </a:t>
            </a:r>
            <a:r>
              <a:rPr lang="en-US" dirty="0" err="1"/>
              <a:t>Postgres</a:t>
            </a:r>
            <a:r>
              <a:rPr lang="en-US" dirty="0"/>
              <a:t> JDBC Driver. </a:t>
            </a:r>
            <a:endParaRPr lang="en-US" dirty="0" smtClean="0"/>
          </a:p>
          <a:p>
            <a:endParaRPr lang="en-US" dirty="0"/>
          </a:p>
          <a:p>
            <a:r>
              <a:rPr lang="en-US" dirty="0" smtClean="0"/>
              <a:t>There </a:t>
            </a:r>
            <a:r>
              <a:rPr lang="en-US" dirty="0"/>
              <a:t>was also a matter of setting </a:t>
            </a:r>
            <a:r>
              <a:rPr lang="en-US" dirty="0" smtClean="0"/>
              <a:t>up the security groups to allow the users to see the Spark UI and to allow the Spark server to access the </a:t>
            </a:r>
            <a:r>
              <a:rPr lang="en-US" dirty="0" err="1" smtClean="0"/>
              <a:t>Postgress</a:t>
            </a:r>
            <a:r>
              <a:rPr lang="en-US" dirty="0" smtClean="0"/>
              <a:t> and MySQL databases.</a:t>
            </a:r>
            <a:endParaRPr lang="en-US" dirty="0"/>
          </a:p>
          <a:p>
            <a:endParaRPr lang="en-US" dirty="0" smtClean="0"/>
          </a:p>
          <a:p>
            <a:r>
              <a:rPr lang="en-US" dirty="0" smtClean="0"/>
              <a:t>Finally, when installing the JDBC drivers, I had to change the default Spark configuration to add the JDBC drivers to the </a:t>
            </a:r>
            <a:r>
              <a:rPr lang="en-US" dirty="0" err="1" smtClean="0"/>
              <a:t>classpath</a:t>
            </a:r>
            <a:r>
              <a:rPr lang="en-US" dirty="0" smtClean="0"/>
              <a:t>.</a:t>
            </a:r>
            <a:endParaRPr lang="en-US" dirty="0"/>
          </a:p>
        </p:txBody>
      </p:sp>
      <p:sp>
        <p:nvSpPr>
          <p:cNvPr id="5" name="Text Placeholder 4"/>
          <p:cNvSpPr>
            <a:spLocks noGrp="1"/>
          </p:cNvSpPr>
          <p:nvPr>
            <p:ph type="body" sz="quarter" idx="13"/>
          </p:nvPr>
        </p:nvSpPr>
        <p:spPr/>
        <p:txBody>
          <a:bodyPr/>
          <a:lstStyle/>
          <a:p>
            <a:r>
              <a:rPr lang="en-US" dirty="0" smtClean="0"/>
              <a:t>Appendix 1: Environment Set Up</a:t>
            </a:r>
            <a:endParaRPr lang="en-US" dirty="0"/>
          </a:p>
        </p:txBody>
      </p:sp>
    </p:spTree>
    <p:extLst>
      <p:ext uri="{BB962C8B-B14F-4D97-AF65-F5344CB8AC3E}">
        <p14:creationId xmlns:p14="http://schemas.microsoft.com/office/powerpoint/2010/main" val="9482869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Install Zookeeper</a:t>
            </a:r>
          </a:p>
          <a:p>
            <a:r>
              <a:rPr lang="en-US" dirty="0" smtClean="0"/>
              <a:t>Install Kafka</a:t>
            </a:r>
          </a:p>
          <a:p>
            <a:r>
              <a:rPr lang="en-US" dirty="0"/>
              <a:t>Download </a:t>
            </a:r>
            <a:r>
              <a:rPr lang="en-US" dirty="0" smtClean="0"/>
              <a:t>spark-streaming-kafka-0-8-assembly_2.11-2.0.0.jar</a:t>
            </a:r>
          </a:p>
          <a:p>
            <a:r>
              <a:rPr lang="en-US" dirty="0" smtClean="0"/>
              <a:t>Add the jars to the spark-</a:t>
            </a:r>
            <a:r>
              <a:rPr lang="en-US" dirty="0" err="1" smtClean="0"/>
              <a:t>defaults.conf</a:t>
            </a:r>
            <a:endParaRPr lang="en-US" dirty="0" smtClean="0"/>
          </a:p>
          <a:p>
            <a:r>
              <a:rPr lang="en-US" dirty="0" smtClean="0"/>
              <a:t>Start Zookeeper</a:t>
            </a:r>
          </a:p>
          <a:p>
            <a:r>
              <a:rPr lang="en-US" dirty="0" smtClean="0"/>
              <a:t>Start Kafka</a:t>
            </a:r>
            <a:endParaRPr lang="en-US" dirty="0"/>
          </a:p>
        </p:txBody>
      </p:sp>
      <p:sp>
        <p:nvSpPr>
          <p:cNvPr id="3" name="Slide Number Placeholder 2"/>
          <p:cNvSpPr>
            <a:spLocks noGrp="1"/>
          </p:cNvSpPr>
          <p:nvPr>
            <p:ph type="sldNum" sz="quarter" idx="12"/>
          </p:nvPr>
        </p:nvSpPr>
        <p:spPr/>
        <p:txBody>
          <a:bodyPr/>
          <a:lstStyle/>
          <a:p>
            <a:fld id="{8994C0FE-B155-7245-AD0C-30F39E06E47B}" type="slidenum">
              <a:rPr lang="en-US" smtClean="0"/>
              <a:pPr/>
              <a:t>68</a:t>
            </a:fld>
            <a:endParaRPr lang="en-US"/>
          </a:p>
        </p:txBody>
      </p:sp>
      <p:sp>
        <p:nvSpPr>
          <p:cNvPr id="4" name="Text Placeholder 3"/>
          <p:cNvSpPr>
            <a:spLocks noGrp="1"/>
          </p:cNvSpPr>
          <p:nvPr>
            <p:ph type="body" sz="quarter" idx="13"/>
          </p:nvPr>
        </p:nvSpPr>
        <p:spPr/>
        <p:txBody>
          <a:bodyPr/>
          <a:lstStyle/>
          <a:p>
            <a:r>
              <a:rPr lang="en-US" dirty="0" smtClean="0"/>
              <a:t>Appendix 2: Streaming Environment Setup</a:t>
            </a:r>
            <a:endParaRPr lang="en-US" dirty="0"/>
          </a:p>
        </p:txBody>
      </p:sp>
    </p:spTree>
    <p:extLst>
      <p:ext uri="{BB962C8B-B14F-4D97-AF65-F5344CB8AC3E}">
        <p14:creationId xmlns:p14="http://schemas.microsoft.com/office/powerpoint/2010/main" val="3023907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994C0FE-B155-7245-AD0C-30F39E06E47B}" type="slidenum">
              <a:rPr lang="en-US" smtClean="0"/>
              <a:pPr/>
              <a:t>7</a:t>
            </a:fld>
            <a:endParaRPr lang="en-US"/>
          </a:p>
        </p:txBody>
      </p:sp>
      <p:sp>
        <p:nvSpPr>
          <p:cNvPr id="4" name="Text Placeholder 3"/>
          <p:cNvSpPr>
            <a:spLocks noGrp="1"/>
          </p:cNvSpPr>
          <p:nvPr>
            <p:ph type="body" sz="quarter" idx="13"/>
          </p:nvPr>
        </p:nvSpPr>
        <p:spPr/>
        <p:txBody>
          <a:bodyPr/>
          <a:lstStyle/>
          <a:p>
            <a:r>
              <a:rPr lang="en-US" dirty="0" smtClean="0"/>
              <a:t>Components</a:t>
            </a:r>
            <a:endParaRPr lang="en-US" dirty="0"/>
          </a:p>
        </p:txBody>
      </p:sp>
      <p:pic>
        <p:nvPicPr>
          <p:cNvPr id="5" name="Picture 4" descr="http://spark.apache.org/images/spark-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68" y="1191491"/>
            <a:ext cx="8652211"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64278444"/>
              </p:ext>
            </p:extLst>
          </p:nvPr>
        </p:nvGraphicFramePr>
        <p:xfrm>
          <a:off x="458788" y="804863"/>
          <a:ext cx="8237538" cy="3302000"/>
        </p:xfrm>
        <a:graphic>
          <a:graphicData uri="http://schemas.openxmlformats.org/drawingml/2006/table">
            <a:tbl>
              <a:tblPr firstRow="1" bandRow="1">
                <a:tableStyleId>{5C22544A-7EE6-4342-B048-85BDC9FD1C3A}</a:tableStyleId>
              </a:tblPr>
              <a:tblGrid>
                <a:gridCol w="1687004">
                  <a:extLst>
                    <a:ext uri="{9D8B030D-6E8A-4147-A177-3AD203B41FA5}">
                      <a16:colId xmlns:a16="http://schemas.microsoft.com/office/drawing/2014/main" val="2299879085"/>
                    </a:ext>
                  </a:extLst>
                </a:gridCol>
                <a:gridCol w="6550534">
                  <a:extLst>
                    <a:ext uri="{9D8B030D-6E8A-4147-A177-3AD203B41FA5}">
                      <a16:colId xmlns:a16="http://schemas.microsoft.com/office/drawing/2014/main" val="2242556454"/>
                    </a:ext>
                  </a:extLst>
                </a:gridCol>
              </a:tblGrid>
              <a:tr h="370840">
                <a:tc>
                  <a:txBody>
                    <a:bodyPr/>
                    <a:lstStyle/>
                    <a:p>
                      <a:r>
                        <a:rPr lang="en-US" dirty="0" smtClean="0"/>
                        <a:t>Spark Version</a:t>
                      </a:r>
                      <a:endParaRPr lang="en-US" dirty="0"/>
                    </a:p>
                  </a:txBody>
                  <a:tcPr/>
                </a:tc>
                <a:tc>
                  <a:txBody>
                    <a:bodyPr/>
                    <a:lstStyle/>
                    <a:p>
                      <a:r>
                        <a:rPr lang="en-US" dirty="0" smtClean="0"/>
                        <a:t>Features</a:t>
                      </a:r>
                      <a:endParaRPr lang="en-US" dirty="0"/>
                    </a:p>
                  </a:txBody>
                  <a:tcPr/>
                </a:tc>
                <a:extLst>
                  <a:ext uri="{0D108BD9-81ED-4DB2-BD59-A6C34878D82A}">
                    <a16:rowId xmlns:a16="http://schemas.microsoft.com/office/drawing/2014/main" val="4045994841"/>
                  </a:ext>
                </a:extLst>
              </a:tr>
              <a:tr h="370840">
                <a:tc>
                  <a:txBody>
                    <a:bodyPr/>
                    <a:lstStyle/>
                    <a:p>
                      <a:r>
                        <a:rPr lang="en-US" dirty="0" smtClean="0"/>
                        <a:t>1.5</a:t>
                      </a:r>
                      <a:endParaRPr lang="en-US" dirty="0"/>
                    </a:p>
                  </a:txBody>
                  <a:tcPr/>
                </a:tc>
                <a:tc>
                  <a:txBody>
                    <a:bodyPr/>
                    <a:lstStyle/>
                    <a:p>
                      <a:r>
                        <a:rPr lang="en-US" dirty="0" smtClean="0"/>
                        <a:t>Spark Core, Spark Streaming, Spark SQL,</a:t>
                      </a:r>
                      <a:r>
                        <a:rPr lang="en-US" baseline="0" dirty="0" smtClean="0"/>
                        <a:t> </a:t>
                      </a:r>
                      <a:r>
                        <a:rPr lang="en-US" baseline="0" dirty="0" err="1" smtClean="0"/>
                        <a:t>DataFrame</a:t>
                      </a:r>
                      <a:r>
                        <a:rPr lang="en-US" baseline="0" dirty="0" smtClean="0"/>
                        <a:t>, Spark </a:t>
                      </a:r>
                      <a:r>
                        <a:rPr lang="en-US" baseline="0" dirty="0" err="1" smtClean="0"/>
                        <a:t>MLLib</a:t>
                      </a:r>
                      <a:r>
                        <a:rPr lang="en-US" baseline="0" dirty="0" smtClean="0"/>
                        <a:t>, </a:t>
                      </a:r>
                      <a:r>
                        <a:rPr lang="en-US" baseline="0" dirty="0" err="1" smtClean="0"/>
                        <a:t>GraphX</a:t>
                      </a:r>
                      <a:r>
                        <a:rPr lang="en-US" baseline="0" dirty="0" smtClean="0"/>
                        <a:t> (new), Bagel (older graph processing), Spark R</a:t>
                      </a:r>
                      <a:endParaRPr lang="en-US" dirty="0"/>
                    </a:p>
                  </a:txBody>
                  <a:tcPr/>
                </a:tc>
                <a:extLst>
                  <a:ext uri="{0D108BD9-81ED-4DB2-BD59-A6C34878D82A}">
                    <a16:rowId xmlns:a16="http://schemas.microsoft.com/office/drawing/2014/main" val="2138037445"/>
                  </a:ext>
                </a:extLst>
              </a:tr>
              <a:tr h="370840">
                <a:tc>
                  <a:txBody>
                    <a:bodyPr/>
                    <a:lstStyle/>
                    <a:p>
                      <a:r>
                        <a:rPr lang="en-US" dirty="0" smtClean="0"/>
                        <a:t>1.6</a:t>
                      </a:r>
                      <a:endParaRPr lang="en-US" dirty="0"/>
                    </a:p>
                  </a:txBody>
                  <a:tcPr/>
                </a:tc>
                <a:tc>
                  <a:txBody>
                    <a:bodyPr/>
                    <a:lstStyle/>
                    <a:p>
                      <a:r>
                        <a:rPr lang="en-US" dirty="0" smtClean="0"/>
                        <a:t>SQL queries on</a:t>
                      </a:r>
                      <a:r>
                        <a:rPr lang="en-US" baseline="0" dirty="0" smtClean="0"/>
                        <a:t> files, </a:t>
                      </a:r>
                      <a:r>
                        <a:rPr lang="en-US" baseline="0" dirty="0" err="1" smtClean="0"/>
                        <a:t>DataSet</a:t>
                      </a:r>
                      <a:r>
                        <a:rPr lang="en-US" baseline="0" dirty="0" smtClean="0"/>
                        <a:t>, Spark </a:t>
                      </a:r>
                      <a:r>
                        <a:rPr lang="en-US" baseline="0" dirty="0" err="1" smtClean="0"/>
                        <a:t>MLLib</a:t>
                      </a:r>
                      <a:r>
                        <a:rPr lang="en-US" baseline="0" dirty="0" smtClean="0"/>
                        <a:t> pipelines, Bagel retired</a:t>
                      </a:r>
                      <a:endParaRPr lang="en-US" dirty="0"/>
                    </a:p>
                  </a:txBody>
                  <a:tcPr/>
                </a:tc>
                <a:extLst>
                  <a:ext uri="{0D108BD9-81ED-4DB2-BD59-A6C34878D82A}">
                    <a16:rowId xmlns:a16="http://schemas.microsoft.com/office/drawing/2014/main" val="1910606761"/>
                  </a:ext>
                </a:extLst>
              </a:tr>
              <a:tr h="370840">
                <a:tc>
                  <a:txBody>
                    <a:bodyPr/>
                    <a:lstStyle/>
                    <a:p>
                      <a:r>
                        <a:rPr lang="en-US" dirty="0" smtClean="0"/>
                        <a:t>2.0</a:t>
                      </a:r>
                      <a:endParaRPr lang="en-US" dirty="0"/>
                    </a:p>
                  </a:txBody>
                  <a:tcPr/>
                </a:tc>
                <a:tc>
                  <a:txBody>
                    <a:bodyPr/>
                    <a:lstStyle/>
                    <a:p>
                      <a:r>
                        <a:rPr lang="en-US" dirty="0" smtClean="0"/>
                        <a:t>United</a:t>
                      </a:r>
                      <a:r>
                        <a:rPr lang="en-US" baseline="0" dirty="0" smtClean="0"/>
                        <a:t> </a:t>
                      </a:r>
                      <a:r>
                        <a:rPr lang="en-US" baseline="0" dirty="0" err="1" smtClean="0"/>
                        <a:t>DataFrame</a:t>
                      </a:r>
                      <a:r>
                        <a:rPr lang="en-US" baseline="0" dirty="0" smtClean="0"/>
                        <a:t> and </a:t>
                      </a:r>
                      <a:r>
                        <a:rPr lang="en-US" baseline="0" dirty="0" err="1" smtClean="0"/>
                        <a:t>DataSet</a:t>
                      </a:r>
                      <a:r>
                        <a:rPr lang="en-US" baseline="0" dirty="0" smtClean="0"/>
                        <a:t>, Replace </a:t>
                      </a:r>
                      <a:r>
                        <a:rPr lang="en-US" baseline="0" dirty="0" err="1" smtClean="0"/>
                        <a:t>HiveContext</a:t>
                      </a:r>
                      <a:r>
                        <a:rPr lang="en-US" baseline="0" dirty="0" smtClean="0"/>
                        <a:t> with </a:t>
                      </a:r>
                      <a:r>
                        <a:rPr lang="en-US" baseline="0" dirty="0" err="1" smtClean="0"/>
                        <a:t>SparkSession</a:t>
                      </a:r>
                      <a:r>
                        <a:rPr lang="en-US" baseline="0" dirty="0" smtClean="0"/>
                        <a:t>, Native SQL parser, Structured Streaming</a:t>
                      </a:r>
                      <a:endParaRPr lang="en-US" dirty="0"/>
                    </a:p>
                  </a:txBody>
                  <a:tcPr/>
                </a:tc>
                <a:extLst>
                  <a:ext uri="{0D108BD9-81ED-4DB2-BD59-A6C34878D82A}">
                    <a16:rowId xmlns:a16="http://schemas.microsoft.com/office/drawing/2014/main" val="2871947314"/>
                  </a:ext>
                </a:extLst>
              </a:tr>
              <a:tr h="370840">
                <a:tc>
                  <a:txBody>
                    <a:bodyPr/>
                    <a:lstStyle/>
                    <a:p>
                      <a:r>
                        <a:rPr lang="en-US" dirty="0" smtClean="0"/>
                        <a:t>2.1</a:t>
                      </a:r>
                      <a:endParaRPr lang="en-US" dirty="0"/>
                    </a:p>
                  </a:txBody>
                  <a:tcPr/>
                </a:tc>
                <a:tc>
                  <a:txBody>
                    <a:bodyPr/>
                    <a:lstStyle/>
                    <a:p>
                      <a:r>
                        <a:rPr lang="en-US" dirty="0" smtClean="0"/>
                        <a:t>Scalable Partition Handling, Observed delay for Event time Watermarks, Locality sensitive</a:t>
                      </a:r>
                      <a:r>
                        <a:rPr lang="en-US" baseline="0" dirty="0" smtClean="0"/>
                        <a:t> hashing</a:t>
                      </a:r>
                      <a:endParaRPr lang="en-US" dirty="0"/>
                    </a:p>
                  </a:txBody>
                  <a:tcPr/>
                </a:tc>
                <a:extLst>
                  <a:ext uri="{0D108BD9-81ED-4DB2-BD59-A6C34878D82A}">
                    <a16:rowId xmlns:a16="http://schemas.microsoft.com/office/drawing/2014/main" val="726965824"/>
                  </a:ext>
                </a:extLst>
              </a:tr>
              <a:tr h="370840">
                <a:tc>
                  <a:txBody>
                    <a:bodyPr/>
                    <a:lstStyle/>
                    <a:p>
                      <a:r>
                        <a:rPr lang="en-US" dirty="0" smtClean="0"/>
                        <a:t>2.2</a:t>
                      </a:r>
                      <a:endParaRPr lang="en-US" dirty="0"/>
                    </a:p>
                  </a:txBody>
                  <a:tcPr/>
                </a:tc>
                <a:tc>
                  <a:txBody>
                    <a:bodyPr/>
                    <a:lstStyle/>
                    <a:p>
                      <a:r>
                        <a:rPr lang="en-US" dirty="0" smtClean="0"/>
                        <a:t>Cost-based</a:t>
                      </a:r>
                      <a:r>
                        <a:rPr lang="en-US" baseline="0" dirty="0" smtClean="0"/>
                        <a:t> optimizer, Structured Streaming GA, enhancements for Apache Kafka</a:t>
                      </a:r>
                      <a:endParaRPr lang="en-US" dirty="0"/>
                    </a:p>
                  </a:txBody>
                  <a:tcPr/>
                </a:tc>
                <a:extLst>
                  <a:ext uri="{0D108BD9-81ED-4DB2-BD59-A6C34878D82A}">
                    <a16:rowId xmlns:a16="http://schemas.microsoft.com/office/drawing/2014/main" val="212321598"/>
                  </a:ext>
                </a:extLst>
              </a:tr>
            </a:tbl>
          </a:graphicData>
        </a:graphic>
      </p:graphicFrame>
      <p:sp>
        <p:nvSpPr>
          <p:cNvPr id="3" name="Slide Number Placeholder 2"/>
          <p:cNvSpPr>
            <a:spLocks noGrp="1"/>
          </p:cNvSpPr>
          <p:nvPr>
            <p:ph type="sldNum" sz="quarter" idx="12"/>
          </p:nvPr>
        </p:nvSpPr>
        <p:spPr/>
        <p:txBody>
          <a:bodyPr/>
          <a:lstStyle/>
          <a:p>
            <a:fld id="{8994C0FE-B155-7245-AD0C-30F39E06E47B}" type="slidenum">
              <a:rPr lang="en-US" smtClean="0"/>
              <a:pPr/>
              <a:t>8</a:t>
            </a:fld>
            <a:endParaRPr lang="en-US"/>
          </a:p>
        </p:txBody>
      </p:sp>
      <p:sp>
        <p:nvSpPr>
          <p:cNvPr id="4" name="Text Placeholder 3"/>
          <p:cNvSpPr>
            <a:spLocks noGrp="1"/>
          </p:cNvSpPr>
          <p:nvPr>
            <p:ph type="body" sz="quarter" idx="13"/>
          </p:nvPr>
        </p:nvSpPr>
        <p:spPr/>
        <p:txBody>
          <a:bodyPr/>
          <a:lstStyle/>
          <a:p>
            <a:r>
              <a:rPr lang="en-US" dirty="0" smtClean="0"/>
              <a:t>Spark Versions</a:t>
            </a:r>
            <a:endParaRPr lang="en-US" dirty="0"/>
          </a:p>
        </p:txBody>
      </p:sp>
    </p:spTree>
    <p:extLst>
      <p:ext uri="{BB962C8B-B14F-4D97-AF65-F5344CB8AC3E}">
        <p14:creationId xmlns:p14="http://schemas.microsoft.com/office/powerpoint/2010/main" val="2410244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486" y="804672"/>
            <a:ext cx="8237538" cy="980585"/>
          </a:xfrm>
        </p:spPr>
        <p:txBody>
          <a:bodyPr/>
          <a:lstStyle/>
          <a:p>
            <a:pPr marL="0" indent="0">
              <a:buNone/>
            </a:pPr>
            <a:r>
              <a:rPr lang="en-US" dirty="0" smtClean="0"/>
              <a:t>When deploying Spark for use, you have a couple of options</a:t>
            </a:r>
          </a:p>
        </p:txBody>
      </p:sp>
      <p:sp>
        <p:nvSpPr>
          <p:cNvPr id="3" name="Slide Number Placeholder 2"/>
          <p:cNvSpPr>
            <a:spLocks noGrp="1"/>
          </p:cNvSpPr>
          <p:nvPr>
            <p:ph type="sldNum" sz="quarter" idx="12"/>
          </p:nvPr>
        </p:nvSpPr>
        <p:spPr/>
        <p:txBody>
          <a:bodyPr/>
          <a:lstStyle/>
          <a:p>
            <a:fld id="{8994C0FE-B155-7245-AD0C-30F39E06E47B}" type="slidenum">
              <a:rPr lang="en-US" smtClean="0"/>
              <a:pPr/>
              <a:t>9</a:t>
            </a:fld>
            <a:endParaRPr lang="en-US"/>
          </a:p>
        </p:txBody>
      </p:sp>
      <p:sp>
        <p:nvSpPr>
          <p:cNvPr id="4" name="Text Placeholder 3"/>
          <p:cNvSpPr>
            <a:spLocks noGrp="1"/>
          </p:cNvSpPr>
          <p:nvPr>
            <p:ph type="body" sz="quarter" idx="13"/>
          </p:nvPr>
        </p:nvSpPr>
        <p:spPr/>
        <p:txBody>
          <a:bodyPr/>
          <a:lstStyle/>
          <a:p>
            <a:r>
              <a:rPr lang="en-US" dirty="0" smtClean="0"/>
              <a:t>Infrastructure</a:t>
            </a:r>
            <a:endParaRPr lang="en-US" dirty="0"/>
          </a:p>
        </p:txBody>
      </p:sp>
      <p:pic>
        <p:nvPicPr>
          <p:cNvPr id="1028" name="Picture 4" descr="Image result for apache meso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546" y="2082476"/>
            <a:ext cx="3541127" cy="12866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ache hadoop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44" y="2082476"/>
            <a:ext cx="2651790" cy="12866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andalon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252" y="3912797"/>
            <a:ext cx="2415973" cy="22066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ec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0581" y="4034717"/>
            <a:ext cx="1917068" cy="195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6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augherty Layers">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7C51A0"/>
      </a:hlink>
      <a:folHlink>
        <a:srgbClr val="A084A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ugherty Official Template (Standard)" id="{5882E8B6-6A77-4EA8-8F6E-62154CFE5476}" vid="{0676E6FF-3E30-4985-A1CB-666D73E83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443F918731544B67134549CEA5715" ma:contentTypeVersion="0" ma:contentTypeDescription="Create a new document." ma:contentTypeScope="" ma:versionID="7d053074e00a479bb9993466d048a2d8">
  <xsd:schema xmlns:xsd="http://www.w3.org/2001/XMLSchema" xmlns:xs="http://www.w3.org/2001/XMLSchema" xmlns:p="http://schemas.microsoft.com/office/2006/metadata/properties" xmlns:ns2="7d6d6200-ad71-4931-8337-96be4ca5a7c2" targetNamespace="http://schemas.microsoft.com/office/2006/metadata/properties" ma:root="true" ma:fieldsID="8c4c4a60e686272875b3f193434ea276" ns2:_="">
    <xsd:import namespace="7d6d6200-ad71-4931-8337-96be4ca5a7c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6d6200-ad71-4931-8337-96be4ca5a7c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d6d6200-ad71-4931-8337-96be4ca5a7c2">CORPSRASDYZA-75-11</_dlc_DocId>
    <_dlc_DocIdUrl xmlns="7d6d6200-ad71-4931-8337-96be4ca5a7c2">
      <Url>https://connect.daugherty.com/sites/corporate/collateral/_layouts/15/DocIdRedir.aspx?ID=CORPSRASDYZA-75-11</Url>
      <Description>CORPSRASDYZA-75-11</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C8908B-ADA8-4875-9F91-120651445A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6d6200-ad71-4931-8337-96be4ca5a7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27825-1C08-4C3E-B7CC-E3BF1561C8BC}">
  <ds:schemaRefs>
    <ds:schemaRef ds:uri="http://schemas.microsoft.com/sharepoint/events"/>
  </ds:schemaRefs>
</ds:datastoreItem>
</file>

<file path=customXml/itemProps3.xml><?xml version="1.0" encoding="utf-8"?>
<ds:datastoreItem xmlns:ds="http://schemas.openxmlformats.org/officeDocument/2006/customXml" ds:itemID="{CDA483ED-A82A-42AE-AB29-1035782267EF}">
  <ds:schemaRefs>
    <ds:schemaRef ds:uri="http://purl.org/dc/dcmitype/"/>
    <ds:schemaRef ds:uri="http://schemas.microsoft.com/office/2006/documentManagement/types"/>
    <ds:schemaRef ds:uri="http://schemas.microsoft.com/office/infopath/2007/PartnerControls"/>
    <ds:schemaRef ds:uri="http://www.w3.org/XML/1998/namespace"/>
    <ds:schemaRef ds:uri="7d6d6200-ad71-4931-8337-96be4ca5a7c2"/>
    <ds:schemaRef ds:uri="http://purl.org/dc/elements/1.1/"/>
    <ds:schemaRef ds:uri="http://purl.org/dc/term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9C5EE670-FE05-46B8-8866-034FEBB53A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Daugherty Official Template (Standard)</Template>
  <TotalTime>25669</TotalTime>
  <Words>10408</Words>
  <Application>Microsoft Office PowerPoint</Application>
  <PresentationFormat>On-screen Show (4:3)</PresentationFormat>
  <Paragraphs>894</Paragraphs>
  <Slides>68</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Century Gothic</vt:lpstr>
      <vt:lpstr>Constantia</vt:lpstr>
      <vt:lpstr>Courier New</vt:lpstr>
      <vt:lpstr>Segoe UI</vt:lpstr>
      <vt:lpstr>Office Theme</vt:lpstr>
      <vt:lpstr>PowerPoint Presentation</vt:lpstr>
      <vt:lpstr>EIM and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Doyle Adam (STL)</dc:creator>
  <cp:lastModifiedBy>Doyle Adam (STL)</cp:lastModifiedBy>
  <cp:revision>148</cp:revision>
  <cp:lastPrinted>2016-01-27T21:11:36Z</cp:lastPrinted>
  <dcterms:created xsi:type="dcterms:W3CDTF">2017-08-31T22:54:24Z</dcterms:created>
  <dcterms:modified xsi:type="dcterms:W3CDTF">2017-12-08T06:20:57Z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0x0101007CC443F918731544B67134549CEA5715</vt:lpwstr>
  </property>
  <property fmtid="{D5CDD505-2E9C-101B-9397-08002B2CF9AE}" pid="3" name="_dlc_DocIdItemGuid">
    <vt:lpwstr>3fc91696-5b96-48d6-9ea6-2b340f9bebd2</vt:lpwstr>
  </property>
</Properties>
</file>