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56473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13871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13366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344517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416125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8" name="Date Placeholder 7"/>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9" name="Footer Placeholder 8"/>
          <p:cNvSpPr>
            <a:spLocks noGrp="1"/>
          </p:cNvSpPr>
          <p:nvPr>
            <p:ph type="ftr" sz="quarter" idx="11"/>
          </p:nvPr>
        </p:nvSpPr>
        <p:spPr/>
        <p:txBody>
          <a:bodyPr/>
          <a:lstStyle/>
          <a:p>
            <a:endParaRPr lang="ko-KR" altLang="en-US"/>
          </a:p>
        </p:txBody>
      </p:sp>
      <p:sp>
        <p:nvSpPr>
          <p:cNvPr id="10" name="Slide Number Placeholder 9"/>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418982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2" name="Date Placeholder 1"/>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11" name="Footer Placeholder 10"/>
          <p:cNvSpPr>
            <a:spLocks noGrp="1"/>
          </p:cNvSpPr>
          <p:nvPr>
            <p:ph type="ftr" sz="quarter" idx="11"/>
          </p:nvPr>
        </p:nvSpPr>
        <p:spPr/>
        <p:txBody>
          <a:bodyPr/>
          <a:lstStyle/>
          <a:p>
            <a:endParaRPr lang="ko-KR" altLang="en-US"/>
          </a:p>
        </p:txBody>
      </p:sp>
      <p:sp>
        <p:nvSpPr>
          <p:cNvPr id="12" name="Slide Number Placeholder 11"/>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12894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ko-KR" altLang="en-US" smtClean="0"/>
              <a:t>마스터 제목 스타일 편집</a:t>
            </a:r>
            <a:endParaRPr lang="en-US" dirty="0"/>
          </a:p>
        </p:txBody>
      </p:sp>
      <p:sp>
        <p:nvSpPr>
          <p:cNvPr id="2" name="Date Placeholder 1"/>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7" name="Footer Placeholder 6"/>
          <p:cNvSpPr>
            <a:spLocks noGrp="1"/>
          </p:cNvSpPr>
          <p:nvPr>
            <p:ph type="ftr" sz="quarter" idx="11"/>
          </p:nvPr>
        </p:nvSpPr>
        <p:spPr/>
        <p:txBody>
          <a:bodyPr/>
          <a:lstStyle/>
          <a:p>
            <a:endParaRPr lang="ko-KR" altLang="en-US"/>
          </a:p>
        </p:txBody>
      </p:sp>
      <p:sp>
        <p:nvSpPr>
          <p:cNvPr id="8" name="Slide Number Placeholder 7"/>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85566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365863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ko-KR" altLang="en-US" smtClean="0"/>
              <a:t>마스터 제목 스타일 편집</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9" name="Footer Placeholder 8"/>
          <p:cNvSpPr>
            <a:spLocks noGrp="1"/>
          </p:cNvSpPr>
          <p:nvPr>
            <p:ph type="ftr" sz="quarter" idx="11"/>
          </p:nvPr>
        </p:nvSpPr>
        <p:spPr/>
        <p:txBody>
          <a:bodyPr/>
          <a:lstStyle/>
          <a:p>
            <a:endParaRPr lang="ko-KR" altLang="en-US"/>
          </a:p>
        </p:txBody>
      </p:sp>
      <p:sp>
        <p:nvSpPr>
          <p:cNvPr id="10" name="Slide Number Placeholder 9"/>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13176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p>
            <a:fld id="{7118BE8E-9E41-4B16-A5B4-DF63B1E062E7}" type="datetimeFigureOut">
              <a:rPr lang="ko-KR" altLang="en-US" smtClean="0"/>
              <a:t>2025-07-23</a:t>
            </a:fld>
            <a:endParaRPr lang="ko-KR" altLang="en-US"/>
          </a:p>
        </p:txBody>
      </p:sp>
      <p:sp>
        <p:nvSpPr>
          <p:cNvPr id="9" name="Footer Placeholder 8"/>
          <p:cNvSpPr>
            <a:spLocks noGrp="1"/>
          </p:cNvSpPr>
          <p:nvPr>
            <p:ph type="ftr" sz="quarter" idx="11"/>
          </p:nvPr>
        </p:nvSpPr>
        <p:spPr>
          <a:xfrm>
            <a:off x="3499101" y="6356350"/>
            <a:ext cx="5911517" cy="365125"/>
          </a:xfrm>
        </p:spPr>
        <p:txBody>
          <a:bodyPr/>
          <a:lstStyle/>
          <a:p>
            <a:endParaRPr lang="ko-KR" altLang="en-US"/>
          </a:p>
        </p:txBody>
      </p:sp>
      <p:sp>
        <p:nvSpPr>
          <p:cNvPr id="10" name="Slide Number Placeholder 9"/>
          <p:cNvSpPr>
            <a:spLocks noGrp="1"/>
          </p:cNvSpPr>
          <p:nvPr>
            <p:ph type="sldNum" sz="quarter" idx="12"/>
          </p:nvPr>
        </p:nvSpPr>
        <p:spPr/>
        <p:txBody>
          <a:body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99293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118BE8E-9E41-4B16-A5B4-DF63B1E062E7}" type="datetimeFigureOut">
              <a:rPr lang="ko-KR" altLang="en-US" smtClean="0"/>
              <a:t>2025-07-23</a:t>
            </a:fld>
            <a:endParaRPr lang="ko-KR"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ko-KR"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2AAE8B5-57FF-43F9-848A-0BDB8BD1DFB7}" type="slidenum">
              <a:rPr lang="ko-KR" altLang="en-US" smtClean="0"/>
              <a:t>‹#›</a:t>
            </a:fld>
            <a:endParaRPr lang="ko-KR" altLang="en-US"/>
          </a:p>
        </p:txBody>
      </p:sp>
    </p:spTree>
    <p:extLst>
      <p:ext uri="{BB962C8B-B14F-4D97-AF65-F5344CB8AC3E}">
        <p14:creationId xmlns:p14="http://schemas.microsoft.com/office/powerpoint/2010/main" val="419704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1"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Sv500 webserver</a:t>
            </a:r>
            <a:endParaRPr lang="ko-KR" altLang="en-US" dirty="0"/>
          </a:p>
        </p:txBody>
      </p:sp>
      <p:sp>
        <p:nvSpPr>
          <p:cNvPr id="3" name="부제목 2"/>
          <p:cNvSpPr>
            <a:spLocks noGrp="1"/>
          </p:cNvSpPr>
          <p:nvPr>
            <p:ph type="subTitle" idx="1"/>
          </p:nvPr>
        </p:nvSpPr>
        <p:spPr/>
        <p:txBody>
          <a:bodyPr/>
          <a:lstStyle/>
          <a:p>
            <a:r>
              <a:rPr lang="en-US" altLang="ko-KR" dirty="0" smtClean="0"/>
              <a:t>Updated list</a:t>
            </a:r>
            <a:endParaRPr lang="ko-KR" altLang="en-US" dirty="0"/>
          </a:p>
        </p:txBody>
      </p:sp>
    </p:spTree>
    <p:extLst>
      <p:ext uri="{BB962C8B-B14F-4D97-AF65-F5344CB8AC3E}">
        <p14:creationId xmlns:p14="http://schemas.microsoft.com/office/powerpoint/2010/main" val="267782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Improved UX</a:t>
            </a:r>
            <a:br>
              <a:rPr lang="en-US" altLang="ko-KR" dirty="0" smtClean="0"/>
            </a:br>
            <a:r>
              <a:rPr lang="en-US" altLang="ko-KR" dirty="0" smtClean="0"/>
              <a:t>Report</a:t>
            </a:r>
            <a:endParaRPr lang="ko-KR" altLang="en-US" dirty="0"/>
          </a:p>
        </p:txBody>
      </p:sp>
      <p:sp>
        <p:nvSpPr>
          <p:cNvPr id="3" name="내용 개체 틀 2"/>
          <p:cNvSpPr>
            <a:spLocks noGrp="1"/>
          </p:cNvSpPr>
          <p:nvPr>
            <p:ph idx="1"/>
          </p:nvPr>
        </p:nvSpPr>
        <p:spPr/>
        <p:txBody>
          <a:bodyPr anchor="t"/>
          <a:lstStyle/>
          <a:p>
            <a:r>
              <a:rPr lang="en-US" altLang="ko-KR" dirty="0"/>
              <a:t>The </a:t>
            </a:r>
            <a:r>
              <a:rPr lang="en-US" altLang="ko-KR" dirty="0" smtClean="0"/>
              <a:t>UI/UX </a:t>
            </a:r>
            <a:r>
              <a:rPr lang="en-US" altLang="ko-KR" dirty="0"/>
              <a:t>of the report and diagnosis screens has been improved</a:t>
            </a:r>
            <a:r>
              <a:rPr lang="en-US" altLang="ko-KR" dirty="0" smtClean="0"/>
              <a:t>.</a:t>
            </a:r>
          </a:p>
          <a:p>
            <a:pPr lvl="1">
              <a:lnSpc>
                <a:spcPct val="150000"/>
              </a:lnSpc>
            </a:pPr>
            <a:r>
              <a:rPr lang="en-US" altLang="ko-KR" sz="1200" dirty="0"/>
              <a:t>Added installation location display to the equipment information.</a:t>
            </a:r>
            <a:br>
              <a:rPr lang="en-US" altLang="ko-KR" sz="1200" dirty="0"/>
            </a:br>
            <a:r>
              <a:rPr lang="en-US" altLang="ko-KR" sz="1200" dirty="0"/>
              <a:t>Reports are organized into tabs based on their type.</a:t>
            </a:r>
            <a:br>
              <a:rPr lang="en-US" altLang="ko-KR" sz="1200" dirty="0"/>
            </a:br>
            <a:r>
              <a:rPr lang="en-US" altLang="ko-KR" sz="1200" dirty="0"/>
              <a:t>When the PDF download button is clicked, a PDF preview view is launched, which includes all reports and initiates the download.</a:t>
            </a:r>
            <a:endParaRPr lang="en-US" altLang="ko-KR" dirty="0" smtClean="0"/>
          </a:p>
        </p:txBody>
      </p:sp>
      <p:pic>
        <p:nvPicPr>
          <p:cNvPr id="7" name="그림 6"/>
          <p:cNvPicPr>
            <a:picLocks noChangeAspect="1"/>
          </p:cNvPicPr>
          <p:nvPr/>
        </p:nvPicPr>
        <p:blipFill>
          <a:blip r:embed="rId2"/>
          <a:stretch>
            <a:fillRect/>
          </a:stretch>
        </p:blipFill>
        <p:spPr>
          <a:xfrm>
            <a:off x="4006698" y="2509992"/>
            <a:ext cx="7177769" cy="1862503"/>
          </a:xfrm>
          <a:prstGeom prst="rect">
            <a:avLst/>
          </a:prstGeom>
          <a:ln>
            <a:solidFill>
              <a:schemeClr val="accent1"/>
            </a:solidFill>
          </a:ln>
        </p:spPr>
      </p:pic>
    </p:spTree>
    <p:extLst>
      <p:ext uri="{BB962C8B-B14F-4D97-AF65-F5344CB8AC3E}">
        <p14:creationId xmlns:p14="http://schemas.microsoft.com/office/powerpoint/2010/main" val="253693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Improved UX</a:t>
            </a:r>
            <a:br>
              <a:rPr lang="en-US" altLang="ko-KR" dirty="0" smtClean="0"/>
            </a:br>
            <a:r>
              <a:rPr lang="en-US" altLang="ko-KR" dirty="0" smtClean="0"/>
              <a:t>Report</a:t>
            </a:r>
            <a:endParaRPr lang="ko-KR" altLang="en-US" dirty="0"/>
          </a:p>
        </p:txBody>
      </p:sp>
      <p:sp>
        <p:nvSpPr>
          <p:cNvPr id="3" name="내용 개체 틀 2"/>
          <p:cNvSpPr>
            <a:spLocks noGrp="1"/>
          </p:cNvSpPr>
          <p:nvPr>
            <p:ph idx="1"/>
          </p:nvPr>
        </p:nvSpPr>
        <p:spPr/>
        <p:txBody>
          <a:bodyPr anchor="t"/>
          <a:lstStyle/>
          <a:p>
            <a:r>
              <a:rPr lang="en-US" altLang="ko-KR" dirty="0"/>
              <a:t>The </a:t>
            </a:r>
            <a:r>
              <a:rPr lang="en-US" altLang="ko-KR" dirty="0" smtClean="0"/>
              <a:t>UI/UX </a:t>
            </a:r>
            <a:r>
              <a:rPr lang="en-US" altLang="ko-KR" dirty="0"/>
              <a:t>of the report and diagnosis screens has been improved</a:t>
            </a:r>
            <a:r>
              <a:rPr lang="en-US" altLang="ko-KR" dirty="0" smtClean="0"/>
              <a:t>.</a:t>
            </a:r>
          </a:p>
          <a:p>
            <a:pPr lvl="1">
              <a:lnSpc>
                <a:spcPct val="150000"/>
              </a:lnSpc>
            </a:pPr>
            <a:r>
              <a:rPr lang="en-US" altLang="ko-KR" sz="1200" dirty="0"/>
              <a:t>Only the abnormal diagnosis detail items are shown with their corresponding data and descriptions, and a one-week trend chart is provided for each of those items.</a:t>
            </a:r>
            <a:endParaRPr lang="en-US" altLang="ko-KR" dirty="0" smtClean="0"/>
          </a:p>
        </p:txBody>
      </p:sp>
      <p:pic>
        <p:nvPicPr>
          <p:cNvPr id="5" name="그림 4"/>
          <p:cNvPicPr>
            <a:picLocks noChangeAspect="1"/>
          </p:cNvPicPr>
          <p:nvPr/>
        </p:nvPicPr>
        <p:blipFill>
          <a:blip r:embed="rId2"/>
          <a:stretch>
            <a:fillRect/>
          </a:stretch>
        </p:blipFill>
        <p:spPr>
          <a:xfrm>
            <a:off x="2784859" y="1900279"/>
            <a:ext cx="8835625" cy="4275662"/>
          </a:xfrm>
          <a:prstGeom prst="rect">
            <a:avLst/>
          </a:prstGeom>
          <a:ln>
            <a:solidFill>
              <a:schemeClr val="accent1"/>
            </a:solidFill>
          </a:ln>
        </p:spPr>
      </p:pic>
      <p:pic>
        <p:nvPicPr>
          <p:cNvPr id="6" name="그림 5"/>
          <p:cNvPicPr>
            <a:picLocks noChangeAspect="1"/>
          </p:cNvPicPr>
          <p:nvPr/>
        </p:nvPicPr>
        <p:blipFill>
          <a:blip r:embed="rId3"/>
          <a:stretch>
            <a:fillRect/>
          </a:stretch>
        </p:blipFill>
        <p:spPr>
          <a:xfrm>
            <a:off x="4937760" y="3686674"/>
            <a:ext cx="6180917" cy="2963508"/>
          </a:xfrm>
          <a:prstGeom prst="rect">
            <a:avLst/>
          </a:prstGeom>
          <a:ln>
            <a:solidFill>
              <a:schemeClr val="accent3"/>
            </a:solidFill>
          </a:ln>
        </p:spPr>
      </p:pic>
    </p:spTree>
    <p:extLst>
      <p:ext uri="{BB962C8B-B14F-4D97-AF65-F5344CB8AC3E}">
        <p14:creationId xmlns:p14="http://schemas.microsoft.com/office/powerpoint/2010/main" val="213660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Configuration</a:t>
            </a:r>
            <a:endParaRPr lang="ko-KR" altLang="en-US" dirty="0"/>
          </a:p>
        </p:txBody>
      </p:sp>
      <p:sp>
        <p:nvSpPr>
          <p:cNvPr id="3" name="내용 개체 틀 2"/>
          <p:cNvSpPr>
            <a:spLocks noGrp="1"/>
          </p:cNvSpPr>
          <p:nvPr>
            <p:ph idx="1"/>
          </p:nvPr>
        </p:nvSpPr>
        <p:spPr>
          <a:xfrm>
            <a:off x="3869268" y="864108"/>
            <a:ext cx="7677110" cy="5120640"/>
          </a:xfrm>
        </p:spPr>
        <p:txBody>
          <a:bodyPr anchor="t">
            <a:noAutofit/>
          </a:bodyPr>
          <a:lstStyle/>
          <a:p>
            <a:pPr>
              <a:lnSpc>
                <a:spcPct val="150000"/>
              </a:lnSpc>
            </a:pPr>
            <a:r>
              <a:rPr lang="en-US" altLang="ko-KR" sz="1800" dirty="0" smtClean="0"/>
              <a:t>There are a total of four configuration files used on the device:</a:t>
            </a:r>
          </a:p>
          <a:p>
            <a:pPr lvl="1">
              <a:lnSpc>
                <a:spcPct val="150000"/>
              </a:lnSpc>
            </a:pPr>
            <a:r>
              <a:rPr lang="en-US" altLang="ko-KR" sz="1600" dirty="0" smtClean="0"/>
              <a:t>Maintenance history(</a:t>
            </a:r>
            <a:r>
              <a:rPr lang="en-US" altLang="ko-KR" sz="1600" dirty="0" err="1" smtClean="0"/>
              <a:t>maintain.db</a:t>
            </a:r>
            <a:r>
              <a:rPr lang="en-US" altLang="ko-KR" sz="1600" dirty="0" smtClean="0"/>
              <a:t>)</a:t>
            </a:r>
          </a:p>
          <a:p>
            <a:pPr lvl="1">
              <a:lnSpc>
                <a:spcPct val="150000"/>
              </a:lnSpc>
            </a:pPr>
            <a:r>
              <a:rPr lang="en-US" altLang="ko-KR" sz="1600" dirty="0" smtClean="0"/>
              <a:t>Account Management(</a:t>
            </a:r>
            <a:r>
              <a:rPr lang="en-US" altLang="ko-KR" sz="1600" dirty="0" err="1" smtClean="0"/>
              <a:t>user.db</a:t>
            </a:r>
            <a:r>
              <a:rPr lang="en-US" altLang="ko-KR" sz="1600" dirty="0" smtClean="0"/>
              <a:t>)</a:t>
            </a:r>
          </a:p>
          <a:p>
            <a:pPr lvl="1">
              <a:lnSpc>
                <a:spcPct val="150000"/>
              </a:lnSpc>
            </a:pPr>
            <a:r>
              <a:rPr lang="en-US" altLang="ko-KR" sz="1600" dirty="0" smtClean="0"/>
              <a:t>Device settings(</a:t>
            </a:r>
            <a:r>
              <a:rPr lang="en-US" altLang="ko-KR" sz="1600" dirty="0" err="1" smtClean="0"/>
              <a:t>setup.json</a:t>
            </a:r>
            <a:r>
              <a:rPr lang="en-US" altLang="ko-KR" sz="1600" dirty="0" smtClean="0"/>
              <a:t>)</a:t>
            </a:r>
          </a:p>
          <a:p>
            <a:pPr lvl="1">
              <a:lnSpc>
                <a:spcPct val="150000"/>
              </a:lnSpc>
            </a:pPr>
            <a:r>
              <a:rPr lang="en-US" altLang="ko-KR" sz="1600" dirty="0" err="1" smtClean="0"/>
              <a:t>InfluxDB</a:t>
            </a:r>
            <a:r>
              <a:rPr lang="en-US" altLang="ko-KR" sz="1600" dirty="0" smtClean="0"/>
              <a:t> settings(</a:t>
            </a:r>
            <a:r>
              <a:rPr lang="en-US" altLang="ko-KR" sz="1600" dirty="0" err="1" smtClean="0"/>
              <a:t>influx.json</a:t>
            </a:r>
            <a:r>
              <a:rPr lang="en-US" altLang="ko-KR" sz="1600" dirty="0" smtClean="0"/>
              <a:t>)</a:t>
            </a:r>
          </a:p>
          <a:p>
            <a:pPr>
              <a:lnSpc>
                <a:spcPct val="150000"/>
              </a:lnSpc>
            </a:pPr>
            <a:r>
              <a:rPr lang="en-US" altLang="ko-KR" sz="1800" dirty="0" smtClean="0"/>
              <a:t>There </a:t>
            </a:r>
            <a:r>
              <a:rPr lang="en-US" altLang="ko-KR" sz="1800" dirty="0"/>
              <a:t>are two types of reset</a:t>
            </a:r>
            <a:r>
              <a:rPr lang="en-US" altLang="ko-KR" sz="1800" dirty="0" smtClean="0"/>
              <a:t>:.</a:t>
            </a:r>
          </a:p>
          <a:p>
            <a:pPr lvl="1">
              <a:lnSpc>
                <a:spcPct val="150000"/>
              </a:lnSpc>
            </a:pPr>
            <a:r>
              <a:rPr lang="en-US" altLang="ko-KR" sz="1600" dirty="0" smtClean="0"/>
              <a:t>Administration </a:t>
            </a:r>
            <a:r>
              <a:rPr lang="en-US" altLang="ko-KR" sz="1600" dirty="0"/>
              <a:t>&gt; Service &gt; Reset </a:t>
            </a:r>
            <a:r>
              <a:rPr lang="en-US" altLang="ko-KR" sz="1600" dirty="0" smtClean="0"/>
              <a:t>All</a:t>
            </a:r>
          </a:p>
          <a:p>
            <a:pPr lvl="2">
              <a:lnSpc>
                <a:spcPct val="150000"/>
              </a:lnSpc>
            </a:pPr>
            <a:r>
              <a:rPr lang="en-US" altLang="ko-KR" sz="1400" dirty="0" smtClean="0"/>
              <a:t>This </a:t>
            </a:r>
            <a:r>
              <a:rPr lang="en-US" altLang="ko-KR" sz="1400" dirty="0"/>
              <a:t>deletes </a:t>
            </a:r>
            <a:r>
              <a:rPr lang="en-US" altLang="ko-KR" sz="1400" dirty="0" err="1"/>
              <a:t>user.db</a:t>
            </a:r>
            <a:r>
              <a:rPr lang="en-US" altLang="ko-KR" sz="1400" dirty="0"/>
              <a:t> and </a:t>
            </a:r>
            <a:r>
              <a:rPr lang="en-US" altLang="ko-KR" sz="1400" dirty="0" err="1"/>
              <a:t>setup.json</a:t>
            </a:r>
            <a:r>
              <a:rPr lang="en-US" altLang="ko-KR" sz="1400" dirty="0"/>
              <a:t>. Only the ntek account has access to the Administration menu</a:t>
            </a:r>
            <a:r>
              <a:rPr lang="en-US" altLang="ko-KR" sz="1400" dirty="0" smtClean="0"/>
              <a:t>.</a:t>
            </a:r>
          </a:p>
          <a:p>
            <a:pPr lvl="1">
              <a:lnSpc>
                <a:spcPct val="150000"/>
              </a:lnSpc>
            </a:pPr>
            <a:r>
              <a:rPr lang="en-US" altLang="ko-KR" sz="1600" dirty="0"/>
              <a:t>Configuration &gt; </a:t>
            </a:r>
            <a:r>
              <a:rPr lang="en-US" altLang="ko-KR" sz="1600" dirty="0" smtClean="0"/>
              <a:t>Reset</a:t>
            </a:r>
          </a:p>
          <a:p>
            <a:pPr lvl="2">
              <a:lnSpc>
                <a:spcPct val="150000"/>
              </a:lnSpc>
            </a:pPr>
            <a:r>
              <a:rPr lang="en-US" altLang="ko-KR" sz="1400" dirty="0" smtClean="0"/>
              <a:t>This </a:t>
            </a:r>
            <a:r>
              <a:rPr lang="en-US" altLang="ko-KR" sz="1400" dirty="0"/>
              <a:t>deletes only </a:t>
            </a:r>
            <a:r>
              <a:rPr lang="en-US" altLang="ko-KR" sz="1400" dirty="0" err="1"/>
              <a:t>setup.json</a:t>
            </a:r>
            <a:r>
              <a:rPr lang="en-US" altLang="ko-KR" sz="1400" dirty="0"/>
              <a:t>, and is accessible only to the customer's administrator. The Configuration menu is accessible only to users with administrator privileges</a:t>
            </a:r>
            <a:r>
              <a:rPr lang="en-US" altLang="ko-KR" sz="1400" dirty="0" smtClean="0"/>
              <a:t>.</a:t>
            </a:r>
            <a:endParaRPr lang="ko-KR" altLang="en-US" sz="1400" dirty="0"/>
          </a:p>
        </p:txBody>
      </p:sp>
    </p:spTree>
    <p:extLst>
      <p:ext uri="{BB962C8B-B14F-4D97-AF65-F5344CB8AC3E}">
        <p14:creationId xmlns:p14="http://schemas.microsoft.com/office/powerpoint/2010/main" val="421031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Reset</a:t>
            </a:r>
            <a:br>
              <a:rPr lang="en-US" altLang="ko-KR" dirty="0" smtClean="0"/>
            </a:br>
            <a:r>
              <a:rPr lang="en-US" altLang="ko-KR" dirty="0" smtClean="0"/>
              <a:t>position</a:t>
            </a:r>
            <a:endParaRPr lang="ko-KR" altLang="en-US" dirty="0"/>
          </a:p>
        </p:txBody>
      </p:sp>
      <p:sp>
        <p:nvSpPr>
          <p:cNvPr id="3" name="내용 개체 틀 2"/>
          <p:cNvSpPr>
            <a:spLocks noGrp="1"/>
          </p:cNvSpPr>
          <p:nvPr>
            <p:ph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1878569" y="423118"/>
            <a:ext cx="8969542" cy="4004850"/>
          </a:xfrm>
          <a:prstGeom prst="rect">
            <a:avLst/>
          </a:prstGeom>
          <a:ln>
            <a:solidFill>
              <a:schemeClr val="accent1"/>
            </a:solidFill>
          </a:ln>
        </p:spPr>
      </p:pic>
      <p:pic>
        <p:nvPicPr>
          <p:cNvPr id="4" name="그림 3"/>
          <p:cNvPicPr>
            <a:picLocks noChangeAspect="1"/>
          </p:cNvPicPr>
          <p:nvPr/>
        </p:nvPicPr>
        <p:blipFill>
          <a:blip r:embed="rId3"/>
          <a:stretch>
            <a:fillRect/>
          </a:stretch>
        </p:blipFill>
        <p:spPr>
          <a:xfrm>
            <a:off x="3042460" y="3355964"/>
            <a:ext cx="8334128" cy="3069774"/>
          </a:xfrm>
          <a:prstGeom prst="rect">
            <a:avLst/>
          </a:prstGeom>
          <a:ln>
            <a:solidFill>
              <a:schemeClr val="accent1"/>
            </a:solidFill>
          </a:ln>
        </p:spPr>
      </p:pic>
    </p:spTree>
    <p:extLst>
      <p:ext uri="{BB962C8B-B14F-4D97-AF65-F5344CB8AC3E}">
        <p14:creationId xmlns:p14="http://schemas.microsoft.com/office/powerpoint/2010/main" val="314932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Added item</a:t>
            </a:r>
            <a:endParaRPr lang="ko-KR" altLang="en-US" dirty="0"/>
          </a:p>
        </p:txBody>
      </p:sp>
      <p:sp>
        <p:nvSpPr>
          <p:cNvPr id="3" name="내용 개체 틀 2"/>
          <p:cNvSpPr>
            <a:spLocks noGrp="1"/>
          </p:cNvSpPr>
          <p:nvPr>
            <p:ph idx="1"/>
          </p:nvPr>
        </p:nvSpPr>
        <p:spPr/>
        <p:txBody>
          <a:bodyPr anchor="t">
            <a:noAutofit/>
          </a:bodyPr>
          <a:lstStyle/>
          <a:p>
            <a:pPr>
              <a:lnSpc>
                <a:spcPct val="150000"/>
              </a:lnSpc>
            </a:pPr>
            <a:r>
              <a:rPr lang="en-US" altLang="ko-KR" sz="1800" dirty="0"/>
              <a:t>There are new items that have been added to the </a:t>
            </a:r>
            <a:r>
              <a:rPr lang="en-US" altLang="ko-KR" sz="1800" b="1" dirty="0"/>
              <a:t>Configuration</a:t>
            </a:r>
            <a:r>
              <a:rPr lang="en-US" altLang="ko-KR" sz="1800" dirty="0"/>
              <a:t> section</a:t>
            </a:r>
            <a:r>
              <a:rPr lang="en-US" altLang="ko-KR" sz="1800" dirty="0" smtClean="0"/>
              <a:t>.</a:t>
            </a:r>
          </a:p>
          <a:p>
            <a:pPr marL="845820" lvl="1" indent="-342900">
              <a:lnSpc>
                <a:spcPct val="150000"/>
              </a:lnSpc>
              <a:buFont typeface="+mj-lt"/>
              <a:buAutoNum type="arabicPeriod"/>
            </a:pPr>
            <a:r>
              <a:rPr lang="en-US" altLang="ko-KR" sz="1600" dirty="0" smtClean="0"/>
              <a:t>In </a:t>
            </a:r>
            <a:r>
              <a:rPr lang="en-US" altLang="ko-KR" sz="1600" dirty="0"/>
              <a:t>the configuration screen under Asset Management, you'll see that a new field for equipment name has been added. </a:t>
            </a:r>
            <a:r>
              <a:rPr lang="en-US" altLang="ko-KR" sz="1600" dirty="0" smtClean="0"/>
              <a:t>However</a:t>
            </a:r>
            <a:r>
              <a:rPr lang="en-US" altLang="ko-KR" sz="1600" dirty="0"/>
              <a:t>, this information is not sent via the </a:t>
            </a:r>
            <a:r>
              <a:rPr lang="en-US" altLang="ko-KR" sz="1600" dirty="0" err="1"/>
              <a:t>RestAPI</a:t>
            </a:r>
            <a:r>
              <a:rPr lang="en-US" altLang="ko-KR" sz="1600" dirty="0"/>
              <a:t> — it's only saved in the </a:t>
            </a:r>
            <a:r>
              <a:rPr lang="en-US" altLang="ko-KR" sz="1600" dirty="0" err="1"/>
              <a:t>setup.json</a:t>
            </a:r>
            <a:r>
              <a:rPr lang="en-US" altLang="ko-KR" sz="1600" dirty="0"/>
              <a:t> configuration file</a:t>
            </a:r>
            <a:r>
              <a:rPr lang="en-US" altLang="ko-KR" sz="1600" dirty="0" smtClean="0"/>
              <a:t>.</a:t>
            </a:r>
          </a:p>
          <a:p>
            <a:pPr marL="845820" lvl="1" indent="-342900">
              <a:lnSpc>
                <a:spcPct val="150000"/>
              </a:lnSpc>
              <a:buFont typeface="+mj-lt"/>
              <a:buAutoNum type="arabicPeriod"/>
            </a:pPr>
            <a:r>
              <a:rPr lang="en-US" altLang="ko-KR" sz="1600" dirty="0" smtClean="0"/>
              <a:t> </a:t>
            </a:r>
            <a:r>
              <a:rPr lang="en-US" altLang="ko-KR" sz="1600" dirty="0"/>
              <a:t>The same applies to the Rated Capacity (Rated kVA) field that appears when the Asset Type is set to Transformer — it is also not transmitted via the </a:t>
            </a:r>
            <a:r>
              <a:rPr lang="en-US" altLang="ko-KR" sz="1600" dirty="0" err="1"/>
              <a:t>RestAPI</a:t>
            </a:r>
            <a:r>
              <a:rPr lang="en-US" altLang="ko-KR" sz="1600" dirty="0"/>
              <a:t> and is only stored in the </a:t>
            </a:r>
            <a:r>
              <a:rPr lang="en-US" altLang="ko-KR" sz="1600" dirty="0" err="1"/>
              <a:t>setup.json</a:t>
            </a:r>
            <a:r>
              <a:rPr lang="en-US" altLang="ko-KR" sz="1600" dirty="0"/>
              <a:t> configuration </a:t>
            </a:r>
            <a:r>
              <a:rPr lang="en-US" altLang="ko-KR" sz="1600" dirty="0" smtClean="0"/>
              <a:t>file. The </a:t>
            </a:r>
            <a:r>
              <a:rPr lang="en-US" altLang="ko-KR" sz="1600" dirty="0"/>
              <a:t>Rated Capacity (Rated kVA) field is used for load factor calculation.</a:t>
            </a:r>
            <a:endParaRPr lang="ko-KR" altLang="en-US" sz="1600" dirty="0"/>
          </a:p>
        </p:txBody>
      </p:sp>
      <p:pic>
        <p:nvPicPr>
          <p:cNvPr id="4" name="그림 3"/>
          <p:cNvPicPr>
            <a:picLocks noChangeAspect="1"/>
          </p:cNvPicPr>
          <p:nvPr/>
        </p:nvPicPr>
        <p:blipFill>
          <a:blip r:embed="rId2"/>
          <a:stretch>
            <a:fillRect/>
          </a:stretch>
        </p:blipFill>
        <p:spPr>
          <a:xfrm>
            <a:off x="2319866" y="4249424"/>
            <a:ext cx="9061450" cy="1856099"/>
          </a:xfrm>
          <a:prstGeom prst="rect">
            <a:avLst/>
          </a:prstGeom>
          <a:ln>
            <a:solidFill>
              <a:schemeClr val="accent1"/>
            </a:solidFill>
          </a:ln>
        </p:spPr>
      </p:pic>
    </p:spTree>
    <p:extLst>
      <p:ext uri="{BB962C8B-B14F-4D97-AF65-F5344CB8AC3E}">
        <p14:creationId xmlns:p14="http://schemas.microsoft.com/office/powerpoint/2010/main" val="10771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Changed position &amp; </a:t>
            </a:r>
            <a:br>
              <a:rPr lang="en-US" altLang="ko-KR" dirty="0" smtClean="0"/>
            </a:br>
            <a:r>
              <a:rPr lang="en-US" altLang="ko-KR" dirty="0" smtClean="0"/>
              <a:t>added item</a:t>
            </a:r>
            <a:endParaRPr lang="ko-KR" altLang="en-US" dirty="0"/>
          </a:p>
        </p:txBody>
      </p:sp>
      <p:sp>
        <p:nvSpPr>
          <p:cNvPr id="3" name="내용 개체 틀 2"/>
          <p:cNvSpPr>
            <a:spLocks noGrp="1"/>
          </p:cNvSpPr>
          <p:nvPr>
            <p:ph idx="1"/>
          </p:nvPr>
        </p:nvSpPr>
        <p:spPr>
          <a:xfrm>
            <a:off x="3869268" y="864108"/>
            <a:ext cx="7627234" cy="5120640"/>
          </a:xfrm>
        </p:spPr>
        <p:txBody>
          <a:bodyPr anchor="t">
            <a:normAutofit/>
          </a:bodyPr>
          <a:lstStyle/>
          <a:p>
            <a:pPr marL="845820" lvl="1" indent="-342900">
              <a:lnSpc>
                <a:spcPct val="150000"/>
              </a:lnSpc>
              <a:buFont typeface="+mj-lt"/>
              <a:buAutoNum type="arabicPeriod" startAt="3"/>
            </a:pPr>
            <a:r>
              <a:rPr lang="en-US" altLang="ko-KR" sz="1600" dirty="0"/>
              <a:t>The location of the option to enable the diagnostic feature has been changed. </a:t>
            </a:r>
            <a:endParaRPr lang="en-US" altLang="ko-KR" sz="1600" dirty="0" smtClean="0"/>
          </a:p>
          <a:p>
            <a:pPr marL="845820" lvl="1" indent="-342900">
              <a:lnSpc>
                <a:spcPct val="150000"/>
              </a:lnSpc>
              <a:buFont typeface="+mj-lt"/>
              <a:buAutoNum type="arabicPeriod" startAt="3"/>
            </a:pPr>
            <a:r>
              <a:rPr lang="en-US" altLang="ko-KR" sz="1600" dirty="0" smtClean="0"/>
              <a:t>Device Information &gt; Location  : The </a:t>
            </a:r>
            <a:r>
              <a:rPr lang="en-US" altLang="ko-KR" sz="1600" dirty="0"/>
              <a:t>Location field refers to the place where the equipment is installed. </a:t>
            </a:r>
            <a:r>
              <a:rPr lang="en-US" altLang="ko-KR" sz="1600" dirty="0" smtClean="0"/>
              <a:t> When </a:t>
            </a:r>
            <a:r>
              <a:rPr lang="en-US" altLang="ko-KR" sz="1600" dirty="0"/>
              <a:t>set in the Configuration , it will be displayed at the top of the screen. If it is not set, nothing will be displayed. </a:t>
            </a:r>
            <a:r>
              <a:rPr lang="en-US" altLang="ko-KR" sz="1600" dirty="0" smtClean="0"/>
              <a:t>Like </a:t>
            </a:r>
            <a:r>
              <a:rPr lang="en-US" altLang="ko-KR" sz="1600" dirty="0"/>
              <a:t>the other fields, this information is only saved in the </a:t>
            </a:r>
            <a:r>
              <a:rPr lang="en-US" altLang="ko-KR" sz="1600" dirty="0" err="1"/>
              <a:t>setup.json</a:t>
            </a:r>
            <a:r>
              <a:rPr lang="en-US" altLang="ko-KR" sz="1600" dirty="0"/>
              <a:t> file. </a:t>
            </a:r>
            <a:endParaRPr lang="en-US" altLang="ko-KR" sz="1600" dirty="0" smtClean="0"/>
          </a:p>
        </p:txBody>
      </p:sp>
      <p:pic>
        <p:nvPicPr>
          <p:cNvPr id="5" name="그림 4"/>
          <p:cNvPicPr>
            <a:picLocks noChangeAspect="1"/>
          </p:cNvPicPr>
          <p:nvPr/>
        </p:nvPicPr>
        <p:blipFill>
          <a:blip r:embed="rId2"/>
          <a:stretch>
            <a:fillRect/>
          </a:stretch>
        </p:blipFill>
        <p:spPr>
          <a:xfrm>
            <a:off x="2867892" y="2981248"/>
            <a:ext cx="8357742" cy="3630130"/>
          </a:xfrm>
          <a:prstGeom prst="rect">
            <a:avLst/>
          </a:prstGeom>
          <a:ln>
            <a:solidFill>
              <a:schemeClr val="accent1"/>
            </a:solidFill>
          </a:ln>
        </p:spPr>
      </p:pic>
    </p:spTree>
    <p:extLst>
      <p:ext uri="{BB962C8B-B14F-4D97-AF65-F5344CB8AC3E}">
        <p14:creationId xmlns:p14="http://schemas.microsoft.com/office/powerpoint/2010/main" val="257012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Changed position</a:t>
            </a:r>
            <a:endParaRPr lang="ko-KR" altLang="en-US" dirty="0"/>
          </a:p>
        </p:txBody>
      </p:sp>
      <p:sp>
        <p:nvSpPr>
          <p:cNvPr id="3" name="내용 개체 틀 2"/>
          <p:cNvSpPr>
            <a:spLocks noGrp="1"/>
          </p:cNvSpPr>
          <p:nvPr>
            <p:ph idx="1"/>
          </p:nvPr>
        </p:nvSpPr>
        <p:spPr/>
        <p:txBody>
          <a:bodyPr anchor="t">
            <a:normAutofit/>
          </a:bodyPr>
          <a:lstStyle/>
          <a:p>
            <a:pPr marL="845820" lvl="1" indent="-342900">
              <a:lnSpc>
                <a:spcPct val="150000"/>
              </a:lnSpc>
              <a:buFont typeface="+mj-lt"/>
              <a:buAutoNum type="arabicPeriod" startAt="5"/>
            </a:pPr>
            <a:r>
              <a:rPr lang="en-US" altLang="ko-KR" sz="1600" dirty="0" smtClean="0"/>
              <a:t>You </a:t>
            </a:r>
            <a:r>
              <a:rPr lang="en-US" altLang="ko-KR" sz="1600" dirty="0"/>
              <a:t>can restore the previous settings from this automatic backup using the restore button. Note that only one previous setting is kept in the automatic backup.</a:t>
            </a:r>
            <a:endParaRPr lang="ko-KR" altLang="en-US" sz="1600" dirty="0"/>
          </a:p>
        </p:txBody>
      </p:sp>
      <p:pic>
        <p:nvPicPr>
          <p:cNvPr id="4" name="그림 3"/>
          <p:cNvPicPr>
            <a:picLocks noChangeAspect="1"/>
          </p:cNvPicPr>
          <p:nvPr/>
        </p:nvPicPr>
        <p:blipFill>
          <a:blip r:embed="rId2"/>
          <a:stretch>
            <a:fillRect/>
          </a:stretch>
        </p:blipFill>
        <p:spPr>
          <a:xfrm>
            <a:off x="2850340" y="2774073"/>
            <a:ext cx="8334128" cy="3069774"/>
          </a:xfrm>
          <a:prstGeom prst="rect">
            <a:avLst/>
          </a:prstGeom>
          <a:ln>
            <a:solidFill>
              <a:schemeClr val="accent1"/>
            </a:solidFill>
          </a:ln>
        </p:spPr>
      </p:pic>
    </p:spTree>
    <p:extLst>
      <p:ext uri="{BB962C8B-B14F-4D97-AF65-F5344CB8AC3E}">
        <p14:creationId xmlns:p14="http://schemas.microsoft.com/office/powerpoint/2010/main" val="18183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Fixed items</a:t>
            </a:r>
            <a:endParaRPr lang="ko-KR" altLang="en-US" dirty="0"/>
          </a:p>
        </p:txBody>
      </p:sp>
      <p:graphicFrame>
        <p:nvGraphicFramePr>
          <p:cNvPr id="9" name="내용 개체 틀 8"/>
          <p:cNvGraphicFramePr>
            <a:graphicFrameLocks noGrp="1"/>
          </p:cNvGraphicFramePr>
          <p:nvPr>
            <p:ph idx="1"/>
            <p:extLst>
              <p:ext uri="{D42A27DB-BD31-4B8C-83A1-F6EECF244321}">
                <p14:modId xmlns:p14="http://schemas.microsoft.com/office/powerpoint/2010/main" val="1062675156"/>
              </p:ext>
            </p:extLst>
          </p:nvPr>
        </p:nvGraphicFramePr>
        <p:xfrm>
          <a:off x="3868736" y="755531"/>
          <a:ext cx="7661016" cy="5361840"/>
        </p:xfrm>
        <a:graphic>
          <a:graphicData uri="http://schemas.openxmlformats.org/drawingml/2006/table">
            <a:tbl>
              <a:tblPr firstRow="1" bandRow="1">
                <a:tableStyleId>{BC89EF96-8CEA-46FF-86C4-4CE0E7609802}</a:tableStyleId>
              </a:tblPr>
              <a:tblGrid>
                <a:gridCol w="4917817">
                  <a:extLst>
                    <a:ext uri="{9D8B030D-6E8A-4147-A177-3AD203B41FA5}">
                      <a16:colId xmlns:a16="http://schemas.microsoft.com/office/drawing/2014/main" val="3459997621"/>
                    </a:ext>
                  </a:extLst>
                </a:gridCol>
                <a:gridCol w="2743199">
                  <a:extLst>
                    <a:ext uri="{9D8B030D-6E8A-4147-A177-3AD203B41FA5}">
                      <a16:colId xmlns:a16="http://schemas.microsoft.com/office/drawing/2014/main" val="3599899229"/>
                    </a:ext>
                  </a:extLst>
                </a:gridCol>
              </a:tblGrid>
              <a:tr h="280800">
                <a:tc>
                  <a:txBody>
                    <a:bodyPr/>
                    <a:lstStyle/>
                    <a:p>
                      <a:pPr latinLnBrk="1"/>
                      <a:r>
                        <a:rPr lang="en-US" altLang="ko-KR" sz="1200" b="0" dirty="0" smtClean="0"/>
                        <a:t>Change Voltage/Current Phase =&gt; Phasor Diagram</a:t>
                      </a:r>
                      <a:endParaRPr lang="ko-KR" altLang="en-US" sz="1200" b="0" dirty="0"/>
                    </a:p>
                  </a:txBody>
                  <a:tcPr/>
                </a:tc>
                <a:tc>
                  <a:txBody>
                    <a:bodyPr/>
                    <a:lstStyle/>
                    <a:p>
                      <a:pPr latinLnBrk="1"/>
                      <a:r>
                        <a:rPr lang="en-US" altLang="ko-KR" sz="1200" b="0" dirty="0" smtClean="0"/>
                        <a:t>Applied</a:t>
                      </a:r>
                      <a:endParaRPr lang="ko-KR" altLang="en-US" sz="1200" b="0" dirty="0"/>
                    </a:p>
                  </a:txBody>
                  <a:tcPr/>
                </a:tc>
                <a:extLst>
                  <a:ext uri="{0D108BD9-81ED-4DB2-BD59-A6C34878D82A}">
                    <a16:rowId xmlns:a16="http://schemas.microsoft.com/office/drawing/2014/main" val="2966622959"/>
                  </a:ext>
                </a:extLst>
              </a:tr>
              <a:tr h="280800">
                <a:tc>
                  <a:txBody>
                    <a:bodyPr/>
                    <a:lstStyle/>
                    <a:p>
                      <a:pPr latinLnBrk="1"/>
                      <a:r>
                        <a:rPr lang="en-US" altLang="ko-KR" sz="1200" dirty="0" smtClean="0"/>
                        <a:t>Restore function does not do anything in configuration</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1512130099"/>
                  </a:ext>
                </a:extLst>
              </a:tr>
              <a:tr h="280800">
                <a:tc>
                  <a:txBody>
                    <a:bodyPr/>
                    <a:lstStyle/>
                    <a:p>
                      <a:pPr latinLnBrk="1"/>
                      <a:r>
                        <a:rPr lang="en-US" altLang="ko-KR" sz="1200" dirty="0" smtClean="0"/>
                        <a:t>SNTP&gt; </a:t>
                      </a:r>
                      <a:r>
                        <a:rPr lang="en-US" altLang="ko-KR" sz="1200" dirty="0" err="1" smtClean="0"/>
                        <a:t>TimeZone</a:t>
                      </a:r>
                      <a:r>
                        <a:rPr lang="en-US" altLang="ko-KR" sz="1200" dirty="0" smtClean="0"/>
                        <a:t> needs to be populated</a:t>
                      </a:r>
                      <a:endParaRPr lang="ko-KR" altLang="en-US" sz="1200" dirty="0"/>
                    </a:p>
                  </a:txBody>
                  <a:tcPr/>
                </a:tc>
                <a:tc>
                  <a:txBody>
                    <a:bodyPr/>
                    <a:lstStyle/>
                    <a:p>
                      <a:pPr latinLnBrk="1"/>
                      <a:r>
                        <a:rPr lang="en-US" altLang="ko-KR" sz="1200" dirty="0" smtClean="0"/>
                        <a:t>Delete</a:t>
                      </a:r>
                      <a:r>
                        <a:rPr lang="en-US" altLang="ko-KR" sz="1200" baseline="0" dirty="0" smtClean="0"/>
                        <a:t> period, </a:t>
                      </a:r>
                      <a:r>
                        <a:rPr lang="en-US" altLang="ko-KR" sz="1200" baseline="0" dirty="0" err="1" smtClean="0"/>
                        <a:t>datetime</a:t>
                      </a:r>
                      <a:r>
                        <a:rPr lang="en-US" altLang="ko-KR" sz="1200" baseline="0" dirty="0" smtClean="0"/>
                        <a:t>   </a:t>
                      </a:r>
                    </a:p>
                    <a:p>
                      <a:pPr latinLnBrk="1"/>
                      <a:r>
                        <a:rPr lang="en-US" altLang="ko-KR" sz="1200" baseline="0" dirty="0" smtClean="0"/>
                        <a:t>Add </a:t>
                      </a:r>
                      <a:r>
                        <a:rPr lang="en-US" altLang="ko-KR" sz="1200" baseline="0" dirty="0" err="1" smtClean="0"/>
                        <a:t>timezone</a:t>
                      </a:r>
                      <a:endParaRPr lang="ko-KR" altLang="en-US" sz="1200" dirty="0"/>
                    </a:p>
                  </a:txBody>
                  <a:tcPr/>
                </a:tc>
                <a:extLst>
                  <a:ext uri="{0D108BD9-81ED-4DB2-BD59-A6C34878D82A}">
                    <a16:rowId xmlns:a16="http://schemas.microsoft.com/office/drawing/2014/main" val="3609280713"/>
                  </a:ext>
                </a:extLst>
              </a:tr>
              <a:tr h="280800">
                <a:tc>
                  <a:txBody>
                    <a:bodyPr/>
                    <a:lstStyle/>
                    <a:p>
                      <a:pPr latinLnBrk="1"/>
                      <a:r>
                        <a:rPr lang="en-US" altLang="ko-KR" sz="1200" dirty="0" smtClean="0"/>
                        <a:t>At </a:t>
                      </a:r>
                      <a:r>
                        <a:rPr lang="en-US" altLang="ko-KR" sz="1200" dirty="0" err="1" smtClean="0"/>
                        <a:t>curtomer</a:t>
                      </a:r>
                      <a:r>
                        <a:rPr lang="en-US" altLang="ko-KR" sz="1200" dirty="0" smtClean="0"/>
                        <a:t> site, customer tried to change FTP folder name from Main to Main2 and saved changes but device did not updated the new value. Folder name was still Main after </a:t>
                      </a:r>
                      <a:r>
                        <a:rPr lang="en-US" altLang="ko-KR" sz="1200" dirty="0" err="1" smtClean="0"/>
                        <a:t>refresing</a:t>
                      </a:r>
                      <a:r>
                        <a:rPr lang="en-US" altLang="ko-KR" sz="1200" dirty="0" smtClean="0"/>
                        <a:t> webserver.</a:t>
                      </a:r>
                      <a:endParaRPr lang="ko-KR" altLang="en-US" sz="1200" dirty="0"/>
                    </a:p>
                  </a:txBody>
                  <a:tcPr/>
                </a:tc>
                <a:tc>
                  <a:txBody>
                    <a:bodyPr/>
                    <a:lstStyle/>
                    <a:p>
                      <a:pPr latinLnBrk="1"/>
                      <a:r>
                        <a:rPr lang="en-US" altLang="ko-KR" sz="1200" dirty="0" smtClean="0"/>
                        <a:t>Bug fix for upload path change,</a:t>
                      </a:r>
                      <a:br>
                        <a:rPr lang="en-US" altLang="ko-KR" sz="1200" dirty="0" smtClean="0"/>
                      </a:br>
                      <a:r>
                        <a:rPr lang="en-US" altLang="ko-KR" sz="1200" dirty="0" smtClean="0"/>
                        <a:t>automatic selection when upload path is not specified (Auto),</a:t>
                      </a:r>
                      <a:br>
                        <a:rPr lang="en-US" altLang="ko-KR" sz="1200" dirty="0" smtClean="0"/>
                      </a:br>
                      <a:r>
                        <a:rPr lang="en-US" altLang="ko-KR" sz="1200" dirty="0" smtClean="0"/>
                        <a:t>and automatic handling of upload path.</a:t>
                      </a:r>
                      <a:endParaRPr lang="ko-KR" altLang="en-US" sz="1200" dirty="0"/>
                    </a:p>
                  </a:txBody>
                  <a:tcPr/>
                </a:tc>
                <a:extLst>
                  <a:ext uri="{0D108BD9-81ED-4DB2-BD59-A6C34878D82A}">
                    <a16:rowId xmlns:a16="http://schemas.microsoft.com/office/drawing/2014/main" val="3114987273"/>
                  </a:ext>
                </a:extLst>
              </a:tr>
              <a:tr h="280800">
                <a:tc>
                  <a:txBody>
                    <a:bodyPr/>
                    <a:lstStyle/>
                    <a:p>
                      <a:pPr latinLnBrk="1"/>
                      <a:r>
                        <a:rPr lang="en-US" altLang="ko-KR" sz="1200" dirty="0" smtClean="0"/>
                        <a:t>Remove Device Model</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3650095889"/>
                  </a:ext>
                </a:extLst>
              </a:tr>
              <a:tr h="280800">
                <a:tc>
                  <a:txBody>
                    <a:bodyPr/>
                    <a:lstStyle/>
                    <a:p>
                      <a:pPr latinLnBrk="1"/>
                      <a:r>
                        <a:rPr lang="en-US" altLang="ko-KR" sz="1200" dirty="0" smtClean="0"/>
                        <a:t>Make Serial number, </a:t>
                      </a:r>
                      <a:r>
                        <a:rPr lang="en-US" altLang="ko-KR" sz="1200" dirty="0" err="1" smtClean="0"/>
                        <a:t>Mac,FW</a:t>
                      </a:r>
                      <a:r>
                        <a:rPr lang="en-US" altLang="ko-KR" sz="1200" dirty="0" smtClean="0"/>
                        <a:t> version, build Date READ ONLY. </a:t>
                      </a:r>
                      <a:endParaRPr lang="ko-KR" altLang="en-US" sz="1200" dirty="0"/>
                    </a:p>
                  </a:txBody>
                  <a:tcPr/>
                </a:tc>
                <a:tc>
                  <a:txBody>
                    <a:bodyPr/>
                    <a:lstStyle/>
                    <a:p>
                      <a:pPr latinLnBrk="1"/>
                      <a:r>
                        <a:rPr lang="en-US" altLang="ko-KR" sz="1200" dirty="0" smtClean="0"/>
                        <a:t>Delete</a:t>
                      </a:r>
                      <a:r>
                        <a:rPr lang="en-US" altLang="ko-KR" sz="1200" baseline="0" dirty="0" smtClean="0"/>
                        <a:t> FW version, build date</a:t>
                      </a:r>
                    </a:p>
                    <a:p>
                      <a:pPr latinLnBrk="1"/>
                      <a:r>
                        <a:rPr lang="en-US" altLang="ko-KR" sz="1200" baseline="0" dirty="0" smtClean="0"/>
                        <a:t>Make serial number, mac </a:t>
                      </a:r>
                      <a:r>
                        <a:rPr lang="en-US" altLang="ko-KR" sz="1200" baseline="0" dirty="0" err="1" smtClean="0"/>
                        <a:t>readonly</a:t>
                      </a:r>
                      <a:endParaRPr lang="ko-KR" altLang="en-US" sz="1200" dirty="0"/>
                    </a:p>
                  </a:txBody>
                  <a:tcPr/>
                </a:tc>
                <a:extLst>
                  <a:ext uri="{0D108BD9-81ED-4DB2-BD59-A6C34878D82A}">
                    <a16:rowId xmlns:a16="http://schemas.microsoft.com/office/drawing/2014/main" val="2760581133"/>
                  </a:ext>
                </a:extLst>
              </a:tr>
              <a:tr h="280800">
                <a:tc>
                  <a:txBody>
                    <a:bodyPr/>
                    <a:lstStyle/>
                    <a:p>
                      <a:pPr latinLnBrk="1"/>
                      <a:r>
                        <a:rPr lang="en-US" altLang="ko-KR" sz="1200" dirty="0" smtClean="0"/>
                        <a:t>Name and Location can stay and user can edit. For future reference.</a:t>
                      </a:r>
                      <a:endParaRPr lang="ko-KR" altLang="en-US" sz="1200" dirty="0"/>
                    </a:p>
                  </a:txBody>
                  <a:tcPr/>
                </a:tc>
                <a:tc>
                  <a:txBody>
                    <a:bodyPr/>
                    <a:lstStyle/>
                    <a:p>
                      <a:pPr latinLnBrk="1"/>
                      <a:r>
                        <a:rPr lang="en-US" altLang="ko-KR" sz="1200" dirty="0" smtClean="0"/>
                        <a:t>Add placeholder attribute</a:t>
                      </a:r>
                      <a:endParaRPr lang="ko-KR" altLang="en-US" sz="1200" dirty="0"/>
                    </a:p>
                  </a:txBody>
                  <a:tcPr/>
                </a:tc>
                <a:extLst>
                  <a:ext uri="{0D108BD9-81ED-4DB2-BD59-A6C34878D82A}">
                    <a16:rowId xmlns:a16="http://schemas.microsoft.com/office/drawing/2014/main" val="2998681562"/>
                  </a:ext>
                </a:extLst>
              </a:tr>
              <a:tr h="280800">
                <a:tc>
                  <a:txBody>
                    <a:bodyPr/>
                    <a:lstStyle/>
                    <a:p>
                      <a:pPr latinLnBrk="1"/>
                      <a:r>
                        <a:rPr lang="en-US" altLang="ko-KR" sz="1200" dirty="0" smtClean="0"/>
                        <a:t>Starting current should be A (Not mA).</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362655777"/>
                  </a:ext>
                </a:extLst>
              </a:tr>
              <a:tr h="280800">
                <a:tc>
                  <a:txBody>
                    <a:bodyPr/>
                    <a:lstStyle/>
                    <a:p>
                      <a:pPr latinLnBrk="1"/>
                      <a:r>
                        <a:rPr lang="en-US" altLang="ko-KR" sz="1200" dirty="0" smtClean="0"/>
                        <a:t>I Nominal =&gt; Rated Current (A)</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4148104764"/>
                  </a:ext>
                </a:extLst>
              </a:tr>
              <a:tr h="280800">
                <a:tc>
                  <a:txBody>
                    <a:bodyPr/>
                    <a:lstStyle/>
                    <a:p>
                      <a:pPr latinLnBrk="1"/>
                      <a:r>
                        <a:rPr lang="en-US" altLang="ko-KR" sz="1200" dirty="0" smtClean="0"/>
                        <a:t>V Nominal =&gt; Rated Voltage (V)</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2756798558"/>
                  </a:ext>
                </a:extLst>
              </a:tr>
              <a:tr h="280800">
                <a:tc>
                  <a:txBody>
                    <a:bodyPr/>
                    <a:lstStyle/>
                    <a:p>
                      <a:pPr latinLnBrk="1"/>
                      <a:r>
                        <a:rPr lang="en-US" altLang="ko-KR" sz="1200" dirty="0" smtClean="0"/>
                        <a:t>Remove 1 phase options </a:t>
                      </a:r>
                      <a:r>
                        <a:rPr lang="en-US" altLang="ko-KR" sz="1200" dirty="0" err="1" smtClean="0"/>
                        <a:t>ans</a:t>
                      </a:r>
                      <a:r>
                        <a:rPr lang="en-US" altLang="ko-KR" sz="1200" dirty="0" smtClean="0"/>
                        <a:t> Aron (x2) from Wiring Mode </a:t>
                      </a:r>
                      <a:r>
                        <a:rPr lang="en-US" altLang="ko-KR" sz="1200" dirty="0" err="1" smtClean="0"/>
                        <a:t>ListBox</a:t>
                      </a:r>
                      <a:r>
                        <a:rPr lang="en-US" altLang="ko-KR" sz="1200" dirty="0" smtClean="0"/>
                        <a:t>. Only 3P4W and 3P3W will left.</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3307451132"/>
                  </a:ext>
                </a:extLst>
              </a:tr>
              <a:tr h="280800">
                <a:tc>
                  <a:txBody>
                    <a:bodyPr/>
                    <a:lstStyle/>
                    <a:p>
                      <a:pPr latinLnBrk="1"/>
                      <a:r>
                        <a:rPr lang="en-US" altLang="ko-KR" sz="1200" dirty="0" smtClean="0"/>
                        <a:t>Sampling</a:t>
                      </a:r>
                      <a:r>
                        <a:rPr lang="en-US" altLang="ko-KR" sz="1200" baseline="0" dirty="0" smtClean="0"/>
                        <a:t> d</a:t>
                      </a:r>
                      <a:r>
                        <a:rPr lang="en-US" altLang="ko-KR" sz="1200" dirty="0" smtClean="0"/>
                        <a:t>efault values needs to be verified (8kHz, 10sec, 5min)</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116116802"/>
                  </a:ext>
                </a:extLst>
              </a:tr>
              <a:tr h="280800">
                <a:tc>
                  <a:txBody>
                    <a:bodyPr/>
                    <a:lstStyle/>
                    <a:p>
                      <a:pPr latinLnBrk="1"/>
                      <a:r>
                        <a:rPr lang="en-US" altLang="ko-KR" sz="1200" dirty="0" err="1" smtClean="0"/>
                        <a:t>HoldOff</a:t>
                      </a:r>
                      <a:r>
                        <a:rPr lang="en-US" altLang="ko-KR" sz="1200" dirty="0" smtClean="0"/>
                        <a:t> time, </a:t>
                      </a:r>
                      <a:r>
                        <a:rPr lang="en-US" altLang="ko-KR" sz="1200" dirty="0" err="1" smtClean="0"/>
                        <a:t>HoldOff</a:t>
                      </a:r>
                      <a:r>
                        <a:rPr lang="en-US" altLang="ko-KR" sz="1200" dirty="0" smtClean="0"/>
                        <a:t> Time =&gt; </a:t>
                      </a:r>
                      <a:r>
                        <a:rPr lang="en-US" altLang="ko-KR" sz="1200" dirty="0" err="1" smtClean="0"/>
                        <a:t>Holdoff</a:t>
                      </a:r>
                      <a:r>
                        <a:rPr lang="en-US" altLang="ko-KR" sz="1200" dirty="0" smtClean="0"/>
                        <a:t> time</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Applied</a:t>
                      </a:r>
                      <a:endParaRPr lang="ko-KR" altLang="en-US" sz="1200" b="0" dirty="0" smtClean="0"/>
                    </a:p>
                  </a:txBody>
                  <a:tcPr/>
                </a:tc>
                <a:extLst>
                  <a:ext uri="{0D108BD9-81ED-4DB2-BD59-A6C34878D82A}">
                    <a16:rowId xmlns:a16="http://schemas.microsoft.com/office/drawing/2014/main" val="1888860530"/>
                  </a:ext>
                </a:extLst>
              </a:tr>
              <a:tr h="280800">
                <a:tc>
                  <a:txBody>
                    <a:bodyPr/>
                    <a:lstStyle/>
                    <a:p>
                      <a:pPr latinLnBrk="1"/>
                      <a:r>
                        <a:rPr lang="en-US" altLang="ko-KR" sz="1200" dirty="0" smtClean="0"/>
                        <a:t>Session times out while I am working on configuration and I have to login again. F the user actively using the webserver it should not timeout. It should timeout after user stop working on GUI.</a:t>
                      </a:r>
                      <a:endParaRPr lang="ko-KR" altLang="en-US" sz="1200" dirty="0"/>
                    </a:p>
                  </a:txBody>
                  <a:tcPr/>
                </a:tc>
                <a:tc>
                  <a:txBody>
                    <a:bodyPr/>
                    <a:lstStyle/>
                    <a:p>
                      <a:pPr latinLnBrk="1"/>
                      <a:r>
                        <a:rPr lang="en-US" altLang="ko-KR" sz="1200" dirty="0" smtClean="0"/>
                        <a:t>Fixed session-related errors and set the default session timeout to 1 hour.</a:t>
                      </a:r>
                      <a:endParaRPr lang="ko-KR" altLang="en-US" sz="1200" dirty="0"/>
                    </a:p>
                  </a:txBody>
                  <a:tcPr/>
                </a:tc>
                <a:extLst>
                  <a:ext uri="{0D108BD9-81ED-4DB2-BD59-A6C34878D82A}">
                    <a16:rowId xmlns:a16="http://schemas.microsoft.com/office/drawing/2014/main" val="3403658561"/>
                  </a:ext>
                </a:extLst>
              </a:tr>
            </a:tbl>
          </a:graphicData>
        </a:graphic>
      </p:graphicFrame>
    </p:spTree>
    <p:extLst>
      <p:ext uri="{BB962C8B-B14F-4D97-AF65-F5344CB8AC3E}">
        <p14:creationId xmlns:p14="http://schemas.microsoft.com/office/powerpoint/2010/main" val="246246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Fixed items</a:t>
            </a:r>
            <a:endParaRPr lang="ko-KR" altLang="en-US" dirty="0"/>
          </a:p>
        </p:txBody>
      </p:sp>
      <p:graphicFrame>
        <p:nvGraphicFramePr>
          <p:cNvPr id="9" name="내용 개체 틀 8"/>
          <p:cNvGraphicFramePr>
            <a:graphicFrameLocks noGrp="1"/>
          </p:cNvGraphicFramePr>
          <p:nvPr>
            <p:ph idx="1"/>
            <p:extLst>
              <p:ext uri="{D42A27DB-BD31-4B8C-83A1-F6EECF244321}">
                <p14:modId xmlns:p14="http://schemas.microsoft.com/office/powerpoint/2010/main" val="1455558406"/>
              </p:ext>
            </p:extLst>
          </p:nvPr>
        </p:nvGraphicFramePr>
        <p:xfrm>
          <a:off x="3877049" y="763851"/>
          <a:ext cx="7661016" cy="4304160"/>
        </p:xfrm>
        <a:graphic>
          <a:graphicData uri="http://schemas.openxmlformats.org/drawingml/2006/table">
            <a:tbl>
              <a:tblPr firstRow="1" bandRow="1">
                <a:tableStyleId>{BC89EF96-8CEA-46FF-86C4-4CE0E7609802}</a:tableStyleId>
              </a:tblPr>
              <a:tblGrid>
                <a:gridCol w="4917817">
                  <a:extLst>
                    <a:ext uri="{9D8B030D-6E8A-4147-A177-3AD203B41FA5}">
                      <a16:colId xmlns:a16="http://schemas.microsoft.com/office/drawing/2014/main" val="3459997621"/>
                    </a:ext>
                  </a:extLst>
                </a:gridCol>
                <a:gridCol w="2743199">
                  <a:extLst>
                    <a:ext uri="{9D8B030D-6E8A-4147-A177-3AD203B41FA5}">
                      <a16:colId xmlns:a16="http://schemas.microsoft.com/office/drawing/2014/main" val="3599899229"/>
                    </a:ext>
                  </a:extLst>
                </a:gridCol>
              </a:tblGrid>
              <a:tr h="280800">
                <a:tc>
                  <a:txBody>
                    <a:bodyPr/>
                    <a:lstStyle/>
                    <a:p>
                      <a:pPr latinLnBrk="1"/>
                      <a:r>
                        <a:rPr lang="en-US" altLang="ko-KR" sz="1200" b="0" dirty="0" smtClean="0"/>
                        <a:t>Default Language English for non Korean and Japanese companies. This can be a setting parameter</a:t>
                      </a:r>
                      <a:endParaRPr lang="ko-KR" altLang="en-US" sz="1200" b="0" dirty="0"/>
                    </a:p>
                  </a:txBody>
                  <a:tcPr/>
                </a:tc>
                <a:tc>
                  <a:txBody>
                    <a:bodyPr/>
                    <a:lstStyle/>
                    <a:p>
                      <a:pPr latinLnBrk="1"/>
                      <a:r>
                        <a:rPr lang="en-US" altLang="ko-KR" sz="1200" b="0" dirty="0" smtClean="0"/>
                        <a:t>When registering the ntek account with the admin password, you can now set the default language. The language set here will be used as the default language on the login screen.</a:t>
                      </a:r>
                      <a:endParaRPr lang="ko-KR" altLang="en-US" sz="1200" b="0" dirty="0"/>
                    </a:p>
                  </a:txBody>
                  <a:tcPr/>
                </a:tc>
                <a:extLst>
                  <a:ext uri="{0D108BD9-81ED-4DB2-BD59-A6C34878D82A}">
                    <a16:rowId xmlns:a16="http://schemas.microsoft.com/office/drawing/2014/main" val="2966622959"/>
                  </a:ext>
                </a:extLst>
              </a:tr>
              <a:tr h="280800">
                <a:tc>
                  <a:txBody>
                    <a:bodyPr/>
                    <a:lstStyle/>
                    <a:p>
                      <a:pPr latinLnBrk="1"/>
                      <a:r>
                        <a:rPr lang="en-US" altLang="ko-KR" sz="1200" dirty="0" smtClean="0"/>
                        <a:t>What is the blue icon on the top left side of the view window. Looks like location icon. Can we have a title there like "SV500" it looks empty/blank.</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If the location is not entered, the icon in the top header will be hidden.</a:t>
                      </a:r>
                      <a:endParaRPr lang="ko-KR" altLang="en-US" sz="1200" b="0" dirty="0" smtClean="0"/>
                    </a:p>
                  </a:txBody>
                  <a:tcPr/>
                </a:tc>
                <a:extLst>
                  <a:ext uri="{0D108BD9-81ED-4DB2-BD59-A6C34878D82A}">
                    <a16:rowId xmlns:a16="http://schemas.microsoft.com/office/drawing/2014/main" val="1512130099"/>
                  </a:ext>
                </a:extLst>
              </a:tr>
              <a:tr h="280800">
                <a:tc>
                  <a:txBody>
                    <a:bodyPr/>
                    <a:lstStyle/>
                    <a:p>
                      <a:pPr latinLnBrk="1"/>
                      <a:r>
                        <a:rPr lang="en-US" altLang="ko-KR" sz="1200" dirty="0" smtClean="0"/>
                        <a:t>Disk Status is displaying only application storage not the other partition. Please talk to </a:t>
                      </a:r>
                      <a:r>
                        <a:rPr lang="en-US" altLang="ko-KR" sz="1200" dirty="0" err="1" smtClean="0"/>
                        <a:t>Jinwoo</a:t>
                      </a:r>
                      <a:r>
                        <a:rPr lang="en-US" altLang="ko-KR" sz="1200" dirty="0" smtClean="0"/>
                        <a:t>. He would like to display the </a:t>
                      </a:r>
                      <a:r>
                        <a:rPr lang="en-US" altLang="ko-KR" sz="1200" dirty="0" err="1" smtClean="0"/>
                        <a:t>toal</a:t>
                      </a:r>
                      <a:r>
                        <a:rPr lang="en-US" altLang="ko-KR" sz="1200" dirty="0" smtClean="0"/>
                        <a:t> amount.</a:t>
                      </a:r>
                      <a:endParaRPr lang="ko-KR" altLang="en-US" sz="1200" dirty="0"/>
                    </a:p>
                  </a:txBody>
                  <a:tcPr/>
                </a:tc>
                <a:tc>
                  <a:txBody>
                    <a:bodyPr/>
                    <a:lstStyle/>
                    <a:p>
                      <a:pPr latinLnBrk="1"/>
                      <a:r>
                        <a:rPr lang="en-US" altLang="ko-KR" sz="1200" dirty="0" smtClean="0"/>
                        <a:t>Configured to display disk status for both "/" and "/</a:t>
                      </a:r>
                      <a:r>
                        <a:rPr lang="en-US" altLang="ko-KR" sz="1200" dirty="0" err="1" smtClean="0"/>
                        <a:t>usr</a:t>
                      </a:r>
                      <a:r>
                        <a:rPr lang="en-US" altLang="ko-KR" sz="1200" dirty="0" smtClean="0"/>
                        <a:t>/local" paths (confirmed with </a:t>
                      </a:r>
                      <a:r>
                        <a:rPr lang="en-US" altLang="ko-KR" sz="1200" dirty="0" err="1" smtClean="0"/>
                        <a:t>Jinwoo</a:t>
                      </a:r>
                      <a:r>
                        <a:rPr lang="en-US" altLang="ko-KR" sz="1200" dirty="0" smtClean="0"/>
                        <a:t>).</a:t>
                      </a:r>
                      <a:endParaRPr lang="en-US" altLang="ko-KR" sz="1200" baseline="0" dirty="0" smtClean="0"/>
                    </a:p>
                  </a:txBody>
                  <a:tcPr/>
                </a:tc>
                <a:extLst>
                  <a:ext uri="{0D108BD9-81ED-4DB2-BD59-A6C34878D82A}">
                    <a16:rowId xmlns:a16="http://schemas.microsoft.com/office/drawing/2014/main" val="3609280713"/>
                  </a:ext>
                </a:extLst>
              </a:tr>
              <a:tr h="280800">
                <a:tc>
                  <a:txBody>
                    <a:bodyPr/>
                    <a:lstStyle/>
                    <a:p>
                      <a:pPr latinLnBrk="1"/>
                      <a:r>
                        <a:rPr lang="en-US" altLang="ko-KR" sz="1200" dirty="0" smtClean="0"/>
                        <a:t>I cloud not test Sampling values because I do not know how to reset those values to factory defaults. I thought Restore button sends the settings to factory defaults but nothing happens when I press Restore button.</a:t>
                      </a:r>
                      <a:endParaRPr lang="ko-KR" altLang="en-US" sz="1200" dirty="0"/>
                    </a:p>
                  </a:txBody>
                  <a:tcPr/>
                </a:tc>
                <a:tc>
                  <a:txBody>
                    <a:bodyPr/>
                    <a:lstStyle/>
                    <a:p>
                      <a:pPr latinLnBrk="1"/>
                      <a:r>
                        <a:rPr lang="en-US" altLang="ko-KR" sz="1200" dirty="0" smtClean="0"/>
                        <a:t>Factory reset is not supported yet; only configuration deletion is available.</a:t>
                      </a:r>
                      <a:endParaRPr lang="ko-KR" altLang="en-US" sz="1200" dirty="0"/>
                    </a:p>
                  </a:txBody>
                  <a:tcPr/>
                </a:tc>
                <a:extLst>
                  <a:ext uri="{0D108BD9-81ED-4DB2-BD59-A6C34878D82A}">
                    <a16:rowId xmlns:a16="http://schemas.microsoft.com/office/drawing/2014/main" val="3114987273"/>
                  </a:ext>
                </a:extLst>
              </a:tr>
              <a:tr h="280800">
                <a:tc>
                  <a:txBody>
                    <a:bodyPr/>
                    <a:lstStyle/>
                    <a:p>
                      <a:pPr latinLnBrk="1"/>
                      <a:r>
                        <a:rPr lang="en-US" altLang="ko-KR" sz="1200" dirty="0" smtClean="0"/>
                        <a:t>When I uncheck enable checkbox and go to dashboard and come back to this page again it is still enabled. Even if it is enabled it removes main channel from dashboard. I think there is a problem saving enable flag to settings file</a:t>
                      </a:r>
                      <a:endParaRPr lang="ko-KR" altLang="en-US" sz="12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smtClean="0"/>
                        <a:t>Bug</a:t>
                      </a:r>
                      <a:r>
                        <a:rPr lang="en-US" altLang="ko-KR" sz="1200" b="0" baseline="0" dirty="0" smtClean="0"/>
                        <a:t> fixed and UX improved.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Now, even if you navigate away from the page without clicking the save button, all changes are applied as of the last save.</a:t>
                      </a:r>
                      <a:endParaRPr lang="ko-KR" altLang="en-US" sz="1200" b="0" dirty="0" smtClean="0"/>
                    </a:p>
                  </a:txBody>
                  <a:tcPr/>
                </a:tc>
                <a:extLst>
                  <a:ext uri="{0D108BD9-81ED-4DB2-BD59-A6C34878D82A}">
                    <a16:rowId xmlns:a16="http://schemas.microsoft.com/office/drawing/2014/main" val="3650095889"/>
                  </a:ext>
                </a:extLst>
              </a:tr>
              <a:tr h="280800">
                <a:tc>
                  <a:txBody>
                    <a:bodyPr/>
                    <a:lstStyle/>
                    <a:p>
                      <a:pPr latinLnBrk="1"/>
                      <a:r>
                        <a:rPr lang="en-US" altLang="ko-KR" sz="1200" dirty="0" smtClean="0"/>
                        <a:t>I am sending you transparent Signals send logo to replace the logo at top-right of the window</a:t>
                      </a:r>
                      <a:endParaRPr lang="ko-KR" altLang="en-US" sz="1200" dirty="0"/>
                    </a:p>
                  </a:txBody>
                  <a:tcPr/>
                </a:tc>
                <a:tc>
                  <a:txBody>
                    <a:bodyPr/>
                    <a:lstStyle/>
                    <a:p>
                      <a:pPr latinLnBrk="1"/>
                      <a:r>
                        <a:rPr lang="en-US" altLang="ko-KR" sz="1200" dirty="0" smtClean="0"/>
                        <a:t>Applied</a:t>
                      </a:r>
                      <a:endParaRPr lang="ko-KR" altLang="en-US" sz="1200" dirty="0"/>
                    </a:p>
                  </a:txBody>
                  <a:tcPr/>
                </a:tc>
                <a:extLst>
                  <a:ext uri="{0D108BD9-81ED-4DB2-BD59-A6C34878D82A}">
                    <a16:rowId xmlns:a16="http://schemas.microsoft.com/office/drawing/2014/main" val="2760581133"/>
                  </a:ext>
                </a:extLst>
              </a:tr>
              <a:tr h="280800">
                <a:tc>
                  <a:txBody>
                    <a:bodyPr/>
                    <a:lstStyle/>
                    <a:p>
                      <a:pPr latinLnBrk="1"/>
                      <a:r>
                        <a:rPr lang="en-US" altLang="ko-KR" sz="1200" dirty="0" smtClean="0"/>
                        <a:t>Can you remove “PAGES” text located just below the logo?</a:t>
                      </a:r>
                      <a:endParaRPr lang="ko-KR" altLang="en-US" sz="1200" dirty="0"/>
                    </a:p>
                  </a:txBody>
                  <a:tcPr/>
                </a:tc>
                <a:tc>
                  <a:txBody>
                    <a:bodyPr/>
                    <a:lstStyle/>
                    <a:p>
                      <a:pPr latinLnBrk="1"/>
                      <a:r>
                        <a:rPr lang="en-US" altLang="ko-KR" sz="1200" dirty="0" smtClean="0"/>
                        <a:t>Applied</a:t>
                      </a:r>
                      <a:endParaRPr lang="ko-KR" altLang="en-US" sz="1200" dirty="0"/>
                    </a:p>
                  </a:txBody>
                  <a:tcPr/>
                </a:tc>
                <a:extLst>
                  <a:ext uri="{0D108BD9-81ED-4DB2-BD59-A6C34878D82A}">
                    <a16:rowId xmlns:a16="http://schemas.microsoft.com/office/drawing/2014/main" val="2998681562"/>
                  </a:ext>
                </a:extLst>
              </a:tr>
            </a:tbl>
          </a:graphicData>
        </a:graphic>
      </p:graphicFrame>
    </p:spTree>
    <p:extLst>
      <p:ext uri="{BB962C8B-B14F-4D97-AF65-F5344CB8AC3E}">
        <p14:creationId xmlns:p14="http://schemas.microsoft.com/office/powerpoint/2010/main" val="14489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Improved UX</a:t>
            </a:r>
            <a:br>
              <a:rPr lang="en-US" altLang="ko-KR" dirty="0" smtClean="0"/>
            </a:br>
            <a:r>
              <a:rPr lang="en-US" altLang="ko-KR" dirty="0" smtClean="0"/>
              <a:t>Diagnostic</a:t>
            </a:r>
            <a:endParaRPr lang="ko-KR" altLang="en-US" dirty="0"/>
          </a:p>
        </p:txBody>
      </p:sp>
      <p:sp>
        <p:nvSpPr>
          <p:cNvPr id="3" name="내용 개체 틀 2"/>
          <p:cNvSpPr>
            <a:spLocks noGrp="1"/>
          </p:cNvSpPr>
          <p:nvPr>
            <p:ph idx="1"/>
          </p:nvPr>
        </p:nvSpPr>
        <p:spPr/>
        <p:txBody>
          <a:bodyPr anchor="t"/>
          <a:lstStyle/>
          <a:p>
            <a:r>
              <a:rPr lang="en-US" altLang="ko-KR" dirty="0"/>
              <a:t>The </a:t>
            </a:r>
            <a:r>
              <a:rPr lang="en-US" altLang="ko-KR" dirty="0" smtClean="0"/>
              <a:t>UI/UX </a:t>
            </a:r>
            <a:r>
              <a:rPr lang="en-US" altLang="ko-KR" dirty="0"/>
              <a:t>of the report and diagnosis screens has been improved</a:t>
            </a:r>
            <a:r>
              <a:rPr lang="en-US" altLang="ko-KR" dirty="0" smtClean="0"/>
              <a:t>.</a:t>
            </a:r>
          </a:p>
          <a:p>
            <a:pPr lvl="1">
              <a:lnSpc>
                <a:spcPct val="150000"/>
              </a:lnSpc>
            </a:pPr>
            <a:r>
              <a:rPr lang="en-US" altLang="ko-KR" sz="1200" dirty="0"/>
              <a:t>The diagnosis status reflects the feedback from Vice President Kim </a:t>
            </a:r>
            <a:r>
              <a:rPr lang="en-US" altLang="ko-KR" sz="1200" dirty="0" err="1"/>
              <a:t>Youngsik</a:t>
            </a:r>
            <a:r>
              <a:rPr lang="en-US" altLang="ko-KR" sz="1200" dirty="0"/>
              <a:t>.</a:t>
            </a:r>
            <a:endParaRPr lang="ko-KR" altLang="en-US" sz="1200" dirty="0"/>
          </a:p>
          <a:p>
            <a:endParaRPr lang="en-US" altLang="ko-KR" dirty="0" smtClean="0"/>
          </a:p>
        </p:txBody>
      </p:sp>
      <p:pic>
        <p:nvPicPr>
          <p:cNvPr id="4" name="그림 3"/>
          <p:cNvPicPr>
            <a:picLocks noChangeAspect="1"/>
          </p:cNvPicPr>
          <p:nvPr/>
        </p:nvPicPr>
        <p:blipFill>
          <a:blip r:embed="rId2"/>
          <a:stretch>
            <a:fillRect/>
          </a:stretch>
        </p:blipFill>
        <p:spPr>
          <a:xfrm>
            <a:off x="3200401" y="1861082"/>
            <a:ext cx="8307917" cy="4431238"/>
          </a:xfrm>
          <a:prstGeom prst="rect">
            <a:avLst/>
          </a:prstGeom>
          <a:ln>
            <a:solidFill>
              <a:schemeClr val="accent1"/>
            </a:solidFill>
          </a:ln>
        </p:spPr>
      </p:pic>
    </p:spTree>
    <p:extLst>
      <p:ext uri="{BB962C8B-B14F-4D97-AF65-F5344CB8AC3E}">
        <p14:creationId xmlns:p14="http://schemas.microsoft.com/office/powerpoint/2010/main" val="2314744776"/>
      </p:ext>
    </p:extLst>
  </p:cSld>
  <p:clrMapOvr>
    <a:masterClrMapping/>
  </p:clrMapOvr>
</p:sld>
</file>

<file path=ppt/theme/theme1.xml><?xml version="1.0" encoding="utf-8"?>
<a:theme xmlns:a="http://schemas.openxmlformats.org/drawingml/2006/main" name="틀">
  <a:themeElements>
    <a:clrScheme name="틀">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틀">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틀">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TM03457475[[fn=틀]]</Template>
  <TotalTime>381</TotalTime>
  <Words>853</Words>
  <Application>Microsoft Office PowerPoint</Application>
  <PresentationFormat>와이드스크린</PresentationFormat>
  <Paragraphs>79</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HY중고딕</vt:lpstr>
      <vt:lpstr>Arial</vt:lpstr>
      <vt:lpstr>Corbel</vt:lpstr>
      <vt:lpstr>Wingdings 2</vt:lpstr>
      <vt:lpstr>틀</vt:lpstr>
      <vt:lpstr>Sv500 webserver</vt:lpstr>
      <vt:lpstr>Configuration</vt:lpstr>
      <vt:lpstr>Reset position</vt:lpstr>
      <vt:lpstr>Added item</vt:lpstr>
      <vt:lpstr>Changed position &amp;  added item</vt:lpstr>
      <vt:lpstr>Changed position</vt:lpstr>
      <vt:lpstr>Fixed items</vt:lpstr>
      <vt:lpstr>Fixed items</vt:lpstr>
      <vt:lpstr>Improved UX Diagnostic</vt:lpstr>
      <vt:lpstr>Improved UX Report</vt:lpstr>
      <vt:lpstr>Improved UX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Sv500 webserver</dc:title>
  <dc:creator>ntek</dc:creator>
  <cp:lastModifiedBy>ntek</cp:lastModifiedBy>
  <cp:revision>11</cp:revision>
  <dcterms:created xsi:type="dcterms:W3CDTF">2025-07-23T02:08:01Z</dcterms:created>
  <dcterms:modified xsi:type="dcterms:W3CDTF">2025-07-23T08:29:55Z</dcterms:modified>
</cp:coreProperties>
</file>