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6" r:id="rId9"/>
    <p:sldId id="265" r:id="rId10"/>
    <p:sldId id="268" r:id="rId11"/>
    <p:sldId id="267" r:id="rId12"/>
    <p:sldId id="269" r:id="rId13"/>
    <p:sldId id="258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5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AEBAE-3F25-4EF4-BC65-6CBDC3F96D97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C313-E241-49A4-846C-8321E1A78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84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AEBAE-3F25-4EF4-BC65-6CBDC3F96D97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C313-E241-49A4-846C-8321E1A78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67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AEBAE-3F25-4EF4-BC65-6CBDC3F96D97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C313-E241-49A4-846C-8321E1A78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84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AEBAE-3F25-4EF4-BC65-6CBDC3F96D97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C313-E241-49A4-846C-8321E1A78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95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AEBAE-3F25-4EF4-BC65-6CBDC3F96D97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C313-E241-49A4-846C-8321E1A78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76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AEBAE-3F25-4EF4-BC65-6CBDC3F96D97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C313-E241-49A4-846C-8321E1A78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09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AEBAE-3F25-4EF4-BC65-6CBDC3F96D97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C313-E241-49A4-846C-8321E1A78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92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AEBAE-3F25-4EF4-BC65-6CBDC3F96D97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C313-E241-49A4-846C-8321E1A78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0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AEBAE-3F25-4EF4-BC65-6CBDC3F96D97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C313-E241-49A4-846C-8321E1A78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1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AEBAE-3F25-4EF4-BC65-6CBDC3F96D97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C313-E241-49A4-846C-8321E1A78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73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AEBAE-3F25-4EF4-BC65-6CBDC3F96D97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C313-E241-49A4-846C-8321E1A78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18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AEBAE-3F25-4EF4-BC65-6CBDC3F96D97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CC313-E241-49A4-846C-8321E1A78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38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eplearningbook.org/contents/ml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eplearningbook.org/contents/ml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Evan Carey</a:t>
            </a:r>
          </a:p>
        </p:txBody>
      </p:sp>
    </p:spTree>
    <p:extLst>
      <p:ext uri="{BB962C8B-B14F-4D97-AF65-F5344CB8AC3E}">
        <p14:creationId xmlns:p14="http://schemas.microsoft.com/office/powerpoint/2010/main" val="1077769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867" y="365126"/>
            <a:ext cx="8227483" cy="1325563"/>
          </a:xfrm>
        </p:spPr>
        <p:txBody>
          <a:bodyPr/>
          <a:lstStyle/>
          <a:p>
            <a:r>
              <a:rPr lang="en-US" dirty="0"/>
              <a:t>Balancing Underfitting / Overfitting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154" y="1854201"/>
            <a:ext cx="8128196" cy="39261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8868" y="6053667"/>
            <a:ext cx="6316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Deep learning book, figure 5.3</a:t>
            </a:r>
          </a:p>
          <a:p>
            <a:r>
              <a:rPr lang="en-US" dirty="0">
                <a:hlinkClick r:id="rId3"/>
              </a:rPr>
              <a:t>https://www.deeplearningbook.org/contents/ml.html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357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Parsimony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335867"/>
            <a:ext cx="7886700" cy="2841096"/>
          </a:xfrm>
        </p:spPr>
        <p:txBody>
          <a:bodyPr/>
          <a:lstStyle/>
          <a:p>
            <a:r>
              <a:rPr lang="en-US" dirty="0"/>
              <a:t>Model Parsimony</a:t>
            </a:r>
          </a:p>
          <a:p>
            <a:pPr lvl="1"/>
            <a:r>
              <a:rPr lang="en-US" dirty="0"/>
              <a:t>Simpler is always better (as long as we still maximize generalization error…)</a:t>
            </a:r>
          </a:p>
          <a:p>
            <a:pPr lvl="1"/>
            <a:endParaRPr lang="en-US" dirty="0"/>
          </a:p>
          <a:p>
            <a:r>
              <a:rPr lang="en-US" dirty="0"/>
              <a:t>How do we implement model parsimony?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1690689"/>
            <a:ext cx="78867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Among competing hypotheses that explain known observations equally well, choose the simplest one. </a:t>
            </a:r>
          </a:p>
          <a:p>
            <a:r>
              <a:rPr lang="en-US" dirty="0"/>
              <a:t>	- Occam’s razor (c. 1287-1347)</a:t>
            </a:r>
          </a:p>
        </p:txBody>
      </p:sp>
    </p:spTree>
    <p:extLst>
      <p:ext uri="{BB962C8B-B14F-4D97-AF65-F5344CB8AC3E}">
        <p14:creationId xmlns:p14="http://schemas.microsoft.com/office/powerpoint/2010/main" val="651563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678642"/>
          </a:xfrm>
        </p:spPr>
        <p:txBody>
          <a:bodyPr/>
          <a:lstStyle/>
          <a:p>
            <a:r>
              <a:rPr lang="en-US" dirty="0"/>
              <a:t>Hard code preferences into the model. </a:t>
            </a:r>
          </a:p>
          <a:p>
            <a:pPr lvl="1"/>
            <a:r>
              <a:rPr lang="en-US" dirty="0"/>
              <a:t>I prefer Beta’s close to or equal to zero (parsimony)</a:t>
            </a:r>
          </a:p>
          <a:p>
            <a:pPr lvl="1"/>
            <a:r>
              <a:rPr lang="en-US" dirty="0"/>
              <a:t>However, if I find enough support for a relationship, it can stay. </a:t>
            </a:r>
          </a:p>
          <a:p>
            <a:pPr lvl="1"/>
            <a:r>
              <a:rPr lang="en-US" dirty="0"/>
              <a:t>How to I hard code that into my model? </a:t>
            </a:r>
          </a:p>
          <a:p>
            <a:pPr lvl="1"/>
            <a:r>
              <a:rPr lang="en-US" dirty="0"/>
              <a:t>What is an example you have learned of this in ML?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4978400"/>
            <a:ext cx="794808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‘Regularization is any modification we make to a learning algorithm that is intended to reduce its generalization error nut not it’s training error.’</a:t>
            </a:r>
          </a:p>
          <a:p>
            <a:r>
              <a:rPr lang="en-US" dirty="0"/>
              <a:t>	- Deep learning book, p 117</a:t>
            </a:r>
          </a:p>
        </p:txBody>
      </p:sp>
    </p:spTree>
    <p:extLst>
      <p:ext uri="{BB962C8B-B14F-4D97-AF65-F5344CB8AC3E}">
        <p14:creationId xmlns:p14="http://schemas.microsoft.com/office/powerpoint/2010/main" val="3453173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Hyperparameters are ‘knobs’ we can use to tune an ML algorithm </a:t>
            </a:r>
          </a:p>
          <a:p>
            <a:r>
              <a:rPr lang="en-US" dirty="0"/>
              <a:t>We do not learn these from the training data, because…</a:t>
            </a:r>
          </a:p>
          <a:p>
            <a:pPr lvl="1"/>
            <a:r>
              <a:rPr lang="en-US" dirty="0"/>
              <a:t>It is too hard/impossible to optimize them directly </a:t>
            </a:r>
            <a:r>
              <a:rPr lang="en-US" b="1" u="sng" dirty="0"/>
              <a:t>OR</a:t>
            </a:r>
          </a:p>
          <a:p>
            <a:pPr lvl="1"/>
            <a:r>
              <a:rPr lang="en-US" dirty="0"/>
              <a:t>Their intent is to decrease generalization error (not training error), so it is not appropriate to learn them from the training data. Why is this true? </a:t>
            </a:r>
          </a:p>
          <a:p>
            <a:pPr lvl="1"/>
            <a:endParaRPr lang="en-US" dirty="0"/>
          </a:p>
          <a:p>
            <a:r>
              <a:rPr lang="en-US" dirty="0"/>
              <a:t>We often have multiple hyperparameters, and wish to tune across all of them. This is referred to as the ‘hyperparameter grid’. </a:t>
            </a:r>
          </a:p>
        </p:txBody>
      </p:sp>
    </p:spTree>
    <p:extLst>
      <p:ext uri="{BB962C8B-B14F-4D97-AF65-F5344CB8AC3E}">
        <p14:creationId xmlns:p14="http://schemas.microsoft.com/office/powerpoint/2010/main" val="2304476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/ Validation / Testing splits.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191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Training data</a:t>
            </a:r>
          </a:p>
          <a:p>
            <a:pPr lvl="1"/>
            <a:r>
              <a:rPr lang="en-US" dirty="0"/>
              <a:t>Optimize the model to minimize </a:t>
            </a:r>
            <a:r>
              <a:rPr lang="en-US" b="1" u="sng" dirty="0"/>
              <a:t>training error</a:t>
            </a:r>
          </a:p>
          <a:p>
            <a:r>
              <a:rPr lang="en-US" dirty="0"/>
              <a:t>Validation data</a:t>
            </a:r>
          </a:p>
          <a:p>
            <a:pPr lvl="1"/>
            <a:r>
              <a:rPr lang="en-US" dirty="0"/>
              <a:t>Optimize hyperparameters to minimize </a:t>
            </a:r>
            <a:r>
              <a:rPr lang="en-US" b="1" u="sng" dirty="0"/>
              <a:t>generalization error</a:t>
            </a:r>
          </a:p>
          <a:p>
            <a:pPr lvl="1"/>
            <a:r>
              <a:rPr lang="en-US" dirty="0"/>
              <a:t>If we implement cross validation, this step is internalized to the model optimization. </a:t>
            </a:r>
          </a:p>
          <a:p>
            <a:r>
              <a:rPr lang="en-US" dirty="0"/>
              <a:t>Testing data</a:t>
            </a:r>
          </a:p>
          <a:p>
            <a:pPr lvl="1"/>
            <a:r>
              <a:rPr lang="en-US" dirty="0"/>
              <a:t>Estimate </a:t>
            </a:r>
            <a:r>
              <a:rPr lang="en-US" b="1" u="sng" dirty="0"/>
              <a:t>generalization error</a:t>
            </a:r>
            <a:endParaRPr lang="en-US" dirty="0"/>
          </a:p>
          <a:p>
            <a:pPr lvl="1"/>
            <a:r>
              <a:rPr lang="en-US" dirty="0"/>
              <a:t>How good will our model perform on previously unseen data? </a:t>
            </a:r>
          </a:p>
          <a:p>
            <a:pPr lvl="1"/>
            <a:r>
              <a:rPr lang="en-US" dirty="0"/>
              <a:t>Usually optimistic. </a:t>
            </a:r>
          </a:p>
        </p:txBody>
      </p:sp>
    </p:spTree>
    <p:extLst>
      <p:ext uri="{BB962C8B-B14F-4D97-AF65-F5344CB8AC3E}">
        <p14:creationId xmlns:p14="http://schemas.microsoft.com/office/powerpoint/2010/main" val="98353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Binary classification models in </a:t>
            </a:r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6144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Logistic regression</a:t>
            </a:r>
          </a:p>
          <a:p>
            <a:r>
              <a:rPr lang="en-US" dirty="0"/>
              <a:t>Elastic net logistic regression (regularized)</a:t>
            </a:r>
          </a:p>
          <a:p>
            <a:r>
              <a:rPr lang="en-US" dirty="0"/>
              <a:t>Support Vector Machine</a:t>
            </a:r>
          </a:p>
          <a:p>
            <a:r>
              <a:rPr lang="en-US" dirty="0"/>
              <a:t>General SGD estimation (</a:t>
            </a:r>
            <a:r>
              <a:rPr lang="en-US" dirty="0" err="1"/>
              <a:t>sklearn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Can specify different loss functions</a:t>
            </a:r>
          </a:p>
          <a:p>
            <a:r>
              <a:rPr lang="en-US" dirty="0"/>
              <a:t>Nearest neighbor majority vote (non-parametric)</a:t>
            </a:r>
          </a:p>
          <a:p>
            <a:r>
              <a:rPr lang="en-US" dirty="0"/>
              <a:t>Random forests</a:t>
            </a:r>
          </a:p>
          <a:p>
            <a:pPr lvl="1"/>
            <a:r>
              <a:rPr lang="en-US" dirty="0"/>
              <a:t>Fully grown trees (not weak learners). Low bias, high variance per tree</a:t>
            </a:r>
          </a:p>
          <a:p>
            <a:pPr lvl="1"/>
            <a:r>
              <a:rPr lang="en-US" dirty="0"/>
              <a:t>Grow many trees (maybe in parallel?) to reduce variance. </a:t>
            </a:r>
          </a:p>
          <a:p>
            <a:r>
              <a:rPr lang="en-US" dirty="0"/>
              <a:t>Gradient boosting machine</a:t>
            </a:r>
          </a:p>
          <a:p>
            <a:pPr lvl="1"/>
            <a:r>
              <a:rPr lang="en-US" dirty="0"/>
              <a:t>Forest of weak learner trees (high bias, low variance)</a:t>
            </a:r>
          </a:p>
          <a:p>
            <a:pPr lvl="1"/>
            <a:r>
              <a:rPr lang="en-US" dirty="0"/>
              <a:t>Correct bias each new sequence. </a:t>
            </a:r>
          </a:p>
          <a:p>
            <a:pPr lvl="1"/>
            <a:r>
              <a:rPr lang="en-US" dirty="0"/>
              <a:t>Sequential method!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010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Machine Learning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1200" y="1566334"/>
            <a:ext cx="7323667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‘Machine learning is essentially a form of applied statistics with increased emphasis on the use of	 computers to statistically estimate complicated functions and a decreased emphasis on proving confidence intervals around those functions’ </a:t>
            </a:r>
          </a:p>
          <a:p>
            <a:r>
              <a:rPr lang="en-US" sz="1600" dirty="0"/>
              <a:t>- Deep Learning Book (</a:t>
            </a:r>
            <a:r>
              <a:rPr lang="en-US" sz="1600" dirty="0">
                <a:hlinkClick r:id="rId2"/>
              </a:rPr>
              <a:t>https://www.deeplearningbook.org/contents/ml.html</a:t>
            </a:r>
            <a:r>
              <a:rPr lang="en-US" sz="1600" dirty="0"/>
              <a:t>)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3310467"/>
            <a:ext cx="7886700" cy="2866495"/>
          </a:xfrm>
        </p:spPr>
        <p:txBody>
          <a:bodyPr>
            <a:normAutofit/>
          </a:bodyPr>
          <a:lstStyle/>
          <a:p>
            <a:r>
              <a:rPr lang="en-US" dirty="0"/>
              <a:t>Using data, develop a ‘learning algorithm’ (our model). </a:t>
            </a:r>
          </a:p>
          <a:p>
            <a:r>
              <a:rPr lang="en-US" dirty="0"/>
              <a:t>Often the focus is prediction of an outcome, given inputs. </a:t>
            </a:r>
          </a:p>
          <a:p>
            <a:r>
              <a:rPr lang="en-US" dirty="0"/>
              <a:t>Finding patterns in the data versus finding generalizable trends in the data.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890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learning algorithm.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0201"/>
            <a:ext cx="7886700" cy="4576762"/>
          </a:xfrm>
        </p:spPr>
        <p:txBody>
          <a:bodyPr>
            <a:normAutofit/>
          </a:bodyPr>
          <a:lstStyle/>
          <a:p>
            <a:r>
              <a:rPr lang="en-US" dirty="0"/>
              <a:t>Using data, develop a ‘learning algorithm’ (our model). </a:t>
            </a:r>
          </a:p>
          <a:p>
            <a:endParaRPr lang="en-US" dirty="0"/>
          </a:p>
          <a:p>
            <a:r>
              <a:rPr lang="en-US" dirty="0"/>
              <a:t>What do we need to develop a learning algorithm?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Model</a:t>
            </a:r>
          </a:p>
          <a:p>
            <a:pPr lvl="1"/>
            <a:r>
              <a:rPr lang="en-US" dirty="0"/>
              <a:t>Cost function</a:t>
            </a:r>
          </a:p>
          <a:p>
            <a:pPr lvl="1"/>
            <a:r>
              <a:rPr lang="en-US" dirty="0"/>
              <a:t>Optimization function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463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/ Regression /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Classification</a:t>
            </a:r>
          </a:p>
          <a:p>
            <a:pPr lvl="1"/>
            <a:r>
              <a:rPr lang="en-US" dirty="0"/>
              <a:t>Predicting class membership (or probabilities) among distinct classes.</a:t>
            </a:r>
          </a:p>
          <a:p>
            <a:pPr lvl="2"/>
            <a:r>
              <a:rPr lang="en-US" dirty="0"/>
              <a:t>Death (Yes / No)</a:t>
            </a:r>
          </a:p>
          <a:p>
            <a:pPr lvl="2"/>
            <a:r>
              <a:rPr lang="en-US" dirty="0"/>
              <a:t>Risk Strata (Low / Medium / High)</a:t>
            </a:r>
          </a:p>
          <a:p>
            <a:r>
              <a:rPr lang="en-US" dirty="0"/>
              <a:t>Regression</a:t>
            </a:r>
          </a:p>
          <a:p>
            <a:pPr lvl="1"/>
            <a:r>
              <a:rPr lang="en-US" dirty="0"/>
              <a:t>Predicting a continuous summary statistic (like the mean)</a:t>
            </a:r>
          </a:p>
          <a:p>
            <a:pPr lvl="2"/>
            <a:r>
              <a:rPr lang="en-US" dirty="0"/>
              <a:t>Hospital cost (Mean, median, 90</a:t>
            </a:r>
            <a:r>
              <a:rPr lang="en-US" baseline="30000" dirty="0"/>
              <a:t>th</a:t>
            </a:r>
            <a:r>
              <a:rPr lang="en-US" dirty="0"/>
              <a:t> percentile)</a:t>
            </a:r>
          </a:p>
          <a:p>
            <a:r>
              <a:rPr lang="en-US" dirty="0"/>
              <a:t>Clustering</a:t>
            </a:r>
          </a:p>
          <a:p>
            <a:pPr lvl="1"/>
            <a:r>
              <a:rPr lang="en-US" dirty="0"/>
              <a:t>Identifying clusters in our data.</a:t>
            </a:r>
          </a:p>
          <a:p>
            <a:pPr lvl="1"/>
            <a:r>
              <a:rPr lang="en-US" dirty="0"/>
              <a:t>Project data into smaller dimensionality. </a:t>
            </a:r>
          </a:p>
          <a:p>
            <a:pPr lvl="1"/>
            <a:r>
              <a:rPr lang="en-US" dirty="0"/>
              <a:t>Clustering can be discrete or continuous.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151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Challenge to ML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/>
          <a:lstStyle/>
          <a:p>
            <a:r>
              <a:rPr lang="en-US" dirty="0"/>
              <a:t>The algorithm must perform well on </a:t>
            </a:r>
            <a:r>
              <a:rPr lang="en-US" i="1" dirty="0"/>
              <a:t>new</a:t>
            </a:r>
            <a:r>
              <a:rPr lang="en-US" dirty="0"/>
              <a:t> data it has never seen before</a:t>
            </a:r>
          </a:p>
          <a:p>
            <a:pPr lvl="1"/>
            <a:r>
              <a:rPr lang="en-US" dirty="0"/>
              <a:t>Next years data</a:t>
            </a:r>
          </a:p>
          <a:p>
            <a:pPr lvl="1"/>
            <a:r>
              <a:rPr lang="en-US" dirty="0"/>
              <a:t>New healthcare system</a:t>
            </a:r>
          </a:p>
          <a:p>
            <a:pPr lvl="1"/>
            <a:r>
              <a:rPr lang="en-US" dirty="0"/>
              <a:t>New patients</a:t>
            </a:r>
          </a:p>
          <a:p>
            <a:pPr lvl="1"/>
            <a:endParaRPr lang="en-US" dirty="0"/>
          </a:p>
          <a:p>
            <a:r>
              <a:rPr lang="en-US" dirty="0"/>
              <a:t>This concept is called generalization.</a:t>
            </a:r>
          </a:p>
        </p:txBody>
      </p:sp>
    </p:spTree>
    <p:extLst>
      <p:ext uri="{BB962C8B-B14F-4D97-AF65-F5344CB8AC3E}">
        <p14:creationId xmlns:p14="http://schemas.microsoft.com/office/powerpoint/2010/main" val="4194319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Under/overfitting and out of sample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the data we have, how good is our model?</a:t>
            </a:r>
          </a:p>
          <a:p>
            <a:pPr lvl="1"/>
            <a:r>
              <a:rPr lang="en-US" dirty="0"/>
              <a:t>This is really just optimization. </a:t>
            </a:r>
          </a:p>
          <a:p>
            <a:pPr lvl="1"/>
            <a:r>
              <a:rPr lang="en-US" b="1" u="sng" dirty="0"/>
              <a:t>Training error</a:t>
            </a:r>
            <a:r>
              <a:rPr lang="en-US" dirty="0"/>
              <a:t> is how well we fit the training data. </a:t>
            </a:r>
          </a:p>
          <a:p>
            <a:pPr lvl="1"/>
            <a:r>
              <a:rPr lang="en-US" dirty="0"/>
              <a:t>Increased performance here sometimes decreases performance outside of our sample of data (overfitting) </a:t>
            </a:r>
          </a:p>
          <a:p>
            <a:r>
              <a:rPr lang="en-US" dirty="0"/>
              <a:t>In ML, we target </a:t>
            </a:r>
            <a:r>
              <a:rPr lang="en-US" b="1" u="sng" dirty="0"/>
              <a:t>generalization error</a:t>
            </a:r>
          </a:p>
          <a:p>
            <a:pPr lvl="1"/>
            <a:r>
              <a:rPr lang="en-US" dirty="0"/>
              <a:t>Generalization error is how well our algorithm fits data outside our sample. </a:t>
            </a:r>
          </a:p>
          <a:p>
            <a:pPr lvl="1"/>
            <a:r>
              <a:rPr lang="en-US" dirty="0"/>
              <a:t>But we don’t have any data outside our sample…</a:t>
            </a:r>
          </a:p>
          <a:p>
            <a:pPr lvl="1"/>
            <a:r>
              <a:rPr lang="en-US" dirty="0"/>
              <a:t>Can we pretend we do?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96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If the new data does not come from the same data-generating distribution as the observed data, </a:t>
            </a:r>
            <a:r>
              <a:rPr lang="en-US" b="1" u="sng" dirty="0"/>
              <a:t>full stop</a:t>
            </a:r>
            <a:r>
              <a:rPr lang="en-US" dirty="0"/>
              <a:t>. </a:t>
            </a:r>
          </a:p>
          <a:p>
            <a:r>
              <a:rPr lang="en-US" dirty="0"/>
              <a:t>If we assume the new data comes from the same data-generating distribution, then we can implement validation approaches. </a:t>
            </a:r>
          </a:p>
          <a:p>
            <a:pPr lvl="1"/>
            <a:r>
              <a:rPr lang="en-US" dirty="0"/>
              <a:t>Create multiple random samples from the data we have</a:t>
            </a:r>
          </a:p>
          <a:p>
            <a:pPr lvl="1"/>
            <a:r>
              <a:rPr lang="en-US" dirty="0"/>
              <a:t>Call one ‘training data’ and one ‘Validation’ data. </a:t>
            </a:r>
          </a:p>
          <a:p>
            <a:pPr lvl="1"/>
            <a:r>
              <a:rPr lang="en-US" dirty="0"/>
              <a:t>Actually we usually split into training / validation / testing (3 splits). </a:t>
            </a:r>
          </a:p>
          <a:p>
            <a:r>
              <a:rPr lang="en-US" dirty="0"/>
              <a:t>Optimization goal: </a:t>
            </a:r>
          </a:p>
          <a:p>
            <a:pPr lvl="1"/>
            <a:r>
              <a:rPr lang="en-US" dirty="0"/>
              <a:t>Minimize training error (high error = underfitting)</a:t>
            </a:r>
          </a:p>
          <a:p>
            <a:pPr lvl="1"/>
            <a:r>
              <a:rPr lang="en-US" dirty="0"/>
              <a:t>Minimize gap between training and testing error (big gap = overfitting)</a:t>
            </a:r>
          </a:p>
        </p:txBody>
      </p:sp>
    </p:spTree>
    <p:extLst>
      <p:ext uri="{BB962C8B-B14F-4D97-AF65-F5344CB8AC3E}">
        <p14:creationId xmlns:p14="http://schemas.microsoft.com/office/powerpoint/2010/main" val="2153622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Creative Validation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5600"/>
            <a:ext cx="7886700" cy="1394761"/>
          </a:xfrm>
        </p:spPr>
        <p:txBody>
          <a:bodyPr/>
          <a:lstStyle/>
          <a:p>
            <a:r>
              <a:rPr lang="en-US" dirty="0"/>
              <a:t>Splitting by clusters. </a:t>
            </a:r>
          </a:p>
          <a:p>
            <a:pPr lvl="1"/>
            <a:r>
              <a:rPr lang="en-US" dirty="0"/>
              <a:t>Split by year, region, </a:t>
            </a:r>
            <a:r>
              <a:rPr lang="en-US" dirty="0" err="1"/>
              <a:t>etc</a:t>
            </a:r>
            <a:r>
              <a:rPr lang="en-US" dirty="0"/>
              <a:t>…</a:t>
            </a:r>
            <a:endParaRPr lang="en-US" dirty="0"/>
          </a:p>
          <a:p>
            <a:r>
              <a:rPr lang="en-US" dirty="0"/>
              <a:t>Cross validation.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38601" y="6311899"/>
            <a:ext cx="4978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By Fabian </a:t>
            </a:r>
            <a:r>
              <a:rPr lang="en-US" sz="1400" dirty="0" err="1"/>
              <a:t>Flöck</a:t>
            </a:r>
            <a:r>
              <a:rPr lang="en-US" sz="1400" dirty="0"/>
              <a:t> - Own work, CC BY-SA 3.0, https://commons.wikimedia.org/w/index.php?curid=51562781</a:t>
            </a: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99" y="3020361"/>
            <a:ext cx="6337300" cy="315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504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 under and overfitting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balance under and overfitting by making our model more/less complex. The deep learning book calls this ‘model capacity’</a:t>
            </a:r>
          </a:p>
          <a:p>
            <a:r>
              <a:rPr lang="en-US" dirty="0"/>
              <a:t>Increasing model capacity generally allows the model to fit more nuanced relationships.</a:t>
            </a:r>
          </a:p>
          <a:p>
            <a:pPr lvl="1"/>
            <a:r>
              <a:rPr lang="en-US" u="sng" dirty="0"/>
              <a:t>In linear modeling</a:t>
            </a:r>
            <a:r>
              <a:rPr lang="en-US" dirty="0"/>
              <a:t> – add more inputs, consider non-linear terms (polynomials), consider interactions…</a:t>
            </a:r>
          </a:p>
          <a:p>
            <a:r>
              <a:rPr lang="en-US" dirty="0"/>
              <a:t>What is the downside of increased </a:t>
            </a:r>
            <a:r>
              <a:rPr lang="en-US" u="sng" dirty="0"/>
              <a:t>model capacity</a:t>
            </a:r>
            <a:r>
              <a:rPr lang="en-US" dirty="0"/>
              <a:t>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900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360</TotalTime>
  <Words>861</Words>
  <Application>Microsoft Office PowerPoint</Application>
  <PresentationFormat>On-screen Show (4:3)</PresentationFormat>
  <Paragraphs>112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Machine Learning Overview</vt:lpstr>
      <vt:lpstr>Defining Machine Learning</vt:lpstr>
      <vt:lpstr>Defining a learning algorithm. </vt:lpstr>
      <vt:lpstr>Classification / Regression / Clustering</vt:lpstr>
      <vt:lpstr>Central Challenge to ML </vt:lpstr>
      <vt:lpstr>Under/overfitting and out of sample data</vt:lpstr>
      <vt:lpstr>Validation approaches</vt:lpstr>
      <vt:lpstr>Creative Validation Approaches</vt:lpstr>
      <vt:lpstr>Balancing under and overfitting</vt:lpstr>
      <vt:lpstr>Balancing Underfitting / Overfitting</vt:lpstr>
      <vt:lpstr>Model Parsimony</vt:lpstr>
      <vt:lpstr>Regularization</vt:lpstr>
      <vt:lpstr>Hyperparameter tuning</vt:lpstr>
      <vt:lpstr>Training / Validation / Testing splits.</vt:lpstr>
      <vt:lpstr>Some Binary classification models in scikit-learn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Overview</dc:title>
  <dc:creator>Evan Carey</dc:creator>
  <cp:lastModifiedBy>Evan Carey</cp:lastModifiedBy>
  <cp:revision>16</cp:revision>
  <dcterms:created xsi:type="dcterms:W3CDTF">2019-03-25T14:40:18Z</dcterms:created>
  <dcterms:modified xsi:type="dcterms:W3CDTF">2019-03-25T20:40:34Z</dcterms:modified>
</cp:coreProperties>
</file>